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7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845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0A625F-3409-4081-81B5-A522E537DD49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CE91BB-BF83-4EEB-B145-742EF38EF9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694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82BC1-0B78-4765-82BA-CABB33A4F89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5325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82BC1-0B78-4765-82BA-CABB33A4F89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5325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82BC1-0B78-4765-82BA-CABB33A4F89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5325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82BC1-0B78-4765-82BA-CABB33A4F89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5325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82BC1-0B78-4765-82BA-CABB33A4F89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5325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82BC1-0B78-4765-82BA-CABB33A4F89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5325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82BC1-0B78-4765-82BA-CABB33A4F89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5325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82BC1-0B78-4765-82BA-CABB33A4F895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5325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82BC1-0B78-4765-82BA-CABB33A4F895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5325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F67F058-53E6-4341-AD41-E4F9256F8131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338A627-8ABD-4638-954E-055F95EFD90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67F058-53E6-4341-AD41-E4F9256F8131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38A627-8ABD-4638-954E-055F95EFD9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AF67F058-53E6-4341-AD41-E4F9256F8131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338A627-8ABD-4638-954E-055F95EFD9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67F058-53E6-4341-AD41-E4F9256F8131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38A627-8ABD-4638-954E-055F95EFD9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F67F058-53E6-4341-AD41-E4F9256F8131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C338A627-8ABD-4638-954E-055F95EFD90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67F058-53E6-4341-AD41-E4F9256F8131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38A627-8ABD-4638-954E-055F95EFD9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67F058-53E6-4341-AD41-E4F9256F8131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38A627-8ABD-4638-954E-055F95EFD9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67F058-53E6-4341-AD41-E4F9256F8131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38A627-8ABD-4638-954E-055F95EFD9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F67F058-53E6-4341-AD41-E4F9256F8131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38A627-8ABD-4638-954E-055F95EFD9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67F058-53E6-4341-AD41-E4F9256F8131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38A627-8ABD-4638-954E-055F95EFD90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67F058-53E6-4341-AD41-E4F9256F8131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338A627-8ABD-4638-954E-055F95EFD90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AF67F058-53E6-4341-AD41-E4F9256F8131}" type="datetimeFigureOut">
              <a:rPr lang="en-US" smtClean="0"/>
              <a:t>11/19/2014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338A627-8ABD-4638-954E-055F95EFD90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FUNCTIONS WITH ARGUMENTS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REVISITED</a:t>
            </a:r>
          </a:p>
          <a:p>
            <a:endParaRPr lang="en-US" dirty="0"/>
          </a:p>
          <a:p>
            <a:r>
              <a:rPr lang="en-US" i="1" dirty="0" smtClean="0"/>
              <a:t>This lecture is a revision on functions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302112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836712"/>
            <a:ext cx="7992888" cy="5619024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Array </a:t>
            </a:r>
            <a:r>
              <a:rPr lang="en-US" u="sng" dirty="0" smtClean="0"/>
              <a:t>elements</a:t>
            </a:r>
            <a:r>
              <a:rPr lang="en-US" dirty="0" smtClean="0"/>
              <a:t> are passed as parameters to a function in the same way as simple parameters</a:t>
            </a:r>
            <a:r>
              <a:rPr lang="en-US" dirty="0" smtClean="0"/>
              <a:t>.</a:t>
            </a:r>
          </a:p>
          <a:p>
            <a:pPr algn="just"/>
            <a:r>
              <a:rPr lang="en-US" dirty="0" smtClean="0"/>
              <a:t>Array elements are used as </a:t>
            </a:r>
            <a:r>
              <a:rPr lang="en-US" u="sng" dirty="0" smtClean="0"/>
              <a:t>actual</a:t>
            </a:r>
            <a:r>
              <a:rPr lang="en-US" dirty="0" smtClean="0"/>
              <a:t> parameters (in the calling function). Therefore, they must have a value before calling the desired function.</a:t>
            </a:r>
          </a:p>
          <a:p>
            <a:pPr algn="just"/>
            <a:r>
              <a:rPr lang="en-US" dirty="0" smtClean="0"/>
              <a:t>Array elements are NOT used as </a:t>
            </a:r>
            <a:r>
              <a:rPr lang="en-US" u="sng" dirty="0" smtClean="0"/>
              <a:t>formal</a:t>
            </a:r>
            <a:r>
              <a:rPr lang="en-US" dirty="0" smtClean="0"/>
              <a:t> parameters in the function header.</a:t>
            </a:r>
            <a:endParaRPr lang="en-US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4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array elements as arguments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348412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5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Example 3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Rounded Rectangle 1"/>
          <p:cNvSpPr/>
          <p:nvPr/>
        </p:nvSpPr>
        <p:spPr>
          <a:xfrm>
            <a:off x="467544" y="620688"/>
            <a:ext cx="7344816" cy="5760640"/>
          </a:xfrm>
          <a:prstGeom prst="roundRect">
            <a:avLst/>
          </a:prstGeom>
          <a:solidFill>
            <a:srgbClr val="CCEC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0000FF"/>
                </a:solidFill>
              </a:rPr>
              <a:t>#include &lt;</a:t>
            </a:r>
            <a:r>
              <a:rPr lang="en-US" dirty="0" err="1" smtClean="0">
                <a:solidFill>
                  <a:srgbClr val="0000FF"/>
                </a:solidFill>
              </a:rPr>
              <a:t>stdio.h</a:t>
            </a:r>
            <a:r>
              <a:rPr lang="en-US" dirty="0" smtClean="0">
                <a:solidFill>
                  <a:srgbClr val="0000FF"/>
                </a:solidFill>
              </a:rPr>
              <a:t>&gt;</a:t>
            </a:r>
          </a:p>
          <a:p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sumf</a:t>
            </a:r>
            <a:r>
              <a:rPr lang="en-US" dirty="0" smtClean="0">
                <a:solidFill>
                  <a:srgbClr val="0000FF"/>
                </a:solidFill>
              </a:rPr>
              <a:t> (</a:t>
            </a:r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num1, </a:t>
            </a:r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num2);	</a:t>
            </a:r>
            <a:r>
              <a:rPr lang="en-US" dirty="0" smtClean="0">
                <a:solidFill>
                  <a:srgbClr val="00B0F0"/>
                </a:solidFill>
              </a:rPr>
              <a:t>//</a:t>
            </a:r>
            <a:r>
              <a:rPr lang="en-US" dirty="0" smtClean="0">
                <a:solidFill>
                  <a:srgbClr val="00B0F0"/>
                </a:solidFill>
              </a:rPr>
              <a:t>prototype</a:t>
            </a:r>
          </a:p>
          <a:p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main (void)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{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</a:t>
            </a:r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sub, x[100];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</a:t>
            </a:r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sum = 0;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</a:t>
            </a:r>
            <a:r>
              <a:rPr lang="en-US" dirty="0" smtClean="0">
                <a:solidFill>
                  <a:srgbClr val="00B0F0"/>
                </a:solidFill>
              </a:rPr>
              <a:t> // get the values of the array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for (sub = 1; sub &lt;= 100; sub++)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  { </a:t>
            </a:r>
            <a:r>
              <a:rPr lang="en-US" dirty="0" err="1" smtClean="0">
                <a:solidFill>
                  <a:srgbClr val="0000FF"/>
                </a:solidFill>
              </a:rPr>
              <a:t>printf</a:t>
            </a:r>
            <a:r>
              <a:rPr lang="en-US" dirty="0" smtClean="0">
                <a:solidFill>
                  <a:srgbClr val="0000FF"/>
                </a:solidFill>
              </a:rPr>
              <a:t> (“Enter an integer&gt; “);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    </a:t>
            </a:r>
            <a:r>
              <a:rPr lang="en-US" dirty="0" err="1" smtClean="0">
                <a:solidFill>
                  <a:srgbClr val="0000FF"/>
                </a:solidFill>
              </a:rPr>
              <a:t>scanf</a:t>
            </a:r>
            <a:r>
              <a:rPr lang="en-US" dirty="0" smtClean="0">
                <a:solidFill>
                  <a:srgbClr val="0000FF"/>
                </a:solidFill>
              </a:rPr>
              <a:t> (“%d”, &amp;x[sub]);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    sum = </a:t>
            </a:r>
            <a:r>
              <a:rPr lang="en-US" dirty="0" err="1" smtClean="0">
                <a:solidFill>
                  <a:srgbClr val="0000FF"/>
                </a:solidFill>
              </a:rPr>
              <a:t>sumf</a:t>
            </a:r>
            <a:r>
              <a:rPr lang="en-US" dirty="0" smtClean="0">
                <a:solidFill>
                  <a:srgbClr val="0000FF"/>
                </a:solidFill>
              </a:rPr>
              <a:t> (sum, x[sub]);	</a:t>
            </a:r>
            <a:r>
              <a:rPr lang="en-US" dirty="0" smtClean="0">
                <a:solidFill>
                  <a:srgbClr val="00B0F0"/>
                </a:solidFill>
              </a:rPr>
              <a:t>// </a:t>
            </a:r>
            <a:r>
              <a:rPr lang="en-US" dirty="0" smtClean="0">
                <a:solidFill>
                  <a:srgbClr val="00B0F0"/>
                </a:solidFill>
              </a:rPr>
              <a:t>sum = sum + x[sub]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  }</a:t>
            </a:r>
            <a:r>
              <a:rPr lang="en-US" dirty="0" smtClean="0">
                <a:solidFill>
                  <a:srgbClr val="00B0F0"/>
                </a:solidFill>
              </a:rPr>
              <a:t>// end for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} </a:t>
            </a:r>
            <a:r>
              <a:rPr lang="en-US" dirty="0" smtClean="0">
                <a:solidFill>
                  <a:srgbClr val="00B0F0"/>
                </a:solidFill>
              </a:rPr>
              <a:t>//end main</a:t>
            </a:r>
          </a:p>
          <a:p>
            <a:endParaRPr lang="en-US" dirty="0" smtClean="0">
              <a:solidFill>
                <a:srgbClr val="00B0F0"/>
              </a:solidFill>
            </a:endParaRPr>
          </a:p>
          <a:p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sumf</a:t>
            </a:r>
            <a:r>
              <a:rPr lang="en-US" dirty="0" smtClean="0">
                <a:solidFill>
                  <a:srgbClr val="0000FF"/>
                </a:solidFill>
              </a:rPr>
              <a:t> (</a:t>
            </a:r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num1, </a:t>
            </a:r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num2)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{ </a:t>
            </a:r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total;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total = num1 + num2;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return (total);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} </a:t>
            </a:r>
            <a:r>
              <a:rPr lang="en-US" dirty="0" smtClean="0">
                <a:solidFill>
                  <a:srgbClr val="00B0F0"/>
                </a:solidFill>
              </a:rPr>
              <a:t>//end </a:t>
            </a:r>
            <a:r>
              <a:rPr lang="en-US" dirty="0" err="1" smtClean="0">
                <a:solidFill>
                  <a:srgbClr val="00B0F0"/>
                </a:solidFill>
              </a:rPr>
              <a:t>sumf</a:t>
            </a:r>
            <a:endParaRPr lang="en-US" dirty="0" smtClean="0">
              <a:solidFill>
                <a:srgbClr val="0000FF"/>
              </a:solidFill>
            </a:endParaRPr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   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59632" y="3717032"/>
            <a:ext cx="2736304" cy="288032"/>
          </a:xfrm>
          <a:prstGeom prst="rect">
            <a:avLst/>
          </a:prstGeom>
          <a:solidFill>
            <a:srgbClr val="00B0F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endCxn id="11" idx="0"/>
          </p:cNvCxnSpPr>
          <p:nvPr/>
        </p:nvCxnSpPr>
        <p:spPr>
          <a:xfrm flipH="1">
            <a:off x="2411760" y="3933056"/>
            <a:ext cx="432048" cy="864096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275856" y="3897052"/>
            <a:ext cx="252028" cy="900100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3851920" y="4149080"/>
            <a:ext cx="5040560" cy="43204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Every word </a:t>
            </a:r>
            <a:r>
              <a:rPr lang="en-US" sz="1200" i="1" dirty="0" smtClean="0"/>
              <a:t>num1</a:t>
            </a:r>
            <a:r>
              <a:rPr lang="en-US" sz="1200" dirty="0" smtClean="0"/>
              <a:t> in the function is replaced by the value of sum</a:t>
            </a:r>
          </a:p>
          <a:p>
            <a:pPr algn="ctr"/>
            <a:r>
              <a:rPr lang="en-US" sz="1200" dirty="0" smtClean="0"/>
              <a:t>Every word </a:t>
            </a:r>
            <a:r>
              <a:rPr lang="en-US" sz="1200" i="1" dirty="0" smtClean="0"/>
              <a:t>num2</a:t>
            </a:r>
            <a:r>
              <a:rPr lang="en-US" sz="1200" dirty="0" smtClean="0"/>
              <a:t> in the function is replaced by the value of x[sub]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27584" y="4797152"/>
            <a:ext cx="3168352" cy="288032"/>
          </a:xfrm>
          <a:prstGeom prst="rect">
            <a:avLst/>
          </a:prstGeom>
          <a:solidFill>
            <a:srgbClr val="00B0F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427984" y="3212976"/>
            <a:ext cx="4392488" cy="43204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The </a:t>
            </a:r>
            <a:r>
              <a:rPr lang="en-US" sz="1200" dirty="0" smtClean="0">
                <a:solidFill>
                  <a:schemeClr val="tx1"/>
                </a:solidFill>
              </a:rPr>
              <a:t>value </a:t>
            </a:r>
            <a:r>
              <a:rPr lang="en-US" sz="1200" dirty="0" smtClean="0"/>
              <a:t>of </a:t>
            </a:r>
            <a:r>
              <a:rPr lang="en-US" sz="1200" i="1" dirty="0" smtClean="0"/>
              <a:t>sum</a:t>
            </a:r>
            <a:r>
              <a:rPr lang="en-US" sz="1200" dirty="0" smtClean="0"/>
              <a:t> is copied to </a:t>
            </a:r>
            <a:r>
              <a:rPr lang="en-US" sz="1200" i="1" dirty="0" smtClean="0"/>
              <a:t>num1</a:t>
            </a:r>
            <a:r>
              <a:rPr lang="en-US" sz="1200" dirty="0" smtClean="0"/>
              <a:t>. Assume it is 500.</a:t>
            </a:r>
          </a:p>
          <a:p>
            <a:pPr algn="ctr"/>
            <a:r>
              <a:rPr lang="en-US" sz="1200" dirty="0" smtClean="0"/>
              <a:t>The </a:t>
            </a:r>
            <a:r>
              <a:rPr lang="en-US" sz="1200" dirty="0" smtClean="0">
                <a:solidFill>
                  <a:schemeClr val="tx1"/>
                </a:solidFill>
              </a:rPr>
              <a:t>value </a:t>
            </a:r>
            <a:r>
              <a:rPr lang="en-US" sz="1200" dirty="0" smtClean="0"/>
              <a:t>of </a:t>
            </a:r>
            <a:r>
              <a:rPr lang="en-US" sz="1200" i="1" dirty="0" smtClean="0"/>
              <a:t>x[sub]</a:t>
            </a:r>
            <a:r>
              <a:rPr lang="en-US" sz="1200" dirty="0" smtClean="0"/>
              <a:t> is copied to </a:t>
            </a:r>
            <a:r>
              <a:rPr lang="en-US" sz="1200" i="1" dirty="0" smtClean="0"/>
              <a:t>num2</a:t>
            </a:r>
            <a:r>
              <a:rPr lang="en-US" sz="1200" dirty="0" smtClean="0"/>
              <a:t>. Assume it is 150.</a:t>
            </a:r>
          </a:p>
        </p:txBody>
      </p:sp>
    </p:spTree>
    <p:extLst>
      <p:ext uri="{BB962C8B-B14F-4D97-AF65-F5344CB8AC3E}">
        <p14:creationId xmlns:p14="http://schemas.microsoft.com/office/powerpoint/2010/main" val="1290179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1" grpId="0" animBg="1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5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Example 3 – cont’d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Rounded Rectangle 1"/>
          <p:cNvSpPr/>
          <p:nvPr/>
        </p:nvSpPr>
        <p:spPr>
          <a:xfrm>
            <a:off x="467544" y="620688"/>
            <a:ext cx="7344816" cy="5760640"/>
          </a:xfrm>
          <a:prstGeom prst="roundRect">
            <a:avLst/>
          </a:prstGeom>
          <a:solidFill>
            <a:srgbClr val="CCEC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0000FF"/>
                </a:solidFill>
              </a:rPr>
              <a:t>#include &lt;</a:t>
            </a:r>
            <a:r>
              <a:rPr lang="en-US" dirty="0" err="1" smtClean="0">
                <a:solidFill>
                  <a:srgbClr val="0000FF"/>
                </a:solidFill>
              </a:rPr>
              <a:t>stdio.h</a:t>
            </a:r>
            <a:r>
              <a:rPr lang="en-US" dirty="0" smtClean="0">
                <a:solidFill>
                  <a:srgbClr val="0000FF"/>
                </a:solidFill>
              </a:rPr>
              <a:t>&gt;</a:t>
            </a:r>
          </a:p>
          <a:p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sumf</a:t>
            </a:r>
            <a:r>
              <a:rPr lang="en-US" dirty="0" smtClean="0">
                <a:solidFill>
                  <a:srgbClr val="0000FF"/>
                </a:solidFill>
              </a:rPr>
              <a:t> (</a:t>
            </a:r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num1, </a:t>
            </a:r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num2);	</a:t>
            </a:r>
            <a:r>
              <a:rPr lang="en-US" dirty="0" smtClean="0">
                <a:solidFill>
                  <a:srgbClr val="00B0F0"/>
                </a:solidFill>
              </a:rPr>
              <a:t>//</a:t>
            </a:r>
            <a:r>
              <a:rPr lang="en-US" dirty="0" smtClean="0">
                <a:solidFill>
                  <a:srgbClr val="00B0F0"/>
                </a:solidFill>
              </a:rPr>
              <a:t>prototype</a:t>
            </a:r>
          </a:p>
          <a:p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main (void)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{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</a:t>
            </a:r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sub, x[100];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</a:t>
            </a:r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sum = 0;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</a:t>
            </a:r>
            <a:r>
              <a:rPr lang="en-US" dirty="0" smtClean="0">
                <a:solidFill>
                  <a:srgbClr val="00B0F0"/>
                </a:solidFill>
              </a:rPr>
              <a:t> // get the values of the array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for (sub = 1; sub &lt;= 100; sub++)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  { </a:t>
            </a:r>
            <a:r>
              <a:rPr lang="en-US" dirty="0" err="1" smtClean="0">
                <a:solidFill>
                  <a:srgbClr val="0000FF"/>
                </a:solidFill>
              </a:rPr>
              <a:t>printf</a:t>
            </a:r>
            <a:r>
              <a:rPr lang="en-US" dirty="0" smtClean="0">
                <a:solidFill>
                  <a:srgbClr val="0000FF"/>
                </a:solidFill>
              </a:rPr>
              <a:t> (“Enter an integer&gt; “);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    </a:t>
            </a:r>
            <a:r>
              <a:rPr lang="en-US" dirty="0" err="1" smtClean="0">
                <a:solidFill>
                  <a:srgbClr val="0000FF"/>
                </a:solidFill>
              </a:rPr>
              <a:t>scanf</a:t>
            </a:r>
            <a:r>
              <a:rPr lang="en-US" dirty="0" smtClean="0">
                <a:solidFill>
                  <a:srgbClr val="0000FF"/>
                </a:solidFill>
              </a:rPr>
              <a:t> (“%d”, &amp;x[sub]);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    sum = </a:t>
            </a:r>
            <a:r>
              <a:rPr lang="en-US" dirty="0" err="1" smtClean="0">
                <a:solidFill>
                  <a:srgbClr val="0000FF"/>
                </a:solidFill>
              </a:rPr>
              <a:t>sumf</a:t>
            </a:r>
            <a:r>
              <a:rPr lang="en-US" dirty="0" smtClean="0">
                <a:solidFill>
                  <a:srgbClr val="0000FF"/>
                </a:solidFill>
              </a:rPr>
              <a:t> (sum, x[sub]);	</a:t>
            </a:r>
            <a:r>
              <a:rPr lang="en-US" dirty="0" smtClean="0">
                <a:solidFill>
                  <a:srgbClr val="00B0F0"/>
                </a:solidFill>
              </a:rPr>
              <a:t>// </a:t>
            </a:r>
            <a:r>
              <a:rPr lang="en-US" dirty="0" smtClean="0">
                <a:solidFill>
                  <a:srgbClr val="00B0F0"/>
                </a:solidFill>
              </a:rPr>
              <a:t>sum = sum + x[sub]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  }</a:t>
            </a:r>
            <a:r>
              <a:rPr lang="en-US" dirty="0" smtClean="0">
                <a:solidFill>
                  <a:srgbClr val="00B0F0"/>
                </a:solidFill>
              </a:rPr>
              <a:t>// end for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} </a:t>
            </a:r>
            <a:r>
              <a:rPr lang="en-US" dirty="0" smtClean="0">
                <a:solidFill>
                  <a:srgbClr val="00B0F0"/>
                </a:solidFill>
              </a:rPr>
              <a:t>//end main</a:t>
            </a:r>
          </a:p>
          <a:p>
            <a:endParaRPr lang="en-US" dirty="0" smtClean="0">
              <a:solidFill>
                <a:srgbClr val="00B0F0"/>
              </a:solidFill>
            </a:endParaRPr>
          </a:p>
          <a:p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sumf</a:t>
            </a:r>
            <a:r>
              <a:rPr lang="en-US" dirty="0" smtClean="0">
                <a:solidFill>
                  <a:srgbClr val="0000FF"/>
                </a:solidFill>
              </a:rPr>
              <a:t> (</a:t>
            </a:r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strike="sngStrike" dirty="0" smtClean="0">
                <a:solidFill>
                  <a:srgbClr val="FF0000"/>
                </a:solidFill>
              </a:rPr>
              <a:t>num1</a:t>
            </a:r>
            <a:r>
              <a:rPr lang="en-US" dirty="0" smtClean="0">
                <a:solidFill>
                  <a:srgbClr val="FF0000"/>
                </a:solidFill>
              </a:rPr>
              <a:t>   </a:t>
            </a:r>
            <a:r>
              <a:rPr lang="en-US" b="1" dirty="0" smtClean="0">
                <a:solidFill>
                  <a:schemeClr val="tx1"/>
                </a:solidFill>
              </a:rPr>
              <a:t>500</a:t>
            </a:r>
            <a:r>
              <a:rPr lang="en-US" dirty="0" smtClean="0">
                <a:solidFill>
                  <a:srgbClr val="0000FF"/>
                </a:solidFill>
              </a:rPr>
              <a:t>, </a:t>
            </a:r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strike="sngStrike" dirty="0" smtClean="0">
                <a:solidFill>
                  <a:srgbClr val="FF0000"/>
                </a:solidFill>
              </a:rPr>
              <a:t>num2</a:t>
            </a:r>
            <a:r>
              <a:rPr lang="en-US" dirty="0" smtClean="0">
                <a:solidFill>
                  <a:srgbClr val="0000FF"/>
                </a:solidFill>
              </a:rPr>
              <a:t>   </a:t>
            </a:r>
            <a:r>
              <a:rPr lang="en-US" b="1" dirty="0" smtClean="0">
                <a:solidFill>
                  <a:schemeClr val="tx1"/>
                </a:solidFill>
              </a:rPr>
              <a:t>150</a:t>
            </a:r>
            <a:r>
              <a:rPr lang="en-US" dirty="0" smtClean="0">
                <a:solidFill>
                  <a:srgbClr val="0000FF"/>
                </a:solidFill>
              </a:rPr>
              <a:t>)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{ </a:t>
            </a:r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total;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total = </a:t>
            </a:r>
            <a:r>
              <a:rPr lang="en-US" strike="sngStrike" dirty="0" smtClean="0">
                <a:solidFill>
                  <a:srgbClr val="FF0000"/>
                </a:solidFill>
              </a:rPr>
              <a:t>num1</a:t>
            </a:r>
            <a:r>
              <a:rPr lang="en-US" dirty="0" smtClean="0">
                <a:solidFill>
                  <a:srgbClr val="0000FF"/>
                </a:solidFill>
              </a:rPr>
              <a:t>   </a:t>
            </a:r>
            <a:r>
              <a:rPr lang="en-US" b="1" dirty="0" smtClean="0">
                <a:solidFill>
                  <a:schemeClr val="tx1"/>
                </a:solidFill>
              </a:rPr>
              <a:t>500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+ </a:t>
            </a:r>
            <a:r>
              <a:rPr lang="en-US" strike="sngStrike" dirty="0" smtClean="0">
                <a:solidFill>
                  <a:srgbClr val="FF0000"/>
                </a:solidFill>
              </a:rPr>
              <a:t>num2</a:t>
            </a:r>
            <a:r>
              <a:rPr lang="en-US" dirty="0" smtClean="0">
                <a:solidFill>
                  <a:srgbClr val="0000FF"/>
                </a:solidFill>
              </a:rPr>
              <a:t>   </a:t>
            </a:r>
            <a:r>
              <a:rPr lang="en-US" b="1" dirty="0" smtClean="0">
                <a:solidFill>
                  <a:schemeClr val="tx1"/>
                </a:solidFill>
              </a:rPr>
              <a:t>150</a:t>
            </a:r>
            <a:r>
              <a:rPr lang="en-US" dirty="0" smtClean="0">
                <a:solidFill>
                  <a:srgbClr val="0000FF"/>
                </a:solidFill>
              </a:rPr>
              <a:t>;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  return (total);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} </a:t>
            </a:r>
            <a:r>
              <a:rPr lang="en-US" dirty="0" smtClean="0">
                <a:solidFill>
                  <a:srgbClr val="00B0F0"/>
                </a:solidFill>
              </a:rPr>
              <a:t>//end </a:t>
            </a:r>
            <a:r>
              <a:rPr lang="en-US" dirty="0" err="1" smtClean="0">
                <a:solidFill>
                  <a:srgbClr val="00B0F0"/>
                </a:solidFill>
              </a:rPr>
              <a:t>sumf</a:t>
            </a:r>
            <a:endParaRPr lang="en-US" dirty="0" smtClean="0">
              <a:solidFill>
                <a:srgbClr val="0000FF"/>
              </a:solidFill>
            </a:endParaRPr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   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259632" y="3717032"/>
            <a:ext cx="2736304" cy="288032"/>
          </a:xfrm>
          <a:prstGeom prst="rect">
            <a:avLst/>
          </a:prstGeom>
          <a:solidFill>
            <a:srgbClr val="00B0F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2483768" y="3933056"/>
            <a:ext cx="360040" cy="864096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3275856" y="3897052"/>
            <a:ext cx="720080" cy="900100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3851920" y="4149080"/>
            <a:ext cx="5040560" cy="43204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Every word </a:t>
            </a:r>
            <a:r>
              <a:rPr lang="en-US" sz="1200" i="1" dirty="0" smtClean="0"/>
              <a:t>num1</a:t>
            </a:r>
            <a:r>
              <a:rPr lang="en-US" sz="1200" dirty="0" smtClean="0"/>
              <a:t> in the function is replaced by the value of sum</a:t>
            </a:r>
          </a:p>
          <a:p>
            <a:pPr algn="ctr"/>
            <a:r>
              <a:rPr lang="en-US" sz="1200" dirty="0" smtClean="0"/>
              <a:t>Every word </a:t>
            </a:r>
            <a:r>
              <a:rPr lang="en-US" sz="1200" i="1" dirty="0" smtClean="0"/>
              <a:t>num2</a:t>
            </a:r>
            <a:r>
              <a:rPr lang="en-US" sz="1200" dirty="0" smtClean="0"/>
              <a:t> in the function is replaced by the value of x[sub]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27584" y="4797152"/>
            <a:ext cx="4320480" cy="288032"/>
          </a:xfrm>
          <a:prstGeom prst="rect">
            <a:avLst/>
          </a:prstGeom>
          <a:solidFill>
            <a:srgbClr val="00B0F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499992" y="3212976"/>
            <a:ext cx="4392488" cy="43204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The </a:t>
            </a:r>
            <a:r>
              <a:rPr lang="en-US" sz="1200" dirty="0" smtClean="0">
                <a:solidFill>
                  <a:schemeClr val="tx1"/>
                </a:solidFill>
              </a:rPr>
              <a:t>value </a:t>
            </a:r>
            <a:r>
              <a:rPr lang="en-US" sz="1200" dirty="0" smtClean="0"/>
              <a:t>of </a:t>
            </a:r>
            <a:r>
              <a:rPr lang="en-US" sz="1200" i="1" dirty="0" smtClean="0"/>
              <a:t>sum</a:t>
            </a:r>
            <a:r>
              <a:rPr lang="en-US" sz="1200" dirty="0" smtClean="0"/>
              <a:t> is copied to </a:t>
            </a:r>
            <a:r>
              <a:rPr lang="en-US" sz="1200" i="1" dirty="0" smtClean="0"/>
              <a:t>num1</a:t>
            </a:r>
            <a:r>
              <a:rPr lang="en-US" sz="1200" dirty="0" smtClean="0"/>
              <a:t>. Assume it is 500.</a:t>
            </a:r>
          </a:p>
          <a:p>
            <a:pPr algn="ctr"/>
            <a:r>
              <a:rPr lang="en-US" sz="1200" dirty="0" smtClean="0"/>
              <a:t>The </a:t>
            </a:r>
            <a:r>
              <a:rPr lang="en-US" sz="1200" dirty="0" smtClean="0">
                <a:solidFill>
                  <a:schemeClr val="tx1"/>
                </a:solidFill>
              </a:rPr>
              <a:t>value </a:t>
            </a:r>
            <a:r>
              <a:rPr lang="en-US" sz="1200" dirty="0" smtClean="0"/>
              <a:t>of </a:t>
            </a:r>
            <a:r>
              <a:rPr lang="en-US" sz="1200" i="1" dirty="0" smtClean="0"/>
              <a:t>x[sub]</a:t>
            </a:r>
            <a:r>
              <a:rPr lang="en-US" sz="1200" dirty="0" smtClean="0"/>
              <a:t> is copied to </a:t>
            </a:r>
            <a:r>
              <a:rPr lang="en-US" sz="1200" i="1" dirty="0" smtClean="0"/>
              <a:t>num2</a:t>
            </a:r>
            <a:r>
              <a:rPr lang="en-US" sz="1200" dirty="0" smtClean="0"/>
              <a:t>. Assume it is 150.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292080" y="5373216"/>
            <a:ext cx="3600400" cy="43204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/>
              <a:t>total</a:t>
            </a:r>
            <a:r>
              <a:rPr lang="en-US" sz="1200" dirty="0" smtClean="0"/>
              <a:t> is then calculated. Its </a:t>
            </a:r>
            <a:r>
              <a:rPr lang="en-US" sz="1200" dirty="0" smtClean="0">
                <a:solidFill>
                  <a:schemeClr val="tx1"/>
                </a:solidFill>
              </a:rPr>
              <a:t>value</a:t>
            </a:r>
            <a:r>
              <a:rPr lang="en-US" sz="1200" dirty="0" smtClean="0"/>
              <a:t> is returned to the calling function.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2465050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836712"/>
            <a:ext cx="7992888" cy="5619024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In order to pass an array to a function, we pass its </a:t>
            </a:r>
            <a:r>
              <a:rPr lang="en-US" u="sng" dirty="0" smtClean="0"/>
              <a:t>address</a:t>
            </a:r>
            <a:r>
              <a:rPr lang="en-US" dirty="0" smtClean="0"/>
              <a:t>.</a:t>
            </a:r>
          </a:p>
          <a:p>
            <a:pPr algn="just"/>
            <a:r>
              <a:rPr lang="en-US" dirty="0" smtClean="0"/>
              <a:t>Therefore, any changes made to the array inside a function are recorded in the main memory. So, they are seen by the whole program.</a:t>
            </a:r>
          </a:p>
          <a:p>
            <a:pPr algn="just"/>
            <a:r>
              <a:rPr lang="en-US" dirty="0" smtClean="0"/>
              <a:t>When we pass an array to a function, we also pass its size.</a:t>
            </a:r>
          </a:p>
          <a:p>
            <a:pPr algn="just"/>
            <a:r>
              <a:rPr lang="en-US" dirty="0" smtClean="0"/>
              <a:t>The </a:t>
            </a:r>
            <a:r>
              <a:rPr lang="en-US" u="sng" dirty="0" smtClean="0"/>
              <a:t>address</a:t>
            </a:r>
            <a:r>
              <a:rPr lang="en-US" dirty="0" smtClean="0"/>
              <a:t> of the array is passed to the function, and the </a:t>
            </a:r>
            <a:r>
              <a:rPr lang="en-US" u="sng" dirty="0" smtClean="0"/>
              <a:t>value</a:t>
            </a:r>
            <a:r>
              <a:rPr lang="en-US" dirty="0" smtClean="0"/>
              <a:t> of the size is passed to the function.</a:t>
            </a:r>
            <a:endParaRPr lang="en-US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6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arrays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as arguments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660859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7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example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4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5" name="Rounded Rectangle 4"/>
          <p:cNvSpPr/>
          <p:nvPr/>
        </p:nvSpPr>
        <p:spPr>
          <a:xfrm>
            <a:off x="251520" y="620688"/>
            <a:ext cx="7704856" cy="5832648"/>
          </a:xfrm>
          <a:prstGeom prst="roundRect">
            <a:avLst/>
          </a:prstGeom>
          <a:solidFill>
            <a:srgbClr val="CCEC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0000FF"/>
                </a:solidFill>
              </a:rPr>
              <a:t>#include &lt;</a:t>
            </a:r>
            <a:r>
              <a:rPr lang="en-US" dirty="0" err="1" smtClean="0">
                <a:solidFill>
                  <a:srgbClr val="0000FF"/>
                </a:solidFill>
              </a:rPr>
              <a:t>stdio.h</a:t>
            </a:r>
            <a:r>
              <a:rPr lang="en-US" dirty="0" smtClean="0">
                <a:solidFill>
                  <a:srgbClr val="0000FF"/>
                </a:solidFill>
              </a:rPr>
              <a:t>&gt;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void </a:t>
            </a:r>
            <a:r>
              <a:rPr lang="en-US" dirty="0" err="1" smtClean="0">
                <a:solidFill>
                  <a:srgbClr val="0000FF"/>
                </a:solidFill>
              </a:rPr>
              <a:t>initarray</a:t>
            </a:r>
            <a:r>
              <a:rPr lang="en-US" dirty="0" smtClean="0">
                <a:solidFill>
                  <a:srgbClr val="0000FF"/>
                </a:solidFill>
              </a:rPr>
              <a:t>(</a:t>
            </a:r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list</a:t>
            </a:r>
            <a:r>
              <a:rPr lang="en-US" b="1" dirty="0" smtClean="0">
                <a:solidFill>
                  <a:srgbClr val="0000FF"/>
                </a:solidFill>
              </a:rPr>
              <a:t>[]</a:t>
            </a:r>
            <a:r>
              <a:rPr lang="en-US" dirty="0" smtClean="0">
                <a:solidFill>
                  <a:srgbClr val="0000FF"/>
                </a:solidFill>
              </a:rPr>
              <a:t>, </a:t>
            </a:r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size, </a:t>
            </a:r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n);	</a:t>
            </a:r>
            <a:r>
              <a:rPr lang="en-US" dirty="0" smtClean="0">
                <a:solidFill>
                  <a:srgbClr val="00B0F0"/>
                </a:solidFill>
              </a:rPr>
              <a:t>//prototype</a:t>
            </a:r>
          </a:p>
          <a:p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main(void)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{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</a:t>
            </a:r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x[10]</a:t>
            </a:r>
            <a:r>
              <a:rPr lang="en-US" dirty="0" smtClean="0">
                <a:solidFill>
                  <a:srgbClr val="0000FF"/>
                </a:solidFill>
              </a:rPr>
              <a:t>, y[50];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</a:t>
            </a:r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num</a:t>
            </a:r>
            <a:r>
              <a:rPr lang="en-US" dirty="0" smtClean="0">
                <a:solidFill>
                  <a:srgbClr val="0000FF"/>
                </a:solidFill>
              </a:rPr>
              <a:t>;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</a:t>
            </a:r>
            <a:r>
              <a:rPr lang="en-US" dirty="0" err="1" smtClean="0">
                <a:solidFill>
                  <a:srgbClr val="0000FF"/>
                </a:solidFill>
              </a:rPr>
              <a:t>initarray</a:t>
            </a:r>
            <a:r>
              <a:rPr lang="en-US" dirty="0" smtClean="0">
                <a:solidFill>
                  <a:srgbClr val="0000FF"/>
                </a:solidFill>
              </a:rPr>
              <a:t> (</a:t>
            </a:r>
            <a:r>
              <a:rPr lang="en-US" b="1" dirty="0" smtClean="0">
                <a:solidFill>
                  <a:srgbClr val="0000FF"/>
                </a:solidFill>
              </a:rPr>
              <a:t>x</a:t>
            </a:r>
            <a:r>
              <a:rPr lang="en-US" dirty="0" smtClean="0">
                <a:solidFill>
                  <a:srgbClr val="0000FF"/>
                </a:solidFill>
              </a:rPr>
              <a:t>, 10, 0); 	</a:t>
            </a:r>
            <a:r>
              <a:rPr lang="en-US" dirty="0" smtClean="0">
                <a:solidFill>
                  <a:srgbClr val="00B0F0"/>
                </a:solidFill>
              </a:rPr>
              <a:t>// </a:t>
            </a:r>
            <a:r>
              <a:rPr lang="en-US" dirty="0" err="1" smtClean="0">
                <a:solidFill>
                  <a:srgbClr val="00B0F0"/>
                </a:solidFill>
              </a:rPr>
              <a:t>init</a:t>
            </a:r>
            <a:r>
              <a:rPr lang="en-US" dirty="0" smtClean="0">
                <a:solidFill>
                  <a:srgbClr val="00B0F0"/>
                </a:solidFill>
              </a:rPr>
              <a:t> array x of size 10 with 0</a:t>
            </a:r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   </a:t>
            </a:r>
            <a:r>
              <a:rPr lang="en-US" dirty="0" err="1" smtClean="0">
                <a:solidFill>
                  <a:srgbClr val="0000FF"/>
                </a:solidFill>
              </a:rPr>
              <a:t>printf</a:t>
            </a:r>
            <a:r>
              <a:rPr lang="en-US" dirty="0" smtClean="0">
                <a:solidFill>
                  <a:srgbClr val="0000FF"/>
                </a:solidFill>
              </a:rPr>
              <a:t> (“Enter the initialization value&gt;”);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</a:t>
            </a:r>
            <a:r>
              <a:rPr lang="en-US" dirty="0" err="1" smtClean="0">
                <a:solidFill>
                  <a:srgbClr val="0000FF"/>
                </a:solidFill>
              </a:rPr>
              <a:t>scanf</a:t>
            </a:r>
            <a:r>
              <a:rPr lang="en-US" dirty="0" smtClean="0">
                <a:solidFill>
                  <a:srgbClr val="0000FF"/>
                </a:solidFill>
              </a:rPr>
              <a:t> (“%d”, &amp;</a:t>
            </a:r>
            <a:r>
              <a:rPr lang="en-US" dirty="0" err="1" smtClean="0">
                <a:solidFill>
                  <a:srgbClr val="0000FF"/>
                </a:solidFill>
              </a:rPr>
              <a:t>num</a:t>
            </a:r>
            <a:r>
              <a:rPr lang="en-US" dirty="0" smtClean="0">
                <a:solidFill>
                  <a:srgbClr val="0000FF"/>
                </a:solidFill>
              </a:rPr>
              <a:t>);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</a:t>
            </a:r>
            <a:r>
              <a:rPr lang="en-US" dirty="0" err="1" smtClean="0">
                <a:solidFill>
                  <a:srgbClr val="0000FF"/>
                </a:solidFill>
              </a:rPr>
              <a:t>initarray</a:t>
            </a:r>
            <a:r>
              <a:rPr lang="en-US" dirty="0" smtClean="0">
                <a:solidFill>
                  <a:srgbClr val="0000FF"/>
                </a:solidFill>
              </a:rPr>
              <a:t> (</a:t>
            </a:r>
            <a:r>
              <a:rPr lang="en-US" b="1" dirty="0" smtClean="0">
                <a:solidFill>
                  <a:srgbClr val="0000FF"/>
                </a:solidFill>
              </a:rPr>
              <a:t>y</a:t>
            </a:r>
            <a:r>
              <a:rPr lang="en-US" dirty="0" smtClean="0">
                <a:solidFill>
                  <a:srgbClr val="0000FF"/>
                </a:solidFill>
              </a:rPr>
              <a:t>, 50, </a:t>
            </a:r>
            <a:r>
              <a:rPr lang="en-US" dirty="0" err="1" smtClean="0">
                <a:solidFill>
                  <a:srgbClr val="0000FF"/>
                </a:solidFill>
              </a:rPr>
              <a:t>num</a:t>
            </a:r>
            <a:r>
              <a:rPr lang="en-US" dirty="0" smtClean="0">
                <a:solidFill>
                  <a:srgbClr val="0000FF"/>
                </a:solidFill>
              </a:rPr>
              <a:t>);	</a:t>
            </a:r>
            <a:r>
              <a:rPr lang="en-US" dirty="0" smtClean="0">
                <a:solidFill>
                  <a:srgbClr val="00B0F0"/>
                </a:solidFill>
              </a:rPr>
              <a:t>// </a:t>
            </a:r>
            <a:r>
              <a:rPr lang="en-US" dirty="0" err="1" smtClean="0">
                <a:solidFill>
                  <a:srgbClr val="00B0F0"/>
                </a:solidFill>
              </a:rPr>
              <a:t>init</a:t>
            </a:r>
            <a:r>
              <a:rPr lang="en-US" dirty="0" smtClean="0">
                <a:solidFill>
                  <a:srgbClr val="00B0F0"/>
                </a:solidFill>
              </a:rPr>
              <a:t> array y of size 50 with </a:t>
            </a:r>
            <a:r>
              <a:rPr lang="en-US" dirty="0" err="1" smtClean="0">
                <a:solidFill>
                  <a:srgbClr val="00B0F0"/>
                </a:solidFill>
              </a:rPr>
              <a:t>num</a:t>
            </a:r>
            <a:endParaRPr lang="en-US" dirty="0" smtClean="0">
              <a:solidFill>
                <a:srgbClr val="00B0F0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} </a:t>
            </a:r>
            <a:r>
              <a:rPr lang="en-US" dirty="0" smtClean="0">
                <a:solidFill>
                  <a:srgbClr val="00B0F0"/>
                </a:solidFill>
              </a:rPr>
              <a:t>// end main</a:t>
            </a:r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void </a:t>
            </a:r>
            <a:r>
              <a:rPr lang="en-US" dirty="0" err="1" smtClean="0">
                <a:solidFill>
                  <a:srgbClr val="0000FF"/>
                </a:solidFill>
              </a:rPr>
              <a:t>initarray</a:t>
            </a:r>
            <a:r>
              <a:rPr lang="en-US" dirty="0" smtClean="0">
                <a:solidFill>
                  <a:srgbClr val="0000FF"/>
                </a:solidFill>
              </a:rPr>
              <a:t> (</a:t>
            </a:r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list</a:t>
            </a:r>
            <a:r>
              <a:rPr lang="en-US" b="1" dirty="0" smtClean="0">
                <a:solidFill>
                  <a:srgbClr val="FF0000"/>
                </a:solidFill>
              </a:rPr>
              <a:t>[]</a:t>
            </a:r>
            <a:r>
              <a:rPr lang="en-US" b="1" dirty="0" smtClean="0">
                <a:solidFill>
                  <a:srgbClr val="0000FF"/>
                </a:solidFill>
              </a:rPr>
              <a:t>   </a:t>
            </a:r>
            <a:r>
              <a:rPr lang="en-US" b="1" i="1" dirty="0" smtClean="0">
                <a:solidFill>
                  <a:schemeClr val="bg1">
                    <a:lumMod val="50000"/>
                  </a:schemeClr>
                </a:solidFill>
              </a:rPr>
              <a:t>1024</a:t>
            </a:r>
            <a:r>
              <a:rPr lang="en-US" dirty="0" smtClean="0">
                <a:solidFill>
                  <a:srgbClr val="0000FF"/>
                </a:solidFill>
              </a:rPr>
              <a:t>, </a:t>
            </a:r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strike="sngStrike" dirty="0" smtClean="0">
                <a:solidFill>
                  <a:srgbClr val="FF0000"/>
                </a:solidFill>
              </a:rPr>
              <a:t>size</a:t>
            </a:r>
            <a:r>
              <a:rPr lang="en-US" dirty="0" smtClean="0">
                <a:solidFill>
                  <a:srgbClr val="0000FF"/>
                </a:solidFill>
              </a:rPr>
              <a:t>   </a:t>
            </a:r>
            <a:r>
              <a:rPr lang="en-US" b="1" dirty="0" smtClean="0">
                <a:solidFill>
                  <a:schemeClr val="tx1"/>
                </a:solidFill>
              </a:rPr>
              <a:t>10</a:t>
            </a:r>
            <a:r>
              <a:rPr lang="en-US" dirty="0" smtClean="0">
                <a:solidFill>
                  <a:srgbClr val="0000FF"/>
                </a:solidFill>
              </a:rPr>
              <a:t>, </a:t>
            </a:r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strike="sngStrike" dirty="0" smtClean="0">
                <a:solidFill>
                  <a:srgbClr val="FF0000"/>
                </a:solidFill>
              </a:rPr>
              <a:t>n</a:t>
            </a:r>
            <a:r>
              <a:rPr lang="en-US" dirty="0" smtClean="0">
                <a:solidFill>
                  <a:srgbClr val="0000FF"/>
                </a:solidFill>
              </a:rPr>
              <a:t>  </a:t>
            </a:r>
            <a:r>
              <a:rPr lang="en-US" b="1" dirty="0" smtClean="0">
                <a:solidFill>
                  <a:schemeClr val="tx1"/>
                </a:solidFill>
              </a:rPr>
              <a:t> 0</a:t>
            </a:r>
            <a:r>
              <a:rPr lang="en-US" dirty="0" smtClean="0">
                <a:solidFill>
                  <a:srgbClr val="0000FF"/>
                </a:solidFill>
              </a:rPr>
              <a:t>)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{ </a:t>
            </a:r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sub;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for (sub = 0; sub &lt; </a:t>
            </a:r>
            <a:r>
              <a:rPr lang="en-US" strike="sngStrike" dirty="0" smtClean="0">
                <a:solidFill>
                  <a:srgbClr val="FF0000"/>
                </a:solidFill>
              </a:rPr>
              <a:t>size</a:t>
            </a:r>
            <a:r>
              <a:rPr lang="en-US" dirty="0" smtClean="0">
                <a:solidFill>
                  <a:srgbClr val="0000FF"/>
                </a:solidFill>
              </a:rPr>
              <a:t>   </a:t>
            </a:r>
            <a:r>
              <a:rPr lang="en-US" dirty="0" smtClean="0">
                <a:solidFill>
                  <a:schemeClr val="tx1"/>
                </a:solidFill>
              </a:rPr>
              <a:t>10</a:t>
            </a:r>
            <a:r>
              <a:rPr lang="en-US" dirty="0" smtClean="0">
                <a:solidFill>
                  <a:srgbClr val="0000FF"/>
                </a:solidFill>
              </a:rPr>
              <a:t>; </a:t>
            </a:r>
            <a:r>
              <a:rPr lang="en-US" dirty="0" smtClean="0">
                <a:solidFill>
                  <a:srgbClr val="0000FF"/>
                </a:solidFill>
              </a:rPr>
              <a:t>sub++)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  </a:t>
            </a:r>
            <a:r>
              <a:rPr lang="en-US" dirty="0" smtClean="0">
                <a:solidFill>
                  <a:srgbClr val="FF0000"/>
                </a:solidFill>
              </a:rPr>
              <a:t>list[sub]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  </a:t>
            </a:r>
            <a:r>
              <a:rPr lang="en-US" b="1" i="1" dirty="0" smtClean="0">
                <a:solidFill>
                  <a:schemeClr val="bg1">
                    <a:lumMod val="50000"/>
                  </a:schemeClr>
                </a:solidFill>
              </a:rPr>
              <a:t>1024 + sub</a:t>
            </a:r>
            <a:r>
              <a:rPr lang="en-US" dirty="0" smtClean="0">
                <a:solidFill>
                  <a:srgbClr val="0000FF"/>
                </a:solidFill>
              </a:rPr>
              <a:t> = </a:t>
            </a:r>
            <a:r>
              <a:rPr lang="en-US" strike="sngStrike" dirty="0" smtClean="0">
                <a:solidFill>
                  <a:srgbClr val="FF0000"/>
                </a:solidFill>
              </a:rPr>
              <a:t>n</a:t>
            </a:r>
            <a:r>
              <a:rPr lang="en-US" dirty="0" smtClean="0">
                <a:solidFill>
                  <a:srgbClr val="0000FF"/>
                </a:solidFill>
              </a:rPr>
              <a:t>   </a:t>
            </a:r>
            <a:r>
              <a:rPr lang="en-US" b="1" dirty="0" smtClean="0">
                <a:solidFill>
                  <a:schemeClr val="tx1"/>
                </a:solidFill>
              </a:rPr>
              <a:t>0</a:t>
            </a:r>
            <a:r>
              <a:rPr lang="en-US" dirty="0" smtClean="0">
                <a:solidFill>
                  <a:srgbClr val="0000FF"/>
                </a:solidFill>
              </a:rPr>
              <a:t>;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} </a:t>
            </a:r>
            <a:r>
              <a:rPr lang="en-US" dirty="0" smtClean="0">
                <a:solidFill>
                  <a:srgbClr val="00B0F0"/>
                </a:solidFill>
              </a:rPr>
              <a:t>// end </a:t>
            </a:r>
            <a:r>
              <a:rPr lang="en-US" dirty="0" err="1" smtClean="0">
                <a:solidFill>
                  <a:srgbClr val="00B0F0"/>
                </a:solidFill>
              </a:rPr>
              <a:t>initarray</a:t>
            </a:r>
            <a:endParaRPr lang="en-US" dirty="0" smtClean="0">
              <a:solidFill>
                <a:srgbClr val="00B0F0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55576" y="2636912"/>
            <a:ext cx="2088232" cy="288032"/>
          </a:xfrm>
          <a:prstGeom prst="rect">
            <a:avLst/>
          </a:prstGeom>
          <a:solidFill>
            <a:srgbClr val="00B0F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11560" y="4509120"/>
            <a:ext cx="5616624" cy="288032"/>
          </a:xfrm>
          <a:prstGeom prst="rect">
            <a:avLst/>
          </a:prstGeom>
          <a:solidFill>
            <a:srgbClr val="00B0F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1907704" y="2852936"/>
            <a:ext cx="756084" cy="1656184"/>
          </a:xfrm>
          <a:prstGeom prst="straightConnector1">
            <a:avLst/>
          </a:prstGeom>
          <a:ln w="28575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285746" y="2852936"/>
            <a:ext cx="2646294" cy="1656184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645786" y="2852936"/>
            <a:ext cx="3078342" cy="1656184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3491880" y="1556792"/>
            <a:ext cx="4752528" cy="100811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Since </a:t>
            </a:r>
            <a:r>
              <a:rPr lang="en-US" sz="1600" i="1" dirty="0" smtClean="0"/>
              <a:t>x</a:t>
            </a:r>
            <a:r>
              <a:rPr lang="en-US" sz="1600" dirty="0" smtClean="0"/>
              <a:t> is an array, then its </a:t>
            </a:r>
            <a:r>
              <a:rPr lang="en-US" sz="1600" dirty="0" smtClean="0">
                <a:solidFill>
                  <a:srgbClr val="FFFF00"/>
                </a:solidFill>
              </a:rPr>
              <a:t>address </a:t>
            </a:r>
            <a:r>
              <a:rPr lang="en-US" sz="1600" dirty="0" smtClean="0"/>
              <a:t>is passed.</a:t>
            </a:r>
          </a:p>
          <a:p>
            <a:pPr algn="ctr"/>
            <a:r>
              <a:rPr lang="en-US" sz="1600" dirty="0" smtClean="0"/>
              <a:t>10 &amp; 0 are passed as </a:t>
            </a:r>
            <a:r>
              <a:rPr lang="en-US" sz="1600" dirty="0" smtClean="0">
                <a:solidFill>
                  <a:srgbClr val="FFFF00"/>
                </a:solidFill>
              </a:rPr>
              <a:t>values</a:t>
            </a:r>
            <a:r>
              <a:rPr lang="en-US" sz="1600" dirty="0" smtClean="0"/>
              <a:t>.</a:t>
            </a:r>
          </a:p>
          <a:p>
            <a:pPr algn="ctr"/>
            <a:r>
              <a:rPr lang="en-US" sz="1600" i="1" dirty="0" smtClean="0"/>
              <a:t>Assume the address of x is 1024.</a:t>
            </a:r>
            <a:endParaRPr lang="en-US" sz="1600" i="1" dirty="0"/>
          </a:p>
        </p:txBody>
      </p:sp>
      <p:sp>
        <p:nvSpPr>
          <p:cNvPr id="23" name="Rectangle 22"/>
          <p:cNvSpPr/>
          <p:nvPr/>
        </p:nvSpPr>
        <p:spPr>
          <a:xfrm>
            <a:off x="3203848" y="5661248"/>
            <a:ext cx="5616624" cy="57606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Any changes made to </a:t>
            </a:r>
            <a:r>
              <a:rPr lang="en-US" i="1" dirty="0" smtClean="0"/>
              <a:t>list[sub]</a:t>
            </a:r>
            <a:r>
              <a:rPr lang="en-US" dirty="0" smtClean="0"/>
              <a:t> are performed on the address </a:t>
            </a:r>
            <a:r>
              <a:rPr lang="en-US" i="1" dirty="0" smtClean="0"/>
              <a:t>1024+sub</a:t>
            </a:r>
            <a:r>
              <a:rPr lang="en-US" dirty="0" smtClean="0"/>
              <a:t>, which is the address of </a:t>
            </a:r>
            <a:r>
              <a:rPr lang="en-US" i="1" dirty="0" smtClean="0"/>
              <a:t>x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1143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7" grpId="0" animBg="1"/>
      <p:bldP spid="2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7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example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4 – cont’d 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5" name="Rounded Rectangle 4"/>
          <p:cNvSpPr/>
          <p:nvPr/>
        </p:nvSpPr>
        <p:spPr>
          <a:xfrm>
            <a:off x="251520" y="620688"/>
            <a:ext cx="7704856" cy="5832648"/>
          </a:xfrm>
          <a:prstGeom prst="roundRect">
            <a:avLst/>
          </a:prstGeom>
          <a:solidFill>
            <a:srgbClr val="CCEC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0000FF"/>
                </a:solidFill>
              </a:rPr>
              <a:t>#include &lt;</a:t>
            </a:r>
            <a:r>
              <a:rPr lang="en-US" dirty="0" err="1" smtClean="0">
                <a:solidFill>
                  <a:srgbClr val="0000FF"/>
                </a:solidFill>
              </a:rPr>
              <a:t>stdio.h</a:t>
            </a:r>
            <a:r>
              <a:rPr lang="en-US" dirty="0" smtClean="0">
                <a:solidFill>
                  <a:srgbClr val="0000FF"/>
                </a:solidFill>
              </a:rPr>
              <a:t>&gt;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void </a:t>
            </a:r>
            <a:r>
              <a:rPr lang="en-US" dirty="0" err="1" smtClean="0">
                <a:solidFill>
                  <a:srgbClr val="0000FF"/>
                </a:solidFill>
              </a:rPr>
              <a:t>initarray</a:t>
            </a:r>
            <a:r>
              <a:rPr lang="en-US" dirty="0" smtClean="0">
                <a:solidFill>
                  <a:srgbClr val="0000FF"/>
                </a:solidFill>
              </a:rPr>
              <a:t>(</a:t>
            </a:r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list</a:t>
            </a:r>
            <a:r>
              <a:rPr lang="en-US" b="1" dirty="0" smtClean="0">
                <a:solidFill>
                  <a:srgbClr val="0000FF"/>
                </a:solidFill>
              </a:rPr>
              <a:t>[]</a:t>
            </a:r>
            <a:r>
              <a:rPr lang="en-US" dirty="0" smtClean="0">
                <a:solidFill>
                  <a:srgbClr val="0000FF"/>
                </a:solidFill>
              </a:rPr>
              <a:t>, </a:t>
            </a:r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size, </a:t>
            </a:r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n);	</a:t>
            </a:r>
            <a:r>
              <a:rPr lang="en-US" dirty="0" smtClean="0">
                <a:solidFill>
                  <a:srgbClr val="00B0F0"/>
                </a:solidFill>
              </a:rPr>
              <a:t>//prototype</a:t>
            </a:r>
          </a:p>
          <a:p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main(void)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{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</a:t>
            </a:r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x[10]</a:t>
            </a:r>
            <a:r>
              <a:rPr lang="en-US" dirty="0" smtClean="0">
                <a:solidFill>
                  <a:srgbClr val="0000FF"/>
                </a:solidFill>
              </a:rPr>
              <a:t>, y[50</a:t>
            </a:r>
            <a:r>
              <a:rPr lang="en-US" dirty="0" smtClean="0">
                <a:solidFill>
                  <a:srgbClr val="0000FF"/>
                </a:solidFill>
              </a:rPr>
              <a:t>], </a:t>
            </a:r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;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   </a:t>
            </a:r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num</a:t>
            </a:r>
            <a:r>
              <a:rPr lang="en-US" dirty="0" smtClean="0">
                <a:solidFill>
                  <a:srgbClr val="0000FF"/>
                </a:solidFill>
              </a:rPr>
              <a:t>;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</a:t>
            </a:r>
            <a:r>
              <a:rPr lang="en-US" dirty="0" err="1" smtClean="0">
                <a:solidFill>
                  <a:srgbClr val="0000FF"/>
                </a:solidFill>
              </a:rPr>
              <a:t>initarray</a:t>
            </a:r>
            <a:r>
              <a:rPr lang="en-US" dirty="0" smtClean="0">
                <a:solidFill>
                  <a:srgbClr val="0000FF"/>
                </a:solidFill>
              </a:rPr>
              <a:t> (</a:t>
            </a:r>
            <a:r>
              <a:rPr lang="en-US" b="1" dirty="0" smtClean="0">
                <a:solidFill>
                  <a:srgbClr val="0000FF"/>
                </a:solidFill>
              </a:rPr>
              <a:t>x</a:t>
            </a:r>
            <a:r>
              <a:rPr lang="en-US" dirty="0" smtClean="0">
                <a:solidFill>
                  <a:srgbClr val="0000FF"/>
                </a:solidFill>
              </a:rPr>
              <a:t>, 10, 0); 	</a:t>
            </a:r>
            <a:r>
              <a:rPr lang="en-US" dirty="0" smtClean="0">
                <a:solidFill>
                  <a:srgbClr val="00B0F0"/>
                </a:solidFill>
              </a:rPr>
              <a:t>// </a:t>
            </a:r>
            <a:r>
              <a:rPr lang="en-US" dirty="0" err="1" smtClean="0">
                <a:solidFill>
                  <a:srgbClr val="00B0F0"/>
                </a:solidFill>
              </a:rPr>
              <a:t>init</a:t>
            </a:r>
            <a:r>
              <a:rPr lang="en-US" dirty="0" smtClean="0">
                <a:solidFill>
                  <a:srgbClr val="00B0F0"/>
                </a:solidFill>
              </a:rPr>
              <a:t> array x of size 10 with 0</a:t>
            </a:r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  </a:t>
            </a:r>
            <a:r>
              <a:rPr lang="en-US" dirty="0" smtClean="0">
                <a:solidFill>
                  <a:schemeClr val="tx1"/>
                </a:solidFill>
              </a:rPr>
              <a:t>for (</a:t>
            </a:r>
            <a:r>
              <a:rPr lang="en-US" dirty="0" err="1" smtClean="0">
                <a:solidFill>
                  <a:schemeClr val="tx1"/>
                </a:solidFill>
              </a:rPr>
              <a:t>i</a:t>
            </a:r>
            <a:r>
              <a:rPr lang="en-US" dirty="0" smtClean="0">
                <a:solidFill>
                  <a:schemeClr val="tx1"/>
                </a:solidFill>
              </a:rPr>
              <a:t> = 0; </a:t>
            </a:r>
            <a:r>
              <a:rPr lang="en-US" dirty="0" err="1" smtClean="0">
                <a:solidFill>
                  <a:schemeClr val="tx1"/>
                </a:solidFill>
              </a:rPr>
              <a:t>i</a:t>
            </a:r>
            <a:r>
              <a:rPr lang="en-US" dirty="0" smtClean="0">
                <a:solidFill>
                  <a:schemeClr val="tx1"/>
                </a:solidFill>
              </a:rPr>
              <a:t> &lt; 10; </a:t>
            </a:r>
            <a:r>
              <a:rPr lang="en-US" dirty="0" err="1" smtClean="0">
                <a:solidFill>
                  <a:schemeClr val="tx1"/>
                </a:solidFill>
              </a:rPr>
              <a:t>i</a:t>
            </a:r>
            <a:r>
              <a:rPr lang="en-US" dirty="0" smtClean="0">
                <a:solidFill>
                  <a:schemeClr val="tx1"/>
                </a:solidFill>
              </a:rPr>
              <a:t>++)</a:t>
            </a:r>
          </a:p>
          <a:p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    </a:t>
            </a:r>
            <a:r>
              <a:rPr lang="en-US" dirty="0" err="1" smtClean="0">
                <a:solidFill>
                  <a:schemeClr val="tx1"/>
                </a:solidFill>
              </a:rPr>
              <a:t>printf</a:t>
            </a:r>
            <a:r>
              <a:rPr lang="en-US" dirty="0" smtClean="0">
                <a:solidFill>
                  <a:schemeClr val="tx1"/>
                </a:solidFill>
              </a:rPr>
              <a:t> (“%d\n”, x[</a:t>
            </a:r>
            <a:r>
              <a:rPr lang="en-US" dirty="0" err="1" smtClean="0">
                <a:solidFill>
                  <a:schemeClr val="tx1"/>
                </a:solidFill>
              </a:rPr>
              <a:t>i</a:t>
            </a:r>
            <a:r>
              <a:rPr lang="en-US" dirty="0" smtClean="0">
                <a:solidFill>
                  <a:schemeClr val="tx1"/>
                </a:solidFill>
              </a:rPr>
              <a:t>]);</a:t>
            </a:r>
            <a:r>
              <a:rPr lang="en-US" i="1" dirty="0" smtClean="0">
                <a:solidFill>
                  <a:schemeClr val="tx1"/>
                </a:solidFill>
              </a:rPr>
              <a:t>//prints the column under Value</a:t>
            </a:r>
            <a:endParaRPr lang="en-US" i="1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} </a:t>
            </a:r>
            <a:r>
              <a:rPr lang="en-US" dirty="0" smtClean="0">
                <a:solidFill>
                  <a:srgbClr val="00B0F0"/>
                </a:solidFill>
              </a:rPr>
              <a:t>// end main</a:t>
            </a:r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void </a:t>
            </a:r>
            <a:r>
              <a:rPr lang="en-US" dirty="0" err="1" smtClean="0">
                <a:solidFill>
                  <a:srgbClr val="0000FF"/>
                </a:solidFill>
              </a:rPr>
              <a:t>initarray</a:t>
            </a:r>
            <a:r>
              <a:rPr lang="en-US" dirty="0" smtClean="0">
                <a:solidFill>
                  <a:srgbClr val="0000FF"/>
                </a:solidFill>
              </a:rPr>
              <a:t> (</a:t>
            </a:r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list</a:t>
            </a:r>
            <a:r>
              <a:rPr lang="en-US" b="1" dirty="0" smtClean="0">
                <a:solidFill>
                  <a:srgbClr val="FF0000"/>
                </a:solidFill>
              </a:rPr>
              <a:t>[]</a:t>
            </a:r>
            <a:r>
              <a:rPr lang="en-US" b="1" dirty="0" smtClean="0">
                <a:solidFill>
                  <a:srgbClr val="0000FF"/>
                </a:solidFill>
              </a:rPr>
              <a:t>   </a:t>
            </a:r>
            <a:r>
              <a:rPr lang="en-US" b="1" i="1" dirty="0" smtClean="0">
                <a:solidFill>
                  <a:schemeClr val="bg1">
                    <a:lumMod val="50000"/>
                  </a:schemeClr>
                </a:solidFill>
              </a:rPr>
              <a:t>1024</a:t>
            </a:r>
            <a:r>
              <a:rPr lang="en-US" dirty="0" smtClean="0">
                <a:solidFill>
                  <a:srgbClr val="0000FF"/>
                </a:solidFill>
              </a:rPr>
              <a:t>, </a:t>
            </a:r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strike="sngStrike" dirty="0" smtClean="0">
                <a:solidFill>
                  <a:srgbClr val="FF0000"/>
                </a:solidFill>
              </a:rPr>
              <a:t>size</a:t>
            </a:r>
            <a:r>
              <a:rPr lang="en-US" dirty="0" smtClean="0">
                <a:solidFill>
                  <a:srgbClr val="0000FF"/>
                </a:solidFill>
              </a:rPr>
              <a:t>   </a:t>
            </a:r>
            <a:r>
              <a:rPr lang="en-US" b="1" dirty="0" smtClean="0">
                <a:solidFill>
                  <a:schemeClr val="tx1"/>
                </a:solidFill>
              </a:rPr>
              <a:t>10</a:t>
            </a:r>
            <a:r>
              <a:rPr lang="en-US" dirty="0" smtClean="0">
                <a:solidFill>
                  <a:srgbClr val="0000FF"/>
                </a:solidFill>
              </a:rPr>
              <a:t>, </a:t>
            </a:r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strike="sngStrike" dirty="0" smtClean="0">
                <a:solidFill>
                  <a:srgbClr val="FF0000"/>
                </a:solidFill>
              </a:rPr>
              <a:t>n</a:t>
            </a:r>
            <a:r>
              <a:rPr lang="en-US" dirty="0" smtClean="0">
                <a:solidFill>
                  <a:srgbClr val="0000FF"/>
                </a:solidFill>
              </a:rPr>
              <a:t>  </a:t>
            </a:r>
            <a:r>
              <a:rPr lang="en-US" b="1" dirty="0" smtClean="0">
                <a:solidFill>
                  <a:schemeClr val="tx1"/>
                </a:solidFill>
              </a:rPr>
              <a:t> 0</a:t>
            </a:r>
            <a:r>
              <a:rPr lang="en-US" dirty="0" smtClean="0">
                <a:solidFill>
                  <a:srgbClr val="0000FF"/>
                </a:solidFill>
              </a:rPr>
              <a:t>)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{ </a:t>
            </a:r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sub;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for (sub = 0; sub &lt; </a:t>
            </a:r>
            <a:r>
              <a:rPr lang="en-US" strike="sngStrike" dirty="0" smtClean="0">
                <a:solidFill>
                  <a:srgbClr val="FF0000"/>
                </a:solidFill>
              </a:rPr>
              <a:t>size</a:t>
            </a:r>
            <a:r>
              <a:rPr lang="en-US" dirty="0" smtClean="0">
                <a:solidFill>
                  <a:srgbClr val="0000FF"/>
                </a:solidFill>
              </a:rPr>
              <a:t>   </a:t>
            </a:r>
            <a:r>
              <a:rPr lang="en-US" b="1" dirty="0" smtClean="0">
                <a:solidFill>
                  <a:schemeClr val="tx1"/>
                </a:solidFill>
              </a:rPr>
              <a:t>10</a:t>
            </a:r>
            <a:r>
              <a:rPr lang="en-US" dirty="0" smtClean="0">
                <a:solidFill>
                  <a:srgbClr val="0000FF"/>
                </a:solidFill>
              </a:rPr>
              <a:t>; </a:t>
            </a:r>
            <a:r>
              <a:rPr lang="en-US" dirty="0" smtClean="0">
                <a:solidFill>
                  <a:srgbClr val="0000FF"/>
                </a:solidFill>
              </a:rPr>
              <a:t>sub++)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  </a:t>
            </a:r>
            <a:r>
              <a:rPr lang="en-US" dirty="0" smtClean="0">
                <a:solidFill>
                  <a:srgbClr val="FF0000"/>
                </a:solidFill>
              </a:rPr>
              <a:t>list[sub]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  </a:t>
            </a:r>
            <a:r>
              <a:rPr lang="en-US" b="1" i="1" dirty="0" smtClean="0">
                <a:solidFill>
                  <a:schemeClr val="bg1">
                    <a:lumMod val="50000"/>
                  </a:schemeClr>
                </a:solidFill>
              </a:rPr>
              <a:t>1024 + sub</a:t>
            </a:r>
            <a:r>
              <a:rPr lang="en-US" dirty="0" smtClean="0">
                <a:solidFill>
                  <a:srgbClr val="0000FF"/>
                </a:solidFill>
              </a:rPr>
              <a:t> = </a:t>
            </a:r>
            <a:r>
              <a:rPr lang="en-US" strike="sngStrike" dirty="0" smtClean="0">
                <a:solidFill>
                  <a:srgbClr val="FF0000"/>
                </a:solidFill>
              </a:rPr>
              <a:t>n</a:t>
            </a:r>
            <a:r>
              <a:rPr lang="en-US" dirty="0" smtClean="0">
                <a:solidFill>
                  <a:srgbClr val="0000FF"/>
                </a:solidFill>
              </a:rPr>
              <a:t>   </a:t>
            </a:r>
            <a:r>
              <a:rPr lang="en-US" b="1" dirty="0" smtClean="0">
                <a:solidFill>
                  <a:schemeClr val="tx1"/>
                </a:solidFill>
              </a:rPr>
              <a:t>0</a:t>
            </a:r>
            <a:r>
              <a:rPr lang="en-US" dirty="0" smtClean="0">
                <a:solidFill>
                  <a:srgbClr val="0000FF"/>
                </a:solidFill>
              </a:rPr>
              <a:t>;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} </a:t>
            </a:r>
            <a:r>
              <a:rPr lang="en-US" dirty="0" smtClean="0">
                <a:solidFill>
                  <a:srgbClr val="00B0F0"/>
                </a:solidFill>
              </a:rPr>
              <a:t>// end </a:t>
            </a:r>
            <a:r>
              <a:rPr lang="en-US" dirty="0" err="1" smtClean="0">
                <a:solidFill>
                  <a:srgbClr val="00B0F0"/>
                </a:solidFill>
              </a:rPr>
              <a:t>initarray</a:t>
            </a:r>
            <a:endParaRPr lang="en-US" dirty="0" smtClean="0">
              <a:solidFill>
                <a:srgbClr val="00B0F0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55576" y="2636912"/>
            <a:ext cx="2088232" cy="288032"/>
          </a:xfrm>
          <a:prstGeom prst="rect">
            <a:avLst/>
          </a:prstGeom>
          <a:solidFill>
            <a:srgbClr val="00B0F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4396779"/>
              </p:ext>
            </p:extLst>
          </p:nvPr>
        </p:nvGraphicFramePr>
        <p:xfrm>
          <a:off x="6948264" y="1772816"/>
          <a:ext cx="1980220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110"/>
                <a:gridCol w="99011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Adrs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Value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1024 +0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1024 +1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1024 +2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1024 +3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1024 +4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1024 +5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1024 +6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1024 +7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1024 +8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1024 +9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Rectangle 12"/>
          <p:cNvSpPr/>
          <p:nvPr/>
        </p:nvSpPr>
        <p:spPr>
          <a:xfrm>
            <a:off x="611560" y="4221088"/>
            <a:ext cx="5688632" cy="360040"/>
          </a:xfrm>
          <a:prstGeom prst="rect">
            <a:avLst/>
          </a:prstGeom>
          <a:solidFill>
            <a:srgbClr val="00B0F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991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7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example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4 – cont’d 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5" name="Rounded Rectangle 4"/>
          <p:cNvSpPr/>
          <p:nvPr/>
        </p:nvSpPr>
        <p:spPr>
          <a:xfrm>
            <a:off x="251520" y="620688"/>
            <a:ext cx="7704856" cy="5832648"/>
          </a:xfrm>
          <a:prstGeom prst="roundRect">
            <a:avLst/>
          </a:prstGeom>
          <a:solidFill>
            <a:srgbClr val="CCEC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0000FF"/>
                </a:solidFill>
              </a:rPr>
              <a:t>#include &lt;</a:t>
            </a:r>
            <a:r>
              <a:rPr lang="en-US" dirty="0" err="1" smtClean="0">
                <a:solidFill>
                  <a:srgbClr val="0000FF"/>
                </a:solidFill>
              </a:rPr>
              <a:t>stdio.h</a:t>
            </a:r>
            <a:r>
              <a:rPr lang="en-US" dirty="0" smtClean="0">
                <a:solidFill>
                  <a:srgbClr val="0000FF"/>
                </a:solidFill>
              </a:rPr>
              <a:t>&gt;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void </a:t>
            </a:r>
            <a:r>
              <a:rPr lang="en-US" dirty="0" err="1" smtClean="0">
                <a:solidFill>
                  <a:srgbClr val="0000FF"/>
                </a:solidFill>
              </a:rPr>
              <a:t>initarray</a:t>
            </a:r>
            <a:r>
              <a:rPr lang="en-US" dirty="0" smtClean="0">
                <a:solidFill>
                  <a:srgbClr val="0000FF"/>
                </a:solidFill>
              </a:rPr>
              <a:t>(</a:t>
            </a:r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list</a:t>
            </a:r>
            <a:r>
              <a:rPr lang="en-US" b="1" dirty="0" smtClean="0">
                <a:solidFill>
                  <a:srgbClr val="0000FF"/>
                </a:solidFill>
              </a:rPr>
              <a:t>[]</a:t>
            </a:r>
            <a:r>
              <a:rPr lang="en-US" dirty="0" smtClean="0">
                <a:solidFill>
                  <a:srgbClr val="0000FF"/>
                </a:solidFill>
              </a:rPr>
              <a:t>, </a:t>
            </a:r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size, </a:t>
            </a:r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n);	</a:t>
            </a:r>
            <a:r>
              <a:rPr lang="en-US" dirty="0" smtClean="0">
                <a:solidFill>
                  <a:srgbClr val="00B0F0"/>
                </a:solidFill>
              </a:rPr>
              <a:t>//prototype</a:t>
            </a:r>
          </a:p>
          <a:p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main(void)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{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</a:t>
            </a:r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x[10], </a:t>
            </a:r>
            <a:r>
              <a:rPr lang="en-US" b="1" dirty="0" smtClean="0">
                <a:solidFill>
                  <a:srgbClr val="FF0000"/>
                </a:solidFill>
              </a:rPr>
              <a:t>y[50]</a:t>
            </a:r>
            <a:r>
              <a:rPr lang="en-US" dirty="0" smtClean="0">
                <a:solidFill>
                  <a:srgbClr val="0000FF"/>
                </a:solidFill>
              </a:rPr>
              <a:t>;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</a:t>
            </a:r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num</a:t>
            </a:r>
            <a:r>
              <a:rPr lang="en-US" dirty="0" smtClean="0">
                <a:solidFill>
                  <a:srgbClr val="0000FF"/>
                </a:solidFill>
              </a:rPr>
              <a:t>;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</a:t>
            </a:r>
            <a:r>
              <a:rPr lang="en-US" dirty="0" err="1" smtClean="0">
                <a:solidFill>
                  <a:srgbClr val="0000FF"/>
                </a:solidFill>
              </a:rPr>
              <a:t>initarray</a:t>
            </a:r>
            <a:r>
              <a:rPr lang="en-US" dirty="0" smtClean="0">
                <a:solidFill>
                  <a:srgbClr val="0000FF"/>
                </a:solidFill>
              </a:rPr>
              <a:t> (</a:t>
            </a:r>
            <a:r>
              <a:rPr lang="en-US" b="1" dirty="0" smtClean="0">
                <a:solidFill>
                  <a:srgbClr val="0000FF"/>
                </a:solidFill>
              </a:rPr>
              <a:t>x</a:t>
            </a:r>
            <a:r>
              <a:rPr lang="en-US" dirty="0" smtClean="0">
                <a:solidFill>
                  <a:srgbClr val="0000FF"/>
                </a:solidFill>
              </a:rPr>
              <a:t>, 10, 0); 	</a:t>
            </a:r>
            <a:r>
              <a:rPr lang="en-US" dirty="0" smtClean="0">
                <a:solidFill>
                  <a:srgbClr val="00B0F0"/>
                </a:solidFill>
              </a:rPr>
              <a:t>// </a:t>
            </a:r>
            <a:r>
              <a:rPr lang="en-US" dirty="0" err="1" smtClean="0">
                <a:solidFill>
                  <a:srgbClr val="00B0F0"/>
                </a:solidFill>
              </a:rPr>
              <a:t>init</a:t>
            </a:r>
            <a:r>
              <a:rPr lang="en-US" dirty="0" smtClean="0">
                <a:solidFill>
                  <a:srgbClr val="00B0F0"/>
                </a:solidFill>
              </a:rPr>
              <a:t> array x of size 10 with 0</a:t>
            </a:r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   </a:t>
            </a:r>
            <a:r>
              <a:rPr lang="en-US" dirty="0" err="1" smtClean="0">
                <a:solidFill>
                  <a:srgbClr val="0000FF"/>
                </a:solidFill>
              </a:rPr>
              <a:t>printf</a:t>
            </a:r>
            <a:r>
              <a:rPr lang="en-US" dirty="0" smtClean="0">
                <a:solidFill>
                  <a:srgbClr val="0000FF"/>
                </a:solidFill>
              </a:rPr>
              <a:t> (“Enter the initialization value&gt;”);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</a:t>
            </a:r>
            <a:r>
              <a:rPr lang="en-US" dirty="0" err="1" smtClean="0">
                <a:solidFill>
                  <a:srgbClr val="0000FF"/>
                </a:solidFill>
              </a:rPr>
              <a:t>scanf</a:t>
            </a:r>
            <a:r>
              <a:rPr lang="en-US" dirty="0" smtClean="0">
                <a:solidFill>
                  <a:srgbClr val="0000FF"/>
                </a:solidFill>
              </a:rPr>
              <a:t> (“%d”, &amp;</a:t>
            </a:r>
            <a:r>
              <a:rPr lang="en-US" dirty="0" err="1" smtClean="0">
                <a:solidFill>
                  <a:srgbClr val="0000FF"/>
                </a:solidFill>
              </a:rPr>
              <a:t>num</a:t>
            </a:r>
            <a:r>
              <a:rPr lang="en-US" dirty="0" smtClean="0">
                <a:solidFill>
                  <a:srgbClr val="0000FF"/>
                </a:solidFill>
              </a:rPr>
              <a:t>);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</a:t>
            </a:r>
            <a:r>
              <a:rPr lang="en-US" dirty="0" err="1" smtClean="0">
                <a:solidFill>
                  <a:srgbClr val="0000FF"/>
                </a:solidFill>
              </a:rPr>
              <a:t>initarray</a:t>
            </a:r>
            <a:r>
              <a:rPr lang="en-US" dirty="0" smtClean="0">
                <a:solidFill>
                  <a:srgbClr val="0000FF"/>
                </a:solidFill>
              </a:rPr>
              <a:t> (</a:t>
            </a:r>
            <a:r>
              <a:rPr lang="en-US" b="1" dirty="0" smtClean="0">
                <a:solidFill>
                  <a:srgbClr val="0000FF"/>
                </a:solidFill>
              </a:rPr>
              <a:t>y</a:t>
            </a:r>
            <a:r>
              <a:rPr lang="en-US" dirty="0" smtClean="0">
                <a:solidFill>
                  <a:srgbClr val="0000FF"/>
                </a:solidFill>
              </a:rPr>
              <a:t>, 50, </a:t>
            </a:r>
            <a:r>
              <a:rPr lang="en-US" dirty="0" err="1" smtClean="0">
                <a:solidFill>
                  <a:srgbClr val="0000FF"/>
                </a:solidFill>
              </a:rPr>
              <a:t>num</a:t>
            </a:r>
            <a:r>
              <a:rPr lang="en-US" dirty="0" smtClean="0">
                <a:solidFill>
                  <a:srgbClr val="0000FF"/>
                </a:solidFill>
              </a:rPr>
              <a:t>);	</a:t>
            </a:r>
            <a:r>
              <a:rPr lang="en-US" dirty="0" smtClean="0">
                <a:solidFill>
                  <a:srgbClr val="00B0F0"/>
                </a:solidFill>
              </a:rPr>
              <a:t>// </a:t>
            </a:r>
            <a:r>
              <a:rPr lang="en-US" dirty="0" err="1" smtClean="0">
                <a:solidFill>
                  <a:srgbClr val="00B0F0"/>
                </a:solidFill>
              </a:rPr>
              <a:t>init</a:t>
            </a:r>
            <a:r>
              <a:rPr lang="en-US" dirty="0" smtClean="0">
                <a:solidFill>
                  <a:srgbClr val="00B0F0"/>
                </a:solidFill>
              </a:rPr>
              <a:t> array y of size 50 with </a:t>
            </a:r>
            <a:r>
              <a:rPr lang="en-US" dirty="0" err="1" smtClean="0">
                <a:solidFill>
                  <a:srgbClr val="00B0F0"/>
                </a:solidFill>
              </a:rPr>
              <a:t>num</a:t>
            </a:r>
            <a:endParaRPr lang="en-US" dirty="0" smtClean="0">
              <a:solidFill>
                <a:srgbClr val="00B0F0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} </a:t>
            </a:r>
            <a:r>
              <a:rPr lang="en-US" dirty="0" smtClean="0">
                <a:solidFill>
                  <a:srgbClr val="00B0F0"/>
                </a:solidFill>
              </a:rPr>
              <a:t>// end main</a:t>
            </a:r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void </a:t>
            </a:r>
            <a:r>
              <a:rPr lang="en-US" dirty="0" err="1" smtClean="0">
                <a:solidFill>
                  <a:srgbClr val="0000FF"/>
                </a:solidFill>
              </a:rPr>
              <a:t>initarray</a:t>
            </a:r>
            <a:r>
              <a:rPr lang="en-US" dirty="0" smtClean="0">
                <a:solidFill>
                  <a:srgbClr val="0000FF"/>
                </a:solidFill>
              </a:rPr>
              <a:t> (</a:t>
            </a:r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list</a:t>
            </a:r>
            <a:r>
              <a:rPr lang="en-US" b="1" dirty="0" smtClean="0">
                <a:solidFill>
                  <a:srgbClr val="FF0000"/>
                </a:solidFill>
              </a:rPr>
              <a:t>[]</a:t>
            </a:r>
            <a:r>
              <a:rPr lang="en-US" b="1" dirty="0" smtClean="0">
                <a:solidFill>
                  <a:srgbClr val="0000FF"/>
                </a:solidFill>
              </a:rPr>
              <a:t>   </a:t>
            </a:r>
            <a:r>
              <a:rPr lang="en-US" b="1" i="1" dirty="0" smtClean="0">
                <a:solidFill>
                  <a:schemeClr val="bg1">
                    <a:lumMod val="50000"/>
                  </a:schemeClr>
                </a:solidFill>
              </a:rPr>
              <a:t>2000</a:t>
            </a:r>
            <a:r>
              <a:rPr lang="en-US" dirty="0" smtClean="0">
                <a:solidFill>
                  <a:srgbClr val="0000FF"/>
                </a:solidFill>
              </a:rPr>
              <a:t>, </a:t>
            </a:r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strike="sngStrike" dirty="0" smtClean="0">
                <a:solidFill>
                  <a:srgbClr val="FF0000"/>
                </a:solidFill>
              </a:rPr>
              <a:t>size</a:t>
            </a:r>
            <a:r>
              <a:rPr lang="en-US" dirty="0" smtClean="0">
                <a:solidFill>
                  <a:srgbClr val="0000FF"/>
                </a:solidFill>
              </a:rPr>
              <a:t>   </a:t>
            </a:r>
            <a:r>
              <a:rPr lang="en-US" b="1" dirty="0">
                <a:solidFill>
                  <a:schemeClr val="tx1"/>
                </a:solidFill>
              </a:rPr>
              <a:t>5</a:t>
            </a:r>
            <a:r>
              <a:rPr lang="en-US" b="1" dirty="0" smtClean="0">
                <a:solidFill>
                  <a:schemeClr val="tx1"/>
                </a:solidFill>
              </a:rPr>
              <a:t>0</a:t>
            </a:r>
            <a:r>
              <a:rPr lang="en-US" dirty="0" smtClean="0">
                <a:solidFill>
                  <a:srgbClr val="0000FF"/>
                </a:solidFill>
              </a:rPr>
              <a:t>, </a:t>
            </a:r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strike="sngStrike" dirty="0" smtClean="0">
                <a:solidFill>
                  <a:srgbClr val="FF0000"/>
                </a:solidFill>
              </a:rPr>
              <a:t>n</a:t>
            </a:r>
            <a:r>
              <a:rPr lang="en-US" dirty="0" smtClean="0">
                <a:solidFill>
                  <a:srgbClr val="0000FF"/>
                </a:solidFill>
              </a:rPr>
              <a:t>  </a:t>
            </a:r>
            <a:r>
              <a:rPr lang="en-US" b="1" dirty="0" smtClean="0">
                <a:solidFill>
                  <a:schemeClr val="tx1"/>
                </a:solidFill>
              </a:rPr>
              <a:t> 7</a:t>
            </a:r>
            <a:r>
              <a:rPr lang="en-US" dirty="0" smtClean="0">
                <a:solidFill>
                  <a:srgbClr val="0000FF"/>
                </a:solidFill>
              </a:rPr>
              <a:t>)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{ </a:t>
            </a:r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sub;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for (sub = 0; sub &lt; </a:t>
            </a:r>
            <a:r>
              <a:rPr lang="en-US" strike="sngStrike" dirty="0" smtClean="0">
                <a:solidFill>
                  <a:srgbClr val="FF0000"/>
                </a:solidFill>
              </a:rPr>
              <a:t>size</a:t>
            </a:r>
            <a:r>
              <a:rPr lang="en-US" dirty="0" smtClean="0">
                <a:solidFill>
                  <a:srgbClr val="0000FF"/>
                </a:solidFill>
              </a:rPr>
              <a:t>   </a:t>
            </a:r>
            <a:r>
              <a:rPr lang="en-US" b="1" dirty="0" smtClean="0">
                <a:solidFill>
                  <a:schemeClr val="tx1"/>
                </a:solidFill>
              </a:rPr>
              <a:t>50</a:t>
            </a:r>
            <a:r>
              <a:rPr lang="en-US" dirty="0" smtClean="0">
                <a:solidFill>
                  <a:srgbClr val="0000FF"/>
                </a:solidFill>
              </a:rPr>
              <a:t>; </a:t>
            </a:r>
            <a:r>
              <a:rPr lang="en-US" dirty="0" smtClean="0">
                <a:solidFill>
                  <a:srgbClr val="0000FF"/>
                </a:solidFill>
              </a:rPr>
              <a:t>sub++)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  </a:t>
            </a:r>
            <a:r>
              <a:rPr lang="en-US" dirty="0" smtClean="0">
                <a:solidFill>
                  <a:srgbClr val="FF0000"/>
                </a:solidFill>
              </a:rPr>
              <a:t>list[sub]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  </a:t>
            </a:r>
            <a:r>
              <a:rPr lang="en-US" b="1" i="1" dirty="0" smtClean="0">
                <a:solidFill>
                  <a:schemeClr val="bg1">
                    <a:lumMod val="50000"/>
                  </a:schemeClr>
                </a:solidFill>
              </a:rPr>
              <a:t>2000</a:t>
            </a:r>
            <a:r>
              <a:rPr lang="en-US" b="1" i="1" dirty="0" smtClean="0">
                <a:solidFill>
                  <a:schemeClr val="bg1">
                    <a:lumMod val="50000"/>
                  </a:schemeClr>
                </a:solidFill>
              </a:rPr>
              <a:t> + sub</a:t>
            </a:r>
            <a:r>
              <a:rPr lang="en-US" dirty="0" smtClean="0">
                <a:solidFill>
                  <a:srgbClr val="0000FF"/>
                </a:solidFill>
              </a:rPr>
              <a:t> = </a:t>
            </a:r>
            <a:r>
              <a:rPr lang="en-US" strike="sngStrike" dirty="0" smtClean="0">
                <a:solidFill>
                  <a:srgbClr val="FF0000"/>
                </a:solidFill>
              </a:rPr>
              <a:t>n</a:t>
            </a:r>
            <a:r>
              <a:rPr lang="en-US" dirty="0" smtClean="0">
                <a:solidFill>
                  <a:srgbClr val="0000FF"/>
                </a:solidFill>
              </a:rPr>
              <a:t>   </a:t>
            </a:r>
            <a:r>
              <a:rPr lang="en-US" b="1" dirty="0">
                <a:solidFill>
                  <a:schemeClr val="tx1"/>
                </a:solidFill>
              </a:rPr>
              <a:t>7</a:t>
            </a:r>
            <a:r>
              <a:rPr lang="en-US" dirty="0" smtClean="0">
                <a:solidFill>
                  <a:srgbClr val="0000FF"/>
                </a:solidFill>
              </a:rPr>
              <a:t>;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} </a:t>
            </a:r>
            <a:r>
              <a:rPr lang="en-US" dirty="0" smtClean="0">
                <a:solidFill>
                  <a:srgbClr val="00B0F0"/>
                </a:solidFill>
              </a:rPr>
              <a:t>// end </a:t>
            </a:r>
            <a:r>
              <a:rPr lang="en-US" dirty="0" err="1" smtClean="0">
                <a:solidFill>
                  <a:srgbClr val="00B0F0"/>
                </a:solidFill>
              </a:rPr>
              <a:t>initarray</a:t>
            </a:r>
            <a:endParaRPr lang="en-US" dirty="0" smtClean="0">
              <a:solidFill>
                <a:srgbClr val="00B0F0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 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55576" y="3717032"/>
            <a:ext cx="2448272" cy="288032"/>
          </a:xfrm>
          <a:prstGeom prst="rect">
            <a:avLst/>
          </a:prstGeom>
          <a:solidFill>
            <a:srgbClr val="00B0F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11560" y="4509120"/>
            <a:ext cx="5616624" cy="288032"/>
          </a:xfrm>
          <a:prstGeom prst="rect">
            <a:avLst/>
          </a:prstGeom>
          <a:solidFill>
            <a:srgbClr val="00B0F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" name="Straight Arrow Connector 2"/>
          <p:cNvCxnSpPr>
            <a:stCxn id="7" idx="2"/>
          </p:cNvCxnSpPr>
          <p:nvPr/>
        </p:nvCxnSpPr>
        <p:spPr>
          <a:xfrm>
            <a:off x="1979712" y="4005064"/>
            <a:ext cx="684076" cy="504056"/>
          </a:xfrm>
          <a:prstGeom prst="straightConnector1">
            <a:avLst/>
          </a:prstGeom>
          <a:ln w="28575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321750" y="3933056"/>
            <a:ext cx="2610290" cy="576064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843808" y="3933056"/>
            <a:ext cx="3096344" cy="576064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3491880" y="1556792"/>
            <a:ext cx="4752528" cy="100811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Since </a:t>
            </a:r>
            <a:r>
              <a:rPr lang="en-US" sz="1600" i="1" dirty="0"/>
              <a:t>y</a:t>
            </a:r>
            <a:r>
              <a:rPr lang="en-US" sz="1600" dirty="0" smtClean="0"/>
              <a:t> is an array, then its </a:t>
            </a:r>
            <a:r>
              <a:rPr lang="en-US" sz="1600" dirty="0" smtClean="0">
                <a:solidFill>
                  <a:srgbClr val="FFFF00"/>
                </a:solidFill>
              </a:rPr>
              <a:t>address </a:t>
            </a:r>
            <a:r>
              <a:rPr lang="en-US" sz="1600" dirty="0" smtClean="0"/>
              <a:t>is passed.</a:t>
            </a:r>
          </a:p>
          <a:p>
            <a:pPr algn="ctr"/>
            <a:r>
              <a:rPr lang="en-US" sz="1600" dirty="0"/>
              <a:t>5</a:t>
            </a:r>
            <a:r>
              <a:rPr lang="en-US" sz="1600" dirty="0" smtClean="0"/>
              <a:t>0 &amp; </a:t>
            </a:r>
            <a:r>
              <a:rPr lang="en-US" sz="1600" i="1" dirty="0" err="1" smtClean="0"/>
              <a:t>num</a:t>
            </a:r>
            <a:r>
              <a:rPr lang="en-US" sz="1600" dirty="0" smtClean="0"/>
              <a:t> are passed as </a:t>
            </a:r>
            <a:r>
              <a:rPr lang="en-US" sz="1600" dirty="0" smtClean="0">
                <a:solidFill>
                  <a:srgbClr val="FFFF00"/>
                </a:solidFill>
              </a:rPr>
              <a:t>values</a:t>
            </a:r>
            <a:r>
              <a:rPr lang="en-US" sz="1600" dirty="0" smtClean="0"/>
              <a:t>.</a:t>
            </a:r>
          </a:p>
          <a:p>
            <a:pPr algn="ctr"/>
            <a:r>
              <a:rPr lang="en-US" sz="1600" i="1" dirty="0" smtClean="0"/>
              <a:t>Assume the </a:t>
            </a:r>
            <a:r>
              <a:rPr lang="en-US" sz="1600" i="1" dirty="0" smtClean="0">
                <a:solidFill>
                  <a:srgbClr val="FFFF00"/>
                </a:solidFill>
              </a:rPr>
              <a:t>address</a:t>
            </a:r>
            <a:r>
              <a:rPr lang="en-US" sz="1600" i="1" dirty="0" smtClean="0"/>
              <a:t> of y is 2000.</a:t>
            </a:r>
          </a:p>
          <a:p>
            <a:pPr algn="ctr"/>
            <a:r>
              <a:rPr lang="en-US" sz="1600" i="1" dirty="0" smtClean="0"/>
              <a:t>Assume the </a:t>
            </a:r>
            <a:r>
              <a:rPr lang="en-US" sz="1600" i="1" dirty="0" smtClean="0">
                <a:solidFill>
                  <a:srgbClr val="FFFF00"/>
                </a:solidFill>
              </a:rPr>
              <a:t>value </a:t>
            </a:r>
            <a:r>
              <a:rPr lang="en-US" sz="1600" i="1" dirty="0" smtClean="0"/>
              <a:t>of </a:t>
            </a:r>
            <a:r>
              <a:rPr lang="en-US" sz="1600" i="1" dirty="0" err="1" smtClean="0"/>
              <a:t>num</a:t>
            </a:r>
            <a:r>
              <a:rPr lang="en-US" sz="1600" i="1" dirty="0" smtClean="0"/>
              <a:t> is 7</a:t>
            </a:r>
            <a:endParaRPr lang="en-US" sz="1600" i="1" dirty="0"/>
          </a:p>
        </p:txBody>
      </p:sp>
      <p:sp>
        <p:nvSpPr>
          <p:cNvPr id="23" name="Rectangle 22"/>
          <p:cNvSpPr/>
          <p:nvPr/>
        </p:nvSpPr>
        <p:spPr>
          <a:xfrm>
            <a:off x="3203848" y="5661248"/>
            <a:ext cx="5616624" cy="576064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Any changes made to </a:t>
            </a:r>
            <a:r>
              <a:rPr lang="en-US" i="1" dirty="0" smtClean="0"/>
              <a:t>list[sub]</a:t>
            </a:r>
            <a:r>
              <a:rPr lang="en-US" dirty="0" smtClean="0"/>
              <a:t> are performed on the address </a:t>
            </a:r>
            <a:r>
              <a:rPr lang="en-US" i="1" dirty="0" smtClean="0"/>
              <a:t>2000+sub</a:t>
            </a:r>
            <a:r>
              <a:rPr lang="en-US" dirty="0" smtClean="0"/>
              <a:t>, which is the address of </a:t>
            </a:r>
            <a:r>
              <a:rPr lang="en-US" i="1" dirty="0"/>
              <a:t>y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509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7" grpId="0" animBg="1"/>
      <p:bldP spid="2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7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example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4 – cont’d 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5" name="Rounded Rectangle 4"/>
          <p:cNvSpPr/>
          <p:nvPr/>
        </p:nvSpPr>
        <p:spPr>
          <a:xfrm>
            <a:off x="251520" y="620688"/>
            <a:ext cx="7704856" cy="5832648"/>
          </a:xfrm>
          <a:prstGeom prst="roundRect">
            <a:avLst/>
          </a:prstGeom>
          <a:solidFill>
            <a:srgbClr val="CCEC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dirty="0" smtClean="0">
                <a:solidFill>
                  <a:srgbClr val="0000FF"/>
                </a:solidFill>
              </a:rPr>
              <a:t>#include &lt;</a:t>
            </a:r>
            <a:r>
              <a:rPr lang="en-US" sz="1600" dirty="0" err="1" smtClean="0">
                <a:solidFill>
                  <a:srgbClr val="0000FF"/>
                </a:solidFill>
              </a:rPr>
              <a:t>stdio.h</a:t>
            </a:r>
            <a:r>
              <a:rPr lang="en-US" sz="1600" dirty="0" smtClean="0">
                <a:solidFill>
                  <a:srgbClr val="0000FF"/>
                </a:solidFill>
              </a:rPr>
              <a:t>&gt;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void </a:t>
            </a:r>
            <a:r>
              <a:rPr lang="en-US" sz="1600" dirty="0" err="1" smtClean="0">
                <a:solidFill>
                  <a:srgbClr val="0000FF"/>
                </a:solidFill>
              </a:rPr>
              <a:t>initarray</a:t>
            </a:r>
            <a:r>
              <a:rPr lang="en-US" sz="1600" dirty="0" smtClean="0">
                <a:solidFill>
                  <a:srgbClr val="0000FF"/>
                </a:solidFill>
              </a:rPr>
              <a:t>(</a:t>
            </a:r>
            <a:r>
              <a:rPr lang="en-US" sz="1600" dirty="0" err="1" smtClean="0">
                <a:solidFill>
                  <a:srgbClr val="0000FF"/>
                </a:solidFill>
              </a:rPr>
              <a:t>int</a:t>
            </a:r>
            <a:r>
              <a:rPr lang="en-US" sz="1600" dirty="0" smtClean="0">
                <a:solidFill>
                  <a:srgbClr val="0000FF"/>
                </a:solidFill>
              </a:rPr>
              <a:t> list</a:t>
            </a:r>
            <a:r>
              <a:rPr lang="en-US" sz="1600" b="1" dirty="0" smtClean="0">
                <a:solidFill>
                  <a:srgbClr val="0000FF"/>
                </a:solidFill>
              </a:rPr>
              <a:t>[]</a:t>
            </a:r>
            <a:r>
              <a:rPr lang="en-US" sz="1600" dirty="0" smtClean="0">
                <a:solidFill>
                  <a:srgbClr val="0000FF"/>
                </a:solidFill>
              </a:rPr>
              <a:t>, </a:t>
            </a:r>
            <a:r>
              <a:rPr lang="en-US" sz="1600" dirty="0" err="1" smtClean="0">
                <a:solidFill>
                  <a:srgbClr val="0000FF"/>
                </a:solidFill>
              </a:rPr>
              <a:t>int</a:t>
            </a:r>
            <a:r>
              <a:rPr lang="en-US" sz="1600" dirty="0" smtClean="0">
                <a:solidFill>
                  <a:srgbClr val="0000FF"/>
                </a:solidFill>
              </a:rPr>
              <a:t> size, </a:t>
            </a:r>
            <a:r>
              <a:rPr lang="en-US" sz="1600" dirty="0" err="1" smtClean="0">
                <a:solidFill>
                  <a:srgbClr val="0000FF"/>
                </a:solidFill>
              </a:rPr>
              <a:t>int</a:t>
            </a:r>
            <a:r>
              <a:rPr lang="en-US" sz="1600" dirty="0" smtClean="0">
                <a:solidFill>
                  <a:srgbClr val="0000FF"/>
                </a:solidFill>
              </a:rPr>
              <a:t> n);	</a:t>
            </a:r>
            <a:r>
              <a:rPr lang="en-US" sz="1600" dirty="0" smtClean="0">
                <a:solidFill>
                  <a:srgbClr val="00B0F0"/>
                </a:solidFill>
              </a:rPr>
              <a:t>//prototype</a:t>
            </a:r>
          </a:p>
          <a:p>
            <a:r>
              <a:rPr lang="en-US" sz="1600" dirty="0" err="1" smtClean="0">
                <a:solidFill>
                  <a:srgbClr val="0000FF"/>
                </a:solidFill>
              </a:rPr>
              <a:t>int</a:t>
            </a:r>
            <a:r>
              <a:rPr lang="en-US" sz="1600" dirty="0" smtClean="0">
                <a:solidFill>
                  <a:srgbClr val="0000FF"/>
                </a:solidFill>
              </a:rPr>
              <a:t> main(void)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{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   </a:t>
            </a:r>
            <a:r>
              <a:rPr lang="en-US" sz="1600" dirty="0" err="1" smtClean="0">
                <a:solidFill>
                  <a:srgbClr val="0000FF"/>
                </a:solidFill>
              </a:rPr>
              <a:t>int</a:t>
            </a:r>
            <a:r>
              <a:rPr lang="en-US" sz="1600" dirty="0" smtClean="0">
                <a:solidFill>
                  <a:srgbClr val="0000FF"/>
                </a:solidFill>
              </a:rPr>
              <a:t> x[10], </a:t>
            </a:r>
            <a:r>
              <a:rPr lang="en-US" sz="1600" dirty="0" smtClean="0">
                <a:solidFill>
                  <a:srgbClr val="FF0000"/>
                </a:solidFill>
              </a:rPr>
              <a:t>y[50</a:t>
            </a:r>
            <a:r>
              <a:rPr lang="en-US" sz="1600" dirty="0" smtClean="0">
                <a:solidFill>
                  <a:srgbClr val="FF0000"/>
                </a:solidFill>
              </a:rPr>
              <a:t>]</a:t>
            </a:r>
            <a:r>
              <a:rPr lang="en-US" sz="1600" dirty="0" smtClean="0">
                <a:solidFill>
                  <a:srgbClr val="0000FF"/>
                </a:solidFill>
              </a:rPr>
              <a:t>, </a:t>
            </a:r>
            <a:r>
              <a:rPr lang="en-US" sz="1600" dirty="0" err="1" smtClean="0">
                <a:solidFill>
                  <a:srgbClr val="0000FF"/>
                </a:solidFill>
              </a:rPr>
              <a:t>i</a:t>
            </a:r>
            <a:r>
              <a:rPr lang="en-US" sz="1600" dirty="0" smtClean="0">
                <a:solidFill>
                  <a:srgbClr val="0000FF"/>
                </a:solidFill>
              </a:rPr>
              <a:t>;</a:t>
            </a:r>
            <a:endParaRPr lang="en-US" sz="1600" dirty="0" smtClean="0">
              <a:solidFill>
                <a:srgbClr val="0000FF"/>
              </a:solidFill>
            </a:endParaRPr>
          </a:p>
          <a:p>
            <a:r>
              <a:rPr lang="en-US" sz="1600" dirty="0" smtClean="0">
                <a:solidFill>
                  <a:srgbClr val="0000FF"/>
                </a:solidFill>
              </a:rPr>
              <a:t>   </a:t>
            </a:r>
            <a:r>
              <a:rPr lang="en-US" sz="1600" dirty="0" err="1" smtClean="0">
                <a:solidFill>
                  <a:srgbClr val="0000FF"/>
                </a:solidFill>
              </a:rPr>
              <a:t>int</a:t>
            </a:r>
            <a:r>
              <a:rPr lang="en-US" sz="1600" dirty="0" smtClean="0">
                <a:solidFill>
                  <a:srgbClr val="0000FF"/>
                </a:solidFill>
              </a:rPr>
              <a:t> </a:t>
            </a:r>
            <a:r>
              <a:rPr lang="en-US" sz="1600" dirty="0" err="1" smtClean="0">
                <a:solidFill>
                  <a:srgbClr val="0000FF"/>
                </a:solidFill>
              </a:rPr>
              <a:t>num</a:t>
            </a:r>
            <a:r>
              <a:rPr lang="en-US" sz="1600" dirty="0" smtClean="0">
                <a:solidFill>
                  <a:srgbClr val="0000FF"/>
                </a:solidFill>
              </a:rPr>
              <a:t>;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   </a:t>
            </a:r>
            <a:r>
              <a:rPr lang="en-US" sz="1600" dirty="0" err="1" smtClean="0">
                <a:solidFill>
                  <a:srgbClr val="0000FF"/>
                </a:solidFill>
              </a:rPr>
              <a:t>initarray</a:t>
            </a:r>
            <a:r>
              <a:rPr lang="en-US" sz="1600" dirty="0" smtClean="0">
                <a:solidFill>
                  <a:srgbClr val="0000FF"/>
                </a:solidFill>
              </a:rPr>
              <a:t> (</a:t>
            </a:r>
            <a:r>
              <a:rPr lang="en-US" sz="1600" b="1" dirty="0" smtClean="0">
                <a:solidFill>
                  <a:srgbClr val="0000FF"/>
                </a:solidFill>
              </a:rPr>
              <a:t>x</a:t>
            </a:r>
            <a:r>
              <a:rPr lang="en-US" sz="1600" dirty="0" smtClean="0">
                <a:solidFill>
                  <a:srgbClr val="0000FF"/>
                </a:solidFill>
              </a:rPr>
              <a:t>, 10, 0); 	</a:t>
            </a:r>
            <a:r>
              <a:rPr lang="en-US" sz="1600" dirty="0" smtClean="0">
                <a:solidFill>
                  <a:srgbClr val="00B0F0"/>
                </a:solidFill>
              </a:rPr>
              <a:t>// </a:t>
            </a:r>
            <a:r>
              <a:rPr lang="en-US" sz="1600" dirty="0" err="1" smtClean="0">
                <a:solidFill>
                  <a:srgbClr val="00B0F0"/>
                </a:solidFill>
              </a:rPr>
              <a:t>init</a:t>
            </a:r>
            <a:r>
              <a:rPr lang="en-US" sz="1600" dirty="0" smtClean="0">
                <a:solidFill>
                  <a:srgbClr val="00B0F0"/>
                </a:solidFill>
              </a:rPr>
              <a:t> array x of size 10 with 0</a:t>
            </a:r>
          </a:p>
          <a:p>
            <a:endParaRPr lang="en-US" sz="1600" dirty="0" smtClean="0">
              <a:solidFill>
                <a:srgbClr val="0000FF"/>
              </a:solidFill>
            </a:endParaRPr>
          </a:p>
          <a:p>
            <a:r>
              <a:rPr lang="en-US" sz="1600" dirty="0" smtClean="0">
                <a:solidFill>
                  <a:srgbClr val="0000FF"/>
                </a:solidFill>
              </a:rPr>
              <a:t>   </a:t>
            </a:r>
            <a:r>
              <a:rPr lang="en-US" sz="1600" dirty="0" err="1" smtClean="0">
                <a:solidFill>
                  <a:srgbClr val="0000FF"/>
                </a:solidFill>
              </a:rPr>
              <a:t>printf</a:t>
            </a:r>
            <a:r>
              <a:rPr lang="en-US" sz="1600" dirty="0" smtClean="0">
                <a:solidFill>
                  <a:srgbClr val="0000FF"/>
                </a:solidFill>
              </a:rPr>
              <a:t> (“Enter the initialization value&gt;”);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   </a:t>
            </a:r>
            <a:r>
              <a:rPr lang="en-US" sz="1600" dirty="0" err="1" smtClean="0">
                <a:solidFill>
                  <a:srgbClr val="0000FF"/>
                </a:solidFill>
              </a:rPr>
              <a:t>scanf</a:t>
            </a:r>
            <a:r>
              <a:rPr lang="en-US" sz="1600" dirty="0" smtClean="0">
                <a:solidFill>
                  <a:srgbClr val="0000FF"/>
                </a:solidFill>
              </a:rPr>
              <a:t> (“%d”, &amp;</a:t>
            </a:r>
            <a:r>
              <a:rPr lang="en-US" sz="1600" dirty="0" err="1" smtClean="0">
                <a:solidFill>
                  <a:srgbClr val="0000FF"/>
                </a:solidFill>
              </a:rPr>
              <a:t>num</a:t>
            </a:r>
            <a:r>
              <a:rPr lang="en-US" sz="1600" dirty="0" smtClean="0">
                <a:solidFill>
                  <a:srgbClr val="0000FF"/>
                </a:solidFill>
              </a:rPr>
              <a:t>);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   </a:t>
            </a:r>
            <a:r>
              <a:rPr lang="en-US" sz="1600" dirty="0" err="1" smtClean="0">
                <a:solidFill>
                  <a:srgbClr val="0000FF"/>
                </a:solidFill>
              </a:rPr>
              <a:t>initarray</a:t>
            </a:r>
            <a:r>
              <a:rPr lang="en-US" sz="1600" dirty="0" smtClean="0">
                <a:solidFill>
                  <a:srgbClr val="0000FF"/>
                </a:solidFill>
              </a:rPr>
              <a:t> (</a:t>
            </a:r>
            <a:r>
              <a:rPr lang="en-US" sz="1600" b="1" dirty="0" smtClean="0">
                <a:solidFill>
                  <a:srgbClr val="0000FF"/>
                </a:solidFill>
              </a:rPr>
              <a:t>y</a:t>
            </a:r>
            <a:r>
              <a:rPr lang="en-US" sz="1600" dirty="0" smtClean="0">
                <a:solidFill>
                  <a:srgbClr val="0000FF"/>
                </a:solidFill>
              </a:rPr>
              <a:t>, 50, </a:t>
            </a:r>
            <a:r>
              <a:rPr lang="en-US" sz="1600" dirty="0" err="1" smtClean="0">
                <a:solidFill>
                  <a:srgbClr val="0000FF"/>
                </a:solidFill>
              </a:rPr>
              <a:t>num</a:t>
            </a:r>
            <a:r>
              <a:rPr lang="en-US" sz="1600" dirty="0" smtClean="0">
                <a:solidFill>
                  <a:srgbClr val="0000FF"/>
                </a:solidFill>
              </a:rPr>
              <a:t>);	</a:t>
            </a:r>
            <a:r>
              <a:rPr lang="en-US" sz="1600" dirty="0" smtClean="0">
                <a:solidFill>
                  <a:srgbClr val="00B0F0"/>
                </a:solidFill>
              </a:rPr>
              <a:t>// </a:t>
            </a:r>
            <a:r>
              <a:rPr lang="en-US" sz="1600" dirty="0" err="1" smtClean="0">
                <a:solidFill>
                  <a:srgbClr val="00B0F0"/>
                </a:solidFill>
              </a:rPr>
              <a:t>init</a:t>
            </a:r>
            <a:r>
              <a:rPr lang="en-US" sz="1600" dirty="0" smtClean="0">
                <a:solidFill>
                  <a:srgbClr val="00B0F0"/>
                </a:solidFill>
              </a:rPr>
              <a:t> array y of size 50 with </a:t>
            </a:r>
            <a:r>
              <a:rPr lang="en-US" sz="1600" dirty="0" err="1" smtClean="0">
                <a:solidFill>
                  <a:srgbClr val="00B0F0"/>
                </a:solidFill>
              </a:rPr>
              <a:t>num</a:t>
            </a:r>
            <a:endParaRPr lang="en-US" sz="1600" dirty="0" smtClean="0">
              <a:solidFill>
                <a:srgbClr val="00B0F0"/>
              </a:solidFill>
            </a:endParaRPr>
          </a:p>
          <a:p>
            <a:r>
              <a:rPr lang="en-US" sz="1600" dirty="0">
                <a:solidFill>
                  <a:srgbClr val="00B0F0"/>
                </a:solidFill>
              </a:rPr>
              <a:t> </a:t>
            </a:r>
            <a:r>
              <a:rPr lang="en-US" sz="1600" dirty="0" smtClean="0">
                <a:solidFill>
                  <a:srgbClr val="00B0F0"/>
                </a:solidFill>
              </a:rPr>
              <a:t>  </a:t>
            </a:r>
            <a:r>
              <a:rPr lang="en-US" sz="1600" dirty="0" smtClean="0">
                <a:solidFill>
                  <a:schemeClr val="tx1"/>
                </a:solidFill>
              </a:rPr>
              <a:t>for (</a:t>
            </a:r>
            <a:r>
              <a:rPr lang="en-US" sz="1600" dirty="0" err="1" smtClean="0">
                <a:solidFill>
                  <a:schemeClr val="tx1"/>
                </a:solidFill>
              </a:rPr>
              <a:t>i</a:t>
            </a:r>
            <a:r>
              <a:rPr lang="en-US" sz="1600" dirty="0" smtClean="0">
                <a:solidFill>
                  <a:schemeClr val="tx1"/>
                </a:solidFill>
              </a:rPr>
              <a:t> = 0; </a:t>
            </a:r>
            <a:r>
              <a:rPr lang="en-US" sz="1600" dirty="0" err="1" smtClean="0">
                <a:solidFill>
                  <a:schemeClr val="tx1"/>
                </a:solidFill>
              </a:rPr>
              <a:t>i</a:t>
            </a:r>
            <a:r>
              <a:rPr lang="en-US" sz="1600" dirty="0" smtClean="0">
                <a:solidFill>
                  <a:schemeClr val="tx1"/>
                </a:solidFill>
              </a:rPr>
              <a:t> &lt; 50; </a:t>
            </a:r>
            <a:r>
              <a:rPr lang="en-US" sz="1600" dirty="0" err="1" smtClean="0">
                <a:solidFill>
                  <a:schemeClr val="tx1"/>
                </a:solidFill>
              </a:rPr>
              <a:t>i</a:t>
            </a:r>
            <a:r>
              <a:rPr lang="en-US" sz="1600" dirty="0" smtClean="0">
                <a:solidFill>
                  <a:schemeClr val="tx1"/>
                </a:solidFill>
              </a:rPr>
              <a:t>++) </a:t>
            </a:r>
          </a:p>
          <a:p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dirty="0" smtClean="0">
                <a:solidFill>
                  <a:schemeClr val="tx1"/>
                </a:solidFill>
              </a:rPr>
              <a:t>      </a:t>
            </a:r>
            <a:r>
              <a:rPr lang="en-US" sz="1600" dirty="0" err="1" smtClean="0">
                <a:solidFill>
                  <a:schemeClr val="tx1"/>
                </a:solidFill>
              </a:rPr>
              <a:t>printf</a:t>
            </a:r>
            <a:r>
              <a:rPr lang="en-US" sz="1600" dirty="0" smtClean="0">
                <a:solidFill>
                  <a:schemeClr val="tx1"/>
                </a:solidFill>
              </a:rPr>
              <a:t> (“%d\n”, y[</a:t>
            </a:r>
            <a:r>
              <a:rPr lang="en-US" sz="1600" dirty="0" err="1" smtClean="0">
                <a:solidFill>
                  <a:schemeClr val="tx1"/>
                </a:solidFill>
              </a:rPr>
              <a:t>i</a:t>
            </a:r>
            <a:r>
              <a:rPr lang="en-US" sz="1600" dirty="0" smtClean="0">
                <a:solidFill>
                  <a:schemeClr val="tx1"/>
                </a:solidFill>
              </a:rPr>
              <a:t>]); </a:t>
            </a:r>
            <a:r>
              <a:rPr lang="en-US" sz="1600" dirty="0" smtClean="0">
                <a:solidFill>
                  <a:srgbClr val="00B0F0"/>
                </a:solidFill>
              </a:rPr>
              <a:t> // prints the Value column</a:t>
            </a:r>
            <a:endParaRPr lang="en-US" sz="1600" dirty="0" smtClean="0">
              <a:solidFill>
                <a:srgbClr val="00B0F0"/>
              </a:solidFill>
            </a:endParaRPr>
          </a:p>
          <a:p>
            <a:r>
              <a:rPr lang="en-US" sz="1600" dirty="0" smtClean="0">
                <a:solidFill>
                  <a:srgbClr val="0000FF"/>
                </a:solidFill>
              </a:rPr>
              <a:t>} </a:t>
            </a:r>
            <a:r>
              <a:rPr lang="en-US" sz="1600" dirty="0" smtClean="0">
                <a:solidFill>
                  <a:srgbClr val="00B0F0"/>
                </a:solidFill>
              </a:rPr>
              <a:t>// end main</a:t>
            </a:r>
          </a:p>
          <a:p>
            <a:endParaRPr lang="en-US" sz="1600" dirty="0" smtClean="0">
              <a:solidFill>
                <a:srgbClr val="0000FF"/>
              </a:solidFill>
            </a:endParaRPr>
          </a:p>
          <a:p>
            <a:r>
              <a:rPr lang="en-US" sz="1600" dirty="0" smtClean="0">
                <a:solidFill>
                  <a:srgbClr val="0000FF"/>
                </a:solidFill>
              </a:rPr>
              <a:t>void </a:t>
            </a:r>
            <a:r>
              <a:rPr lang="en-US" sz="1600" dirty="0" err="1" smtClean="0">
                <a:solidFill>
                  <a:srgbClr val="0000FF"/>
                </a:solidFill>
              </a:rPr>
              <a:t>initarray</a:t>
            </a:r>
            <a:r>
              <a:rPr lang="en-US" sz="1600" dirty="0" smtClean="0">
                <a:solidFill>
                  <a:srgbClr val="0000FF"/>
                </a:solidFill>
              </a:rPr>
              <a:t> (</a:t>
            </a:r>
            <a:r>
              <a:rPr lang="en-US" sz="1600" dirty="0" err="1" smtClean="0">
                <a:solidFill>
                  <a:srgbClr val="0000FF"/>
                </a:solidFill>
              </a:rPr>
              <a:t>int</a:t>
            </a:r>
            <a:r>
              <a:rPr lang="en-US" sz="1600" dirty="0" smtClean="0">
                <a:solidFill>
                  <a:srgbClr val="0000FF"/>
                </a:solidFill>
              </a:rPr>
              <a:t> </a:t>
            </a:r>
            <a:r>
              <a:rPr lang="en-US" sz="1600" dirty="0" smtClean="0">
                <a:solidFill>
                  <a:srgbClr val="FF0000"/>
                </a:solidFill>
              </a:rPr>
              <a:t>list</a:t>
            </a:r>
            <a:r>
              <a:rPr lang="en-US" sz="1600" b="1" dirty="0" smtClean="0">
                <a:solidFill>
                  <a:srgbClr val="FF0000"/>
                </a:solidFill>
              </a:rPr>
              <a:t>[]</a:t>
            </a:r>
            <a:r>
              <a:rPr lang="en-US" sz="1600" b="1" dirty="0" smtClean="0">
                <a:solidFill>
                  <a:srgbClr val="0000FF"/>
                </a:solidFill>
              </a:rPr>
              <a:t>   </a:t>
            </a:r>
            <a:r>
              <a:rPr lang="en-US" sz="1600" b="1" i="1" dirty="0" smtClean="0">
                <a:solidFill>
                  <a:schemeClr val="bg1">
                    <a:lumMod val="50000"/>
                  </a:schemeClr>
                </a:solidFill>
              </a:rPr>
              <a:t>2000</a:t>
            </a:r>
            <a:r>
              <a:rPr lang="en-US" sz="1600" dirty="0" smtClean="0">
                <a:solidFill>
                  <a:srgbClr val="0000FF"/>
                </a:solidFill>
              </a:rPr>
              <a:t>, </a:t>
            </a:r>
            <a:r>
              <a:rPr lang="en-US" sz="1600" dirty="0" err="1" smtClean="0">
                <a:solidFill>
                  <a:srgbClr val="0000FF"/>
                </a:solidFill>
              </a:rPr>
              <a:t>int</a:t>
            </a:r>
            <a:r>
              <a:rPr lang="en-US" sz="1600" dirty="0" smtClean="0">
                <a:solidFill>
                  <a:srgbClr val="0000FF"/>
                </a:solidFill>
              </a:rPr>
              <a:t> </a:t>
            </a:r>
            <a:r>
              <a:rPr lang="en-US" sz="1600" strike="sngStrike" dirty="0" smtClean="0">
                <a:solidFill>
                  <a:srgbClr val="FF0000"/>
                </a:solidFill>
              </a:rPr>
              <a:t>size</a:t>
            </a:r>
            <a:r>
              <a:rPr lang="en-US" sz="1600" dirty="0" smtClean="0">
                <a:solidFill>
                  <a:srgbClr val="0000FF"/>
                </a:solidFill>
              </a:rPr>
              <a:t>   </a:t>
            </a:r>
            <a:r>
              <a:rPr lang="en-US" sz="1600" b="1" dirty="0">
                <a:solidFill>
                  <a:schemeClr val="tx1"/>
                </a:solidFill>
              </a:rPr>
              <a:t>5</a:t>
            </a:r>
            <a:r>
              <a:rPr lang="en-US" sz="1600" b="1" dirty="0" smtClean="0">
                <a:solidFill>
                  <a:schemeClr val="tx1"/>
                </a:solidFill>
              </a:rPr>
              <a:t>0</a:t>
            </a:r>
            <a:r>
              <a:rPr lang="en-US" sz="1600" dirty="0" smtClean="0">
                <a:solidFill>
                  <a:srgbClr val="0000FF"/>
                </a:solidFill>
              </a:rPr>
              <a:t>, </a:t>
            </a:r>
            <a:r>
              <a:rPr lang="en-US" sz="1600" dirty="0" err="1" smtClean="0">
                <a:solidFill>
                  <a:srgbClr val="0000FF"/>
                </a:solidFill>
              </a:rPr>
              <a:t>int</a:t>
            </a:r>
            <a:r>
              <a:rPr lang="en-US" sz="1600" dirty="0" smtClean="0">
                <a:solidFill>
                  <a:srgbClr val="0000FF"/>
                </a:solidFill>
              </a:rPr>
              <a:t> </a:t>
            </a:r>
            <a:r>
              <a:rPr lang="en-US" sz="1600" strike="sngStrike" dirty="0" smtClean="0">
                <a:solidFill>
                  <a:srgbClr val="FF0000"/>
                </a:solidFill>
              </a:rPr>
              <a:t>n</a:t>
            </a:r>
            <a:r>
              <a:rPr lang="en-US" sz="1600" dirty="0" smtClean="0">
                <a:solidFill>
                  <a:srgbClr val="0000FF"/>
                </a:solidFill>
              </a:rPr>
              <a:t>  </a:t>
            </a:r>
            <a:r>
              <a:rPr lang="en-US" sz="1600" b="1" dirty="0" smtClean="0">
                <a:solidFill>
                  <a:schemeClr val="tx1"/>
                </a:solidFill>
              </a:rPr>
              <a:t> 7</a:t>
            </a:r>
            <a:r>
              <a:rPr lang="en-US" sz="1600" dirty="0" smtClean="0">
                <a:solidFill>
                  <a:srgbClr val="0000FF"/>
                </a:solidFill>
              </a:rPr>
              <a:t>)</a:t>
            </a:r>
            <a:endParaRPr lang="en-US" sz="1600" dirty="0" smtClean="0">
              <a:solidFill>
                <a:srgbClr val="0000FF"/>
              </a:solidFill>
            </a:endParaRPr>
          </a:p>
          <a:p>
            <a:r>
              <a:rPr lang="en-US" sz="1600" dirty="0" smtClean="0">
                <a:solidFill>
                  <a:srgbClr val="0000FF"/>
                </a:solidFill>
              </a:rPr>
              <a:t>{ </a:t>
            </a:r>
            <a:r>
              <a:rPr lang="en-US" sz="1600" dirty="0" err="1" smtClean="0">
                <a:solidFill>
                  <a:srgbClr val="0000FF"/>
                </a:solidFill>
              </a:rPr>
              <a:t>int</a:t>
            </a:r>
            <a:r>
              <a:rPr lang="en-US" sz="1600" dirty="0" smtClean="0">
                <a:solidFill>
                  <a:srgbClr val="0000FF"/>
                </a:solidFill>
              </a:rPr>
              <a:t> sub;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  for (sub = 0; sub &lt; </a:t>
            </a:r>
            <a:r>
              <a:rPr lang="en-US" sz="1600" strike="sngStrike" dirty="0" smtClean="0">
                <a:solidFill>
                  <a:srgbClr val="FF0000"/>
                </a:solidFill>
              </a:rPr>
              <a:t>size</a:t>
            </a:r>
            <a:r>
              <a:rPr lang="en-US" sz="1600" dirty="0" smtClean="0">
                <a:solidFill>
                  <a:srgbClr val="0000FF"/>
                </a:solidFill>
              </a:rPr>
              <a:t>   </a:t>
            </a:r>
            <a:r>
              <a:rPr lang="en-US" sz="1600" b="1" dirty="0" smtClean="0">
                <a:solidFill>
                  <a:schemeClr val="tx1"/>
                </a:solidFill>
              </a:rPr>
              <a:t>50</a:t>
            </a:r>
            <a:r>
              <a:rPr lang="en-US" sz="1600" dirty="0" smtClean="0">
                <a:solidFill>
                  <a:srgbClr val="0000FF"/>
                </a:solidFill>
              </a:rPr>
              <a:t>; </a:t>
            </a:r>
            <a:r>
              <a:rPr lang="en-US" sz="1600" dirty="0" smtClean="0">
                <a:solidFill>
                  <a:srgbClr val="0000FF"/>
                </a:solidFill>
              </a:rPr>
              <a:t>sub++)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     </a:t>
            </a:r>
            <a:r>
              <a:rPr lang="en-US" sz="1600" dirty="0" smtClean="0">
                <a:solidFill>
                  <a:srgbClr val="FF0000"/>
                </a:solidFill>
              </a:rPr>
              <a:t>list[sub]</a:t>
            </a:r>
            <a:r>
              <a:rPr lang="en-US" sz="1600" dirty="0" smtClean="0">
                <a:solidFill>
                  <a:srgbClr val="0000FF"/>
                </a:solidFill>
              </a:rPr>
              <a:t> </a:t>
            </a:r>
            <a:r>
              <a:rPr lang="en-US" sz="1600" dirty="0" smtClean="0">
                <a:solidFill>
                  <a:srgbClr val="0000FF"/>
                </a:solidFill>
              </a:rPr>
              <a:t>    </a:t>
            </a:r>
            <a:r>
              <a:rPr lang="en-US" sz="1600" b="1" i="1" dirty="0" smtClean="0">
                <a:solidFill>
                  <a:schemeClr val="bg1">
                    <a:lumMod val="50000"/>
                  </a:schemeClr>
                </a:solidFill>
              </a:rPr>
              <a:t>2000</a:t>
            </a:r>
            <a:r>
              <a:rPr lang="en-US" sz="1600" b="1" i="1" dirty="0" smtClean="0">
                <a:solidFill>
                  <a:schemeClr val="bg1">
                    <a:lumMod val="50000"/>
                  </a:schemeClr>
                </a:solidFill>
              </a:rPr>
              <a:t> + sub</a:t>
            </a:r>
            <a:r>
              <a:rPr lang="en-US" sz="1600" dirty="0" smtClean="0">
                <a:solidFill>
                  <a:srgbClr val="0000FF"/>
                </a:solidFill>
              </a:rPr>
              <a:t> = </a:t>
            </a:r>
            <a:r>
              <a:rPr lang="en-US" sz="1600" strike="sngStrike" dirty="0" smtClean="0">
                <a:solidFill>
                  <a:srgbClr val="FF0000"/>
                </a:solidFill>
              </a:rPr>
              <a:t>n</a:t>
            </a:r>
            <a:r>
              <a:rPr lang="en-US" sz="1600" dirty="0" smtClean="0">
                <a:solidFill>
                  <a:srgbClr val="0000FF"/>
                </a:solidFill>
              </a:rPr>
              <a:t>   </a:t>
            </a:r>
            <a:r>
              <a:rPr lang="en-US" sz="1600" b="1" dirty="0">
                <a:solidFill>
                  <a:schemeClr val="tx1"/>
                </a:solidFill>
              </a:rPr>
              <a:t>7</a:t>
            </a:r>
            <a:r>
              <a:rPr lang="en-US" sz="1600" dirty="0" smtClean="0">
                <a:solidFill>
                  <a:srgbClr val="0000FF"/>
                </a:solidFill>
              </a:rPr>
              <a:t>;</a:t>
            </a:r>
            <a:endParaRPr lang="en-US" sz="1600" dirty="0" smtClean="0">
              <a:solidFill>
                <a:srgbClr val="0000FF"/>
              </a:solidFill>
            </a:endParaRPr>
          </a:p>
          <a:p>
            <a:r>
              <a:rPr lang="en-US" sz="1600" dirty="0" smtClean="0">
                <a:solidFill>
                  <a:srgbClr val="0000FF"/>
                </a:solidFill>
              </a:rPr>
              <a:t>} </a:t>
            </a:r>
            <a:r>
              <a:rPr lang="en-US" sz="1600" dirty="0" smtClean="0">
                <a:solidFill>
                  <a:srgbClr val="00B0F0"/>
                </a:solidFill>
              </a:rPr>
              <a:t>// end </a:t>
            </a:r>
            <a:r>
              <a:rPr lang="en-US" sz="1600" dirty="0" err="1" smtClean="0">
                <a:solidFill>
                  <a:srgbClr val="00B0F0"/>
                </a:solidFill>
              </a:rPr>
              <a:t>initarray</a:t>
            </a:r>
            <a:endParaRPr lang="en-US" sz="1600" dirty="0" smtClean="0">
              <a:solidFill>
                <a:srgbClr val="00B0F0"/>
              </a:solidFill>
            </a:endParaRPr>
          </a:p>
          <a:p>
            <a:r>
              <a:rPr lang="en-US" sz="1600" dirty="0" smtClean="0">
                <a:solidFill>
                  <a:srgbClr val="0000FF"/>
                </a:solidFill>
              </a:rPr>
              <a:t> 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   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55576" y="3356992"/>
            <a:ext cx="2088232" cy="288032"/>
          </a:xfrm>
          <a:prstGeom prst="rect">
            <a:avLst/>
          </a:prstGeom>
          <a:solidFill>
            <a:srgbClr val="00B0F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5268601"/>
              </p:ext>
            </p:extLst>
          </p:nvPr>
        </p:nvGraphicFramePr>
        <p:xfrm>
          <a:off x="6948264" y="1772816"/>
          <a:ext cx="1980220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110"/>
                <a:gridCol w="99011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Adrs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Value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2000 +0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2000 +1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2000 +2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2000 +3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2000 +4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2000 +5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2000 +6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2000 +7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2000 +8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2000 +9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…..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….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Rectangle 12"/>
          <p:cNvSpPr/>
          <p:nvPr/>
        </p:nvSpPr>
        <p:spPr>
          <a:xfrm>
            <a:off x="611560" y="4581128"/>
            <a:ext cx="5688632" cy="360040"/>
          </a:xfrm>
          <a:prstGeom prst="rect">
            <a:avLst/>
          </a:prstGeom>
          <a:solidFill>
            <a:srgbClr val="00B0F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4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7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example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4 – cont’d 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5" name="Rounded Rectangle 4"/>
          <p:cNvSpPr/>
          <p:nvPr/>
        </p:nvSpPr>
        <p:spPr>
          <a:xfrm>
            <a:off x="251520" y="620688"/>
            <a:ext cx="7704856" cy="5832648"/>
          </a:xfrm>
          <a:prstGeom prst="roundRect">
            <a:avLst/>
          </a:prstGeom>
          <a:solidFill>
            <a:srgbClr val="CCEC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dirty="0" smtClean="0">
                <a:solidFill>
                  <a:srgbClr val="0000FF"/>
                </a:solidFill>
              </a:rPr>
              <a:t>#include &lt;</a:t>
            </a:r>
            <a:r>
              <a:rPr lang="en-US" sz="1600" dirty="0" err="1" smtClean="0">
                <a:solidFill>
                  <a:srgbClr val="0000FF"/>
                </a:solidFill>
              </a:rPr>
              <a:t>stdio.h</a:t>
            </a:r>
            <a:r>
              <a:rPr lang="en-US" sz="1600" dirty="0" smtClean="0">
                <a:solidFill>
                  <a:srgbClr val="0000FF"/>
                </a:solidFill>
              </a:rPr>
              <a:t>&gt;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void </a:t>
            </a:r>
            <a:r>
              <a:rPr lang="en-US" sz="1600" dirty="0" err="1" smtClean="0">
                <a:solidFill>
                  <a:srgbClr val="0000FF"/>
                </a:solidFill>
              </a:rPr>
              <a:t>initarray</a:t>
            </a:r>
            <a:r>
              <a:rPr lang="en-US" sz="1600" dirty="0" smtClean="0">
                <a:solidFill>
                  <a:srgbClr val="0000FF"/>
                </a:solidFill>
              </a:rPr>
              <a:t>(</a:t>
            </a:r>
            <a:r>
              <a:rPr lang="en-US" sz="1600" dirty="0" err="1" smtClean="0">
                <a:solidFill>
                  <a:srgbClr val="0000FF"/>
                </a:solidFill>
              </a:rPr>
              <a:t>int</a:t>
            </a:r>
            <a:r>
              <a:rPr lang="en-US" sz="1600" dirty="0" smtClean="0">
                <a:solidFill>
                  <a:srgbClr val="0000FF"/>
                </a:solidFill>
              </a:rPr>
              <a:t> list</a:t>
            </a:r>
            <a:r>
              <a:rPr lang="en-US" sz="1600" b="1" dirty="0" smtClean="0">
                <a:solidFill>
                  <a:srgbClr val="0000FF"/>
                </a:solidFill>
              </a:rPr>
              <a:t>[]</a:t>
            </a:r>
            <a:r>
              <a:rPr lang="en-US" sz="1600" dirty="0" smtClean="0">
                <a:solidFill>
                  <a:srgbClr val="0000FF"/>
                </a:solidFill>
              </a:rPr>
              <a:t>, </a:t>
            </a:r>
            <a:r>
              <a:rPr lang="en-US" sz="1600" dirty="0" err="1" smtClean="0">
                <a:solidFill>
                  <a:srgbClr val="0000FF"/>
                </a:solidFill>
              </a:rPr>
              <a:t>int</a:t>
            </a:r>
            <a:r>
              <a:rPr lang="en-US" sz="1600" dirty="0" smtClean="0">
                <a:solidFill>
                  <a:srgbClr val="0000FF"/>
                </a:solidFill>
              </a:rPr>
              <a:t> size, </a:t>
            </a:r>
            <a:r>
              <a:rPr lang="en-US" sz="1600" dirty="0" err="1" smtClean="0">
                <a:solidFill>
                  <a:srgbClr val="0000FF"/>
                </a:solidFill>
              </a:rPr>
              <a:t>int</a:t>
            </a:r>
            <a:r>
              <a:rPr lang="en-US" sz="1600" dirty="0" smtClean="0">
                <a:solidFill>
                  <a:srgbClr val="0000FF"/>
                </a:solidFill>
              </a:rPr>
              <a:t> n);	</a:t>
            </a:r>
            <a:r>
              <a:rPr lang="en-US" sz="1600" dirty="0" smtClean="0">
                <a:solidFill>
                  <a:srgbClr val="00B0F0"/>
                </a:solidFill>
              </a:rPr>
              <a:t>//prototype</a:t>
            </a:r>
          </a:p>
          <a:p>
            <a:r>
              <a:rPr lang="en-US" sz="1600" dirty="0" err="1" smtClean="0">
                <a:solidFill>
                  <a:srgbClr val="0000FF"/>
                </a:solidFill>
              </a:rPr>
              <a:t>int</a:t>
            </a:r>
            <a:r>
              <a:rPr lang="en-US" sz="1600" dirty="0" smtClean="0">
                <a:solidFill>
                  <a:srgbClr val="0000FF"/>
                </a:solidFill>
              </a:rPr>
              <a:t> main(void)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{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   </a:t>
            </a:r>
            <a:r>
              <a:rPr lang="en-US" sz="1600" dirty="0" err="1" smtClean="0">
                <a:solidFill>
                  <a:srgbClr val="0000FF"/>
                </a:solidFill>
              </a:rPr>
              <a:t>int</a:t>
            </a:r>
            <a:r>
              <a:rPr lang="en-US" sz="1600" dirty="0" smtClean="0">
                <a:solidFill>
                  <a:srgbClr val="0000FF"/>
                </a:solidFill>
              </a:rPr>
              <a:t> x[10], </a:t>
            </a:r>
            <a:r>
              <a:rPr lang="en-US" sz="1600" dirty="0" smtClean="0">
                <a:solidFill>
                  <a:srgbClr val="FF0000"/>
                </a:solidFill>
              </a:rPr>
              <a:t>y[50</a:t>
            </a:r>
            <a:r>
              <a:rPr lang="en-US" sz="1600" dirty="0" smtClean="0">
                <a:solidFill>
                  <a:srgbClr val="FF0000"/>
                </a:solidFill>
              </a:rPr>
              <a:t>]</a:t>
            </a:r>
            <a:r>
              <a:rPr lang="en-US" sz="1600" dirty="0" smtClean="0">
                <a:solidFill>
                  <a:srgbClr val="0000FF"/>
                </a:solidFill>
              </a:rPr>
              <a:t>, </a:t>
            </a:r>
            <a:r>
              <a:rPr lang="en-US" sz="1600" dirty="0" err="1" smtClean="0">
                <a:solidFill>
                  <a:srgbClr val="0000FF"/>
                </a:solidFill>
              </a:rPr>
              <a:t>i</a:t>
            </a:r>
            <a:r>
              <a:rPr lang="en-US" sz="1600" dirty="0" smtClean="0">
                <a:solidFill>
                  <a:srgbClr val="0000FF"/>
                </a:solidFill>
              </a:rPr>
              <a:t>;</a:t>
            </a:r>
            <a:endParaRPr lang="en-US" sz="1600" dirty="0" smtClean="0">
              <a:solidFill>
                <a:srgbClr val="0000FF"/>
              </a:solidFill>
            </a:endParaRPr>
          </a:p>
          <a:p>
            <a:r>
              <a:rPr lang="en-US" sz="1600" dirty="0" smtClean="0">
                <a:solidFill>
                  <a:srgbClr val="0000FF"/>
                </a:solidFill>
              </a:rPr>
              <a:t>   </a:t>
            </a:r>
            <a:r>
              <a:rPr lang="en-US" sz="1600" dirty="0" err="1" smtClean="0">
                <a:solidFill>
                  <a:srgbClr val="0000FF"/>
                </a:solidFill>
              </a:rPr>
              <a:t>int</a:t>
            </a:r>
            <a:r>
              <a:rPr lang="en-US" sz="1600" dirty="0" smtClean="0">
                <a:solidFill>
                  <a:srgbClr val="0000FF"/>
                </a:solidFill>
              </a:rPr>
              <a:t> </a:t>
            </a:r>
            <a:r>
              <a:rPr lang="en-US" sz="1600" dirty="0" err="1" smtClean="0">
                <a:solidFill>
                  <a:srgbClr val="0000FF"/>
                </a:solidFill>
              </a:rPr>
              <a:t>num</a:t>
            </a:r>
            <a:r>
              <a:rPr lang="en-US" sz="1600" dirty="0" smtClean="0">
                <a:solidFill>
                  <a:srgbClr val="0000FF"/>
                </a:solidFill>
              </a:rPr>
              <a:t>;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   </a:t>
            </a:r>
            <a:r>
              <a:rPr lang="en-US" sz="1600" dirty="0" err="1" smtClean="0">
                <a:solidFill>
                  <a:srgbClr val="0000FF"/>
                </a:solidFill>
              </a:rPr>
              <a:t>initarray</a:t>
            </a:r>
            <a:r>
              <a:rPr lang="en-US" sz="1600" dirty="0" smtClean="0">
                <a:solidFill>
                  <a:srgbClr val="0000FF"/>
                </a:solidFill>
              </a:rPr>
              <a:t> (</a:t>
            </a:r>
            <a:r>
              <a:rPr lang="en-US" sz="1600" b="1" dirty="0" smtClean="0">
                <a:solidFill>
                  <a:srgbClr val="0000FF"/>
                </a:solidFill>
              </a:rPr>
              <a:t>x</a:t>
            </a:r>
            <a:r>
              <a:rPr lang="en-US" sz="1600" dirty="0" smtClean="0">
                <a:solidFill>
                  <a:srgbClr val="0000FF"/>
                </a:solidFill>
              </a:rPr>
              <a:t>, 10, 0); 	</a:t>
            </a:r>
            <a:r>
              <a:rPr lang="en-US" sz="1600" dirty="0" smtClean="0">
                <a:solidFill>
                  <a:srgbClr val="00B0F0"/>
                </a:solidFill>
              </a:rPr>
              <a:t>// </a:t>
            </a:r>
            <a:r>
              <a:rPr lang="en-US" sz="1600" dirty="0" err="1" smtClean="0">
                <a:solidFill>
                  <a:srgbClr val="00B0F0"/>
                </a:solidFill>
              </a:rPr>
              <a:t>init</a:t>
            </a:r>
            <a:r>
              <a:rPr lang="en-US" sz="1600" dirty="0" smtClean="0">
                <a:solidFill>
                  <a:srgbClr val="00B0F0"/>
                </a:solidFill>
              </a:rPr>
              <a:t> array x of size 10 with 0</a:t>
            </a:r>
          </a:p>
          <a:p>
            <a:endParaRPr lang="en-US" sz="1600" dirty="0" smtClean="0">
              <a:solidFill>
                <a:srgbClr val="0000FF"/>
              </a:solidFill>
            </a:endParaRPr>
          </a:p>
          <a:p>
            <a:r>
              <a:rPr lang="en-US" sz="1600" dirty="0" smtClean="0">
                <a:solidFill>
                  <a:srgbClr val="0000FF"/>
                </a:solidFill>
              </a:rPr>
              <a:t>   </a:t>
            </a:r>
            <a:r>
              <a:rPr lang="en-US" sz="1600" dirty="0" err="1" smtClean="0">
                <a:solidFill>
                  <a:srgbClr val="0000FF"/>
                </a:solidFill>
              </a:rPr>
              <a:t>printf</a:t>
            </a:r>
            <a:r>
              <a:rPr lang="en-US" sz="1600" dirty="0" smtClean="0">
                <a:solidFill>
                  <a:srgbClr val="0000FF"/>
                </a:solidFill>
              </a:rPr>
              <a:t> (“Enter the initialization value&gt;”);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   </a:t>
            </a:r>
            <a:r>
              <a:rPr lang="en-US" sz="1600" dirty="0" err="1" smtClean="0">
                <a:solidFill>
                  <a:srgbClr val="0000FF"/>
                </a:solidFill>
              </a:rPr>
              <a:t>scanf</a:t>
            </a:r>
            <a:r>
              <a:rPr lang="en-US" sz="1600" dirty="0" smtClean="0">
                <a:solidFill>
                  <a:srgbClr val="0000FF"/>
                </a:solidFill>
              </a:rPr>
              <a:t> (“%d”, &amp;</a:t>
            </a:r>
            <a:r>
              <a:rPr lang="en-US" sz="1600" dirty="0" err="1" smtClean="0">
                <a:solidFill>
                  <a:srgbClr val="0000FF"/>
                </a:solidFill>
              </a:rPr>
              <a:t>num</a:t>
            </a:r>
            <a:r>
              <a:rPr lang="en-US" sz="1600" dirty="0" smtClean="0">
                <a:solidFill>
                  <a:srgbClr val="0000FF"/>
                </a:solidFill>
              </a:rPr>
              <a:t>);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   </a:t>
            </a:r>
            <a:r>
              <a:rPr lang="en-US" sz="1600" dirty="0" err="1" smtClean="0">
                <a:solidFill>
                  <a:srgbClr val="0000FF"/>
                </a:solidFill>
              </a:rPr>
              <a:t>initarray</a:t>
            </a:r>
            <a:r>
              <a:rPr lang="en-US" sz="1600" dirty="0" smtClean="0">
                <a:solidFill>
                  <a:srgbClr val="0000FF"/>
                </a:solidFill>
              </a:rPr>
              <a:t> (</a:t>
            </a:r>
            <a:r>
              <a:rPr lang="en-US" sz="1600" b="1" dirty="0" smtClean="0">
                <a:solidFill>
                  <a:srgbClr val="0000FF"/>
                </a:solidFill>
              </a:rPr>
              <a:t>y</a:t>
            </a:r>
            <a:r>
              <a:rPr lang="en-US" sz="1600" dirty="0" smtClean="0">
                <a:solidFill>
                  <a:srgbClr val="0000FF"/>
                </a:solidFill>
              </a:rPr>
              <a:t>, 50, </a:t>
            </a:r>
            <a:r>
              <a:rPr lang="en-US" sz="1600" dirty="0" err="1" smtClean="0">
                <a:solidFill>
                  <a:srgbClr val="0000FF"/>
                </a:solidFill>
              </a:rPr>
              <a:t>num</a:t>
            </a:r>
            <a:r>
              <a:rPr lang="en-US" sz="1600" dirty="0" smtClean="0">
                <a:solidFill>
                  <a:srgbClr val="0000FF"/>
                </a:solidFill>
              </a:rPr>
              <a:t>);	</a:t>
            </a:r>
            <a:r>
              <a:rPr lang="en-US" sz="1600" dirty="0" smtClean="0">
                <a:solidFill>
                  <a:srgbClr val="00B0F0"/>
                </a:solidFill>
              </a:rPr>
              <a:t>// </a:t>
            </a:r>
            <a:r>
              <a:rPr lang="en-US" sz="1600" dirty="0" err="1" smtClean="0">
                <a:solidFill>
                  <a:srgbClr val="00B0F0"/>
                </a:solidFill>
              </a:rPr>
              <a:t>init</a:t>
            </a:r>
            <a:r>
              <a:rPr lang="en-US" sz="1600" dirty="0" smtClean="0">
                <a:solidFill>
                  <a:srgbClr val="00B0F0"/>
                </a:solidFill>
              </a:rPr>
              <a:t> array y of size 50 with </a:t>
            </a:r>
            <a:r>
              <a:rPr lang="en-US" sz="1600" dirty="0" err="1" smtClean="0">
                <a:solidFill>
                  <a:srgbClr val="00B0F0"/>
                </a:solidFill>
              </a:rPr>
              <a:t>num</a:t>
            </a:r>
            <a:endParaRPr lang="en-US" sz="1600" dirty="0" smtClean="0">
              <a:solidFill>
                <a:srgbClr val="00B0F0"/>
              </a:solidFill>
            </a:endParaRPr>
          </a:p>
          <a:p>
            <a:r>
              <a:rPr lang="en-US" sz="1600" dirty="0" smtClean="0">
                <a:solidFill>
                  <a:srgbClr val="0000FF"/>
                </a:solidFill>
              </a:rPr>
              <a:t>} </a:t>
            </a:r>
            <a:r>
              <a:rPr lang="en-US" sz="1600" dirty="0" smtClean="0">
                <a:solidFill>
                  <a:srgbClr val="00B0F0"/>
                </a:solidFill>
              </a:rPr>
              <a:t>// end main</a:t>
            </a:r>
          </a:p>
          <a:p>
            <a:endParaRPr lang="en-US" sz="1600" dirty="0" smtClean="0">
              <a:solidFill>
                <a:srgbClr val="0000FF"/>
              </a:solidFill>
            </a:endParaRPr>
          </a:p>
          <a:p>
            <a:r>
              <a:rPr lang="en-US" sz="1600" dirty="0" smtClean="0">
                <a:solidFill>
                  <a:srgbClr val="0000FF"/>
                </a:solidFill>
              </a:rPr>
              <a:t>void </a:t>
            </a:r>
            <a:r>
              <a:rPr lang="en-US" sz="1600" dirty="0" err="1" smtClean="0">
                <a:solidFill>
                  <a:srgbClr val="0000FF"/>
                </a:solidFill>
              </a:rPr>
              <a:t>initarray</a:t>
            </a:r>
            <a:r>
              <a:rPr lang="en-US" sz="1600" dirty="0" smtClean="0">
                <a:solidFill>
                  <a:srgbClr val="0000FF"/>
                </a:solidFill>
              </a:rPr>
              <a:t> (</a:t>
            </a:r>
            <a:r>
              <a:rPr lang="en-US" sz="1600" dirty="0" err="1" smtClean="0">
                <a:solidFill>
                  <a:srgbClr val="0000FF"/>
                </a:solidFill>
              </a:rPr>
              <a:t>int</a:t>
            </a:r>
            <a:r>
              <a:rPr lang="en-US" sz="1600" dirty="0" smtClean="0">
                <a:solidFill>
                  <a:srgbClr val="0000FF"/>
                </a:solidFill>
              </a:rPr>
              <a:t> </a:t>
            </a:r>
            <a:r>
              <a:rPr lang="en-US" sz="1600" dirty="0" smtClean="0">
                <a:solidFill>
                  <a:srgbClr val="FF0000"/>
                </a:solidFill>
              </a:rPr>
              <a:t>list</a:t>
            </a:r>
            <a:r>
              <a:rPr lang="en-US" sz="1600" b="1" dirty="0" smtClean="0">
                <a:solidFill>
                  <a:srgbClr val="FF0000"/>
                </a:solidFill>
              </a:rPr>
              <a:t>[]</a:t>
            </a:r>
            <a:r>
              <a:rPr lang="en-US" sz="1600" b="1" dirty="0" smtClean="0">
                <a:solidFill>
                  <a:srgbClr val="0000FF"/>
                </a:solidFill>
              </a:rPr>
              <a:t>   </a:t>
            </a:r>
            <a:r>
              <a:rPr lang="en-US" sz="1600" b="1" i="1" dirty="0" smtClean="0">
                <a:solidFill>
                  <a:schemeClr val="bg1">
                    <a:lumMod val="50000"/>
                  </a:schemeClr>
                </a:solidFill>
              </a:rPr>
              <a:t>2000</a:t>
            </a:r>
            <a:r>
              <a:rPr lang="en-US" sz="1600" dirty="0" smtClean="0">
                <a:solidFill>
                  <a:srgbClr val="0000FF"/>
                </a:solidFill>
              </a:rPr>
              <a:t>, </a:t>
            </a:r>
            <a:r>
              <a:rPr lang="en-US" sz="1600" dirty="0" err="1" smtClean="0">
                <a:solidFill>
                  <a:srgbClr val="0000FF"/>
                </a:solidFill>
              </a:rPr>
              <a:t>int</a:t>
            </a:r>
            <a:r>
              <a:rPr lang="en-US" sz="1600" dirty="0" smtClean="0">
                <a:solidFill>
                  <a:srgbClr val="0000FF"/>
                </a:solidFill>
              </a:rPr>
              <a:t> </a:t>
            </a:r>
            <a:r>
              <a:rPr lang="en-US" sz="1600" strike="sngStrike" dirty="0" smtClean="0">
                <a:solidFill>
                  <a:srgbClr val="FF0000"/>
                </a:solidFill>
              </a:rPr>
              <a:t>size</a:t>
            </a:r>
            <a:r>
              <a:rPr lang="en-US" sz="1600" dirty="0" smtClean="0">
                <a:solidFill>
                  <a:srgbClr val="0000FF"/>
                </a:solidFill>
              </a:rPr>
              <a:t>   </a:t>
            </a:r>
            <a:r>
              <a:rPr lang="en-US" sz="1600" b="1" dirty="0">
                <a:solidFill>
                  <a:schemeClr val="tx1"/>
                </a:solidFill>
              </a:rPr>
              <a:t>5</a:t>
            </a:r>
            <a:r>
              <a:rPr lang="en-US" sz="1600" b="1" dirty="0" smtClean="0">
                <a:solidFill>
                  <a:schemeClr val="tx1"/>
                </a:solidFill>
              </a:rPr>
              <a:t>0</a:t>
            </a:r>
            <a:r>
              <a:rPr lang="en-US" sz="1600" dirty="0" smtClean="0">
                <a:solidFill>
                  <a:srgbClr val="0000FF"/>
                </a:solidFill>
              </a:rPr>
              <a:t>, </a:t>
            </a:r>
            <a:r>
              <a:rPr lang="en-US" sz="1600" dirty="0" err="1" smtClean="0">
                <a:solidFill>
                  <a:srgbClr val="0000FF"/>
                </a:solidFill>
              </a:rPr>
              <a:t>int</a:t>
            </a:r>
            <a:r>
              <a:rPr lang="en-US" sz="1600" dirty="0" smtClean="0">
                <a:solidFill>
                  <a:srgbClr val="0000FF"/>
                </a:solidFill>
              </a:rPr>
              <a:t> </a:t>
            </a:r>
            <a:r>
              <a:rPr lang="en-US" sz="1600" strike="sngStrike" dirty="0" smtClean="0">
                <a:solidFill>
                  <a:srgbClr val="FF0000"/>
                </a:solidFill>
              </a:rPr>
              <a:t>n</a:t>
            </a:r>
            <a:r>
              <a:rPr lang="en-US" sz="1600" dirty="0" smtClean="0">
                <a:solidFill>
                  <a:srgbClr val="0000FF"/>
                </a:solidFill>
              </a:rPr>
              <a:t>  </a:t>
            </a:r>
            <a:r>
              <a:rPr lang="en-US" sz="1600" b="1" dirty="0" smtClean="0">
                <a:solidFill>
                  <a:schemeClr val="tx1"/>
                </a:solidFill>
              </a:rPr>
              <a:t> 7</a:t>
            </a:r>
            <a:r>
              <a:rPr lang="en-US" sz="1600" dirty="0" smtClean="0">
                <a:solidFill>
                  <a:srgbClr val="0000FF"/>
                </a:solidFill>
              </a:rPr>
              <a:t>)</a:t>
            </a:r>
            <a:endParaRPr lang="en-US" sz="1600" dirty="0" smtClean="0">
              <a:solidFill>
                <a:srgbClr val="0000FF"/>
              </a:solidFill>
            </a:endParaRPr>
          </a:p>
          <a:p>
            <a:r>
              <a:rPr lang="en-US" sz="1600" dirty="0" smtClean="0">
                <a:solidFill>
                  <a:srgbClr val="0000FF"/>
                </a:solidFill>
              </a:rPr>
              <a:t>{ </a:t>
            </a:r>
            <a:r>
              <a:rPr lang="en-US" sz="1600" dirty="0" err="1" smtClean="0">
                <a:solidFill>
                  <a:srgbClr val="0000FF"/>
                </a:solidFill>
              </a:rPr>
              <a:t>int</a:t>
            </a:r>
            <a:r>
              <a:rPr lang="en-US" sz="1600" dirty="0" smtClean="0">
                <a:solidFill>
                  <a:srgbClr val="0000FF"/>
                </a:solidFill>
              </a:rPr>
              <a:t> </a:t>
            </a:r>
            <a:r>
              <a:rPr lang="en-US" sz="1600" dirty="0" smtClean="0">
                <a:solidFill>
                  <a:srgbClr val="0000FF"/>
                </a:solidFill>
              </a:rPr>
              <a:t>sub, </a:t>
            </a:r>
            <a:r>
              <a:rPr lang="en-US" sz="1600" dirty="0" err="1" smtClean="0">
                <a:solidFill>
                  <a:srgbClr val="0000FF"/>
                </a:solidFill>
              </a:rPr>
              <a:t>i</a:t>
            </a:r>
            <a:r>
              <a:rPr lang="en-US" sz="1600" dirty="0" smtClean="0">
                <a:solidFill>
                  <a:srgbClr val="0000FF"/>
                </a:solidFill>
              </a:rPr>
              <a:t>;</a:t>
            </a:r>
            <a:endParaRPr lang="en-US" sz="1600" dirty="0" smtClean="0">
              <a:solidFill>
                <a:srgbClr val="0000FF"/>
              </a:solidFill>
            </a:endParaRPr>
          </a:p>
          <a:p>
            <a:r>
              <a:rPr lang="en-US" sz="1600" dirty="0" smtClean="0">
                <a:solidFill>
                  <a:srgbClr val="0000FF"/>
                </a:solidFill>
              </a:rPr>
              <a:t>  for (sub = 0; sub &lt; </a:t>
            </a:r>
            <a:r>
              <a:rPr lang="en-US" sz="1600" strike="sngStrike" dirty="0" smtClean="0">
                <a:solidFill>
                  <a:srgbClr val="FF0000"/>
                </a:solidFill>
              </a:rPr>
              <a:t>size</a:t>
            </a:r>
            <a:r>
              <a:rPr lang="en-US" sz="1600" dirty="0" smtClean="0">
                <a:solidFill>
                  <a:srgbClr val="0000FF"/>
                </a:solidFill>
              </a:rPr>
              <a:t>   </a:t>
            </a:r>
            <a:r>
              <a:rPr lang="en-US" sz="1600" b="1" dirty="0" smtClean="0">
                <a:solidFill>
                  <a:schemeClr val="tx1"/>
                </a:solidFill>
              </a:rPr>
              <a:t>50</a:t>
            </a:r>
            <a:r>
              <a:rPr lang="en-US" sz="1600" dirty="0" smtClean="0">
                <a:solidFill>
                  <a:srgbClr val="0000FF"/>
                </a:solidFill>
              </a:rPr>
              <a:t>; </a:t>
            </a:r>
            <a:r>
              <a:rPr lang="en-US" sz="1600" dirty="0" smtClean="0">
                <a:solidFill>
                  <a:srgbClr val="0000FF"/>
                </a:solidFill>
              </a:rPr>
              <a:t>sub++)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     </a:t>
            </a:r>
            <a:r>
              <a:rPr lang="en-US" sz="1600" dirty="0" smtClean="0">
                <a:solidFill>
                  <a:srgbClr val="FF0000"/>
                </a:solidFill>
              </a:rPr>
              <a:t>list[sub]</a:t>
            </a:r>
            <a:r>
              <a:rPr lang="en-US" sz="1600" dirty="0" smtClean="0">
                <a:solidFill>
                  <a:srgbClr val="0000FF"/>
                </a:solidFill>
              </a:rPr>
              <a:t> </a:t>
            </a:r>
            <a:r>
              <a:rPr lang="en-US" sz="1600" dirty="0" smtClean="0">
                <a:solidFill>
                  <a:srgbClr val="0000FF"/>
                </a:solidFill>
              </a:rPr>
              <a:t>    </a:t>
            </a:r>
            <a:r>
              <a:rPr lang="en-US" sz="1600" b="1" i="1" dirty="0" smtClean="0">
                <a:solidFill>
                  <a:schemeClr val="bg1">
                    <a:lumMod val="50000"/>
                  </a:schemeClr>
                </a:solidFill>
              </a:rPr>
              <a:t>2000</a:t>
            </a:r>
            <a:r>
              <a:rPr lang="en-US" sz="1600" b="1" i="1" dirty="0" smtClean="0">
                <a:solidFill>
                  <a:schemeClr val="bg1">
                    <a:lumMod val="50000"/>
                  </a:schemeClr>
                </a:solidFill>
              </a:rPr>
              <a:t> + sub</a:t>
            </a:r>
            <a:r>
              <a:rPr lang="en-US" sz="1600" dirty="0" smtClean="0">
                <a:solidFill>
                  <a:srgbClr val="0000FF"/>
                </a:solidFill>
              </a:rPr>
              <a:t> = </a:t>
            </a:r>
            <a:r>
              <a:rPr lang="en-US" sz="1600" strike="sngStrike" dirty="0" smtClean="0">
                <a:solidFill>
                  <a:srgbClr val="FF0000"/>
                </a:solidFill>
              </a:rPr>
              <a:t>n</a:t>
            </a:r>
            <a:r>
              <a:rPr lang="en-US" sz="1600" dirty="0" smtClean="0">
                <a:solidFill>
                  <a:srgbClr val="0000FF"/>
                </a:solidFill>
              </a:rPr>
              <a:t>   </a:t>
            </a:r>
            <a:r>
              <a:rPr lang="en-US" sz="1600" b="1" dirty="0">
                <a:solidFill>
                  <a:schemeClr val="tx1"/>
                </a:solidFill>
              </a:rPr>
              <a:t>7</a:t>
            </a:r>
            <a:r>
              <a:rPr lang="en-US" sz="1600" dirty="0" smtClean="0">
                <a:solidFill>
                  <a:srgbClr val="0000FF"/>
                </a:solidFill>
              </a:rPr>
              <a:t>;</a:t>
            </a:r>
          </a:p>
          <a:p>
            <a:r>
              <a:rPr lang="en-US" sz="1600" dirty="0" smtClean="0">
                <a:solidFill>
                  <a:schemeClr val="tx1"/>
                </a:solidFill>
              </a:rPr>
              <a:t>  for (</a:t>
            </a:r>
            <a:r>
              <a:rPr lang="en-US" sz="1600" dirty="0" err="1" smtClean="0">
                <a:solidFill>
                  <a:schemeClr val="tx1"/>
                </a:solidFill>
              </a:rPr>
              <a:t>i</a:t>
            </a:r>
            <a:r>
              <a:rPr lang="en-US" sz="1600" dirty="0" smtClean="0">
                <a:solidFill>
                  <a:schemeClr val="tx1"/>
                </a:solidFill>
              </a:rPr>
              <a:t> = 0; </a:t>
            </a:r>
            <a:r>
              <a:rPr lang="en-US" sz="1600" dirty="0" err="1" smtClean="0">
                <a:solidFill>
                  <a:schemeClr val="tx1"/>
                </a:solidFill>
              </a:rPr>
              <a:t>i</a:t>
            </a:r>
            <a:r>
              <a:rPr lang="en-US" sz="1600" dirty="0" smtClean="0">
                <a:solidFill>
                  <a:schemeClr val="tx1"/>
                </a:solidFill>
              </a:rPr>
              <a:t> &lt; 50; </a:t>
            </a:r>
            <a:r>
              <a:rPr lang="en-US" sz="1600" dirty="0" err="1" smtClean="0">
                <a:solidFill>
                  <a:schemeClr val="tx1"/>
                </a:solidFill>
              </a:rPr>
              <a:t>i</a:t>
            </a:r>
            <a:r>
              <a:rPr lang="en-US" sz="1600" dirty="0" smtClean="0">
                <a:solidFill>
                  <a:schemeClr val="tx1"/>
                </a:solidFill>
              </a:rPr>
              <a:t>++) </a:t>
            </a:r>
          </a:p>
          <a:p>
            <a:r>
              <a:rPr lang="en-US" sz="1600" dirty="0" smtClean="0">
                <a:solidFill>
                  <a:schemeClr val="tx1"/>
                </a:solidFill>
              </a:rPr>
              <a:t>       </a:t>
            </a:r>
            <a:r>
              <a:rPr lang="en-US" sz="1600" dirty="0" err="1" smtClean="0">
                <a:solidFill>
                  <a:schemeClr val="tx1"/>
                </a:solidFill>
              </a:rPr>
              <a:t>printf</a:t>
            </a:r>
            <a:r>
              <a:rPr lang="en-US" sz="1600" dirty="0" smtClean="0">
                <a:solidFill>
                  <a:schemeClr val="tx1"/>
                </a:solidFill>
              </a:rPr>
              <a:t> (“%d\n”, list[</a:t>
            </a:r>
            <a:r>
              <a:rPr lang="en-US" sz="1600" dirty="0" err="1" smtClean="0">
                <a:solidFill>
                  <a:schemeClr val="tx1"/>
                </a:solidFill>
              </a:rPr>
              <a:t>i</a:t>
            </a:r>
            <a:r>
              <a:rPr lang="en-US" sz="1600" dirty="0" smtClean="0">
                <a:solidFill>
                  <a:schemeClr val="tx1"/>
                </a:solidFill>
              </a:rPr>
              <a:t>]); </a:t>
            </a:r>
            <a:r>
              <a:rPr lang="en-US" sz="1600" dirty="0" smtClean="0">
                <a:solidFill>
                  <a:srgbClr val="00B0F0"/>
                </a:solidFill>
              </a:rPr>
              <a:t> // prints the Value column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} </a:t>
            </a:r>
            <a:r>
              <a:rPr lang="en-US" sz="1600" dirty="0" smtClean="0">
                <a:solidFill>
                  <a:srgbClr val="00B0F0"/>
                </a:solidFill>
              </a:rPr>
              <a:t>// end </a:t>
            </a:r>
            <a:r>
              <a:rPr lang="en-US" sz="1600" dirty="0" err="1" smtClean="0">
                <a:solidFill>
                  <a:srgbClr val="00B0F0"/>
                </a:solidFill>
              </a:rPr>
              <a:t>initarray</a:t>
            </a:r>
            <a:endParaRPr lang="en-US" sz="1600" dirty="0" smtClean="0">
              <a:solidFill>
                <a:srgbClr val="00B0F0"/>
              </a:solidFill>
            </a:endParaRPr>
          </a:p>
          <a:p>
            <a:r>
              <a:rPr lang="en-US" sz="1600" dirty="0" smtClean="0">
                <a:solidFill>
                  <a:srgbClr val="0000FF"/>
                </a:solidFill>
              </a:rPr>
              <a:t> 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   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55576" y="3356992"/>
            <a:ext cx="2088232" cy="288032"/>
          </a:xfrm>
          <a:prstGeom prst="rect">
            <a:avLst/>
          </a:prstGeom>
          <a:solidFill>
            <a:srgbClr val="00B0F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2554642"/>
              </p:ext>
            </p:extLst>
          </p:nvPr>
        </p:nvGraphicFramePr>
        <p:xfrm>
          <a:off x="6948264" y="1772816"/>
          <a:ext cx="1980220" cy="445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110"/>
                <a:gridCol w="99011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Adrs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Value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2000 +0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2000 +1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2000 +2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2000 +3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2000 +4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2000 +5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2000 +6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2000 +7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2000 +8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2000 +9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……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……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Rectangle 12"/>
          <p:cNvSpPr/>
          <p:nvPr/>
        </p:nvSpPr>
        <p:spPr>
          <a:xfrm>
            <a:off x="611560" y="4077072"/>
            <a:ext cx="5688632" cy="288032"/>
          </a:xfrm>
          <a:prstGeom prst="rect">
            <a:avLst/>
          </a:prstGeom>
          <a:solidFill>
            <a:srgbClr val="00B0F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403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8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Example 5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Rounded Rectangle 1"/>
          <p:cNvSpPr/>
          <p:nvPr/>
        </p:nvSpPr>
        <p:spPr>
          <a:xfrm>
            <a:off x="251520" y="548680"/>
            <a:ext cx="7704856" cy="5904656"/>
          </a:xfrm>
          <a:prstGeom prst="roundRect">
            <a:avLst/>
          </a:prstGeom>
          <a:solidFill>
            <a:srgbClr val="CCEC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200" dirty="0" smtClean="0">
                <a:solidFill>
                  <a:srgbClr val="0000FF"/>
                </a:solidFill>
              </a:rPr>
              <a:t>#include &lt;</a:t>
            </a:r>
            <a:r>
              <a:rPr lang="en-US" sz="1200" dirty="0" err="1" smtClean="0">
                <a:solidFill>
                  <a:srgbClr val="0000FF"/>
                </a:solidFill>
              </a:rPr>
              <a:t>stdio.h</a:t>
            </a:r>
            <a:r>
              <a:rPr lang="en-US" sz="1200" dirty="0" smtClean="0">
                <a:solidFill>
                  <a:srgbClr val="0000FF"/>
                </a:solidFill>
              </a:rPr>
              <a:t>&gt;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#define SIZE	100</a:t>
            </a:r>
          </a:p>
          <a:p>
            <a:r>
              <a:rPr lang="en-US" sz="1200" dirty="0" err="1">
                <a:solidFill>
                  <a:srgbClr val="0000FF"/>
                </a:solidFill>
              </a:rPr>
              <a:t>i</a:t>
            </a:r>
            <a:r>
              <a:rPr lang="en-US" sz="1200" dirty="0" err="1" smtClean="0">
                <a:solidFill>
                  <a:srgbClr val="0000FF"/>
                </a:solidFill>
              </a:rPr>
              <a:t>nt</a:t>
            </a:r>
            <a:r>
              <a:rPr lang="en-US" sz="1200" dirty="0" smtClean="0">
                <a:solidFill>
                  <a:srgbClr val="0000FF"/>
                </a:solidFill>
              </a:rPr>
              <a:t> search(</a:t>
            </a:r>
            <a:r>
              <a:rPr lang="en-US" sz="1200" b="1" dirty="0" err="1" smtClean="0">
                <a:solidFill>
                  <a:srgbClr val="0000FF"/>
                </a:solidFill>
              </a:rPr>
              <a:t>const</a:t>
            </a:r>
            <a:r>
              <a:rPr lang="en-US" sz="1200" dirty="0" smtClean="0">
                <a:solidFill>
                  <a:srgbClr val="0000FF"/>
                </a:solidFill>
              </a:rPr>
              <a:t> double list[], </a:t>
            </a:r>
            <a:r>
              <a:rPr lang="en-US" sz="1200" dirty="0" err="1" smtClean="0">
                <a:solidFill>
                  <a:srgbClr val="0000FF"/>
                </a:solidFill>
              </a:rPr>
              <a:t>int</a:t>
            </a:r>
            <a:r>
              <a:rPr lang="en-US" sz="1200" dirty="0" smtClean="0">
                <a:solidFill>
                  <a:srgbClr val="0000FF"/>
                </a:solidFill>
              </a:rPr>
              <a:t> size, double element);	</a:t>
            </a:r>
            <a:r>
              <a:rPr lang="en-US" sz="1200" dirty="0" smtClean="0">
                <a:solidFill>
                  <a:srgbClr val="00B0F0"/>
                </a:solidFill>
              </a:rPr>
              <a:t>//prototype</a:t>
            </a:r>
          </a:p>
          <a:p>
            <a:r>
              <a:rPr lang="en-US" sz="1200" dirty="0" err="1">
                <a:solidFill>
                  <a:srgbClr val="0000FF"/>
                </a:solidFill>
              </a:rPr>
              <a:t>i</a:t>
            </a:r>
            <a:r>
              <a:rPr lang="en-US" sz="1200" dirty="0" err="1" smtClean="0">
                <a:solidFill>
                  <a:srgbClr val="0000FF"/>
                </a:solidFill>
              </a:rPr>
              <a:t>nt</a:t>
            </a:r>
            <a:r>
              <a:rPr lang="en-US" sz="1200" dirty="0" smtClean="0">
                <a:solidFill>
                  <a:srgbClr val="0000FF"/>
                </a:solidFill>
              </a:rPr>
              <a:t> main (void)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{ double numbers[SIZE], </a:t>
            </a:r>
            <a:r>
              <a:rPr lang="en-US" sz="1200" dirty="0" err="1" smtClean="0">
                <a:solidFill>
                  <a:srgbClr val="0000FF"/>
                </a:solidFill>
              </a:rPr>
              <a:t>num</a:t>
            </a:r>
            <a:r>
              <a:rPr lang="en-US" sz="1200" dirty="0" smtClean="0">
                <a:solidFill>
                  <a:srgbClr val="0000FF"/>
                </a:solidFill>
              </a:rPr>
              <a:t>;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</a:t>
            </a:r>
            <a:r>
              <a:rPr lang="en-US" sz="1200" dirty="0" err="1" smtClean="0">
                <a:solidFill>
                  <a:srgbClr val="0000FF"/>
                </a:solidFill>
              </a:rPr>
              <a:t>int</a:t>
            </a:r>
            <a:r>
              <a:rPr lang="en-US" sz="1200" dirty="0" smtClean="0">
                <a:solidFill>
                  <a:srgbClr val="0000FF"/>
                </a:solidFill>
              </a:rPr>
              <a:t> sub, index;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B0F0"/>
                </a:solidFill>
              </a:rPr>
              <a:t>//fill the array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for (sub = 0; sub &lt; SIZE; sub++)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   { </a:t>
            </a:r>
            <a:r>
              <a:rPr lang="en-US" sz="1200" dirty="0" err="1" smtClean="0">
                <a:solidFill>
                  <a:srgbClr val="0000FF"/>
                </a:solidFill>
              </a:rPr>
              <a:t>printf</a:t>
            </a:r>
            <a:r>
              <a:rPr lang="en-US" sz="1200" dirty="0" smtClean="0">
                <a:solidFill>
                  <a:srgbClr val="0000FF"/>
                </a:solidFill>
              </a:rPr>
              <a:t> (“Enter array element&gt; “);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     </a:t>
            </a:r>
            <a:r>
              <a:rPr lang="en-US" sz="1200" dirty="0" err="1" smtClean="0">
                <a:solidFill>
                  <a:srgbClr val="0000FF"/>
                </a:solidFill>
              </a:rPr>
              <a:t>scanf</a:t>
            </a:r>
            <a:r>
              <a:rPr lang="en-US" sz="1200" dirty="0" smtClean="0">
                <a:solidFill>
                  <a:srgbClr val="0000FF"/>
                </a:solidFill>
              </a:rPr>
              <a:t> (“%f”, &amp;numbers[sub]);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   } </a:t>
            </a:r>
            <a:r>
              <a:rPr lang="en-US" sz="1200" dirty="0" smtClean="0">
                <a:solidFill>
                  <a:srgbClr val="00B0F0"/>
                </a:solidFill>
              </a:rPr>
              <a:t>// end for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</a:t>
            </a:r>
            <a:r>
              <a:rPr lang="en-US" sz="1200" dirty="0" err="1" smtClean="0">
                <a:solidFill>
                  <a:srgbClr val="0000FF"/>
                </a:solidFill>
              </a:rPr>
              <a:t>printf</a:t>
            </a:r>
            <a:r>
              <a:rPr lang="en-US" sz="1200" dirty="0" smtClean="0">
                <a:solidFill>
                  <a:srgbClr val="0000FF"/>
                </a:solidFill>
              </a:rPr>
              <a:t> (“Enter element you are searching for&gt; “);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</a:t>
            </a:r>
            <a:r>
              <a:rPr lang="en-US" sz="1200" dirty="0" err="1" smtClean="0">
                <a:solidFill>
                  <a:srgbClr val="0000FF"/>
                </a:solidFill>
              </a:rPr>
              <a:t>scanf</a:t>
            </a:r>
            <a:r>
              <a:rPr lang="en-US" sz="1200" dirty="0" smtClean="0">
                <a:solidFill>
                  <a:srgbClr val="0000FF"/>
                </a:solidFill>
              </a:rPr>
              <a:t> (“%f”, &amp;</a:t>
            </a:r>
            <a:r>
              <a:rPr lang="en-US" sz="1200" dirty="0" err="1" smtClean="0">
                <a:solidFill>
                  <a:srgbClr val="0000FF"/>
                </a:solidFill>
              </a:rPr>
              <a:t>num</a:t>
            </a:r>
            <a:r>
              <a:rPr lang="en-US" sz="1200" dirty="0" smtClean="0">
                <a:solidFill>
                  <a:srgbClr val="0000FF"/>
                </a:solidFill>
              </a:rPr>
              <a:t>);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index = search(numbers, SIZE, </a:t>
            </a:r>
            <a:r>
              <a:rPr lang="en-US" sz="1200" dirty="0" err="1" smtClean="0">
                <a:solidFill>
                  <a:srgbClr val="0000FF"/>
                </a:solidFill>
              </a:rPr>
              <a:t>num</a:t>
            </a:r>
            <a:r>
              <a:rPr lang="en-US" sz="1200" dirty="0" smtClean="0">
                <a:solidFill>
                  <a:srgbClr val="0000FF"/>
                </a:solidFill>
              </a:rPr>
              <a:t>);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if (index == -1) 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  </a:t>
            </a:r>
            <a:r>
              <a:rPr lang="en-US" sz="1200" dirty="0" err="1" smtClean="0">
                <a:solidFill>
                  <a:srgbClr val="0000FF"/>
                </a:solidFill>
              </a:rPr>
              <a:t>printf</a:t>
            </a:r>
            <a:r>
              <a:rPr lang="en-US" sz="1200" dirty="0" smtClean="0">
                <a:solidFill>
                  <a:srgbClr val="0000FF"/>
                </a:solidFill>
              </a:rPr>
              <a:t> (“Element not found\n”);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else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  </a:t>
            </a:r>
            <a:r>
              <a:rPr lang="en-US" sz="1200" dirty="0" err="1" smtClean="0">
                <a:solidFill>
                  <a:srgbClr val="0000FF"/>
                </a:solidFill>
              </a:rPr>
              <a:t>printf</a:t>
            </a:r>
            <a:r>
              <a:rPr lang="en-US" sz="1200" dirty="0" smtClean="0">
                <a:solidFill>
                  <a:srgbClr val="0000FF"/>
                </a:solidFill>
              </a:rPr>
              <a:t> (“Element found at index = %d”, index);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} </a:t>
            </a:r>
            <a:r>
              <a:rPr lang="en-US" sz="1200" dirty="0" smtClean="0">
                <a:solidFill>
                  <a:srgbClr val="00B0F0"/>
                </a:solidFill>
              </a:rPr>
              <a:t>// end main</a:t>
            </a:r>
          </a:p>
          <a:p>
            <a:endParaRPr lang="en-US" sz="1200" dirty="0" smtClean="0">
              <a:solidFill>
                <a:srgbClr val="0000FF"/>
              </a:solidFill>
            </a:endParaRPr>
          </a:p>
          <a:p>
            <a:r>
              <a:rPr lang="en-US" sz="1200" dirty="0" err="1" smtClean="0">
                <a:solidFill>
                  <a:srgbClr val="0000FF"/>
                </a:solidFill>
              </a:rPr>
              <a:t>int</a:t>
            </a:r>
            <a:r>
              <a:rPr lang="en-US" sz="1200" dirty="0" smtClean="0">
                <a:solidFill>
                  <a:srgbClr val="0000FF"/>
                </a:solidFill>
              </a:rPr>
              <a:t> search(</a:t>
            </a:r>
            <a:r>
              <a:rPr lang="en-US" sz="1200" b="1" dirty="0" err="1" smtClean="0">
                <a:solidFill>
                  <a:srgbClr val="0000FF"/>
                </a:solidFill>
              </a:rPr>
              <a:t>const</a:t>
            </a:r>
            <a:r>
              <a:rPr lang="en-US" sz="1200" dirty="0" smtClean="0">
                <a:solidFill>
                  <a:srgbClr val="0000FF"/>
                </a:solidFill>
              </a:rPr>
              <a:t> double list[], </a:t>
            </a:r>
            <a:r>
              <a:rPr lang="en-US" sz="1200" dirty="0" err="1" smtClean="0">
                <a:solidFill>
                  <a:srgbClr val="0000FF"/>
                </a:solidFill>
              </a:rPr>
              <a:t>int</a:t>
            </a:r>
            <a:r>
              <a:rPr lang="en-US" sz="1200" dirty="0" smtClean="0">
                <a:solidFill>
                  <a:srgbClr val="0000FF"/>
                </a:solidFill>
              </a:rPr>
              <a:t> size, double element)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{ </a:t>
            </a:r>
            <a:r>
              <a:rPr lang="en-US" sz="1200" dirty="0" err="1" smtClean="0">
                <a:solidFill>
                  <a:srgbClr val="0000FF"/>
                </a:solidFill>
              </a:rPr>
              <a:t>int</a:t>
            </a:r>
            <a:r>
              <a:rPr lang="en-US" sz="1200" dirty="0" smtClean="0">
                <a:solidFill>
                  <a:srgbClr val="0000FF"/>
                </a:solidFill>
              </a:rPr>
              <a:t> found = 0, </a:t>
            </a:r>
            <a:r>
              <a:rPr lang="en-US" sz="1200" dirty="0" err="1" smtClean="0">
                <a:solidFill>
                  <a:srgbClr val="0000FF"/>
                </a:solidFill>
              </a:rPr>
              <a:t>i</a:t>
            </a:r>
            <a:r>
              <a:rPr lang="en-US" sz="1200" dirty="0" smtClean="0">
                <a:solidFill>
                  <a:srgbClr val="0000FF"/>
                </a:solidFill>
              </a:rPr>
              <a:t> = 0;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while (!found &amp;&amp; </a:t>
            </a:r>
            <a:r>
              <a:rPr lang="en-US" sz="1200" dirty="0" err="1" smtClean="0">
                <a:solidFill>
                  <a:srgbClr val="0000FF"/>
                </a:solidFill>
              </a:rPr>
              <a:t>i</a:t>
            </a:r>
            <a:r>
              <a:rPr lang="en-US" sz="1200" dirty="0" smtClean="0">
                <a:solidFill>
                  <a:srgbClr val="0000FF"/>
                </a:solidFill>
              </a:rPr>
              <a:t> &lt; size)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   { if (list[</a:t>
            </a:r>
            <a:r>
              <a:rPr lang="en-US" sz="1200" dirty="0" err="1" smtClean="0">
                <a:solidFill>
                  <a:srgbClr val="0000FF"/>
                </a:solidFill>
              </a:rPr>
              <a:t>i</a:t>
            </a:r>
            <a:r>
              <a:rPr lang="en-US" sz="1200" dirty="0" smtClean="0">
                <a:solidFill>
                  <a:srgbClr val="0000FF"/>
                </a:solidFill>
              </a:rPr>
              <a:t>] == element)    found = 1;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     else  </a:t>
            </a:r>
            <a:r>
              <a:rPr lang="en-US" sz="1200" dirty="0" err="1" smtClean="0">
                <a:solidFill>
                  <a:srgbClr val="0000FF"/>
                </a:solidFill>
              </a:rPr>
              <a:t>i</a:t>
            </a:r>
            <a:r>
              <a:rPr lang="en-US" sz="1200" dirty="0" smtClean="0">
                <a:solidFill>
                  <a:srgbClr val="0000FF"/>
                </a:solidFill>
              </a:rPr>
              <a:t>++; } // end while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if (found) return </a:t>
            </a:r>
            <a:r>
              <a:rPr lang="en-US" sz="1200" dirty="0" err="1" smtClean="0">
                <a:solidFill>
                  <a:srgbClr val="0000FF"/>
                </a:solidFill>
              </a:rPr>
              <a:t>i</a:t>
            </a:r>
            <a:r>
              <a:rPr lang="en-US" sz="1200" dirty="0" smtClean="0">
                <a:solidFill>
                  <a:srgbClr val="0000FF"/>
                </a:solidFill>
              </a:rPr>
              <a:t>;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else return -1;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} </a:t>
            </a:r>
            <a:r>
              <a:rPr lang="en-US" sz="1200" dirty="0" smtClean="0">
                <a:solidFill>
                  <a:srgbClr val="00B0F0"/>
                </a:solidFill>
              </a:rPr>
              <a:t>// end search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</a:t>
            </a:r>
          </a:p>
          <a:p>
            <a:endParaRPr lang="en-US" sz="1200" dirty="0">
              <a:solidFill>
                <a:srgbClr val="0000FF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1560" y="3284984"/>
            <a:ext cx="2736304" cy="144016"/>
          </a:xfrm>
          <a:prstGeom prst="rect">
            <a:avLst/>
          </a:prstGeom>
          <a:solidFill>
            <a:srgbClr val="00B0F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11560" y="4509120"/>
            <a:ext cx="3960440" cy="216024"/>
          </a:xfrm>
          <a:prstGeom prst="rect">
            <a:avLst/>
          </a:prstGeom>
          <a:solidFill>
            <a:srgbClr val="00B0F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979712" y="3429000"/>
            <a:ext cx="432048" cy="1080120"/>
          </a:xfrm>
          <a:prstGeom prst="straightConnector1">
            <a:avLst/>
          </a:prstGeom>
          <a:ln w="28575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591780" y="3429000"/>
            <a:ext cx="468052" cy="1080120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915816" y="3429000"/>
            <a:ext cx="1188132" cy="1080120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1701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dirty="0" smtClean="0"/>
              <a:t>When the main program calls a function by its value, then the changes are not seen outside the function. This is known as </a:t>
            </a:r>
            <a:r>
              <a:rPr lang="en-US" i="1" dirty="0" smtClean="0">
                <a:solidFill>
                  <a:srgbClr val="0000FF"/>
                </a:solidFill>
              </a:rPr>
              <a:t>reference by-value</a:t>
            </a:r>
            <a:r>
              <a:rPr lang="en-US" dirty="0" smtClean="0"/>
              <a:t>.</a:t>
            </a:r>
          </a:p>
          <a:p>
            <a:pPr algn="just"/>
            <a:r>
              <a:rPr lang="en-US" dirty="0" smtClean="0"/>
              <a:t>When a program calls a function by its address, then the changes are seen by the whole program outside the function, even the function is of type void. This is known as </a:t>
            </a:r>
            <a:r>
              <a:rPr lang="en-US" i="1" dirty="0" smtClean="0">
                <a:solidFill>
                  <a:srgbClr val="0000FF"/>
                </a:solidFill>
              </a:rPr>
              <a:t>reference by-address</a:t>
            </a:r>
            <a:r>
              <a:rPr lang="en-US" dirty="0" smtClean="0"/>
              <a:t>.</a:t>
            </a:r>
          </a:p>
          <a:p>
            <a:pPr algn="just"/>
            <a:r>
              <a:rPr lang="en-US" i="1" dirty="0" smtClean="0">
                <a:solidFill>
                  <a:srgbClr val="0000FF"/>
                </a:solidFill>
              </a:rPr>
              <a:t>Arrays </a:t>
            </a:r>
            <a:r>
              <a:rPr lang="en-US" dirty="0" smtClean="0"/>
              <a:t>are always referred to by </a:t>
            </a:r>
            <a:r>
              <a:rPr lang="en-US" u="sng" dirty="0" smtClean="0"/>
              <a:t>addresses</a:t>
            </a:r>
            <a:r>
              <a:rPr lang="en-US" dirty="0" smtClean="0"/>
              <a:t>.</a:t>
            </a:r>
          </a:p>
          <a:p>
            <a:pPr algn="just"/>
            <a:r>
              <a:rPr lang="en-US" i="1" dirty="0" smtClean="0">
                <a:solidFill>
                  <a:srgbClr val="0000FF"/>
                </a:solidFill>
              </a:rPr>
              <a:t>Simple variables </a:t>
            </a:r>
            <a:r>
              <a:rPr lang="en-US" dirty="0" smtClean="0"/>
              <a:t>may be referred to by </a:t>
            </a:r>
            <a:r>
              <a:rPr lang="en-US" u="sng" dirty="0" smtClean="0"/>
              <a:t>values</a:t>
            </a:r>
            <a:r>
              <a:rPr lang="en-US" dirty="0" smtClean="0"/>
              <a:t> (what we have learnt till now) or by </a:t>
            </a:r>
            <a:r>
              <a:rPr lang="en-US" u="sng" dirty="0" smtClean="0"/>
              <a:t>address</a:t>
            </a:r>
            <a:r>
              <a:rPr lang="en-US" dirty="0" smtClean="0"/>
              <a:t> (to be explained later</a:t>
            </a:r>
            <a:r>
              <a:rPr lang="en-US" dirty="0" smtClean="0"/>
              <a:t>).</a:t>
            </a:r>
          </a:p>
          <a:p>
            <a:pPr algn="just"/>
            <a:r>
              <a:rPr lang="en-US" i="1" dirty="0" smtClean="0">
                <a:solidFill>
                  <a:srgbClr val="FF0000"/>
                </a:solidFill>
              </a:rPr>
              <a:t>In other words, when a function is called, the formal parameters are replaced by either a value or an address.</a:t>
            </a:r>
            <a:endParaRPr lang="en-US" i="1" dirty="0" smtClean="0">
              <a:solidFill>
                <a:srgbClr val="FF0000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 fontScale="90000"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1.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Reference by-value vs. reference by-address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895144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9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Example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6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Rounded Rectangle 1"/>
          <p:cNvSpPr/>
          <p:nvPr/>
        </p:nvSpPr>
        <p:spPr>
          <a:xfrm>
            <a:off x="251520" y="548680"/>
            <a:ext cx="7704856" cy="5904656"/>
          </a:xfrm>
          <a:prstGeom prst="roundRect">
            <a:avLst/>
          </a:prstGeom>
          <a:solidFill>
            <a:srgbClr val="CCEC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200" dirty="0" smtClean="0">
                <a:solidFill>
                  <a:srgbClr val="0000FF"/>
                </a:solidFill>
              </a:rPr>
              <a:t>#include &lt;</a:t>
            </a:r>
            <a:r>
              <a:rPr lang="en-US" sz="1200" dirty="0" err="1" smtClean="0">
                <a:solidFill>
                  <a:srgbClr val="0000FF"/>
                </a:solidFill>
              </a:rPr>
              <a:t>stdio.h</a:t>
            </a:r>
            <a:r>
              <a:rPr lang="en-US" sz="1200" dirty="0" smtClean="0">
                <a:solidFill>
                  <a:srgbClr val="0000FF"/>
                </a:solidFill>
              </a:rPr>
              <a:t>&gt;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#define SIZE	100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double </a:t>
            </a:r>
            <a:r>
              <a:rPr lang="en-US" sz="1200" dirty="0" err="1" smtClean="0">
                <a:solidFill>
                  <a:srgbClr val="0000FF"/>
                </a:solidFill>
              </a:rPr>
              <a:t>getmax</a:t>
            </a:r>
            <a:r>
              <a:rPr lang="en-US" sz="1200" dirty="0" smtClean="0">
                <a:solidFill>
                  <a:srgbClr val="0000FF"/>
                </a:solidFill>
              </a:rPr>
              <a:t> (</a:t>
            </a:r>
            <a:r>
              <a:rPr lang="en-US" sz="1200" dirty="0" err="1" smtClean="0">
                <a:solidFill>
                  <a:srgbClr val="0000FF"/>
                </a:solidFill>
              </a:rPr>
              <a:t>const</a:t>
            </a:r>
            <a:r>
              <a:rPr lang="en-US" sz="1200" dirty="0" smtClean="0">
                <a:solidFill>
                  <a:srgbClr val="0000FF"/>
                </a:solidFill>
              </a:rPr>
              <a:t> double list[], </a:t>
            </a:r>
            <a:r>
              <a:rPr lang="en-US" sz="1200" dirty="0" err="1" smtClean="0">
                <a:solidFill>
                  <a:srgbClr val="0000FF"/>
                </a:solidFill>
              </a:rPr>
              <a:t>int</a:t>
            </a:r>
            <a:r>
              <a:rPr lang="en-US" sz="1200" dirty="0" smtClean="0">
                <a:solidFill>
                  <a:srgbClr val="0000FF"/>
                </a:solidFill>
              </a:rPr>
              <a:t> size);	</a:t>
            </a:r>
            <a:r>
              <a:rPr lang="en-US" sz="1200" dirty="0" smtClean="0">
                <a:solidFill>
                  <a:srgbClr val="00B0F0"/>
                </a:solidFill>
              </a:rPr>
              <a:t>//prototype</a:t>
            </a:r>
          </a:p>
          <a:p>
            <a:r>
              <a:rPr lang="en-US" sz="1200" dirty="0" err="1">
                <a:solidFill>
                  <a:srgbClr val="0000FF"/>
                </a:solidFill>
              </a:rPr>
              <a:t>i</a:t>
            </a:r>
            <a:r>
              <a:rPr lang="en-US" sz="1200" dirty="0" err="1" smtClean="0">
                <a:solidFill>
                  <a:srgbClr val="0000FF"/>
                </a:solidFill>
              </a:rPr>
              <a:t>nt</a:t>
            </a:r>
            <a:r>
              <a:rPr lang="en-US" sz="1200" dirty="0" smtClean="0">
                <a:solidFill>
                  <a:srgbClr val="0000FF"/>
                </a:solidFill>
              </a:rPr>
              <a:t> main (void)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{ double numbers[SIZE], </a:t>
            </a:r>
            <a:r>
              <a:rPr lang="en-US" sz="1200" dirty="0" err="1" smtClean="0">
                <a:solidFill>
                  <a:srgbClr val="0000FF"/>
                </a:solidFill>
              </a:rPr>
              <a:t>num</a:t>
            </a:r>
            <a:r>
              <a:rPr lang="en-US" sz="1200" dirty="0" smtClean="0">
                <a:solidFill>
                  <a:srgbClr val="0000FF"/>
                </a:solidFill>
              </a:rPr>
              <a:t>;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</a:t>
            </a:r>
            <a:r>
              <a:rPr lang="en-US" sz="1200" dirty="0" err="1" smtClean="0">
                <a:solidFill>
                  <a:srgbClr val="0000FF"/>
                </a:solidFill>
              </a:rPr>
              <a:t>int</a:t>
            </a:r>
            <a:r>
              <a:rPr lang="en-US" sz="1200" dirty="0" smtClean="0">
                <a:solidFill>
                  <a:srgbClr val="0000FF"/>
                </a:solidFill>
              </a:rPr>
              <a:t> sub;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B0F0"/>
                </a:solidFill>
              </a:rPr>
              <a:t>//fill the array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for (sub = 0; sub &lt; SIZE; sub++)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   { </a:t>
            </a:r>
            <a:r>
              <a:rPr lang="en-US" sz="1200" dirty="0" err="1" smtClean="0">
                <a:solidFill>
                  <a:srgbClr val="0000FF"/>
                </a:solidFill>
              </a:rPr>
              <a:t>printf</a:t>
            </a:r>
            <a:r>
              <a:rPr lang="en-US" sz="1200" dirty="0" smtClean="0">
                <a:solidFill>
                  <a:srgbClr val="0000FF"/>
                </a:solidFill>
              </a:rPr>
              <a:t> (“Enter array element&gt; “);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     </a:t>
            </a:r>
            <a:r>
              <a:rPr lang="en-US" sz="1200" dirty="0" err="1" smtClean="0">
                <a:solidFill>
                  <a:srgbClr val="0000FF"/>
                </a:solidFill>
              </a:rPr>
              <a:t>scanf</a:t>
            </a:r>
            <a:r>
              <a:rPr lang="en-US" sz="1200" dirty="0" smtClean="0">
                <a:solidFill>
                  <a:srgbClr val="0000FF"/>
                </a:solidFill>
              </a:rPr>
              <a:t> (“%f”, &amp;numbers[sub]);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   } </a:t>
            </a:r>
            <a:r>
              <a:rPr lang="en-US" sz="1200" dirty="0" smtClean="0">
                <a:solidFill>
                  <a:srgbClr val="00B0F0"/>
                </a:solidFill>
              </a:rPr>
              <a:t>// end for</a:t>
            </a:r>
          </a:p>
          <a:p>
            <a:r>
              <a:rPr lang="en-US" sz="1200" dirty="0" smtClean="0">
                <a:solidFill>
                  <a:srgbClr val="FF0000"/>
                </a:solidFill>
              </a:rPr>
              <a:t>  </a:t>
            </a:r>
            <a:r>
              <a:rPr lang="en-US" sz="1200" dirty="0" err="1" smtClean="0">
                <a:solidFill>
                  <a:srgbClr val="0000FF"/>
                </a:solidFill>
              </a:rPr>
              <a:t>num</a:t>
            </a:r>
            <a:r>
              <a:rPr lang="en-US" sz="1200" dirty="0" smtClean="0">
                <a:solidFill>
                  <a:srgbClr val="0000FF"/>
                </a:solidFill>
              </a:rPr>
              <a:t> =  </a:t>
            </a:r>
            <a:r>
              <a:rPr lang="en-US" sz="1200" dirty="0" err="1" smtClean="0">
                <a:solidFill>
                  <a:srgbClr val="0000FF"/>
                </a:solidFill>
              </a:rPr>
              <a:t>getmax</a:t>
            </a:r>
            <a:r>
              <a:rPr lang="en-US" sz="1200" dirty="0" smtClean="0">
                <a:solidFill>
                  <a:srgbClr val="0000FF"/>
                </a:solidFill>
              </a:rPr>
              <a:t>(numbers, SIZE);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  </a:t>
            </a:r>
            <a:r>
              <a:rPr lang="en-US" sz="1200" dirty="0" err="1" smtClean="0">
                <a:solidFill>
                  <a:srgbClr val="0000FF"/>
                </a:solidFill>
              </a:rPr>
              <a:t>printf</a:t>
            </a:r>
            <a:r>
              <a:rPr lang="en-US" sz="1200" dirty="0" smtClean="0">
                <a:solidFill>
                  <a:srgbClr val="0000FF"/>
                </a:solidFill>
              </a:rPr>
              <a:t> (“The maximum element = %f”, </a:t>
            </a:r>
            <a:r>
              <a:rPr lang="en-US" sz="1200" dirty="0" err="1" smtClean="0">
                <a:solidFill>
                  <a:srgbClr val="0000FF"/>
                </a:solidFill>
              </a:rPr>
              <a:t>num</a:t>
            </a:r>
            <a:r>
              <a:rPr lang="en-US" sz="1200" dirty="0" smtClean="0">
                <a:solidFill>
                  <a:srgbClr val="0000FF"/>
                </a:solidFill>
              </a:rPr>
              <a:t>);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} </a:t>
            </a:r>
            <a:r>
              <a:rPr lang="en-US" sz="1200" dirty="0" smtClean="0">
                <a:solidFill>
                  <a:srgbClr val="00B0F0"/>
                </a:solidFill>
              </a:rPr>
              <a:t>// end main</a:t>
            </a:r>
          </a:p>
          <a:p>
            <a:endParaRPr lang="en-US" sz="1200" dirty="0" smtClean="0">
              <a:solidFill>
                <a:srgbClr val="0000FF"/>
              </a:solidFill>
            </a:endParaRPr>
          </a:p>
          <a:p>
            <a:r>
              <a:rPr lang="en-US" sz="1200" dirty="0" smtClean="0">
                <a:solidFill>
                  <a:srgbClr val="0000FF"/>
                </a:solidFill>
              </a:rPr>
              <a:t>double </a:t>
            </a:r>
            <a:r>
              <a:rPr lang="en-US" sz="1200" dirty="0" err="1" smtClean="0">
                <a:solidFill>
                  <a:srgbClr val="0000FF"/>
                </a:solidFill>
              </a:rPr>
              <a:t>getmax</a:t>
            </a:r>
            <a:r>
              <a:rPr lang="en-US" sz="1200" dirty="0" smtClean="0">
                <a:solidFill>
                  <a:srgbClr val="0000FF"/>
                </a:solidFill>
              </a:rPr>
              <a:t>(</a:t>
            </a:r>
            <a:r>
              <a:rPr lang="en-US" sz="1200" b="1" dirty="0" err="1" smtClean="0">
                <a:solidFill>
                  <a:srgbClr val="0000FF"/>
                </a:solidFill>
              </a:rPr>
              <a:t>const</a:t>
            </a:r>
            <a:r>
              <a:rPr lang="en-US" sz="1200" dirty="0" smtClean="0">
                <a:solidFill>
                  <a:srgbClr val="0000FF"/>
                </a:solidFill>
              </a:rPr>
              <a:t> double list[], </a:t>
            </a:r>
            <a:r>
              <a:rPr lang="en-US" sz="1200" dirty="0" err="1" smtClean="0">
                <a:solidFill>
                  <a:srgbClr val="0000FF"/>
                </a:solidFill>
              </a:rPr>
              <a:t>int</a:t>
            </a:r>
            <a:r>
              <a:rPr lang="en-US" sz="1200" dirty="0" smtClean="0">
                <a:solidFill>
                  <a:srgbClr val="0000FF"/>
                </a:solidFill>
              </a:rPr>
              <a:t> size)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{ double max;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</a:t>
            </a:r>
            <a:r>
              <a:rPr lang="en-US" sz="1200" dirty="0" err="1" smtClean="0">
                <a:solidFill>
                  <a:srgbClr val="0000FF"/>
                </a:solidFill>
              </a:rPr>
              <a:t>int</a:t>
            </a:r>
            <a:r>
              <a:rPr lang="en-US" sz="1200" dirty="0" smtClean="0">
                <a:solidFill>
                  <a:srgbClr val="0000FF"/>
                </a:solidFill>
              </a:rPr>
              <a:t> sub;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max = list[0];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for (sub = 0; sub &lt; size; sub++)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  if (list[sub] &gt; max) 	max = list[sub];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return max;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} </a:t>
            </a:r>
            <a:r>
              <a:rPr lang="en-US" sz="1200" dirty="0" smtClean="0">
                <a:solidFill>
                  <a:srgbClr val="00B0F0"/>
                </a:solidFill>
              </a:rPr>
              <a:t>// end </a:t>
            </a:r>
            <a:r>
              <a:rPr lang="en-US" sz="1200" dirty="0" err="1" smtClean="0">
                <a:solidFill>
                  <a:srgbClr val="00B0F0"/>
                </a:solidFill>
              </a:rPr>
              <a:t>getmax</a:t>
            </a:r>
            <a:endParaRPr lang="en-US" sz="1200" dirty="0" smtClean="0">
              <a:solidFill>
                <a:srgbClr val="00B0F0"/>
              </a:solidFill>
            </a:endParaRP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</a:t>
            </a:r>
          </a:p>
          <a:p>
            <a:endParaRPr lang="en-US" sz="1200" dirty="0">
              <a:solidFill>
                <a:srgbClr val="0000FF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1560" y="2924944"/>
            <a:ext cx="2736304" cy="144016"/>
          </a:xfrm>
          <a:prstGeom prst="rect">
            <a:avLst/>
          </a:prstGeom>
          <a:solidFill>
            <a:srgbClr val="00B0F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11560" y="3645024"/>
            <a:ext cx="3960440" cy="216024"/>
          </a:xfrm>
          <a:prstGeom prst="rect">
            <a:avLst/>
          </a:prstGeom>
          <a:solidFill>
            <a:srgbClr val="00B0F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>
            <a:stCxn id="5" idx="2"/>
          </p:cNvCxnSpPr>
          <p:nvPr/>
        </p:nvCxnSpPr>
        <p:spPr>
          <a:xfrm>
            <a:off x="1979712" y="3068960"/>
            <a:ext cx="720080" cy="576064"/>
          </a:xfrm>
          <a:prstGeom prst="straightConnector1">
            <a:avLst/>
          </a:prstGeom>
          <a:ln w="28575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591780" y="3068960"/>
            <a:ext cx="828092" cy="576064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896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10.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Example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7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Rounded Rectangle 1"/>
          <p:cNvSpPr/>
          <p:nvPr/>
        </p:nvSpPr>
        <p:spPr>
          <a:xfrm>
            <a:off x="251520" y="548680"/>
            <a:ext cx="7704856" cy="5904656"/>
          </a:xfrm>
          <a:prstGeom prst="roundRect">
            <a:avLst/>
          </a:prstGeom>
          <a:solidFill>
            <a:srgbClr val="CCEC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200" dirty="0" smtClean="0">
                <a:solidFill>
                  <a:srgbClr val="0000FF"/>
                </a:solidFill>
              </a:rPr>
              <a:t>#include &lt;</a:t>
            </a:r>
            <a:r>
              <a:rPr lang="en-US" sz="1200" dirty="0" err="1" smtClean="0">
                <a:solidFill>
                  <a:srgbClr val="0000FF"/>
                </a:solidFill>
              </a:rPr>
              <a:t>stdio.h</a:t>
            </a:r>
            <a:r>
              <a:rPr lang="en-US" sz="1200" dirty="0" smtClean="0">
                <a:solidFill>
                  <a:srgbClr val="0000FF"/>
                </a:solidFill>
              </a:rPr>
              <a:t>&gt;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#define SIZE	100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void add2arrays (</a:t>
            </a:r>
            <a:r>
              <a:rPr lang="en-US" sz="1200" dirty="0" err="1" smtClean="0">
                <a:solidFill>
                  <a:srgbClr val="0000FF"/>
                </a:solidFill>
              </a:rPr>
              <a:t>const</a:t>
            </a:r>
            <a:r>
              <a:rPr lang="en-US" sz="1200" dirty="0" smtClean="0">
                <a:solidFill>
                  <a:srgbClr val="0000FF"/>
                </a:solidFill>
              </a:rPr>
              <a:t> </a:t>
            </a:r>
            <a:r>
              <a:rPr lang="en-US" sz="1200" dirty="0" err="1" smtClean="0">
                <a:solidFill>
                  <a:srgbClr val="0000FF"/>
                </a:solidFill>
              </a:rPr>
              <a:t>int</a:t>
            </a:r>
            <a:r>
              <a:rPr lang="en-US" sz="1200" dirty="0" smtClean="0">
                <a:solidFill>
                  <a:srgbClr val="0000FF"/>
                </a:solidFill>
              </a:rPr>
              <a:t> arr1[], </a:t>
            </a:r>
            <a:r>
              <a:rPr lang="en-US" sz="1200" dirty="0" err="1" smtClean="0">
                <a:solidFill>
                  <a:srgbClr val="0000FF"/>
                </a:solidFill>
              </a:rPr>
              <a:t>const</a:t>
            </a:r>
            <a:r>
              <a:rPr lang="en-US" sz="1200" dirty="0" smtClean="0">
                <a:solidFill>
                  <a:srgbClr val="0000FF"/>
                </a:solidFill>
              </a:rPr>
              <a:t> </a:t>
            </a:r>
            <a:r>
              <a:rPr lang="en-US" sz="1200" dirty="0" err="1" smtClean="0">
                <a:solidFill>
                  <a:srgbClr val="0000FF"/>
                </a:solidFill>
              </a:rPr>
              <a:t>int</a:t>
            </a:r>
            <a:r>
              <a:rPr lang="en-US" sz="1200" dirty="0" smtClean="0">
                <a:solidFill>
                  <a:srgbClr val="0000FF"/>
                </a:solidFill>
              </a:rPr>
              <a:t> arr2[], </a:t>
            </a:r>
            <a:r>
              <a:rPr lang="en-US" sz="1200" dirty="0" err="1" smtClean="0">
                <a:solidFill>
                  <a:srgbClr val="0000FF"/>
                </a:solidFill>
              </a:rPr>
              <a:t>int</a:t>
            </a:r>
            <a:r>
              <a:rPr lang="en-US" sz="1200" dirty="0" smtClean="0">
                <a:solidFill>
                  <a:srgbClr val="0000FF"/>
                </a:solidFill>
              </a:rPr>
              <a:t> su</a:t>
            </a:r>
            <a:r>
              <a:rPr lang="en-US" sz="1200" dirty="0">
                <a:solidFill>
                  <a:srgbClr val="0000FF"/>
                </a:solidFill>
              </a:rPr>
              <a:t>m</a:t>
            </a:r>
            <a:r>
              <a:rPr lang="en-US" sz="1200" dirty="0" smtClean="0">
                <a:solidFill>
                  <a:srgbClr val="0000FF"/>
                </a:solidFill>
              </a:rPr>
              <a:t>[], </a:t>
            </a:r>
            <a:r>
              <a:rPr lang="en-US" sz="1200" dirty="0" err="1" smtClean="0">
                <a:solidFill>
                  <a:srgbClr val="0000FF"/>
                </a:solidFill>
              </a:rPr>
              <a:t>int</a:t>
            </a:r>
            <a:r>
              <a:rPr lang="en-US" sz="1200" dirty="0" smtClean="0">
                <a:solidFill>
                  <a:srgbClr val="0000FF"/>
                </a:solidFill>
              </a:rPr>
              <a:t> size);	</a:t>
            </a:r>
            <a:r>
              <a:rPr lang="en-US" sz="1200" dirty="0" smtClean="0">
                <a:solidFill>
                  <a:srgbClr val="00B0F0"/>
                </a:solidFill>
              </a:rPr>
              <a:t>//prototype</a:t>
            </a:r>
          </a:p>
          <a:p>
            <a:r>
              <a:rPr lang="en-US" sz="1200" dirty="0" err="1">
                <a:solidFill>
                  <a:srgbClr val="0000FF"/>
                </a:solidFill>
              </a:rPr>
              <a:t>i</a:t>
            </a:r>
            <a:r>
              <a:rPr lang="en-US" sz="1200" dirty="0" err="1" smtClean="0">
                <a:solidFill>
                  <a:srgbClr val="0000FF"/>
                </a:solidFill>
              </a:rPr>
              <a:t>nt</a:t>
            </a:r>
            <a:r>
              <a:rPr lang="en-US" sz="1200" dirty="0" smtClean="0">
                <a:solidFill>
                  <a:srgbClr val="0000FF"/>
                </a:solidFill>
              </a:rPr>
              <a:t> main (void)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{ </a:t>
            </a:r>
            <a:r>
              <a:rPr lang="en-US" sz="1200" dirty="0" err="1" smtClean="0">
                <a:solidFill>
                  <a:srgbClr val="0000FF"/>
                </a:solidFill>
              </a:rPr>
              <a:t>int</a:t>
            </a:r>
            <a:r>
              <a:rPr lang="en-US" sz="1200" dirty="0" smtClean="0">
                <a:solidFill>
                  <a:srgbClr val="0000FF"/>
                </a:solidFill>
              </a:rPr>
              <a:t> array1[SIZE], array2[SIZE], array3[SIZE];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</a:t>
            </a:r>
            <a:r>
              <a:rPr lang="en-US" sz="1200" dirty="0" err="1" smtClean="0">
                <a:solidFill>
                  <a:srgbClr val="0000FF"/>
                </a:solidFill>
              </a:rPr>
              <a:t>int</a:t>
            </a:r>
            <a:r>
              <a:rPr lang="en-US" sz="1200" dirty="0" smtClean="0">
                <a:solidFill>
                  <a:srgbClr val="0000FF"/>
                </a:solidFill>
              </a:rPr>
              <a:t> sub;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B0F0"/>
                </a:solidFill>
              </a:rPr>
              <a:t>//fill the arrays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for (sub = 0; sub &lt; SIZE; sub++)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   { </a:t>
            </a:r>
            <a:r>
              <a:rPr lang="en-US" sz="1200" dirty="0" err="1" smtClean="0">
                <a:solidFill>
                  <a:srgbClr val="0000FF"/>
                </a:solidFill>
              </a:rPr>
              <a:t>printf</a:t>
            </a:r>
            <a:r>
              <a:rPr lang="en-US" sz="1200" dirty="0" smtClean="0">
                <a:solidFill>
                  <a:srgbClr val="0000FF"/>
                </a:solidFill>
              </a:rPr>
              <a:t> (“Enter array1 element&gt; “);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     </a:t>
            </a:r>
            <a:r>
              <a:rPr lang="en-US" sz="1200" dirty="0" err="1" smtClean="0">
                <a:solidFill>
                  <a:srgbClr val="0000FF"/>
                </a:solidFill>
              </a:rPr>
              <a:t>scanf</a:t>
            </a:r>
            <a:r>
              <a:rPr lang="en-US" sz="1200" dirty="0" smtClean="0">
                <a:solidFill>
                  <a:srgbClr val="0000FF"/>
                </a:solidFill>
              </a:rPr>
              <a:t> (“%d”, &amp;array1[sub]);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     </a:t>
            </a:r>
            <a:r>
              <a:rPr lang="en-US" sz="1200" dirty="0" err="1" smtClean="0">
                <a:solidFill>
                  <a:srgbClr val="0000FF"/>
                </a:solidFill>
              </a:rPr>
              <a:t>printf</a:t>
            </a:r>
            <a:r>
              <a:rPr lang="en-US" sz="1200" dirty="0" smtClean="0">
                <a:solidFill>
                  <a:srgbClr val="0000FF"/>
                </a:solidFill>
              </a:rPr>
              <a:t> (“Enter array2 element&gt; “);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       </a:t>
            </a:r>
            <a:r>
              <a:rPr lang="en-US" sz="1200" dirty="0" err="1" smtClean="0">
                <a:solidFill>
                  <a:srgbClr val="0000FF"/>
                </a:solidFill>
              </a:rPr>
              <a:t>scanf</a:t>
            </a:r>
            <a:r>
              <a:rPr lang="en-US" sz="1200" dirty="0" smtClean="0">
                <a:solidFill>
                  <a:srgbClr val="0000FF"/>
                </a:solidFill>
              </a:rPr>
              <a:t> (“%d”, &amp;array2[sub]);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   } </a:t>
            </a:r>
            <a:r>
              <a:rPr lang="en-US" sz="1200" dirty="0" smtClean="0">
                <a:solidFill>
                  <a:srgbClr val="00B0F0"/>
                </a:solidFill>
              </a:rPr>
              <a:t>// end for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  add2arrays (array1, array2, array3, SIZE);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  </a:t>
            </a:r>
            <a:r>
              <a:rPr lang="en-US" sz="1200" dirty="0" err="1" smtClean="0">
                <a:solidFill>
                  <a:srgbClr val="0000FF"/>
                </a:solidFill>
              </a:rPr>
              <a:t>printf</a:t>
            </a:r>
            <a:r>
              <a:rPr lang="en-US" sz="1200" dirty="0" smtClean="0">
                <a:solidFill>
                  <a:srgbClr val="0000FF"/>
                </a:solidFill>
              </a:rPr>
              <a:t> (“The summation array is: \n”)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  for (sub = 0; sub &lt; SIZE; sub++)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     </a:t>
            </a:r>
            <a:r>
              <a:rPr lang="en-US" sz="1200" dirty="0" err="1" smtClean="0">
                <a:solidFill>
                  <a:srgbClr val="0000FF"/>
                </a:solidFill>
              </a:rPr>
              <a:t>printf</a:t>
            </a:r>
            <a:r>
              <a:rPr lang="en-US" sz="1200" dirty="0" smtClean="0">
                <a:solidFill>
                  <a:srgbClr val="0000FF"/>
                </a:solidFill>
              </a:rPr>
              <a:t> (“%d \t”, array3[sub]);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} </a:t>
            </a:r>
            <a:r>
              <a:rPr lang="en-US" sz="1200" dirty="0" smtClean="0">
                <a:solidFill>
                  <a:srgbClr val="00B0F0"/>
                </a:solidFill>
              </a:rPr>
              <a:t>// end main</a:t>
            </a:r>
          </a:p>
          <a:p>
            <a:endParaRPr lang="en-US" sz="1200" dirty="0" smtClean="0">
              <a:solidFill>
                <a:srgbClr val="0000FF"/>
              </a:solidFill>
            </a:endParaRPr>
          </a:p>
          <a:p>
            <a:r>
              <a:rPr lang="en-US" sz="1200" dirty="0" smtClean="0">
                <a:solidFill>
                  <a:srgbClr val="0000FF"/>
                </a:solidFill>
              </a:rPr>
              <a:t>void add2arrays(</a:t>
            </a:r>
            <a:r>
              <a:rPr lang="en-US" sz="1200" b="1" dirty="0" err="1" smtClean="0">
                <a:solidFill>
                  <a:srgbClr val="0000FF"/>
                </a:solidFill>
              </a:rPr>
              <a:t>const</a:t>
            </a:r>
            <a:r>
              <a:rPr lang="en-US" sz="1200" dirty="0" smtClean="0">
                <a:solidFill>
                  <a:srgbClr val="0000FF"/>
                </a:solidFill>
              </a:rPr>
              <a:t> </a:t>
            </a:r>
            <a:r>
              <a:rPr lang="en-US" sz="1200" dirty="0" err="1" smtClean="0">
                <a:solidFill>
                  <a:srgbClr val="0000FF"/>
                </a:solidFill>
              </a:rPr>
              <a:t>int</a:t>
            </a:r>
            <a:r>
              <a:rPr lang="en-US" sz="1200" dirty="0" smtClean="0">
                <a:solidFill>
                  <a:srgbClr val="0000FF"/>
                </a:solidFill>
              </a:rPr>
              <a:t> arr1[], </a:t>
            </a:r>
            <a:r>
              <a:rPr lang="en-US" sz="1200" dirty="0" err="1" smtClean="0">
                <a:solidFill>
                  <a:srgbClr val="0000FF"/>
                </a:solidFill>
              </a:rPr>
              <a:t>const</a:t>
            </a:r>
            <a:r>
              <a:rPr lang="en-US" sz="1200" dirty="0" smtClean="0">
                <a:solidFill>
                  <a:srgbClr val="0000FF"/>
                </a:solidFill>
              </a:rPr>
              <a:t> </a:t>
            </a:r>
            <a:r>
              <a:rPr lang="en-US" sz="1200" dirty="0" err="1" smtClean="0">
                <a:solidFill>
                  <a:srgbClr val="0000FF"/>
                </a:solidFill>
              </a:rPr>
              <a:t>int</a:t>
            </a:r>
            <a:r>
              <a:rPr lang="en-US" sz="1200" dirty="0" smtClean="0">
                <a:solidFill>
                  <a:srgbClr val="0000FF"/>
                </a:solidFill>
              </a:rPr>
              <a:t> arr2[], </a:t>
            </a:r>
            <a:r>
              <a:rPr lang="en-US" sz="1200" dirty="0" err="1" smtClean="0">
                <a:solidFill>
                  <a:srgbClr val="0000FF"/>
                </a:solidFill>
              </a:rPr>
              <a:t>int</a:t>
            </a:r>
            <a:r>
              <a:rPr lang="en-US" sz="1200" dirty="0" smtClean="0">
                <a:solidFill>
                  <a:srgbClr val="0000FF"/>
                </a:solidFill>
              </a:rPr>
              <a:t> sum[], </a:t>
            </a:r>
            <a:r>
              <a:rPr lang="en-US" sz="1200" dirty="0" err="1" smtClean="0">
                <a:solidFill>
                  <a:srgbClr val="0000FF"/>
                </a:solidFill>
              </a:rPr>
              <a:t>int</a:t>
            </a:r>
            <a:r>
              <a:rPr lang="en-US" sz="1200" dirty="0" smtClean="0">
                <a:solidFill>
                  <a:srgbClr val="0000FF"/>
                </a:solidFill>
              </a:rPr>
              <a:t> size)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{ </a:t>
            </a:r>
            <a:r>
              <a:rPr lang="en-US" sz="1200" dirty="0" err="1" smtClean="0">
                <a:solidFill>
                  <a:srgbClr val="0000FF"/>
                </a:solidFill>
              </a:rPr>
              <a:t>int</a:t>
            </a:r>
            <a:r>
              <a:rPr lang="en-US" sz="1200" dirty="0" smtClean="0">
                <a:solidFill>
                  <a:srgbClr val="0000FF"/>
                </a:solidFill>
              </a:rPr>
              <a:t> sub;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   for (sub = 0; sub &lt; size; sub++)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  sum[sub] = arr1[sub] + arr2[sub];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} </a:t>
            </a:r>
            <a:r>
              <a:rPr lang="en-US" sz="1200" dirty="0" smtClean="0">
                <a:solidFill>
                  <a:srgbClr val="00B0F0"/>
                </a:solidFill>
              </a:rPr>
              <a:t>// end add2arrays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</a:t>
            </a:r>
          </a:p>
          <a:p>
            <a:endParaRPr lang="en-US" sz="1200" dirty="0">
              <a:solidFill>
                <a:srgbClr val="0000FF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83568" y="3284984"/>
            <a:ext cx="2880320" cy="144016"/>
          </a:xfrm>
          <a:prstGeom prst="rect">
            <a:avLst/>
          </a:prstGeom>
          <a:solidFill>
            <a:srgbClr val="00B0F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11560" y="4365104"/>
            <a:ext cx="4824536" cy="216024"/>
          </a:xfrm>
          <a:prstGeom prst="rect">
            <a:avLst/>
          </a:prstGeom>
          <a:solidFill>
            <a:srgbClr val="00B0F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835696" y="3429000"/>
            <a:ext cx="720080" cy="936104"/>
          </a:xfrm>
          <a:prstGeom prst="straightConnector1">
            <a:avLst/>
          </a:prstGeom>
          <a:ln w="28575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267744" y="3429000"/>
            <a:ext cx="1332148" cy="936104"/>
          </a:xfrm>
          <a:prstGeom prst="straightConnector1">
            <a:avLst/>
          </a:prstGeom>
          <a:ln w="28575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771800" y="3429000"/>
            <a:ext cx="1656184" cy="936104"/>
          </a:xfrm>
          <a:prstGeom prst="straightConnector1">
            <a:avLst/>
          </a:prstGeom>
          <a:ln w="28575">
            <a:solidFill>
              <a:srgbClr val="FF0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347864" y="3429000"/>
            <a:ext cx="1800200" cy="936104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5004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>
            <a:normAutofit/>
          </a:bodyPr>
          <a:lstStyle/>
          <a:p>
            <a:pPr marL="292608" lvl="1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2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EXAMPLE (1) 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5" name="Rounded Rectangle 4"/>
          <p:cNvSpPr/>
          <p:nvPr/>
        </p:nvSpPr>
        <p:spPr>
          <a:xfrm>
            <a:off x="107504" y="620688"/>
            <a:ext cx="8856984" cy="5616624"/>
          </a:xfrm>
          <a:prstGeom prst="roundRect">
            <a:avLst/>
          </a:prstGeom>
          <a:solidFill>
            <a:srgbClr val="CCEC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#include &lt;</a:t>
            </a:r>
            <a:r>
              <a:rPr lang="en-US" sz="1400" dirty="0" err="1" smtClean="0">
                <a:solidFill>
                  <a:srgbClr val="0000FF"/>
                </a:solidFill>
              </a:rPr>
              <a:t>stdio.h</a:t>
            </a:r>
            <a:r>
              <a:rPr lang="en-US" sz="1400" dirty="0" smtClean="0">
                <a:solidFill>
                  <a:srgbClr val="0000FF"/>
                </a:solidFill>
              </a:rPr>
              <a:t>&gt;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 smtClean="0">
                <a:solidFill>
                  <a:srgbClr val="00B0F0"/>
                </a:solidFill>
              </a:rPr>
              <a:t>// Function prototype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 smtClean="0">
                <a:solidFill>
                  <a:srgbClr val="00B050"/>
                </a:solidFill>
              </a:rPr>
              <a:t>double</a:t>
            </a:r>
            <a:r>
              <a:rPr lang="en-US" sz="1400" b="1" dirty="0" smtClean="0">
                <a:solidFill>
                  <a:srgbClr val="FF0000"/>
                </a:solidFill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</a:rPr>
              <a:t>CircleArea</a:t>
            </a:r>
            <a:r>
              <a:rPr lang="en-US" sz="1400" b="1" dirty="0" smtClean="0">
                <a:solidFill>
                  <a:srgbClr val="FF0000"/>
                </a:solidFill>
              </a:rPr>
              <a:t>(double radius);	// FUNCTION PROTOTYPE</a:t>
            </a:r>
          </a:p>
          <a:p>
            <a:pPr marL="342900" indent="-342900">
              <a:buFont typeface="+mj-lt"/>
              <a:buAutoNum type="arabicPeriod"/>
            </a:pPr>
            <a:endParaRPr lang="en-US" sz="1400" b="1" dirty="0" smtClean="0">
              <a:solidFill>
                <a:srgbClr val="00206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b="1" dirty="0" err="1" smtClean="0">
                <a:solidFill>
                  <a:srgbClr val="002060"/>
                </a:solidFill>
              </a:rPr>
              <a:t>int</a:t>
            </a:r>
            <a:r>
              <a:rPr lang="en-US" sz="1400" b="1" dirty="0" smtClean="0">
                <a:solidFill>
                  <a:srgbClr val="002060"/>
                </a:solidFill>
              </a:rPr>
              <a:t> main (void)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</a:t>
            </a:r>
            <a:r>
              <a:rPr lang="en-US" sz="1400" b="1" dirty="0" smtClean="0">
                <a:solidFill>
                  <a:srgbClr val="00B050"/>
                </a:solidFill>
              </a:rPr>
              <a:t>double</a:t>
            </a:r>
            <a:r>
              <a:rPr lang="en-US" sz="1400" dirty="0" smtClean="0">
                <a:solidFill>
                  <a:srgbClr val="0000FF"/>
                </a:solidFill>
              </a:rPr>
              <a:t> circle, r;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solidFill>
                  <a:srgbClr val="0000FF"/>
                </a:solidFill>
              </a:rPr>
              <a:t>  </a:t>
            </a:r>
            <a:r>
              <a:rPr lang="en-US" sz="1400" dirty="0" err="1" smtClean="0">
                <a:solidFill>
                  <a:srgbClr val="0000FF"/>
                </a:solidFill>
              </a:rPr>
              <a:t>printf</a:t>
            </a:r>
            <a:r>
              <a:rPr lang="en-US" sz="1400" dirty="0" smtClean="0">
                <a:solidFill>
                  <a:srgbClr val="0000FF"/>
                </a:solidFill>
              </a:rPr>
              <a:t> (“Enter circle radius&gt; “);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</a:t>
            </a:r>
            <a:r>
              <a:rPr lang="en-US" sz="1400" dirty="0" err="1" smtClean="0">
                <a:solidFill>
                  <a:srgbClr val="0000FF"/>
                </a:solidFill>
              </a:rPr>
              <a:t>scanf</a:t>
            </a:r>
            <a:r>
              <a:rPr lang="en-US" sz="1400" dirty="0" smtClean="0">
                <a:solidFill>
                  <a:srgbClr val="0000FF"/>
                </a:solidFill>
              </a:rPr>
              <a:t> (“%f”, r);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</a:t>
            </a:r>
            <a:r>
              <a:rPr lang="en-US" sz="1400" b="1" dirty="0" smtClean="0">
                <a:solidFill>
                  <a:srgbClr val="00B050"/>
                </a:solidFill>
              </a:rPr>
              <a:t>circle</a:t>
            </a:r>
            <a:r>
              <a:rPr lang="en-US" sz="1400" dirty="0" smtClean="0">
                <a:solidFill>
                  <a:srgbClr val="FF0000"/>
                </a:solidFill>
              </a:rPr>
              <a:t> = </a:t>
            </a:r>
            <a:r>
              <a:rPr lang="en-US" sz="1400" dirty="0" err="1" smtClean="0">
                <a:solidFill>
                  <a:srgbClr val="FF0000"/>
                </a:solidFill>
              </a:rPr>
              <a:t>CircleArea</a:t>
            </a:r>
            <a:r>
              <a:rPr lang="en-US" sz="1400" dirty="0" smtClean="0">
                <a:solidFill>
                  <a:srgbClr val="FF0000"/>
                </a:solidFill>
              </a:rPr>
              <a:t>( r );		</a:t>
            </a:r>
            <a:r>
              <a:rPr lang="en-US" sz="1400" b="1" dirty="0" smtClean="0">
                <a:solidFill>
                  <a:srgbClr val="FF0000"/>
                </a:solidFill>
              </a:rPr>
              <a:t>// FUNCTION CALL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</a:t>
            </a:r>
            <a:r>
              <a:rPr lang="en-US" sz="1400" dirty="0" err="1" smtClean="0">
                <a:solidFill>
                  <a:srgbClr val="0000FF"/>
                </a:solidFill>
              </a:rPr>
              <a:t>printf</a:t>
            </a:r>
            <a:r>
              <a:rPr lang="en-US" sz="1400" dirty="0" smtClean="0">
                <a:solidFill>
                  <a:srgbClr val="0000FF"/>
                </a:solidFill>
              </a:rPr>
              <a:t> (“Area of circle = %f”, circle);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  return (0);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} </a:t>
            </a:r>
            <a:r>
              <a:rPr lang="en-US" sz="1400" dirty="0" smtClean="0">
                <a:solidFill>
                  <a:srgbClr val="00B0F0"/>
                </a:solidFill>
              </a:rPr>
              <a:t>// end main</a:t>
            </a:r>
          </a:p>
          <a:p>
            <a:pPr marL="342900" indent="-342900">
              <a:buFont typeface="+mj-lt"/>
              <a:buAutoNum type="arabicPeriod"/>
            </a:pPr>
            <a:endParaRPr lang="en-US" sz="1400" dirty="0" smtClean="0">
              <a:solidFill>
                <a:srgbClr val="00B0F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B0F0"/>
                </a:solidFill>
              </a:rPr>
              <a:t>// start define your functions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 smtClean="0">
                <a:solidFill>
                  <a:srgbClr val="00B050"/>
                </a:solidFill>
              </a:rPr>
              <a:t>double</a:t>
            </a:r>
            <a:r>
              <a:rPr lang="en-US" sz="1400" b="1" dirty="0" smtClean="0">
                <a:solidFill>
                  <a:srgbClr val="FF0000"/>
                </a:solidFill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</a:rPr>
              <a:t>CircleArea</a:t>
            </a:r>
            <a:r>
              <a:rPr lang="en-US" sz="1400" b="1" dirty="0" smtClean="0">
                <a:solidFill>
                  <a:srgbClr val="FF0000"/>
                </a:solidFill>
              </a:rPr>
              <a:t> (double radius)	// FUNCTION HEADER AND DEFINITION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FF0000"/>
                </a:solidFill>
              </a:rPr>
              <a:t>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FF0000"/>
                </a:solidFill>
              </a:rPr>
              <a:t>   </a:t>
            </a:r>
            <a:r>
              <a:rPr lang="en-US" sz="1400" b="1" dirty="0" smtClean="0">
                <a:solidFill>
                  <a:srgbClr val="00B050"/>
                </a:solidFill>
              </a:rPr>
              <a:t>double area</a:t>
            </a:r>
            <a:r>
              <a:rPr lang="en-US" sz="1400" dirty="0" smtClean="0">
                <a:solidFill>
                  <a:srgbClr val="FF0000"/>
                </a:solidFill>
              </a:rPr>
              <a:t>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 smtClean="0">
                <a:solidFill>
                  <a:srgbClr val="FF0000"/>
                </a:solidFill>
              </a:rPr>
              <a:t>  area = 3.14 * radius * radius;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 smtClean="0">
                <a:solidFill>
                  <a:srgbClr val="FF0000"/>
                </a:solidFill>
              </a:rPr>
              <a:t>  return (</a:t>
            </a:r>
            <a:r>
              <a:rPr lang="en-US" sz="1400" b="1" dirty="0" smtClean="0">
                <a:solidFill>
                  <a:srgbClr val="00B050"/>
                </a:solidFill>
              </a:rPr>
              <a:t>area</a:t>
            </a:r>
            <a:r>
              <a:rPr lang="en-US" sz="1400" dirty="0" smtClean="0">
                <a:solidFill>
                  <a:srgbClr val="FF0000"/>
                </a:solidFill>
              </a:rPr>
              <a:t>);			</a:t>
            </a:r>
            <a:r>
              <a:rPr lang="en-US" sz="1400" b="1" dirty="0" smtClean="0">
                <a:solidFill>
                  <a:srgbClr val="FF0000"/>
                </a:solidFill>
              </a:rPr>
              <a:t>// RETURN VALUE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FF0000"/>
                </a:solidFill>
              </a:rPr>
              <a:t>}</a:t>
            </a:r>
            <a:r>
              <a:rPr lang="en-US" sz="1400" dirty="0" smtClean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B0F0"/>
                </a:solidFill>
              </a:rPr>
              <a:t>// end </a:t>
            </a:r>
            <a:r>
              <a:rPr lang="en-US" sz="1400" dirty="0" err="1" smtClean="0">
                <a:solidFill>
                  <a:srgbClr val="00B0F0"/>
                </a:solidFill>
              </a:rPr>
              <a:t>CircleArea</a:t>
            </a:r>
            <a:endParaRPr lang="en-US" sz="1400" dirty="0" smtClean="0">
              <a:solidFill>
                <a:srgbClr val="00B0F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B0F0"/>
                </a:solidFill>
              </a:rPr>
              <a:t>// end of program</a:t>
            </a:r>
          </a:p>
          <a:p>
            <a:pPr marL="342900" indent="-342900">
              <a:buFont typeface="+mj-lt"/>
              <a:buAutoNum type="arabicPeriod"/>
            </a:pPr>
            <a:endParaRPr lang="en-US" sz="1400" dirty="0" smtClean="0">
              <a:solidFill>
                <a:srgbClr val="0000FF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99592" y="2852936"/>
            <a:ext cx="2016224" cy="216024"/>
          </a:xfrm>
          <a:prstGeom prst="rect">
            <a:avLst/>
          </a:prstGeom>
          <a:solidFill>
            <a:srgbClr val="00B0F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27584" y="4149080"/>
            <a:ext cx="2880320" cy="216024"/>
          </a:xfrm>
          <a:prstGeom prst="rect">
            <a:avLst/>
          </a:prstGeom>
          <a:solidFill>
            <a:srgbClr val="00B0F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555776" y="3068960"/>
            <a:ext cx="648072" cy="1080120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771800" y="3429000"/>
            <a:ext cx="2736304" cy="43204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The </a:t>
            </a:r>
            <a:r>
              <a:rPr lang="en-US" sz="1200" dirty="0" smtClean="0">
                <a:solidFill>
                  <a:schemeClr val="tx1"/>
                </a:solidFill>
              </a:rPr>
              <a:t>value </a:t>
            </a:r>
            <a:r>
              <a:rPr lang="en-US" sz="1200" dirty="0" smtClean="0"/>
              <a:t>of </a:t>
            </a:r>
            <a:r>
              <a:rPr lang="en-US" sz="1200" i="1" dirty="0" smtClean="0"/>
              <a:t>r</a:t>
            </a:r>
            <a:r>
              <a:rPr lang="en-US" sz="1200" dirty="0" smtClean="0"/>
              <a:t> is copied to </a:t>
            </a:r>
            <a:r>
              <a:rPr lang="en-US" sz="1200" i="1" dirty="0" smtClean="0"/>
              <a:t>radius</a:t>
            </a:r>
            <a:r>
              <a:rPr lang="en-US" sz="1200" dirty="0" smtClean="0"/>
              <a:t>.</a:t>
            </a:r>
          </a:p>
          <a:p>
            <a:pPr algn="ctr"/>
            <a:r>
              <a:rPr lang="en-US" sz="1200" i="1" dirty="0" smtClean="0"/>
              <a:t>Assume r = 5.0</a:t>
            </a:r>
            <a:endParaRPr lang="en-US" sz="1200" i="1" dirty="0"/>
          </a:p>
        </p:txBody>
      </p:sp>
      <p:sp>
        <p:nvSpPr>
          <p:cNvPr id="11" name="Rectangle 10"/>
          <p:cNvSpPr/>
          <p:nvPr/>
        </p:nvSpPr>
        <p:spPr>
          <a:xfrm>
            <a:off x="3851920" y="4437112"/>
            <a:ext cx="3600400" cy="43204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Every word </a:t>
            </a:r>
            <a:r>
              <a:rPr lang="en-US" sz="1200" i="1" dirty="0" smtClean="0"/>
              <a:t>radius</a:t>
            </a:r>
            <a:r>
              <a:rPr lang="en-US" sz="1200" dirty="0" smtClean="0"/>
              <a:t> in the function will be replaced by the </a:t>
            </a:r>
            <a:r>
              <a:rPr lang="en-US" sz="1200" dirty="0" smtClean="0">
                <a:solidFill>
                  <a:schemeClr val="tx1"/>
                </a:solidFill>
              </a:rPr>
              <a:t>value</a:t>
            </a:r>
            <a:r>
              <a:rPr lang="en-US" sz="1200" dirty="0" smtClean="0"/>
              <a:t> of </a:t>
            </a:r>
            <a:r>
              <a:rPr lang="en-US" sz="1200" i="1" dirty="0" smtClean="0"/>
              <a:t>r, </a:t>
            </a:r>
            <a:r>
              <a:rPr lang="en-US" sz="1200" dirty="0" smtClean="0"/>
              <a:t>which is 5.0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1069547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>
            <a:normAutofit/>
          </a:bodyPr>
          <a:lstStyle/>
          <a:p>
            <a:pPr marL="292608" lvl="1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2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EXAMPLE (1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) – cont’d 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5" name="Rounded Rectangle 4"/>
          <p:cNvSpPr/>
          <p:nvPr/>
        </p:nvSpPr>
        <p:spPr>
          <a:xfrm>
            <a:off x="107504" y="620688"/>
            <a:ext cx="8856984" cy="5616624"/>
          </a:xfrm>
          <a:prstGeom prst="roundRect">
            <a:avLst/>
          </a:prstGeom>
          <a:solidFill>
            <a:srgbClr val="CCEC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#include &lt;</a:t>
            </a:r>
            <a:r>
              <a:rPr lang="en-US" sz="1400" dirty="0" err="1" smtClean="0">
                <a:solidFill>
                  <a:srgbClr val="0000FF"/>
                </a:solidFill>
              </a:rPr>
              <a:t>stdio.h</a:t>
            </a:r>
            <a:r>
              <a:rPr lang="en-US" sz="1400" dirty="0" smtClean="0">
                <a:solidFill>
                  <a:srgbClr val="0000FF"/>
                </a:solidFill>
              </a:rPr>
              <a:t>&gt;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 smtClean="0">
                <a:solidFill>
                  <a:srgbClr val="00B0F0"/>
                </a:solidFill>
              </a:rPr>
              <a:t>// Function prototype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 smtClean="0">
                <a:solidFill>
                  <a:srgbClr val="00B050"/>
                </a:solidFill>
              </a:rPr>
              <a:t>double</a:t>
            </a:r>
            <a:r>
              <a:rPr lang="en-US" sz="1400" b="1" dirty="0" smtClean="0">
                <a:solidFill>
                  <a:srgbClr val="FF0000"/>
                </a:solidFill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</a:rPr>
              <a:t>CircleArea</a:t>
            </a:r>
            <a:r>
              <a:rPr lang="en-US" sz="1400" b="1" dirty="0" smtClean="0">
                <a:solidFill>
                  <a:srgbClr val="FF0000"/>
                </a:solidFill>
              </a:rPr>
              <a:t>(double radius);	// FUNCTION PROTOTYPE</a:t>
            </a:r>
          </a:p>
          <a:p>
            <a:pPr marL="342900" indent="-342900">
              <a:buFont typeface="+mj-lt"/>
              <a:buAutoNum type="arabicPeriod"/>
            </a:pPr>
            <a:endParaRPr lang="en-US" sz="1400" b="1" dirty="0" smtClean="0">
              <a:solidFill>
                <a:srgbClr val="00206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b="1" dirty="0" err="1" smtClean="0">
                <a:solidFill>
                  <a:srgbClr val="002060"/>
                </a:solidFill>
              </a:rPr>
              <a:t>int</a:t>
            </a:r>
            <a:r>
              <a:rPr lang="en-US" sz="1400" b="1" dirty="0" smtClean="0">
                <a:solidFill>
                  <a:srgbClr val="002060"/>
                </a:solidFill>
              </a:rPr>
              <a:t> main (void)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</a:t>
            </a:r>
            <a:r>
              <a:rPr lang="en-US" sz="1400" b="1" dirty="0" smtClean="0">
                <a:solidFill>
                  <a:srgbClr val="00B050"/>
                </a:solidFill>
              </a:rPr>
              <a:t>double</a:t>
            </a:r>
            <a:r>
              <a:rPr lang="en-US" sz="1400" dirty="0" smtClean="0">
                <a:solidFill>
                  <a:srgbClr val="0000FF"/>
                </a:solidFill>
              </a:rPr>
              <a:t> circle, r;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solidFill>
                  <a:srgbClr val="0000FF"/>
                </a:solidFill>
              </a:rPr>
              <a:t>  </a:t>
            </a:r>
            <a:r>
              <a:rPr lang="en-US" sz="1400" dirty="0" err="1" smtClean="0">
                <a:solidFill>
                  <a:srgbClr val="0000FF"/>
                </a:solidFill>
              </a:rPr>
              <a:t>printf</a:t>
            </a:r>
            <a:r>
              <a:rPr lang="en-US" sz="1400" dirty="0" smtClean="0">
                <a:solidFill>
                  <a:srgbClr val="0000FF"/>
                </a:solidFill>
              </a:rPr>
              <a:t> (“Enter circle radius&gt; “);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</a:t>
            </a:r>
            <a:r>
              <a:rPr lang="en-US" sz="1400" dirty="0" err="1" smtClean="0">
                <a:solidFill>
                  <a:srgbClr val="0000FF"/>
                </a:solidFill>
              </a:rPr>
              <a:t>scanf</a:t>
            </a:r>
            <a:r>
              <a:rPr lang="en-US" sz="1400" dirty="0" smtClean="0">
                <a:solidFill>
                  <a:srgbClr val="0000FF"/>
                </a:solidFill>
              </a:rPr>
              <a:t> (“%f”, r);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</a:t>
            </a:r>
            <a:r>
              <a:rPr lang="en-US" sz="1400" b="1" dirty="0" smtClean="0">
                <a:solidFill>
                  <a:srgbClr val="00B050"/>
                </a:solidFill>
              </a:rPr>
              <a:t>circle</a:t>
            </a:r>
            <a:r>
              <a:rPr lang="en-US" sz="1400" dirty="0" smtClean="0">
                <a:solidFill>
                  <a:srgbClr val="FF0000"/>
                </a:solidFill>
              </a:rPr>
              <a:t> = </a:t>
            </a:r>
            <a:r>
              <a:rPr lang="en-US" sz="1400" dirty="0" err="1" smtClean="0">
                <a:solidFill>
                  <a:srgbClr val="FF0000"/>
                </a:solidFill>
              </a:rPr>
              <a:t>CircleArea</a:t>
            </a:r>
            <a:r>
              <a:rPr lang="en-US" sz="1400" dirty="0" smtClean="0">
                <a:solidFill>
                  <a:srgbClr val="FF0000"/>
                </a:solidFill>
              </a:rPr>
              <a:t>( r );		</a:t>
            </a:r>
            <a:r>
              <a:rPr lang="en-US" sz="1400" b="1" dirty="0" smtClean="0">
                <a:solidFill>
                  <a:srgbClr val="FF0000"/>
                </a:solidFill>
              </a:rPr>
              <a:t>// FUNCTION CALL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</a:t>
            </a:r>
            <a:r>
              <a:rPr lang="en-US" sz="1400" dirty="0" err="1" smtClean="0">
                <a:solidFill>
                  <a:srgbClr val="0000FF"/>
                </a:solidFill>
              </a:rPr>
              <a:t>printf</a:t>
            </a:r>
            <a:r>
              <a:rPr lang="en-US" sz="1400" dirty="0" smtClean="0">
                <a:solidFill>
                  <a:srgbClr val="0000FF"/>
                </a:solidFill>
              </a:rPr>
              <a:t> (“Area of circle = %f”, circle);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  return (0);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} </a:t>
            </a:r>
            <a:r>
              <a:rPr lang="en-US" sz="1400" dirty="0" smtClean="0">
                <a:solidFill>
                  <a:srgbClr val="00B0F0"/>
                </a:solidFill>
              </a:rPr>
              <a:t>// end main</a:t>
            </a:r>
          </a:p>
          <a:p>
            <a:pPr marL="342900" indent="-342900">
              <a:buFont typeface="+mj-lt"/>
              <a:buAutoNum type="arabicPeriod"/>
            </a:pPr>
            <a:endParaRPr lang="en-US" sz="1400" dirty="0" smtClean="0">
              <a:solidFill>
                <a:srgbClr val="00B0F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B0F0"/>
                </a:solidFill>
              </a:rPr>
              <a:t>// start define your functions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 smtClean="0">
                <a:solidFill>
                  <a:srgbClr val="00B050"/>
                </a:solidFill>
              </a:rPr>
              <a:t>double</a:t>
            </a:r>
            <a:r>
              <a:rPr lang="en-US" sz="1400" b="1" dirty="0" smtClean="0">
                <a:solidFill>
                  <a:srgbClr val="FF0000"/>
                </a:solidFill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</a:rPr>
              <a:t>CircleArea</a:t>
            </a:r>
            <a:r>
              <a:rPr lang="en-US" sz="1400" b="1" dirty="0" smtClean="0">
                <a:solidFill>
                  <a:srgbClr val="FF0000"/>
                </a:solidFill>
              </a:rPr>
              <a:t> (double </a:t>
            </a:r>
            <a:r>
              <a:rPr lang="en-US" sz="1400" b="1" strike="sngStrike" dirty="0" smtClean="0">
                <a:solidFill>
                  <a:srgbClr val="FF0000"/>
                </a:solidFill>
              </a:rPr>
              <a:t>radius</a:t>
            </a:r>
            <a:r>
              <a:rPr lang="en-US" sz="1400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chemeClr val="tx1"/>
                </a:solidFill>
              </a:rPr>
              <a:t>5.0</a:t>
            </a:r>
            <a:r>
              <a:rPr lang="en-US" sz="1400" b="1" dirty="0" smtClean="0">
                <a:solidFill>
                  <a:srgbClr val="FF0000"/>
                </a:solidFill>
              </a:rPr>
              <a:t> )</a:t>
            </a:r>
            <a:r>
              <a:rPr lang="en-US" sz="1400" b="1" dirty="0" smtClean="0">
                <a:solidFill>
                  <a:srgbClr val="FF0000"/>
                </a:solidFill>
              </a:rPr>
              <a:t>	// FUNCTION HEADER AND DEFINITION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FF0000"/>
                </a:solidFill>
              </a:rPr>
              <a:t>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FF0000"/>
                </a:solidFill>
              </a:rPr>
              <a:t>   </a:t>
            </a:r>
            <a:r>
              <a:rPr lang="en-US" sz="1400" b="1" dirty="0" smtClean="0">
                <a:solidFill>
                  <a:srgbClr val="00B050"/>
                </a:solidFill>
              </a:rPr>
              <a:t>double area</a:t>
            </a:r>
            <a:r>
              <a:rPr lang="en-US" sz="1400" dirty="0" smtClean="0">
                <a:solidFill>
                  <a:srgbClr val="FF0000"/>
                </a:solidFill>
              </a:rPr>
              <a:t>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 smtClean="0">
                <a:solidFill>
                  <a:srgbClr val="FF0000"/>
                </a:solidFill>
              </a:rPr>
              <a:t>  area = 3.14 * </a:t>
            </a:r>
            <a:r>
              <a:rPr lang="en-US" sz="1400" strike="sngStrike" dirty="0" smtClean="0">
                <a:solidFill>
                  <a:srgbClr val="FF0000"/>
                </a:solidFill>
              </a:rPr>
              <a:t>radius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chemeClr val="tx1"/>
                </a:solidFill>
              </a:rPr>
              <a:t>5.0</a:t>
            </a:r>
            <a:r>
              <a:rPr lang="en-US" sz="1400" dirty="0" smtClean="0">
                <a:solidFill>
                  <a:srgbClr val="FF0000"/>
                </a:solidFill>
              </a:rPr>
              <a:t> * </a:t>
            </a:r>
            <a:r>
              <a:rPr lang="en-US" sz="1400" strike="sngStrike" dirty="0" smtClean="0">
                <a:solidFill>
                  <a:srgbClr val="FF0000"/>
                </a:solidFill>
              </a:rPr>
              <a:t>radius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chemeClr val="tx1"/>
                </a:solidFill>
              </a:rPr>
              <a:t>5.0</a:t>
            </a:r>
            <a:r>
              <a:rPr lang="en-US" sz="1400" dirty="0" smtClean="0">
                <a:solidFill>
                  <a:srgbClr val="FF0000"/>
                </a:solidFill>
              </a:rPr>
              <a:t>;</a:t>
            </a:r>
            <a:endParaRPr lang="en-US" sz="1400" dirty="0" smtClean="0">
              <a:solidFill>
                <a:srgbClr val="FF0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 smtClean="0">
                <a:solidFill>
                  <a:srgbClr val="FF0000"/>
                </a:solidFill>
              </a:rPr>
              <a:t>  return (</a:t>
            </a:r>
            <a:r>
              <a:rPr lang="en-US" sz="1400" b="1" dirty="0" smtClean="0">
                <a:solidFill>
                  <a:srgbClr val="00B050"/>
                </a:solidFill>
              </a:rPr>
              <a:t>area</a:t>
            </a:r>
            <a:r>
              <a:rPr lang="en-US" sz="1400" dirty="0" smtClean="0">
                <a:solidFill>
                  <a:srgbClr val="FF0000"/>
                </a:solidFill>
              </a:rPr>
              <a:t>);			</a:t>
            </a:r>
            <a:r>
              <a:rPr lang="en-US" sz="1400" b="1" dirty="0" smtClean="0">
                <a:solidFill>
                  <a:srgbClr val="FF0000"/>
                </a:solidFill>
              </a:rPr>
              <a:t>// RETURN VALUE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FF0000"/>
                </a:solidFill>
              </a:rPr>
              <a:t>}</a:t>
            </a:r>
            <a:r>
              <a:rPr lang="en-US" sz="1400" dirty="0" smtClean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B0F0"/>
                </a:solidFill>
              </a:rPr>
              <a:t>// end </a:t>
            </a:r>
            <a:r>
              <a:rPr lang="en-US" sz="1400" dirty="0" err="1" smtClean="0">
                <a:solidFill>
                  <a:srgbClr val="00B0F0"/>
                </a:solidFill>
              </a:rPr>
              <a:t>CircleArea</a:t>
            </a:r>
            <a:endParaRPr lang="en-US" sz="1400" dirty="0" smtClean="0">
              <a:solidFill>
                <a:srgbClr val="00B0F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B0F0"/>
                </a:solidFill>
              </a:rPr>
              <a:t>// end of program</a:t>
            </a:r>
          </a:p>
          <a:p>
            <a:pPr marL="342900" indent="-342900">
              <a:buFont typeface="+mj-lt"/>
              <a:buAutoNum type="arabicPeriod"/>
            </a:pPr>
            <a:endParaRPr lang="en-US" sz="1400" dirty="0" smtClean="0">
              <a:solidFill>
                <a:srgbClr val="0000FF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99592" y="2852936"/>
            <a:ext cx="2016224" cy="216024"/>
          </a:xfrm>
          <a:prstGeom prst="rect">
            <a:avLst/>
          </a:prstGeom>
          <a:solidFill>
            <a:srgbClr val="00B0F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27584" y="4149080"/>
            <a:ext cx="3312368" cy="288032"/>
          </a:xfrm>
          <a:prstGeom prst="rect">
            <a:avLst/>
          </a:prstGeom>
          <a:solidFill>
            <a:srgbClr val="00B0F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555776" y="3068960"/>
            <a:ext cx="648072" cy="1080120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771800" y="3429000"/>
            <a:ext cx="2736304" cy="43204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The </a:t>
            </a:r>
            <a:r>
              <a:rPr lang="en-US" sz="1200" dirty="0" smtClean="0">
                <a:solidFill>
                  <a:schemeClr val="tx1"/>
                </a:solidFill>
              </a:rPr>
              <a:t>value</a:t>
            </a:r>
            <a:r>
              <a:rPr lang="en-US" sz="1200" dirty="0" smtClean="0"/>
              <a:t> of </a:t>
            </a:r>
            <a:r>
              <a:rPr lang="en-US" sz="1200" i="1" dirty="0" smtClean="0"/>
              <a:t>r</a:t>
            </a:r>
            <a:r>
              <a:rPr lang="en-US" sz="1200" dirty="0" smtClean="0"/>
              <a:t> is copied to </a:t>
            </a:r>
            <a:r>
              <a:rPr lang="en-US" sz="1200" i="1" dirty="0" smtClean="0"/>
              <a:t>radius</a:t>
            </a:r>
            <a:r>
              <a:rPr lang="en-US" sz="1200" dirty="0" smtClean="0"/>
              <a:t>.</a:t>
            </a:r>
          </a:p>
          <a:p>
            <a:pPr algn="ctr"/>
            <a:r>
              <a:rPr lang="en-US" sz="1200" i="1" dirty="0" smtClean="0"/>
              <a:t>Assume r = 5.0</a:t>
            </a:r>
            <a:endParaRPr lang="en-US" sz="1200" i="1" dirty="0"/>
          </a:p>
        </p:txBody>
      </p:sp>
      <p:sp>
        <p:nvSpPr>
          <p:cNvPr id="11" name="Rectangle 10"/>
          <p:cNvSpPr/>
          <p:nvPr/>
        </p:nvSpPr>
        <p:spPr>
          <a:xfrm>
            <a:off x="3851920" y="4437112"/>
            <a:ext cx="3600400" cy="43204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Every word </a:t>
            </a:r>
            <a:r>
              <a:rPr lang="en-US" sz="1200" i="1" dirty="0" smtClean="0"/>
              <a:t>radius</a:t>
            </a:r>
            <a:r>
              <a:rPr lang="en-US" sz="1200" dirty="0" smtClean="0"/>
              <a:t> in the function will be replaced by the </a:t>
            </a:r>
            <a:r>
              <a:rPr lang="en-US" sz="1200" dirty="0" smtClean="0">
                <a:solidFill>
                  <a:schemeClr val="tx1"/>
                </a:solidFill>
              </a:rPr>
              <a:t>value</a:t>
            </a:r>
            <a:r>
              <a:rPr lang="en-US" sz="1200" dirty="0" smtClean="0"/>
              <a:t> of </a:t>
            </a:r>
            <a:r>
              <a:rPr lang="en-US" sz="1200" i="1" dirty="0" smtClean="0"/>
              <a:t>r, </a:t>
            </a:r>
            <a:r>
              <a:rPr lang="en-US" sz="1200" dirty="0" smtClean="0"/>
              <a:t>which is 5.0</a:t>
            </a:r>
            <a:endParaRPr lang="en-US" sz="1200" i="1" dirty="0"/>
          </a:p>
        </p:txBody>
      </p:sp>
      <p:sp>
        <p:nvSpPr>
          <p:cNvPr id="12" name="Rectangle 11"/>
          <p:cNvSpPr/>
          <p:nvPr/>
        </p:nvSpPr>
        <p:spPr>
          <a:xfrm>
            <a:off x="4004320" y="5373216"/>
            <a:ext cx="3600400" cy="43204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/>
              <a:t>a</a:t>
            </a:r>
            <a:r>
              <a:rPr lang="en-US" sz="1200" i="1" dirty="0" smtClean="0"/>
              <a:t>rea</a:t>
            </a:r>
            <a:r>
              <a:rPr lang="en-US" sz="1200" dirty="0" smtClean="0"/>
              <a:t> is then calculated. Its </a:t>
            </a:r>
            <a:r>
              <a:rPr lang="en-US" sz="1200" dirty="0" smtClean="0">
                <a:solidFill>
                  <a:schemeClr val="tx1"/>
                </a:solidFill>
              </a:rPr>
              <a:t>value</a:t>
            </a:r>
            <a:r>
              <a:rPr lang="en-US" sz="1200" dirty="0" smtClean="0"/>
              <a:t> is returned to the calling function (main).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2969912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>
            <a:normAutofit/>
          </a:bodyPr>
          <a:lstStyle/>
          <a:p>
            <a:pPr marL="292608" lvl="1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2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EXAMPLE (1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) – cont’d 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5" name="Rounded Rectangle 4"/>
          <p:cNvSpPr/>
          <p:nvPr/>
        </p:nvSpPr>
        <p:spPr>
          <a:xfrm>
            <a:off x="107504" y="620688"/>
            <a:ext cx="8856984" cy="5616624"/>
          </a:xfrm>
          <a:prstGeom prst="roundRect">
            <a:avLst/>
          </a:prstGeom>
          <a:solidFill>
            <a:srgbClr val="CCEC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#include &lt;</a:t>
            </a:r>
            <a:r>
              <a:rPr lang="en-US" sz="1400" dirty="0" err="1" smtClean="0">
                <a:solidFill>
                  <a:srgbClr val="0000FF"/>
                </a:solidFill>
              </a:rPr>
              <a:t>stdio.h</a:t>
            </a:r>
            <a:r>
              <a:rPr lang="en-US" sz="1400" dirty="0" smtClean="0">
                <a:solidFill>
                  <a:srgbClr val="0000FF"/>
                </a:solidFill>
              </a:rPr>
              <a:t>&gt;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 smtClean="0">
                <a:solidFill>
                  <a:srgbClr val="00B0F0"/>
                </a:solidFill>
              </a:rPr>
              <a:t>// Function prototype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 smtClean="0">
                <a:solidFill>
                  <a:srgbClr val="00B050"/>
                </a:solidFill>
              </a:rPr>
              <a:t>double</a:t>
            </a:r>
            <a:r>
              <a:rPr lang="en-US" sz="1400" b="1" dirty="0" smtClean="0">
                <a:solidFill>
                  <a:srgbClr val="FF0000"/>
                </a:solidFill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</a:rPr>
              <a:t>CircleArea</a:t>
            </a:r>
            <a:r>
              <a:rPr lang="en-US" sz="1400" b="1" dirty="0" smtClean="0">
                <a:solidFill>
                  <a:srgbClr val="FF0000"/>
                </a:solidFill>
              </a:rPr>
              <a:t>(double radius);	// FUNCTION PROTOTYPE</a:t>
            </a:r>
          </a:p>
          <a:p>
            <a:pPr marL="342900" indent="-342900">
              <a:buFont typeface="+mj-lt"/>
              <a:buAutoNum type="arabicPeriod"/>
            </a:pPr>
            <a:endParaRPr lang="en-US" sz="1400" b="1" dirty="0" smtClean="0">
              <a:solidFill>
                <a:srgbClr val="00206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b="1" dirty="0" err="1" smtClean="0">
                <a:solidFill>
                  <a:srgbClr val="002060"/>
                </a:solidFill>
              </a:rPr>
              <a:t>int</a:t>
            </a:r>
            <a:r>
              <a:rPr lang="en-US" sz="1400" b="1" dirty="0" smtClean="0">
                <a:solidFill>
                  <a:srgbClr val="002060"/>
                </a:solidFill>
              </a:rPr>
              <a:t> main (void)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</a:t>
            </a:r>
            <a:r>
              <a:rPr lang="en-US" sz="1400" b="1" dirty="0" smtClean="0">
                <a:solidFill>
                  <a:srgbClr val="00B050"/>
                </a:solidFill>
              </a:rPr>
              <a:t>double</a:t>
            </a:r>
            <a:r>
              <a:rPr lang="en-US" sz="1400" dirty="0" smtClean="0">
                <a:solidFill>
                  <a:srgbClr val="0000FF"/>
                </a:solidFill>
              </a:rPr>
              <a:t> circle, r;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solidFill>
                  <a:srgbClr val="0000FF"/>
                </a:solidFill>
              </a:rPr>
              <a:t>  </a:t>
            </a:r>
            <a:r>
              <a:rPr lang="en-US" sz="1400" dirty="0" err="1" smtClean="0">
                <a:solidFill>
                  <a:srgbClr val="0000FF"/>
                </a:solidFill>
              </a:rPr>
              <a:t>printf</a:t>
            </a:r>
            <a:r>
              <a:rPr lang="en-US" sz="1400" dirty="0" smtClean="0">
                <a:solidFill>
                  <a:srgbClr val="0000FF"/>
                </a:solidFill>
              </a:rPr>
              <a:t> (“Enter circle radius&gt; “);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</a:t>
            </a:r>
            <a:r>
              <a:rPr lang="en-US" sz="1400" dirty="0" err="1" smtClean="0">
                <a:solidFill>
                  <a:srgbClr val="0000FF"/>
                </a:solidFill>
              </a:rPr>
              <a:t>scanf</a:t>
            </a:r>
            <a:r>
              <a:rPr lang="en-US" sz="1400" dirty="0" smtClean="0">
                <a:solidFill>
                  <a:srgbClr val="0000FF"/>
                </a:solidFill>
              </a:rPr>
              <a:t> (“%f”, r);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</a:t>
            </a:r>
            <a:r>
              <a:rPr lang="en-US" sz="1400" b="1" dirty="0" smtClean="0">
                <a:solidFill>
                  <a:srgbClr val="00B050"/>
                </a:solidFill>
              </a:rPr>
              <a:t>circle</a:t>
            </a:r>
            <a:r>
              <a:rPr lang="en-US" sz="1400" dirty="0" smtClean="0">
                <a:solidFill>
                  <a:srgbClr val="FF0000"/>
                </a:solidFill>
              </a:rPr>
              <a:t> = </a:t>
            </a:r>
            <a:r>
              <a:rPr lang="en-US" sz="1400" dirty="0" err="1" smtClean="0">
                <a:solidFill>
                  <a:srgbClr val="FF0000"/>
                </a:solidFill>
              </a:rPr>
              <a:t>CircleArea</a:t>
            </a:r>
            <a:r>
              <a:rPr lang="en-US" sz="1400" dirty="0" smtClean="0">
                <a:solidFill>
                  <a:srgbClr val="FF0000"/>
                </a:solidFill>
              </a:rPr>
              <a:t>( r );		</a:t>
            </a:r>
            <a:r>
              <a:rPr lang="en-US" sz="1400" b="1" dirty="0" smtClean="0">
                <a:solidFill>
                  <a:srgbClr val="FF0000"/>
                </a:solidFill>
              </a:rPr>
              <a:t>// FUNCTION CALL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</a:t>
            </a:r>
            <a:r>
              <a:rPr lang="en-US" sz="1400" dirty="0" err="1" smtClean="0">
                <a:solidFill>
                  <a:srgbClr val="0000FF"/>
                </a:solidFill>
              </a:rPr>
              <a:t>printf</a:t>
            </a:r>
            <a:r>
              <a:rPr lang="en-US" sz="1400" dirty="0" smtClean="0">
                <a:solidFill>
                  <a:srgbClr val="0000FF"/>
                </a:solidFill>
              </a:rPr>
              <a:t> (“Area of circle = %f”, circle);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  return (0);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} </a:t>
            </a:r>
            <a:r>
              <a:rPr lang="en-US" sz="1400" dirty="0" smtClean="0">
                <a:solidFill>
                  <a:srgbClr val="00B0F0"/>
                </a:solidFill>
              </a:rPr>
              <a:t>// end main</a:t>
            </a:r>
          </a:p>
          <a:p>
            <a:pPr marL="342900" indent="-342900">
              <a:buFont typeface="+mj-lt"/>
              <a:buAutoNum type="arabicPeriod"/>
            </a:pPr>
            <a:endParaRPr lang="en-US" sz="1400" dirty="0" smtClean="0">
              <a:solidFill>
                <a:srgbClr val="00B0F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B0F0"/>
                </a:solidFill>
              </a:rPr>
              <a:t>// start define your functions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 smtClean="0">
                <a:solidFill>
                  <a:srgbClr val="00B050"/>
                </a:solidFill>
              </a:rPr>
              <a:t>double</a:t>
            </a:r>
            <a:r>
              <a:rPr lang="en-US" sz="1400" b="1" dirty="0" smtClean="0">
                <a:solidFill>
                  <a:srgbClr val="FF0000"/>
                </a:solidFill>
              </a:rPr>
              <a:t> </a:t>
            </a:r>
            <a:r>
              <a:rPr lang="en-US" sz="1400" b="1" dirty="0" err="1" smtClean="0">
                <a:solidFill>
                  <a:srgbClr val="FF0000"/>
                </a:solidFill>
              </a:rPr>
              <a:t>CircleArea</a:t>
            </a:r>
            <a:r>
              <a:rPr lang="en-US" sz="1400" b="1" dirty="0" smtClean="0">
                <a:solidFill>
                  <a:srgbClr val="FF0000"/>
                </a:solidFill>
              </a:rPr>
              <a:t> (double </a:t>
            </a:r>
            <a:r>
              <a:rPr lang="en-US" sz="1400" b="1" strike="sngStrike" dirty="0" smtClean="0">
                <a:solidFill>
                  <a:srgbClr val="FF0000"/>
                </a:solidFill>
              </a:rPr>
              <a:t>radius</a:t>
            </a:r>
            <a:r>
              <a:rPr lang="en-US" sz="1400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chemeClr val="tx1"/>
                </a:solidFill>
              </a:rPr>
              <a:t>5.0</a:t>
            </a:r>
            <a:r>
              <a:rPr lang="en-US" sz="1400" b="1" dirty="0" smtClean="0">
                <a:solidFill>
                  <a:srgbClr val="FF0000"/>
                </a:solidFill>
              </a:rPr>
              <a:t> )</a:t>
            </a:r>
            <a:r>
              <a:rPr lang="en-US" sz="1400" b="1" dirty="0" smtClean="0">
                <a:solidFill>
                  <a:srgbClr val="FF0000"/>
                </a:solidFill>
              </a:rPr>
              <a:t>	// FUNCTION HEADER AND DEFINITION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FF0000"/>
                </a:solidFill>
              </a:rPr>
              <a:t>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FF0000"/>
                </a:solidFill>
              </a:rPr>
              <a:t>   </a:t>
            </a:r>
            <a:r>
              <a:rPr lang="en-US" sz="1400" b="1" dirty="0" smtClean="0">
                <a:solidFill>
                  <a:srgbClr val="00B050"/>
                </a:solidFill>
              </a:rPr>
              <a:t>double area</a:t>
            </a:r>
            <a:r>
              <a:rPr lang="en-US" sz="1400" dirty="0" smtClean="0">
                <a:solidFill>
                  <a:srgbClr val="FF0000"/>
                </a:solidFill>
              </a:rPr>
              <a:t>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 smtClean="0">
                <a:solidFill>
                  <a:srgbClr val="FF0000"/>
                </a:solidFill>
              </a:rPr>
              <a:t>  area = 3.14 * </a:t>
            </a:r>
            <a:r>
              <a:rPr lang="en-US" sz="1400" strike="sngStrike" dirty="0" smtClean="0">
                <a:solidFill>
                  <a:srgbClr val="FF0000"/>
                </a:solidFill>
              </a:rPr>
              <a:t>radius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chemeClr val="tx1"/>
                </a:solidFill>
              </a:rPr>
              <a:t>5.0</a:t>
            </a:r>
            <a:r>
              <a:rPr lang="en-US" sz="1400" dirty="0" smtClean="0">
                <a:solidFill>
                  <a:srgbClr val="FF0000"/>
                </a:solidFill>
              </a:rPr>
              <a:t> * </a:t>
            </a:r>
            <a:r>
              <a:rPr lang="en-US" sz="1400" strike="sngStrike" dirty="0" smtClean="0">
                <a:solidFill>
                  <a:srgbClr val="FF0000"/>
                </a:solidFill>
              </a:rPr>
              <a:t>radius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chemeClr val="tx1"/>
                </a:solidFill>
              </a:rPr>
              <a:t>5.0</a:t>
            </a:r>
            <a:r>
              <a:rPr lang="en-US" sz="1400" dirty="0" smtClean="0">
                <a:solidFill>
                  <a:srgbClr val="FF0000"/>
                </a:solidFill>
              </a:rPr>
              <a:t>;</a:t>
            </a:r>
            <a:endParaRPr lang="en-US" sz="1400" dirty="0" smtClean="0">
              <a:solidFill>
                <a:srgbClr val="FF000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 smtClean="0">
                <a:solidFill>
                  <a:srgbClr val="FF0000"/>
                </a:solidFill>
              </a:rPr>
              <a:t>  return (</a:t>
            </a:r>
            <a:r>
              <a:rPr lang="en-US" sz="1400" b="1" dirty="0" smtClean="0">
                <a:solidFill>
                  <a:srgbClr val="00B050"/>
                </a:solidFill>
              </a:rPr>
              <a:t>area</a:t>
            </a:r>
            <a:r>
              <a:rPr lang="en-US" sz="1400" dirty="0" smtClean="0">
                <a:solidFill>
                  <a:srgbClr val="FF0000"/>
                </a:solidFill>
              </a:rPr>
              <a:t>);			</a:t>
            </a:r>
            <a:r>
              <a:rPr lang="en-US" sz="1400" b="1" dirty="0" smtClean="0">
                <a:solidFill>
                  <a:srgbClr val="FF0000"/>
                </a:solidFill>
              </a:rPr>
              <a:t>// RETURN VALUE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FF0000"/>
                </a:solidFill>
              </a:rPr>
              <a:t>}</a:t>
            </a:r>
            <a:r>
              <a:rPr lang="en-US" sz="1400" dirty="0" smtClean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B0F0"/>
                </a:solidFill>
              </a:rPr>
              <a:t>// end </a:t>
            </a:r>
            <a:r>
              <a:rPr lang="en-US" sz="1400" dirty="0" err="1" smtClean="0">
                <a:solidFill>
                  <a:srgbClr val="00B0F0"/>
                </a:solidFill>
              </a:rPr>
              <a:t>CircleArea</a:t>
            </a:r>
            <a:endParaRPr lang="en-US" sz="1400" dirty="0" smtClean="0">
              <a:solidFill>
                <a:srgbClr val="00B0F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B0F0"/>
                </a:solidFill>
              </a:rPr>
              <a:t>// end of program</a:t>
            </a:r>
          </a:p>
          <a:p>
            <a:pPr marL="342900" indent="-342900">
              <a:buFont typeface="+mj-lt"/>
              <a:buAutoNum type="arabicPeriod"/>
            </a:pPr>
            <a:endParaRPr lang="en-US" sz="1400" dirty="0" smtClean="0">
              <a:solidFill>
                <a:srgbClr val="0000FF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899592" y="2852936"/>
            <a:ext cx="2016224" cy="216024"/>
          </a:xfrm>
          <a:prstGeom prst="rect">
            <a:avLst/>
          </a:prstGeom>
          <a:solidFill>
            <a:srgbClr val="00B0F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27584" y="4149080"/>
            <a:ext cx="3312368" cy="288032"/>
          </a:xfrm>
          <a:prstGeom prst="rect">
            <a:avLst/>
          </a:prstGeom>
          <a:solidFill>
            <a:srgbClr val="00B0F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555776" y="3068960"/>
            <a:ext cx="648072" cy="1080120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2771800" y="3429000"/>
            <a:ext cx="2736304" cy="43204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The </a:t>
            </a:r>
            <a:r>
              <a:rPr lang="en-US" sz="1200" dirty="0" smtClean="0">
                <a:solidFill>
                  <a:schemeClr val="tx1"/>
                </a:solidFill>
              </a:rPr>
              <a:t>value</a:t>
            </a:r>
            <a:r>
              <a:rPr lang="en-US" sz="1200" dirty="0" smtClean="0"/>
              <a:t> of </a:t>
            </a:r>
            <a:r>
              <a:rPr lang="en-US" sz="1200" i="1" dirty="0" smtClean="0"/>
              <a:t>r</a:t>
            </a:r>
            <a:r>
              <a:rPr lang="en-US" sz="1200" dirty="0" smtClean="0"/>
              <a:t> is copied to </a:t>
            </a:r>
            <a:r>
              <a:rPr lang="en-US" sz="1200" i="1" dirty="0" smtClean="0"/>
              <a:t>radius</a:t>
            </a:r>
            <a:r>
              <a:rPr lang="en-US" sz="1200" dirty="0" smtClean="0"/>
              <a:t>.</a:t>
            </a:r>
          </a:p>
          <a:p>
            <a:pPr algn="ctr"/>
            <a:r>
              <a:rPr lang="en-US" sz="1200" i="1" dirty="0" smtClean="0"/>
              <a:t>Assume r = 5.0</a:t>
            </a:r>
            <a:endParaRPr lang="en-US" sz="1200" i="1" dirty="0"/>
          </a:p>
        </p:txBody>
      </p:sp>
      <p:sp>
        <p:nvSpPr>
          <p:cNvPr id="11" name="Rectangle 10"/>
          <p:cNvSpPr/>
          <p:nvPr/>
        </p:nvSpPr>
        <p:spPr>
          <a:xfrm>
            <a:off x="3851920" y="4437112"/>
            <a:ext cx="3600400" cy="43204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Every word </a:t>
            </a:r>
            <a:r>
              <a:rPr lang="en-US" sz="1200" i="1" dirty="0" smtClean="0"/>
              <a:t>radius</a:t>
            </a:r>
            <a:r>
              <a:rPr lang="en-US" sz="1200" dirty="0" smtClean="0"/>
              <a:t> in the function will be replaced by the </a:t>
            </a:r>
            <a:r>
              <a:rPr lang="en-US" sz="1200" dirty="0" smtClean="0">
                <a:solidFill>
                  <a:schemeClr val="tx1"/>
                </a:solidFill>
              </a:rPr>
              <a:t>value</a:t>
            </a:r>
            <a:r>
              <a:rPr lang="en-US" sz="1200" dirty="0" smtClean="0"/>
              <a:t> of </a:t>
            </a:r>
            <a:r>
              <a:rPr lang="en-US" sz="1200" i="1" dirty="0" smtClean="0"/>
              <a:t>r, </a:t>
            </a:r>
            <a:r>
              <a:rPr lang="en-US" sz="1200" dirty="0" smtClean="0"/>
              <a:t>which is 5.0</a:t>
            </a:r>
            <a:endParaRPr lang="en-US" sz="1200" i="1" dirty="0"/>
          </a:p>
        </p:txBody>
      </p:sp>
      <p:sp>
        <p:nvSpPr>
          <p:cNvPr id="12" name="Rectangle 11"/>
          <p:cNvSpPr/>
          <p:nvPr/>
        </p:nvSpPr>
        <p:spPr>
          <a:xfrm>
            <a:off x="4004320" y="5373216"/>
            <a:ext cx="3600400" cy="43204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/>
              <a:t>a</a:t>
            </a:r>
            <a:r>
              <a:rPr lang="en-US" sz="1200" i="1" dirty="0" smtClean="0"/>
              <a:t>rea</a:t>
            </a:r>
            <a:r>
              <a:rPr lang="en-US" sz="1200" dirty="0" smtClean="0"/>
              <a:t> is then calculated. Its </a:t>
            </a:r>
            <a:r>
              <a:rPr lang="en-US" sz="1200" dirty="0" smtClean="0">
                <a:solidFill>
                  <a:schemeClr val="tx1"/>
                </a:solidFill>
              </a:rPr>
              <a:t>value</a:t>
            </a:r>
            <a:r>
              <a:rPr lang="en-US" sz="1200" dirty="0" smtClean="0"/>
              <a:t> is returned to the calling function (main).</a:t>
            </a:r>
            <a:endParaRPr lang="en-US" sz="1200" i="1" dirty="0"/>
          </a:p>
        </p:txBody>
      </p:sp>
      <p:sp>
        <p:nvSpPr>
          <p:cNvPr id="13" name="Rectangle 12"/>
          <p:cNvSpPr/>
          <p:nvPr/>
        </p:nvSpPr>
        <p:spPr>
          <a:xfrm>
            <a:off x="3851920" y="1628800"/>
            <a:ext cx="4320480" cy="10801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smtClean="0"/>
              <a:t>Note that the calling function </a:t>
            </a:r>
            <a:r>
              <a:rPr lang="en-US" sz="1600" i="1" dirty="0" smtClean="0"/>
              <a:t>(main)</a:t>
            </a:r>
            <a:r>
              <a:rPr lang="en-US" sz="1600" dirty="0" smtClean="0"/>
              <a:t> does not recognize the variables of </a:t>
            </a:r>
            <a:r>
              <a:rPr lang="en-US" sz="1600" i="1" dirty="0" err="1" smtClean="0"/>
              <a:t>CircleArea</a:t>
            </a:r>
            <a:r>
              <a:rPr lang="en-US" sz="1600" dirty="0" smtClean="0"/>
              <a:t>, and vice versa. This includes the formal &amp; actual parameters.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962742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>
            <a:normAutofit/>
          </a:bodyPr>
          <a:lstStyle/>
          <a:p>
            <a:pPr marL="292608" lvl="1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3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Example 2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5" name="Rounded Rectangle 4"/>
          <p:cNvSpPr/>
          <p:nvPr/>
        </p:nvSpPr>
        <p:spPr>
          <a:xfrm>
            <a:off x="107504" y="620688"/>
            <a:ext cx="8856984" cy="5616624"/>
          </a:xfrm>
          <a:prstGeom prst="roundRect">
            <a:avLst/>
          </a:prstGeom>
          <a:solidFill>
            <a:srgbClr val="CCEC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#include &lt;</a:t>
            </a:r>
            <a:r>
              <a:rPr lang="en-US" sz="1400" dirty="0" err="1" smtClean="0">
                <a:solidFill>
                  <a:srgbClr val="0000FF"/>
                </a:solidFill>
              </a:rPr>
              <a:t>stdio.h</a:t>
            </a:r>
            <a:r>
              <a:rPr lang="en-US" sz="1400" dirty="0" smtClean="0">
                <a:solidFill>
                  <a:srgbClr val="0000FF"/>
                </a:solidFill>
              </a:rPr>
              <a:t>&gt;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 smtClean="0">
                <a:solidFill>
                  <a:srgbClr val="00B0F0"/>
                </a:solidFill>
              </a:rPr>
              <a:t>// Function prototype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 err="1" smtClean="0">
                <a:solidFill>
                  <a:srgbClr val="0000FF"/>
                </a:solidFill>
              </a:rPr>
              <a:t>int</a:t>
            </a:r>
            <a:r>
              <a:rPr lang="en-US" sz="1400" b="1" dirty="0" smtClean="0">
                <a:solidFill>
                  <a:srgbClr val="0000FF"/>
                </a:solidFill>
              </a:rPr>
              <a:t> power(</a:t>
            </a:r>
            <a:r>
              <a:rPr lang="en-US" sz="1400" b="1" dirty="0" err="1" smtClean="0">
                <a:solidFill>
                  <a:srgbClr val="0000FF"/>
                </a:solidFill>
              </a:rPr>
              <a:t>int</a:t>
            </a:r>
            <a:r>
              <a:rPr lang="en-US" sz="1400" b="1" dirty="0" smtClean="0">
                <a:solidFill>
                  <a:srgbClr val="0000FF"/>
                </a:solidFill>
              </a:rPr>
              <a:t> num1, </a:t>
            </a:r>
            <a:r>
              <a:rPr lang="en-US" sz="1400" b="1" dirty="0" err="1" smtClean="0">
                <a:solidFill>
                  <a:srgbClr val="0000FF"/>
                </a:solidFill>
              </a:rPr>
              <a:t>int</a:t>
            </a:r>
            <a:r>
              <a:rPr lang="en-US" sz="1400" b="1" dirty="0" smtClean="0">
                <a:solidFill>
                  <a:srgbClr val="0000FF"/>
                </a:solidFill>
              </a:rPr>
              <a:t> num2);	</a:t>
            </a:r>
            <a:r>
              <a:rPr lang="en-US" sz="1400" b="1" dirty="0" smtClean="0">
                <a:solidFill>
                  <a:srgbClr val="00B0F0"/>
                </a:solidFill>
              </a:rPr>
              <a:t>// FUNCTION PROTOTYPE</a:t>
            </a:r>
          </a:p>
          <a:p>
            <a:pPr marL="342900" indent="-342900">
              <a:buFont typeface="+mj-lt"/>
              <a:buAutoNum type="arabicPeriod"/>
            </a:pPr>
            <a:endParaRPr lang="en-US" sz="1400" b="1" dirty="0" smtClean="0">
              <a:solidFill>
                <a:srgbClr val="00206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b="1" dirty="0" err="1" smtClean="0">
                <a:solidFill>
                  <a:srgbClr val="0000FF"/>
                </a:solidFill>
              </a:rPr>
              <a:t>int</a:t>
            </a:r>
            <a:r>
              <a:rPr lang="en-US" sz="1400" b="1" dirty="0" smtClean="0">
                <a:solidFill>
                  <a:srgbClr val="0000FF"/>
                </a:solidFill>
              </a:rPr>
              <a:t> main (void)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</a:t>
            </a:r>
            <a:r>
              <a:rPr lang="en-US" sz="1400" b="1" dirty="0" err="1" smtClean="0">
                <a:solidFill>
                  <a:srgbClr val="0000FF"/>
                </a:solidFill>
              </a:rPr>
              <a:t>int</a:t>
            </a:r>
            <a:r>
              <a:rPr lang="en-US" sz="1400" dirty="0" smtClean="0">
                <a:solidFill>
                  <a:srgbClr val="0000FF"/>
                </a:solidFill>
              </a:rPr>
              <a:t> result;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  </a:t>
            </a:r>
            <a:r>
              <a:rPr lang="en-US" sz="1400" b="1" dirty="0" smtClean="0">
                <a:solidFill>
                  <a:srgbClr val="0000FF"/>
                </a:solidFill>
              </a:rPr>
              <a:t>result</a:t>
            </a:r>
            <a:r>
              <a:rPr lang="en-US" sz="1400" dirty="0" smtClean="0">
                <a:solidFill>
                  <a:srgbClr val="0000FF"/>
                </a:solidFill>
              </a:rPr>
              <a:t> = power (2, 5</a:t>
            </a:r>
            <a:r>
              <a:rPr lang="en-US" sz="1400" dirty="0" smtClean="0">
                <a:solidFill>
                  <a:srgbClr val="0000FF"/>
                </a:solidFill>
              </a:rPr>
              <a:t>);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  <a:sym typeface="Wingdings" panose="05000000000000000000" pitchFamily="2" charset="2"/>
              </a:rPr>
              <a:t>  result </a:t>
            </a:r>
            <a:r>
              <a:rPr lang="en-US" sz="1400" dirty="0" smtClean="0">
                <a:solidFill>
                  <a:srgbClr val="0000FF"/>
                </a:solidFill>
                <a:sym typeface="Wingdings" panose="05000000000000000000" pitchFamily="2" charset="2"/>
              </a:rPr>
              <a:t>= power (5, 2);</a:t>
            </a:r>
            <a:r>
              <a:rPr lang="en-US" sz="1400" b="1" dirty="0" smtClean="0">
                <a:solidFill>
                  <a:srgbClr val="0000FF"/>
                </a:solidFill>
                <a:sym typeface="Wingdings" panose="05000000000000000000" pitchFamily="2" charset="2"/>
              </a:rPr>
              <a:t> </a:t>
            </a:r>
            <a:endParaRPr lang="en-US" sz="1400" b="1" dirty="0" smtClean="0">
              <a:solidFill>
                <a:srgbClr val="0000FF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return (0);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} </a:t>
            </a:r>
            <a:r>
              <a:rPr lang="en-US" sz="1400" dirty="0" smtClean="0">
                <a:solidFill>
                  <a:srgbClr val="00B0F0"/>
                </a:solidFill>
              </a:rPr>
              <a:t>// end main</a:t>
            </a:r>
          </a:p>
          <a:p>
            <a:pPr marL="342900" indent="-342900">
              <a:buFont typeface="+mj-lt"/>
              <a:buAutoNum type="arabicPeriod"/>
            </a:pPr>
            <a:endParaRPr lang="en-US" sz="1400" dirty="0" smtClean="0">
              <a:solidFill>
                <a:srgbClr val="00B0F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B0F0"/>
                </a:solidFill>
              </a:rPr>
              <a:t>// start define your functions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 err="1" smtClean="0">
                <a:solidFill>
                  <a:srgbClr val="0000FF"/>
                </a:solidFill>
              </a:rPr>
              <a:t>int</a:t>
            </a:r>
            <a:r>
              <a:rPr lang="en-US" sz="1400" b="1" dirty="0" smtClean="0">
                <a:solidFill>
                  <a:srgbClr val="0000FF"/>
                </a:solidFill>
              </a:rPr>
              <a:t> power( </a:t>
            </a:r>
            <a:r>
              <a:rPr lang="en-US" sz="1400" b="1" dirty="0" err="1" smtClean="0">
                <a:solidFill>
                  <a:srgbClr val="0000FF"/>
                </a:solidFill>
              </a:rPr>
              <a:t>int</a:t>
            </a:r>
            <a:r>
              <a:rPr lang="en-US" sz="1400" b="1" dirty="0" smtClean="0">
                <a:solidFill>
                  <a:srgbClr val="0000FF"/>
                </a:solidFill>
              </a:rPr>
              <a:t> num1, </a:t>
            </a:r>
            <a:r>
              <a:rPr lang="en-US" sz="1400" b="1" dirty="0" err="1" smtClean="0">
                <a:solidFill>
                  <a:srgbClr val="0000FF"/>
                </a:solidFill>
              </a:rPr>
              <a:t>int</a:t>
            </a:r>
            <a:r>
              <a:rPr lang="en-US" sz="1400" b="1" dirty="0" smtClean="0">
                <a:solidFill>
                  <a:srgbClr val="0000FF"/>
                </a:solidFill>
              </a:rPr>
              <a:t> num2) </a:t>
            </a:r>
            <a:r>
              <a:rPr lang="en-US" sz="1400" b="1" dirty="0" smtClean="0">
                <a:solidFill>
                  <a:srgbClr val="00B0F0"/>
                </a:solidFill>
              </a:rPr>
              <a:t>// formal parameters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   </a:t>
            </a:r>
            <a:r>
              <a:rPr lang="en-US" sz="1400" dirty="0" err="1" smtClean="0">
                <a:solidFill>
                  <a:srgbClr val="0000FF"/>
                </a:solidFill>
              </a:rPr>
              <a:t>int</a:t>
            </a:r>
            <a:r>
              <a:rPr lang="en-US" sz="1400" dirty="0" smtClean="0">
                <a:solidFill>
                  <a:srgbClr val="0000FF"/>
                </a:solidFill>
              </a:rPr>
              <a:t> </a:t>
            </a:r>
            <a:r>
              <a:rPr lang="en-US" sz="1400" dirty="0" err="1" smtClean="0">
                <a:solidFill>
                  <a:srgbClr val="0000FF"/>
                </a:solidFill>
              </a:rPr>
              <a:t>i</a:t>
            </a:r>
            <a:r>
              <a:rPr lang="en-US" sz="1400" dirty="0" smtClean="0">
                <a:solidFill>
                  <a:srgbClr val="0000FF"/>
                </a:solidFill>
              </a:rPr>
              <a:t>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>
                <a:solidFill>
                  <a:srgbClr val="0000FF"/>
                </a:solidFill>
              </a:rPr>
              <a:t> </a:t>
            </a:r>
            <a:r>
              <a:rPr lang="en-US" sz="1400" b="1" dirty="0" smtClean="0">
                <a:solidFill>
                  <a:srgbClr val="0000FF"/>
                </a:solidFill>
              </a:rPr>
              <a:t>  </a:t>
            </a:r>
            <a:r>
              <a:rPr lang="en-US" sz="1400" b="1" dirty="0" err="1" smtClean="0">
                <a:solidFill>
                  <a:srgbClr val="0000FF"/>
                </a:solidFill>
              </a:rPr>
              <a:t>int</a:t>
            </a:r>
            <a:r>
              <a:rPr lang="en-US" sz="1400" b="1" dirty="0" smtClean="0">
                <a:solidFill>
                  <a:srgbClr val="0000FF"/>
                </a:solidFill>
              </a:rPr>
              <a:t> product = 1;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>
                <a:solidFill>
                  <a:srgbClr val="0000FF"/>
                </a:solidFill>
              </a:rPr>
              <a:t> </a:t>
            </a:r>
            <a:r>
              <a:rPr lang="en-US" sz="1400" b="1" dirty="0" smtClean="0">
                <a:solidFill>
                  <a:srgbClr val="0000FF"/>
                </a:solidFill>
              </a:rPr>
              <a:t>  for (</a:t>
            </a:r>
            <a:r>
              <a:rPr lang="en-US" sz="1400" b="1" dirty="0" err="1" smtClean="0">
                <a:solidFill>
                  <a:srgbClr val="0000FF"/>
                </a:solidFill>
              </a:rPr>
              <a:t>i</a:t>
            </a:r>
            <a:r>
              <a:rPr lang="en-US" sz="1400" b="1" dirty="0" smtClean="0">
                <a:solidFill>
                  <a:srgbClr val="0000FF"/>
                </a:solidFill>
              </a:rPr>
              <a:t>= 1; </a:t>
            </a:r>
            <a:r>
              <a:rPr lang="en-US" sz="1400" b="1" dirty="0" err="1" smtClean="0">
                <a:solidFill>
                  <a:srgbClr val="0000FF"/>
                </a:solidFill>
              </a:rPr>
              <a:t>i</a:t>
            </a:r>
            <a:r>
              <a:rPr lang="en-US" sz="1400" b="1" dirty="0" smtClean="0">
                <a:solidFill>
                  <a:srgbClr val="0000FF"/>
                </a:solidFill>
              </a:rPr>
              <a:t>&lt; num2; </a:t>
            </a:r>
            <a:r>
              <a:rPr lang="en-US" sz="1400" b="1" dirty="0" err="1" smtClean="0">
                <a:solidFill>
                  <a:srgbClr val="0000FF"/>
                </a:solidFill>
              </a:rPr>
              <a:t>i</a:t>
            </a:r>
            <a:r>
              <a:rPr lang="en-US" sz="1400" b="1" dirty="0" smtClean="0">
                <a:solidFill>
                  <a:srgbClr val="0000FF"/>
                </a:solidFill>
              </a:rPr>
              <a:t>++)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>
                <a:solidFill>
                  <a:srgbClr val="0000FF"/>
                </a:solidFill>
              </a:rPr>
              <a:t> </a:t>
            </a:r>
            <a:r>
              <a:rPr lang="en-US" sz="1400" b="1" dirty="0" smtClean="0">
                <a:solidFill>
                  <a:srgbClr val="0000FF"/>
                </a:solidFill>
              </a:rPr>
              <a:t>     product *= num1;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>
                <a:solidFill>
                  <a:srgbClr val="0000FF"/>
                </a:solidFill>
              </a:rPr>
              <a:t> </a:t>
            </a:r>
            <a:r>
              <a:rPr lang="en-US" sz="1400" b="1" dirty="0" smtClean="0">
                <a:solidFill>
                  <a:srgbClr val="0000FF"/>
                </a:solidFill>
              </a:rPr>
              <a:t>  return product;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} </a:t>
            </a:r>
            <a:r>
              <a:rPr lang="en-US" sz="1400" dirty="0" smtClean="0">
                <a:solidFill>
                  <a:srgbClr val="00B0F0"/>
                </a:solidFill>
              </a:rPr>
              <a:t>// end power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B0F0"/>
                </a:solidFill>
              </a:rPr>
              <a:t>// end of program</a:t>
            </a:r>
          </a:p>
          <a:p>
            <a:pPr marL="342900" indent="-342900">
              <a:buFont typeface="+mj-lt"/>
              <a:buAutoNum type="arabicPeriod"/>
            </a:pPr>
            <a:endParaRPr lang="en-US" sz="1400" dirty="0" smtClean="0">
              <a:solidFill>
                <a:srgbClr val="0000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99592" y="2420888"/>
            <a:ext cx="2016224" cy="216024"/>
          </a:xfrm>
          <a:prstGeom prst="rect">
            <a:avLst/>
          </a:prstGeom>
          <a:solidFill>
            <a:srgbClr val="00B0F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55576" y="3717032"/>
            <a:ext cx="2736304" cy="216024"/>
          </a:xfrm>
          <a:prstGeom prst="rect">
            <a:avLst/>
          </a:prstGeom>
          <a:solidFill>
            <a:srgbClr val="00B0F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267744" y="2636912"/>
            <a:ext cx="0" cy="1080120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483768" y="2636912"/>
            <a:ext cx="504056" cy="1080120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3851920" y="4437112"/>
            <a:ext cx="4392488" cy="43204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Every word </a:t>
            </a:r>
            <a:r>
              <a:rPr lang="en-US" sz="1200" i="1" dirty="0" smtClean="0"/>
              <a:t>num1</a:t>
            </a:r>
            <a:r>
              <a:rPr lang="en-US" sz="1200" dirty="0" smtClean="0"/>
              <a:t> in the function is replaced by 2</a:t>
            </a:r>
          </a:p>
          <a:p>
            <a:pPr algn="ctr"/>
            <a:r>
              <a:rPr lang="en-US" sz="1200" dirty="0" smtClean="0"/>
              <a:t>Every word </a:t>
            </a:r>
            <a:r>
              <a:rPr lang="en-US" sz="1200" i="1" dirty="0" smtClean="0"/>
              <a:t>num2</a:t>
            </a:r>
            <a:r>
              <a:rPr lang="en-US" sz="1200" dirty="0" smtClean="0"/>
              <a:t> in the function is replaced by 5</a:t>
            </a:r>
          </a:p>
        </p:txBody>
      </p:sp>
    </p:spTree>
    <p:extLst>
      <p:ext uri="{BB962C8B-B14F-4D97-AF65-F5344CB8AC3E}">
        <p14:creationId xmlns:p14="http://schemas.microsoft.com/office/powerpoint/2010/main" val="3475618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>
            <a:normAutofit/>
          </a:bodyPr>
          <a:lstStyle/>
          <a:p>
            <a:pPr marL="292608" lvl="1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3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Example 2 – cont’d 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5" name="Rounded Rectangle 4"/>
          <p:cNvSpPr/>
          <p:nvPr/>
        </p:nvSpPr>
        <p:spPr>
          <a:xfrm>
            <a:off x="107504" y="620688"/>
            <a:ext cx="8856984" cy="5616624"/>
          </a:xfrm>
          <a:prstGeom prst="roundRect">
            <a:avLst/>
          </a:prstGeom>
          <a:solidFill>
            <a:srgbClr val="CCEC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#include &lt;</a:t>
            </a:r>
            <a:r>
              <a:rPr lang="en-US" sz="1400" dirty="0" err="1" smtClean="0">
                <a:solidFill>
                  <a:srgbClr val="0000FF"/>
                </a:solidFill>
              </a:rPr>
              <a:t>stdio.h</a:t>
            </a:r>
            <a:r>
              <a:rPr lang="en-US" sz="1400" dirty="0" smtClean="0">
                <a:solidFill>
                  <a:srgbClr val="0000FF"/>
                </a:solidFill>
              </a:rPr>
              <a:t>&gt;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 smtClean="0">
                <a:solidFill>
                  <a:srgbClr val="00B0F0"/>
                </a:solidFill>
              </a:rPr>
              <a:t>// Function prototype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 err="1" smtClean="0">
                <a:solidFill>
                  <a:srgbClr val="0000FF"/>
                </a:solidFill>
              </a:rPr>
              <a:t>int</a:t>
            </a:r>
            <a:r>
              <a:rPr lang="en-US" sz="1400" b="1" dirty="0" smtClean="0">
                <a:solidFill>
                  <a:srgbClr val="0000FF"/>
                </a:solidFill>
              </a:rPr>
              <a:t> power(</a:t>
            </a:r>
            <a:r>
              <a:rPr lang="en-US" sz="1400" b="1" dirty="0" err="1" smtClean="0">
                <a:solidFill>
                  <a:srgbClr val="0000FF"/>
                </a:solidFill>
              </a:rPr>
              <a:t>int</a:t>
            </a:r>
            <a:r>
              <a:rPr lang="en-US" sz="1400" b="1" dirty="0" smtClean="0">
                <a:solidFill>
                  <a:srgbClr val="0000FF"/>
                </a:solidFill>
              </a:rPr>
              <a:t> num1, </a:t>
            </a:r>
            <a:r>
              <a:rPr lang="en-US" sz="1400" b="1" dirty="0" err="1" smtClean="0">
                <a:solidFill>
                  <a:srgbClr val="0000FF"/>
                </a:solidFill>
              </a:rPr>
              <a:t>int</a:t>
            </a:r>
            <a:r>
              <a:rPr lang="en-US" sz="1400" b="1" dirty="0" smtClean="0">
                <a:solidFill>
                  <a:srgbClr val="0000FF"/>
                </a:solidFill>
              </a:rPr>
              <a:t> num2);	</a:t>
            </a:r>
            <a:r>
              <a:rPr lang="en-US" sz="1400" b="1" dirty="0" smtClean="0">
                <a:solidFill>
                  <a:srgbClr val="00B0F0"/>
                </a:solidFill>
              </a:rPr>
              <a:t>// FUNCTION PROTOTYPE</a:t>
            </a:r>
          </a:p>
          <a:p>
            <a:pPr marL="342900" indent="-342900">
              <a:buFont typeface="+mj-lt"/>
              <a:buAutoNum type="arabicPeriod"/>
            </a:pPr>
            <a:endParaRPr lang="en-US" sz="1400" b="1" dirty="0" smtClean="0">
              <a:solidFill>
                <a:srgbClr val="00206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b="1" dirty="0" err="1" smtClean="0">
                <a:solidFill>
                  <a:srgbClr val="0000FF"/>
                </a:solidFill>
              </a:rPr>
              <a:t>int</a:t>
            </a:r>
            <a:r>
              <a:rPr lang="en-US" sz="1400" b="1" dirty="0" smtClean="0">
                <a:solidFill>
                  <a:srgbClr val="0000FF"/>
                </a:solidFill>
              </a:rPr>
              <a:t> main (void)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</a:t>
            </a:r>
            <a:r>
              <a:rPr lang="en-US" sz="1400" b="1" dirty="0" err="1" smtClean="0">
                <a:solidFill>
                  <a:srgbClr val="0000FF"/>
                </a:solidFill>
              </a:rPr>
              <a:t>int</a:t>
            </a:r>
            <a:r>
              <a:rPr lang="en-US" sz="1400" dirty="0" smtClean="0">
                <a:solidFill>
                  <a:srgbClr val="0000FF"/>
                </a:solidFill>
              </a:rPr>
              <a:t> result;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  </a:t>
            </a:r>
            <a:r>
              <a:rPr lang="en-US" sz="1400" b="1" dirty="0" smtClean="0">
                <a:solidFill>
                  <a:srgbClr val="0000FF"/>
                </a:solidFill>
              </a:rPr>
              <a:t>result</a:t>
            </a:r>
            <a:r>
              <a:rPr lang="en-US" sz="1400" dirty="0" smtClean="0">
                <a:solidFill>
                  <a:srgbClr val="0000FF"/>
                </a:solidFill>
              </a:rPr>
              <a:t> = power (2, 5</a:t>
            </a:r>
            <a:r>
              <a:rPr lang="en-US" sz="1400" dirty="0" smtClean="0">
                <a:solidFill>
                  <a:srgbClr val="0000FF"/>
                </a:solidFill>
              </a:rPr>
              <a:t>);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  <a:sym typeface="Wingdings" panose="05000000000000000000" pitchFamily="2" charset="2"/>
              </a:rPr>
              <a:t>  result </a:t>
            </a:r>
            <a:r>
              <a:rPr lang="en-US" sz="1400" dirty="0" smtClean="0">
                <a:solidFill>
                  <a:srgbClr val="0000FF"/>
                </a:solidFill>
                <a:sym typeface="Wingdings" panose="05000000000000000000" pitchFamily="2" charset="2"/>
              </a:rPr>
              <a:t>= power (5, 2);</a:t>
            </a:r>
            <a:r>
              <a:rPr lang="en-US" sz="1400" b="1" dirty="0" smtClean="0">
                <a:solidFill>
                  <a:srgbClr val="0000FF"/>
                </a:solidFill>
                <a:sym typeface="Wingdings" panose="05000000000000000000" pitchFamily="2" charset="2"/>
              </a:rPr>
              <a:t> </a:t>
            </a:r>
            <a:endParaRPr lang="en-US" sz="1400" b="1" dirty="0" smtClean="0">
              <a:solidFill>
                <a:srgbClr val="0000FF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return (0);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} </a:t>
            </a:r>
            <a:r>
              <a:rPr lang="en-US" sz="1400" dirty="0" smtClean="0">
                <a:solidFill>
                  <a:srgbClr val="00B0F0"/>
                </a:solidFill>
              </a:rPr>
              <a:t>// end main</a:t>
            </a:r>
          </a:p>
          <a:p>
            <a:pPr marL="342900" indent="-342900">
              <a:buFont typeface="+mj-lt"/>
              <a:buAutoNum type="arabicPeriod"/>
            </a:pPr>
            <a:endParaRPr lang="en-US" sz="1400" dirty="0" smtClean="0">
              <a:solidFill>
                <a:srgbClr val="00B0F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B0F0"/>
                </a:solidFill>
              </a:rPr>
              <a:t>// start define your functions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 err="1" smtClean="0">
                <a:solidFill>
                  <a:srgbClr val="0000FF"/>
                </a:solidFill>
              </a:rPr>
              <a:t>int</a:t>
            </a:r>
            <a:r>
              <a:rPr lang="en-US" sz="1400" b="1" dirty="0" smtClean="0">
                <a:solidFill>
                  <a:srgbClr val="0000FF"/>
                </a:solidFill>
              </a:rPr>
              <a:t> power( </a:t>
            </a:r>
            <a:r>
              <a:rPr lang="en-US" sz="1400" b="1" dirty="0" err="1" smtClean="0">
                <a:solidFill>
                  <a:srgbClr val="0000FF"/>
                </a:solidFill>
              </a:rPr>
              <a:t>int</a:t>
            </a:r>
            <a:r>
              <a:rPr lang="en-US" sz="1400" b="1" dirty="0" smtClean="0">
                <a:solidFill>
                  <a:srgbClr val="0000FF"/>
                </a:solidFill>
              </a:rPr>
              <a:t> </a:t>
            </a:r>
            <a:r>
              <a:rPr lang="en-US" sz="1400" b="1" strike="sngStrike" dirty="0" smtClean="0">
                <a:solidFill>
                  <a:srgbClr val="FF0000"/>
                </a:solidFill>
              </a:rPr>
              <a:t>num1</a:t>
            </a:r>
            <a:r>
              <a:rPr lang="en-US" sz="1400" b="1" dirty="0" smtClean="0">
                <a:solidFill>
                  <a:srgbClr val="0000FF"/>
                </a:solidFill>
              </a:rPr>
              <a:t>  </a:t>
            </a:r>
            <a:r>
              <a:rPr lang="en-US" b="1" dirty="0" smtClean="0">
                <a:solidFill>
                  <a:schemeClr val="tx1"/>
                </a:solidFill>
              </a:rPr>
              <a:t>2</a:t>
            </a:r>
            <a:r>
              <a:rPr lang="en-US" sz="1400" b="1" dirty="0" smtClean="0">
                <a:solidFill>
                  <a:srgbClr val="0000FF"/>
                </a:solidFill>
              </a:rPr>
              <a:t>, </a:t>
            </a:r>
            <a:r>
              <a:rPr lang="en-US" sz="1400" b="1" dirty="0" err="1" smtClean="0">
                <a:solidFill>
                  <a:srgbClr val="0000FF"/>
                </a:solidFill>
              </a:rPr>
              <a:t>int</a:t>
            </a:r>
            <a:r>
              <a:rPr lang="en-US" sz="1400" b="1" dirty="0" smtClean="0">
                <a:solidFill>
                  <a:srgbClr val="0000FF"/>
                </a:solidFill>
              </a:rPr>
              <a:t> </a:t>
            </a:r>
            <a:r>
              <a:rPr lang="en-US" sz="1400" b="1" strike="sngStrike" dirty="0" smtClean="0">
                <a:solidFill>
                  <a:srgbClr val="FF0000"/>
                </a:solidFill>
              </a:rPr>
              <a:t>num2</a:t>
            </a:r>
            <a:r>
              <a:rPr lang="en-US" sz="1400" b="1" dirty="0" smtClean="0">
                <a:solidFill>
                  <a:srgbClr val="0000FF"/>
                </a:solidFill>
              </a:rPr>
              <a:t>  </a:t>
            </a:r>
            <a:r>
              <a:rPr lang="en-US" b="1" dirty="0" smtClean="0">
                <a:solidFill>
                  <a:schemeClr val="tx1"/>
                </a:solidFill>
              </a:rPr>
              <a:t>5</a:t>
            </a:r>
            <a:r>
              <a:rPr lang="en-US" sz="1400" b="1" dirty="0" smtClean="0">
                <a:solidFill>
                  <a:srgbClr val="0000FF"/>
                </a:solidFill>
              </a:rPr>
              <a:t>) </a:t>
            </a:r>
            <a:r>
              <a:rPr lang="en-US" sz="1400" b="1" dirty="0" smtClean="0">
                <a:solidFill>
                  <a:srgbClr val="00B0F0"/>
                </a:solidFill>
              </a:rPr>
              <a:t>// formal parameters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   </a:t>
            </a:r>
            <a:r>
              <a:rPr lang="en-US" sz="1400" dirty="0" err="1" smtClean="0">
                <a:solidFill>
                  <a:srgbClr val="0000FF"/>
                </a:solidFill>
              </a:rPr>
              <a:t>int</a:t>
            </a:r>
            <a:r>
              <a:rPr lang="en-US" sz="1400" dirty="0" smtClean="0">
                <a:solidFill>
                  <a:srgbClr val="0000FF"/>
                </a:solidFill>
              </a:rPr>
              <a:t> </a:t>
            </a:r>
            <a:r>
              <a:rPr lang="en-US" sz="1400" dirty="0" err="1" smtClean="0">
                <a:solidFill>
                  <a:srgbClr val="0000FF"/>
                </a:solidFill>
              </a:rPr>
              <a:t>i</a:t>
            </a:r>
            <a:r>
              <a:rPr lang="en-US" sz="1400" dirty="0" smtClean="0">
                <a:solidFill>
                  <a:srgbClr val="0000FF"/>
                </a:solidFill>
              </a:rPr>
              <a:t>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>
                <a:solidFill>
                  <a:srgbClr val="0000FF"/>
                </a:solidFill>
              </a:rPr>
              <a:t> </a:t>
            </a:r>
            <a:r>
              <a:rPr lang="en-US" sz="1400" b="1" dirty="0" smtClean="0">
                <a:solidFill>
                  <a:srgbClr val="0000FF"/>
                </a:solidFill>
              </a:rPr>
              <a:t>  </a:t>
            </a:r>
            <a:r>
              <a:rPr lang="en-US" sz="1400" b="1" dirty="0" err="1" smtClean="0">
                <a:solidFill>
                  <a:srgbClr val="0000FF"/>
                </a:solidFill>
              </a:rPr>
              <a:t>int</a:t>
            </a:r>
            <a:r>
              <a:rPr lang="en-US" sz="1400" b="1" dirty="0" smtClean="0">
                <a:solidFill>
                  <a:srgbClr val="0000FF"/>
                </a:solidFill>
              </a:rPr>
              <a:t> product = 1;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>
                <a:solidFill>
                  <a:srgbClr val="0000FF"/>
                </a:solidFill>
              </a:rPr>
              <a:t> </a:t>
            </a:r>
            <a:r>
              <a:rPr lang="en-US" sz="1400" b="1" dirty="0" smtClean="0">
                <a:solidFill>
                  <a:srgbClr val="0000FF"/>
                </a:solidFill>
              </a:rPr>
              <a:t>  for (</a:t>
            </a:r>
            <a:r>
              <a:rPr lang="en-US" sz="1400" b="1" dirty="0" err="1" smtClean="0">
                <a:solidFill>
                  <a:srgbClr val="0000FF"/>
                </a:solidFill>
              </a:rPr>
              <a:t>i</a:t>
            </a:r>
            <a:r>
              <a:rPr lang="en-US" sz="1400" b="1" dirty="0" smtClean="0">
                <a:solidFill>
                  <a:srgbClr val="0000FF"/>
                </a:solidFill>
              </a:rPr>
              <a:t>= 1; </a:t>
            </a:r>
            <a:r>
              <a:rPr lang="en-US" sz="1400" b="1" dirty="0" err="1" smtClean="0">
                <a:solidFill>
                  <a:srgbClr val="0000FF"/>
                </a:solidFill>
              </a:rPr>
              <a:t>i</a:t>
            </a:r>
            <a:r>
              <a:rPr lang="en-US" sz="1400" b="1" dirty="0" smtClean="0">
                <a:solidFill>
                  <a:srgbClr val="0000FF"/>
                </a:solidFill>
              </a:rPr>
              <a:t>&lt; </a:t>
            </a:r>
            <a:r>
              <a:rPr lang="en-US" sz="1400" b="1" strike="sngStrike" dirty="0" smtClean="0">
                <a:solidFill>
                  <a:srgbClr val="FF0000"/>
                </a:solidFill>
              </a:rPr>
              <a:t>num2</a:t>
            </a:r>
            <a:r>
              <a:rPr lang="en-US" sz="1400" b="1" dirty="0" smtClean="0">
                <a:solidFill>
                  <a:srgbClr val="0000FF"/>
                </a:solidFill>
              </a:rPr>
              <a:t>  </a:t>
            </a:r>
            <a:r>
              <a:rPr lang="en-US" b="1" dirty="0" smtClean="0">
                <a:solidFill>
                  <a:schemeClr val="tx1"/>
                </a:solidFill>
              </a:rPr>
              <a:t>5</a:t>
            </a:r>
            <a:r>
              <a:rPr lang="en-US" sz="1400" b="1" dirty="0" smtClean="0">
                <a:solidFill>
                  <a:srgbClr val="0000FF"/>
                </a:solidFill>
              </a:rPr>
              <a:t>; </a:t>
            </a:r>
            <a:r>
              <a:rPr lang="en-US" sz="1400" b="1" dirty="0" err="1" smtClean="0">
                <a:solidFill>
                  <a:srgbClr val="0000FF"/>
                </a:solidFill>
              </a:rPr>
              <a:t>i</a:t>
            </a:r>
            <a:r>
              <a:rPr lang="en-US" sz="1400" b="1" dirty="0" smtClean="0">
                <a:solidFill>
                  <a:srgbClr val="0000FF"/>
                </a:solidFill>
              </a:rPr>
              <a:t>++)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>
                <a:solidFill>
                  <a:srgbClr val="0000FF"/>
                </a:solidFill>
              </a:rPr>
              <a:t> </a:t>
            </a:r>
            <a:r>
              <a:rPr lang="en-US" sz="1400" b="1" dirty="0" smtClean="0">
                <a:solidFill>
                  <a:srgbClr val="0000FF"/>
                </a:solidFill>
              </a:rPr>
              <a:t>     product *= </a:t>
            </a:r>
            <a:r>
              <a:rPr lang="en-US" sz="1400" b="1" strike="sngStrike" dirty="0" smtClean="0">
                <a:solidFill>
                  <a:srgbClr val="FF0000"/>
                </a:solidFill>
              </a:rPr>
              <a:t>num1</a:t>
            </a:r>
            <a:r>
              <a:rPr lang="en-US" sz="1400" b="1" dirty="0" smtClean="0">
                <a:solidFill>
                  <a:srgbClr val="0000FF"/>
                </a:solidFill>
              </a:rPr>
              <a:t>  </a:t>
            </a:r>
            <a:r>
              <a:rPr lang="en-US" b="1" dirty="0" smtClean="0">
                <a:solidFill>
                  <a:schemeClr val="tx1"/>
                </a:solidFill>
              </a:rPr>
              <a:t>2</a:t>
            </a:r>
            <a:r>
              <a:rPr lang="en-US" sz="1400" b="1" dirty="0" smtClean="0">
                <a:solidFill>
                  <a:srgbClr val="0000FF"/>
                </a:solidFill>
              </a:rPr>
              <a:t>;</a:t>
            </a:r>
            <a:endParaRPr lang="en-US" sz="1400" b="1" dirty="0" smtClean="0">
              <a:solidFill>
                <a:srgbClr val="0000FF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b="1" dirty="0">
                <a:solidFill>
                  <a:srgbClr val="0000FF"/>
                </a:solidFill>
              </a:rPr>
              <a:t> </a:t>
            </a:r>
            <a:r>
              <a:rPr lang="en-US" sz="1400" b="1" dirty="0" smtClean="0">
                <a:solidFill>
                  <a:srgbClr val="0000FF"/>
                </a:solidFill>
              </a:rPr>
              <a:t>  return product;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} </a:t>
            </a:r>
            <a:r>
              <a:rPr lang="en-US" sz="1400" dirty="0" smtClean="0">
                <a:solidFill>
                  <a:srgbClr val="00B0F0"/>
                </a:solidFill>
              </a:rPr>
              <a:t>// end power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B0F0"/>
                </a:solidFill>
              </a:rPr>
              <a:t>// end of program</a:t>
            </a:r>
          </a:p>
          <a:p>
            <a:pPr marL="342900" indent="-342900">
              <a:buFont typeface="+mj-lt"/>
              <a:buAutoNum type="arabicPeriod"/>
            </a:pPr>
            <a:endParaRPr lang="en-US" sz="1400" dirty="0" smtClean="0">
              <a:solidFill>
                <a:srgbClr val="0000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99592" y="2420888"/>
            <a:ext cx="2016224" cy="216024"/>
          </a:xfrm>
          <a:prstGeom prst="rect">
            <a:avLst/>
          </a:prstGeom>
          <a:solidFill>
            <a:srgbClr val="00B0F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55576" y="3717032"/>
            <a:ext cx="3096344" cy="288032"/>
          </a:xfrm>
          <a:prstGeom prst="rect">
            <a:avLst/>
          </a:prstGeom>
          <a:solidFill>
            <a:srgbClr val="00B0F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267744" y="2636912"/>
            <a:ext cx="0" cy="1080120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483768" y="2636912"/>
            <a:ext cx="864096" cy="1080120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3851920" y="4437112"/>
            <a:ext cx="4392488" cy="43204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Every word </a:t>
            </a:r>
            <a:r>
              <a:rPr lang="en-US" sz="1200" i="1" dirty="0" smtClean="0"/>
              <a:t>num1</a:t>
            </a:r>
            <a:r>
              <a:rPr lang="en-US" sz="1200" dirty="0" smtClean="0"/>
              <a:t> in the function is replaced by 2</a:t>
            </a:r>
          </a:p>
          <a:p>
            <a:pPr algn="ctr"/>
            <a:r>
              <a:rPr lang="en-US" sz="1200" dirty="0" smtClean="0"/>
              <a:t>Every word </a:t>
            </a:r>
            <a:r>
              <a:rPr lang="en-US" sz="1200" i="1" dirty="0" smtClean="0"/>
              <a:t>num2</a:t>
            </a:r>
            <a:r>
              <a:rPr lang="en-US" sz="1200" dirty="0" smtClean="0"/>
              <a:t> in the function is replaced by 5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851920" y="1628800"/>
            <a:ext cx="4320480" cy="10801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smtClean="0"/>
              <a:t>Note that the calling function does not recognize the variables of </a:t>
            </a:r>
            <a:r>
              <a:rPr lang="en-US" sz="1600" i="1" dirty="0" smtClean="0"/>
              <a:t>power</a:t>
            </a:r>
            <a:r>
              <a:rPr lang="en-US" sz="1600" dirty="0" smtClean="0"/>
              <a:t>, and vice versa. This includes the formal &amp; actual parameters.</a:t>
            </a:r>
            <a:endParaRPr lang="en-US" sz="1600" dirty="0"/>
          </a:p>
        </p:txBody>
      </p:sp>
      <p:sp>
        <p:nvSpPr>
          <p:cNvPr id="12" name="Rectangle 11"/>
          <p:cNvSpPr/>
          <p:nvPr/>
        </p:nvSpPr>
        <p:spPr>
          <a:xfrm>
            <a:off x="4004320" y="5373216"/>
            <a:ext cx="3600400" cy="43204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/>
              <a:t>product</a:t>
            </a:r>
            <a:r>
              <a:rPr lang="en-US" sz="1200" dirty="0" smtClean="0"/>
              <a:t> is then calculated. Its </a:t>
            </a:r>
            <a:r>
              <a:rPr lang="en-US" sz="1200" dirty="0" smtClean="0">
                <a:solidFill>
                  <a:schemeClr val="tx1"/>
                </a:solidFill>
              </a:rPr>
              <a:t>value</a:t>
            </a:r>
            <a:r>
              <a:rPr lang="en-US" sz="1200" dirty="0" smtClean="0"/>
              <a:t> is returned to the calling function.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3949498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>
            <a:normAutofit/>
          </a:bodyPr>
          <a:lstStyle/>
          <a:p>
            <a:pPr marL="292608" lvl="1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3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Example 2 – cont’d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5" name="Rounded Rectangle 4"/>
          <p:cNvSpPr/>
          <p:nvPr/>
        </p:nvSpPr>
        <p:spPr>
          <a:xfrm>
            <a:off x="107504" y="620688"/>
            <a:ext cx="8856984" cy="5616624"/>
          </a:xfrm>
          <a:prstGeom prst="roundRect">
            <a:avLst/>
          </a:prstGeom>
          <a:solidFill>
            <a:srgbClr val="CCEC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#include &lt;</a:t>
            </a:r>
            <a:r>
              <a:rPr lang="en-US" sz="1400" dirty="0" err="1" smtClean="0">
                <a:solidFill>
                  <a:srgbClr val="0000FF"/>
                </a:solidFill>
              </a:rPr>
              <a:t>stdio.h</a:t>
            </a:r>
            <a:r>
              <a:rPr lang="en-US" sz="1400" dirty="0" smtClean="0">
                <a:solidFill>
                  <a:srgbClr val="0000FF"/>
                </a:solidFill>
              </a:rPr>
              <a:t>&gt;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 smtClean="0">
                <a:solidFill>
                  <a:srgbClr val="00B0F0"/>
                </a:solidFill>
              </a:rPr>
              <a:t>// Function prototype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 err="1" smtClean="0">
                <a:solidFill>
                  <a:srgbClr val="0000FF"/>
                </a:solidFill>
              </a:rPr>
              <a:t>int</a:t>
            </a:r>
            <a:r>
              <a:rPr lang="en-US" sz="1400" b="1" dirty="0" smtClean="0">
                <a:solidFill>
                  <a:srgbClr val="0000FF"/>
                </a:solidFill>
              </a:rPr>
              <a:t> power(</a:t>
            </a:r>
            <a:r>
              <a:rPr lang="en-US" sz="1400" b="1" dirty="0" err="1" smtClean="0">
                <a:solidFill>
                  <a:srgbClr val="0000FF"/>
                </a:solidFill>
              </a:rPr>
              <a:t>int</a:t>
            </a:r>
            <a:r>
              <a:rPr lang="en-US" sz="1400" b="1" dirty="0" smtClean="0">
                <a:solidFill>
                  <a:srgbClr val="0000FF"/>
                </a:solidFill>
              </a:rPr>
              <a:t> num1, </a:t>
            </a:r>
            <a:r>
              <a:rPr lang="en-US" sz="1400" b="1" dirty="0" err="1" smtClean="0">
                <a:solidFill>
                  <a:srgbClr val="0000FF"/>
                </a:solidFill>
              </a:rPr>
              <a:t>int</a:t>
            </a:r>
            <a:r>
              <a:rPr lang="en-US" sz="1400" b="1" dirty="0" smtClean="0">
                <a:solidFill>
                  <a:srgbClr val="0000FF"/>
                </a:solidFill>
              </a:rPr>
              <a:t> num2);	</a:t>
            </a:r>
            <a:r>
              <a:rPr lang="en-US" sz="1400" b="1" dirty="0" smtClean="0">
                <a:solidFill>
                  <a:srgbClr val="00B0F0"/>
                </a:solidFill>
              </a:rPr>
              <a:t>// FUNCTION PROTOTYPE</a:t>
            </a:r>
          </a:p>
          <a:p>
            <a:pPr marL="342900" indent="-342900">
              <a:buFont typeface="+mj-lt"/>
              <a:buAutoNum type="arabicPeriod"/>
            </a:pPr>
            <a:endParaRPr lang="en-US" sz="1400" b="1" dirty="0" smtClean="0">
              <a:solidFill>
                <a:srgbClr val="00206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b="1" dirty="0" err="1" smtClean="0">
                <a:solidFill>
                  <a:srgbClr val="0000FF"/>
                </a:solidFill>
              </a:rPr>
              <a:t>int</a:t>
            </a:r>
            <a:r>
              <a:rPr lang="en-US" sz="1400" b="1" dirty="0" smtClean="0">
                <a:solidFill>
                  <a:srgbClr val="0000FF"/>
                </a:solidFill>
              </a:rPr>
              <a:t> main (void)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</a:t>
            </a:r>
            <a:r>
              <a:rPr lang="en-US" sz="1400" b="1" dirty="0" err="1" smtClean="0">
                <a:solidFill>
                  <a:srgbClr val="0000FF"/>
                </a:solidFill>
              </a:rPr>
              <a:t>int</a:t>
            </a:r>
            <a:r>
              <a:rPr lang="en-US" sz="1400" dirty="0" smtClean="0">
                <a:solidFill>
                  <a:srgbClr val="0000FF"/>
                </a:solidFill>
              </a:rPr>
              <a:t> result;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  </a:t>
            </a:r>
            <a:r>
              <a:rPr lang="en-US" sz="1400" b="1" dirty="0" smtClean="0">
                <a:solidFill>
                  <a:srgbClr val="0000FF"/>
                </a:solidFill>
              </a:rPr>
              <a:t>result</a:t>
            </a:r>
            <a:r>
              <a:rPr lang="en-US" sz="1400" dirty="0" smtClean="0">
                <a:solidFill>
                  <a:srgbClr val="0000FF"/>
                </a:solidFill>
              </a:rPr>
              <a:t> = power (2, 5</a:t>
            </a:r>
            <a:r>
              <a:rPr lang="en-US" sz="1400" dirty="0" smtClean="0">
                <a:solidFill>
                  <a:srgbClr val="0000FF"/>
                </a:solidFill>
              </a:rPr>
              <a:t>);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  <a:sym typeface="Wingdings" panose="05000000000000000000" pitchFamily="2" charset="2"/>
              </a:rPr>
              <a:t>  result </a:t>
            </a:r>
            <a:r>
              <a:rPr lang="en-US" sz="1400" dirty="0" smtClean="0">
                <a:solidFill>
                  <a:srgbClr val="0000FF"/>
                </a:solidFill>
                <a:sym typeface="Wingdings" panose="05000000000000000000" pitchFamily="2" charset="2"/>
              </a:rPr>
              <a:t>= power (5, 2);</a:t>
            </a:r>
            <a:r>
              <a:rPr lang="en-US" sz="1400" b="1" dirty="0" smtClean="0">
                <a:solidFill>
                  <a:srgbClr val="0000FF"/>
                </a:solidFill>
                <a:sym typeface="Wingdings" panose="05000000000000000000" pitchFamily="2" charset="2"/>
              </a:rPr>
              <a:t> </a:t>
            </a:r>
            <a:endParaRPr lang="en-US" sz="1400" b="1" dirty="0" smtClean="0">
              <a:solidFill>
                <a:srgbClr val="0000FF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return (0);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} </a:t>
            </a:r>
            <a:r>
              <a:rPr lang="en-US" sz="1400" dirty="0" smtClean="0">
                <a:solidFill>
                  <a:srgbClr val="00B0F0"/>
                </a:solidFill>
              </a:rPr>
              <a:t>// end main</a:t>
            </a:r>
          </a:p>
          <a:p>
            <a:pPr marL="342900" indent="-342900">
              <a:buFont typeface="+mj-lt"/>
              <a:buAutoNum type="arabicPeriod"/>
            </a:pPr>
            <a:endParaRPr lang="en-US" sz="1400" dirty="0" smtClean="0">
              <a:solidFill>
                <a:srgbClr val="00B0F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B0F0"/>
                </a:solidFill>
              </a:rPr>
              <a:t>// start define your functions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 err="1" smtClean="0">
                <a:solidFill>
                  <a:srgbClr val="0000FF"/>
                </a:solidFill>
              </a:rPr>
              <a:t>int</a:t>
            </a:r>
            <a:r>
              <a:rPr lang="en-US" sz="1400" b="1" dirty="0" smtClean="0">
                <a:solidFill>
                  <a:srgbClr val="0000FF"/>
                </a:solidFill>
              </a:rPr>
              <a:t> power( </a:t>
            </a:r>
            <a:r>
              <a:rPr lang="en-US" sz="1400" b="1" dirty="0" err="1" smtClean="0">
                <a:solidFill>
                  <a:srgbClr val="0000FF"/>
                </a:solidFill>
              </a:rPr>
              <a:t>int</a:t>
            </a:r>
            <a:r>
              <a:rPr lang="en-US" sz="1400" b="1" dirty="0" smtClean="0">
                <a:solidFill>
                  <a:srgbClr val="0000FF"/>
                </a:solidFill>
              </a:rPr>
              <a:t> num1, </a:t>
            </a:r>
            <a:r>
              <a:rPr lang="en-US" sz="1400" b="1" dirty="0" err="1" smtClean="0">
                <a:solidFill>
                  <a:srgbClr val="0000FF"/>
                </a:solidFill>
              </a:rPr>
              <a:t>int</a:t>
            </a:r>
            <a:r>
              <a:rPr lang="en-US" sz="1400" b="1" dirty="0" smtClean="0">
                <a:solidFill>
                  <a:srgbClr val="0000FF"/>
                </a:solidFill>
              </a:rPr>
              <a:t> num2) </a:t>
            </a:r>
            <a:r>
              <a:rPr lang="en-US" sz="1400" b="1" dirty="0" smtClean="0">
                <a:solidFill>
                  <a:srgbClr val="00B0F0"/>
                </a:solidFill>
              </a:rPr>
              <a:t>// formal parameters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   </a:t>
            </a:r>
            <a:r>
              <a:rPr lang="en-US" sz="1400" dirty="0" err="1" smtClean="0">
                <a:solidFill>
                  <a:srgbClr val="0000FF"/>
                </a:solidFill>
              </a:rPr>
              <a:t>int</a:t>
            </a:r>
            <a:r>
              <a:rPr lang="en-US" sz="1400" dirty="0" smtClean="0">
                <a:solidFill>
                  <a:srgbClr val="0000FF"/>
                </a:solidFill>
              </a:rPr>
              <a:t> </a:t>
            </a:r>
            <a:r>
              <a:rPr lang="en-US" sz="1400" dirty="0" err="1" smtClean="0">
                <a:solidFill>
                  <a:srgbClr val="0000FF"/>
                </a:solidFill>
              </a:rPr>
              <a:t>i</a:t>
            </a:r>
            <a:r>
              <a:rPr lang="en-US" sz="1400" dirty="0" smtClean="0">
                <a:solidFill>
                  <a:srgbClr val="0000FF"/>
                </a:solidFill>
              </a:rPr>
              <a:t>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>
                <a:solidFill>
                  <a:srgbClr val="0000FF"/>
                </a:solidFill>
              </a:rPr>
              <a:t> </a:t>
            </a:r>
            <a:r>
              <a:rPr lang="en-US" sz="1400" b="1" dirty="0" smtClean="0">
                <a:solidFill>
                  <a:srgbClr val="0000FF"/>
                </a:solidFill>
              </a:rPr>
              <a:t>  </a:t>
            </a:r>
            <a:r>
              <a:rPr lang="en-US" sz="1400" b="1" dirty="0" err="1" smtClean="0">
                <a:solidFill>
                  <a:srgbClr val="0000FF"/>
                </a:solidFill>
              </a:rPr>
              <a:t>int</a:t>
            </a:r>
            <a:r>
              <a:rPr lang="en-US" sz="1400" b="1" dirty="0" smtClean="0">
                <a:solidFill>
                  <a:srgbClr val="0000FF"/>
                </a:solidFill>
              </a:rPr>
              <a:t> product = 1;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>
                <a:solidFill>
                  <a:srgbClr val="0000FF"/>
                </a:solidFill>
              </a:rPr>
              <a:t> </a:t>
            </a:r>
            <a:r>
              <a:rPr lang="en-US" sz="1400" b="1" dirty="0" smtClean="0">
                <a:solidFill>
                  <a:srgbClr val="0000FF"/>
                </a:solidFill>
              </a:rPr>
              <a:t>  for (</a:t>
            </a:r>
            <a:r>
              <a:rPr lang="en-US" sz="1400" b="1" dirty="0" err="1" smtClean="0">
                <a:solidFill>
                  <a:srgbClr val="0000FF"/>
                </a:solidFill>
              </a:rPr>
              <a:t>i</a:t>
            </a:r>
            <a:r>
              <a:rPr lang="en-US" sz="1400" b="1" dirty="0" smtClean="0">
                <a:solidFill>
                  <a:srgbClr val="0000FF"/>
                </a:solidFill>
              </a:rPr>
              <a:t>= 1; </a:t>
            </a:r>
            <a:r>
              <a:rPr lang="en-US" sz="1400" b="1" dirty="0" err="1" smtClean="0">
                <a:solidFill>
                  <a:srgbClr val="0000FF"/>
                </a:solidFill>
              </a:rPr>
              <a:t>i</a:t>
            </a:r>
            <a:r>
              <a:rPr lang="en-US" sz="1400" b="1" dirty="0" smtClean="0">
                <a:solidFill>
                  <a:srgbClr val="0000FF"/>
                </a:solidFill>
              </a:rPr>
              <a:t>&lt; num2; </a:t>
            </a:r>
            <a:r>
              <a:rPr lang="en-US" sz="1400" b="1" dirty="0" err="1" smtClean="0">
                <a:solidFill>
                  <a:srgbClr val="0000FF"/>
                </a:solidFill>
              </a:rPr>
              <a:t>i</a:t>
            </a:r>
            <a:r>
              <a:rPr lang="en-US" sz="1400" b="1" dirty="0" smtClean="0">
                <a:solidFill>
                  <a:srgbClr val="0000FF"/>
                </a:solidFill>
              </a:rPr>
              <a:t>++)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>
                <a:solidFill>
                  <a:srgbClr val="0000FF"/>
                </a:solidFill>
              </a:rPr>
              <a:t> </a:t>
            </a:r>
            <a:r>
              <a:rPr lang="en-US" sz="1400" b="1" dirty="0" smtClean="0">
                <a:solidFill>
                  <a:srgbClr val="0000FF"/>
                </a:solidFill>
              </a:rPr>
              <a:t>     product *= num1;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>
                <a:solidFill>
                  <a:srgbClr val="0000FF"/>
                </a:solidFill>
              </a:rPr>
              <a:t> </a:t>
            </a:r>
            <a:r>
              <a:rPr lang="en-US" sz="1400" b="1" dirty="0" smtClean="0">
                <a:solidFill>
                  <a:srgbClr val="0000FF"/>
                </a:solidFill>
              </a:rPr>
              <a:t>  return product;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} </a:t>
            </a:r>
            <a:r>
              <a:rPr lang="en-US" sz="1400" dirty="0" smtClean="0">
                <a:solidFill>
                  <a:srgbClr val="00B0F0"/>
                </a:solidFill>
              </a:rPr>
              <a:t>// end power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B0F0"/>
                </a:solidFill>
              </a:rPr>
              <a:t>// end of program</a:t>
            </a:r>
          </a:p>
          <a:p>
            <a:pPr marL="342900" indent="-342900">
              <a:buFont typeface="+mj-lt"/>
              <a:buAutoNum type="arabicPeriod"/>
            </a:pPr>
            <a:endParaRPr lang="en-US" sz="1400" dirty="0" smtClean="0">
              <a:solidFill>
                <a:srgbClr val="0000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99592" y="2636912"/>
            <a:ext cx="2016224" cy="216024"/>
          </a:xfrm>
          <a:prstGeom prst="rect">
            <a:avLst/>
          </a:prstGeom>
          <a:solidFill>
            <a:srgbClr val="00B0F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55576" y="3717032"/>
            <a:ext cx="2736304" cy="216024"/>
          </a:xfrm>
          <a:prstGeom prst="rect">
            <a:avLst/>
          </a:prstGeom>
          <a:solidFill>
            <a:srgbClr val="00B0F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267744" y="2852936"/>
            <a:ext cx="0" cy="864096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483768" y="2852936"/>
            <a:ext cx="504056" cy="864096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3851920" y="4437112"/>
            <a:ext cx="4392488" cy="43204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Every word </a:t>
            </a:r>
            <a:r>
              <a:rPr lang="en-US" sz="1200" i="1" dirty="0" smtClean="0"/>
              <a:t>num1</a:t>
            </a:r>
            <a:r>
              <a:rPr lang="en-US" sz="1200" dirty="0" smtClean="0"/>
              <a:t> in the function is replaced by 5</a:t>
            </a:r>
          </a:p>
          <a:p>
            <a:pPr algn="ctr"/>
            <a:r>
              <a:rPr lang="en-US" sz="1200" dirty="0" smtClean="0"/>
              <a:t>Every word </a:t>
            </a:r>
            <a:r>
              <a:rPr lang="en-US" sz="1200" i="1" dirty="0" smtClean="0"/>
              <a:t>num2</a:t>
            </a:r>
            <a:r>
              <a:rPr lang="en-US" sz="1200" dirty="0" smtClean="0"/>
              <a:t> in the function is replaced by 2</a:t>
            </a:r>
          </a:p>
        </p:txBody>
      </p:sp>
    </p:spTree>
    <p:extLst>
      <p:ext uri="{BB962C8B-B14F-4D97-AF65-F5344CB8AC3E}">
        <p14:creationId xmlns:p14="http://schemas.microsoft.com/office/powerpoint/2010/main" val="2138890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>
            <a:normAutofit/>
          </a:bodyPr>
          <a:lstStyle/>
          <a:p>
            <a:pPr marL="292608" lvl="1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3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Example 2 – cont’d 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5" name="Rounded Rectangle 4"/>
          <p:cNvSpPr/>
          <p:nvPr/>
        </p:nvSpPr>
        <p:spPr>
          <a:xfrm>
            <a:off x="107504" y="620688"/>
            <a:ext cx="8856984" cy="5616624"/>
          </a:xfrm>
          <a:prstGeom prst="roundRect">
            <a:avLst/>
          </a:prstGeom>
          <a:solidFill>
            <a:srgbClr val="CCEC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#include &lt;</a:t>
            </a:r>
            <a:r>
              <a:rPr lang="en-US" sz="1400" dirty="0" err="1" smtClean="0">
                <a:solidFill>
                  <a:srgbClr val="0000FF"/>
                </a:solidFill>
              </a:rPr>
              <a:t>stdio.h</a:t>
            </a:r>
            <a:r>
              <a:rPr lang="en-US" sz="1400" dirty="0" smtClean="0">
                <a:solidFill>
                  <a:srgbClr val="0000FF"/>
                </a:solidFill>
              </a:rPr>
              <a:t>&gt;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 smtClean="0">
                <a:solidFill>
                  <a:srgbClr val="00B0F0"/>
                </a:solidFill>
              </a:rPr>
              <a:t>// Function prototype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 err="1" smtClean="0">
                <a:solidFill>
                  <a:srgbClr val="0000FF"/>
                </a:solidFill>
              </a:rPr>
              <a:t>int</a:t>
            </a:r>
            <a:r>
              <a:rPr lang="en-US" sz="1400" b="1" dirty="0" smtClean="0">
                <a:solidFill>
                  <a:srgbClr val="0000FF"/>
                </a:solidFill>
              </a:rPr>
              <a:t> power(</a:t>
            </a:r>
            <a:r>
              <a:rPr lang="en-US" sz="1400" b="1" dirty="0" err="1" smtClean="0">
                <a:solidFill>
                  <a:srgbClr val="0000FF"/>
                </a:solidFill>
              </a:rPr>
              <a:t>int</a:t>
            </a:r>
            <a:r>
              <a:rPr lang="en-US" sz="1400" b="1" dirty="0" smtClean="0">
                <a:solidFill>
                  <a:srgbClr val="0000FF"/>
                </a:solidFill>
              </a:rPr>
              <a:t> num1, </a:t>
            </a:r>
            <a:r>
              <a:rPr lang="en-US" sz="1400" b="1" dirty="0" err="1" smtClean="0">
                <a:solidFill>
                  <a:srgbClr val="0000FF"/>
                </a:solidFill>
              </a:rPr>
              <a:t>int</a:t>
            </a:r>
            <a:r>
              <a:rPr lang="en-US" sz="1400" b="1" dirty="0" smtClean="0">
                <a:solidFill>
                  <a:srgbClr val="0000FF"/>
                </a:solidFill>
              </a:rPr>
              <a:t> num2);	</a:t>
            </a:r>
            <a:r>
              <a:rPr lang="en-US" sz="1400" b="1" dirty="0" smtClean="0">
                <a:solidFill>
                  <a:srgbClr val="00B0F0"/>
                </a:solidFill>
              </a:rPr>
              <a:t>// FUNCTION PROTOTYPE</a:t>
            </a:r>
          </a:p>
          <a:p>
            <a:pPr marL="342900" indent="-342900">
              <a:buFont typeface="+mj-lt"/>
              <a:buAutoNum type="arabicPeriod"/>
            </a:pPr>
            <a:endParaRPr lang="en-US" sz="1400" b="1" dirty="0" smtClean="0">
              <a:solidFill>
                <a:srgbClr val="00206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b="1" dirty="0" err="1" smtClean="0">
                <a:solidFill>
                  <a:srgbClr val="0000FF"/>
                </a:solidFill>
              </a:rPr>
              <a:t>int</a:t>
            </a:r>
            <a:r>
              <a:rPr lang="en-US" sz="1400" b="1" dirty="0" smtClean="0">
                <a:solidFill>
                  <a:srgbClr val="0000FF"/>
                </a:solidFill>
              </a:rPr>
              <a:t> main (void)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</a:t>
            </a:r>
            <a:r>
              <a:rPr lang="en-US" sz="1400" b="1" dirty="0" err="1" smtClean="0">
                <a:solidFill>
                  <a:srgbClr val="0000FF"/>
                </a:solidFill>
              </a:rPr>
              <a:t>int</a:t>
            </a:r>
            <a:r>
              <a:rPr lang="en-US" sz="1400" dirty="0" smtClean="0">
                <a:solidFill>
                  <a:srgbClr val="0000FF"/>
                </a:solidFill>
              </a:rPr>
              <a:t> result;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  </a:t>
            </a:r>
            <a:r>
              <a:rPr lang="en-US" sz="1400" b="1" dirty="0" smtClean="0">
                <a:solidFill>
                  <a:srgbClr val="0000FF"/>
                </a:solidFill>
              </a:rPr>
              <a:t>result</a:t>
            </a:r>
            <a:r>
              <a:rPr lang="en-US" sz="1400" dirty="0" smtClean="0">
                <a:solidFill>
                  <a:srgbClr val="0000FF"/>
                </a:solidFill>
              </a:rPr>
              <a:t> = power (2, 5</a:t>
            </a:r>
            <a:r>
              <a:rPr lang="en-US" sz="1400" dirty="0" smtClean="0">
                <a:solidFill>
                  <a:srgbClr val="0000FF"/>
                </a:solidFill>
              </a:rPr>
              <a:t>);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  <a:sym typeface="Wingdings" panose="05000000000000000000" pitchFamily="2" charset="2"/>
              </a:rPr>
              <a:t>  result </a:t>
            </a:r>
            <a:r>
              <a:rPr lang="en-US" sz="1400" dirty="0" smtClean="0">
                <a:solidFill>
                  <a:srgbClr val="0000FF"/>
                </a:solidFill>
                <a:sym typeface="Wingdings" panose="05000000000000000000" pitchFamily="2" charset="2"/>
              </a:rPr>
              <a:t>= power (5, 2);</a:t>
            </a:r>
            <a:r>
              <a:rPr lang="en-US" sz="1400" b="1" dirty="0" smtClean="0">
                <a:solidFill>
                  <a:srgbClr val="0000FF"/>
                </a:solidFill>
                <a:sym typeface="Wingdings" panose="05000000000000000000" pitchFamily="2" charset="2"/>
              </a:rPr>
              <a:t> </a:t>
            </a:r>
            <a:endParaRPr lang="en-US" sz="1400" b="1" dirty="0" smtClean="0">
              <a:solidFill>
                <a:srgbClr val="0000FF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return (0);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} </a:t>
            </a:r>
            <a:r>
              <a:rPr lang="en-US" sz="1400" dirty="0" smtClean="0">
                <a:solidFill>
                  <a:srgbClr val="00B0F0"/>
                </a:solidFill>
              </a:rPr>
              <a:t>// end main</a:t>
            </a:r>
          </a:p>
          <a:p>
            <a:pPr marL="342900" indent="-342900">
              <a:buFont typeface="+mj-lt"/>
              <a:buAutoNum type="arabicPeriod"/>
            </a:pPr>
            <a:endParaRPr lang="en-US" sz="1400" dirty="0" smtClean="0">
              <a:solidFill>
                <a:srgbClr val="00B0F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B0F0"/>
                </a:solidFill>
              </a:rPr>
              <a:t>// start define your functions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 err="1" smtClean="0">
                <a:solidFill>
                  <a:srgbClr val="0000FF"/>
                </a:solidFill>
              </a:rPr>
              <a:t>int</a:t>
            </a:r>
            <a:r>
              <a:rPr lang="en-US" sz="1400" b="1" dirty="0" smtClean="0">
                <a:solidFill>
                  <a:srgbClr val="0000FF"/>
                </a:solidFill>
              </a:rPr>
              <a:t> power( </a:t>
            </a:r>
            <a:r>
              <a:rPr lang="en-US" sz="1400" b="1" dirty="0" err="1" smtClean="0">
                <a:solidFill>
                  <a:srgbClr val="0000FF"/>
                </a:solidFill>
              </a:rPr>
              <a:t>int</a:t>
            </a:r>
            <a:r>
              <a:rPr lang="en-US" sz="1400" b="1" dirty="0" smtClean="0">
                <a:solidFill>
                  <a:srgbClr val="0000FF"/>
                </a:solidFill>
              </a:rPr>
              <a:t> </a:t>
            </a:r>
            <a:r>
              <a:rPr lang="en-US" sz="1400" b="1" strike="sngStrike" dirty="0" smtClean="0">
                <a:solidFill>
                  <a:srgbClr val="FF0000"/>
                </a:solidFill>
              </a:rPr>
              <a:t>num1</a:t>
            </a:r>
            <a:r>
              <a:rPr lang="en-US" sz="1400" b="1" dirty="0" smtClean="0">
                <a:solidFill>
                  <a:srgbClr val="0000FF"/>
                </a:solidFill>
              </a:rPr>
              <a:t>  </a:t>
            </a:r>
            <a:r>
              <a:rPr lang="en-US" b="1" dirty="0">
                <a:solidFill>
                  <a:schemeClr val="tx1"/>
                </a:solidFill>
              </a:rPr>
              <a:t>5</a:t>
            </a:r>
            <a:r>
              <a:rPr lang="en-US" sz="1400" b="1" dirty="0" smtClean="0">
                <a:solidFill>
                  <a:srgbClr val="0000FF"/>
                </a:solidFill>
              </a:rPr>
              <a:t>, </a:t>
            </a:r>
            <a:r>
              <a:rPr lang="en-US" sz="1400" b="1" dirty="0" err="1" smtClean="0">
                <a:solidFill>
                  <a:srgbClr val="0000FF"/>
                </a:solidFill>
              </a:rPr>
              <a:t>int</a:t>
            </a:r>
            <a:r>
              <a:rPr lang="en-US" sz="1400" b="1" dirty="0" smtClean="0">
                <a:solidFill>
                  <a:srgbClr val="0000FF"/>
                </a:solidFill>
              </a:rPr>
              <a:t> </a:t>
            </a:r>
            <a:r>
              <a:rPr lang="en-US" sz="1400" b="1" strike="sngStrike" dirty="0" smtClean="0">
                <a:solidFill>
                  <a:srgbClr val="FF0000"/>
                </a:solidFill>
              </a:rPr>
              <a:t>num2</a:t>
            </a:r>
            <a:r>
              <a:rPr lang="en-US" sz="1400" b="1" dirty="0" smtClean="0">
                <a:solidFill>
                  <a:srgbClr val="0000FF"/>
                </a:solidFill>
              </a:rPr>
              <a:t>  </a:t>
            </a:r>
            <a:r>
              <a:rPr lang="en-US" b="1" dirty="0">
                <a:solidFill>
                  <a:schemeClr val="tx1"/>
                </a:solidFill>
              </a:rPr>
              <a:t>2</a:t>
            </a:r>
            <a:r>
              <a:rPr lang="en-US" sz="1400" b="1" dirty="0" smtClean="0">
                <a:solidFill>
                  <a:srgbClr val="0000FF"/>
                </a:solidFill>
              </a:rPr>
              <a:t>) </a:t>
            </a:r>
            <a:r>
              <a:rPr lang="en-US" sz="1400" b="1" dirty="0" smtClean="0">
                <a:solidFill>
                  <a:srgbClr val="00B0F0"/>
                </a:solidFill>
              </a:rPr>
              <a:t>// formal parameters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{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   </a:t>
            </a:r>
            <a:r>
              <a:rPr lang="en-US" sz="1400" dirty="0" err="1" smtClean="0">
                <a:solidFill>
                  <a:srgbClr val="0000FF"/>
                </a:solidFill>
              </a:rPr>
              <a:t>int</a:t>
            </a:r>
            <a:r>
              <a:rPr lang="en-US" sz="1400" dirty="0" smtClean="0">
                <a:solidFill>
                  <a:srgbClr val="0000FF"/>
                </a:solidFill>
              </a:rPr>
              <a:t> </a:t>
            </a:r>
            <a:r>
              <a:rPr lang="en-US" sz="1400" dirty="0" err="1" smtClean="0">
                <a:solidFill>
                  <a:srgbClr val="0000FF"/>
                </a:solidFill>
              </a:rPr>
              <a:t>i</a:t>
            </a:r>
            <a:r>
              <a:rPr lang="en-US" sz="1400" dirty="0" smtClean="0">
                <a:solidFill>
                  <a:srgbClr val="0000FF"/>
                </a:solidFill>
              </a:rPr>
              <a:t>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>
                <a:solidFill>
                  <a:srgbClr val="0000FF"/>
                </a:solidFill>
              </a:rPr>
              <a:t> </a:t>
            </a:r>
            <a:r>
              <a:rPr lang="en-US" sz="1400" b="1" dirty="0" smtClean="0">
                <a:solidFill>
                  <a:srgbClr val="0000FF"/>
                </a:solidFill>
              </a:rPr>
              <a:t>  </a:t>
            </a:r>
            <a:r>
              <a:rPr lang="en-US" sz="1400" b="1" dirty="0" err="1" smtClean="0">
                <a:solidFill>
                  <a:srgbClr val="0000FF"/>
                </a:solidFill>
              </a:rPr>
              <a:t>int</a:t>
            </a:r>
            <a:r>
              <a:rPr lang="en-US" sz="1400" b="1" dirty="0" smtClean="0">
                <a:solidFill>
                  <a:srgbClr val="0000FF"/>
                </a:solidFill>
              </a:rPr>
              <a:t> product = 1;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>
                <a:solidFill>
                  <a:srgbClr val="0000FF"/>
                </a:solidFill>
              </a:rPr>
              <a:t> </a:t>
            </a:r>
            <a:r>
              <a:rPr lang="en-US" sz="1400" b="1" dirty="0" smtClean="0">
                <a:solidFill>
                  <a:srgbClr val="0000FF"/>
                </a:solidFill>
              </a:rPr>
              <a:t>  for (</a:t>
            </a:r>
            <a:r>
              <a:rPr lang="en-US" sz="1400" b="1" dirty="0" err="1" smtClean="0">
                <a:solidFill>
                  <a:srgbClr val="0000FF"/>
                </a:solidFill>
              </a:rPr>
              <a:t>i</a:t>
            </a:r>
            <a:r>
              <a:rPr lang="en-US" sz="1400" b="1" dirty="0" smtClean="0">
                <a:solidFill>
                  <a:srgbClr val="0000FF"/>
                </a:solidFill>
              </a:rPr>
              <a:t>= 1; </a:t>
            </a:r>
            <a:r>
              <a:rPr lang="en-US" sz="1400" b="1" dirty="0" err="1" smtClean="0">
                <a:solidFill>
                  <a:srgbClr val="0000FF"/>
                </a:solidFill>
              </a:rPr>
              <a:t>i</a:t>
            </a:r>
            <a:r>
              <a:rPr lang="en-US" sz="1400" b="1" dirty="0" smtClean="0">
                <a:solidFill>
                  <a:srgbClr val="0000FF"/>
                </a:solidFill>
              </a:rPr>
              <a:t>&lt; </a:t>
            </a:r>
            <a:r>
              <a:rPr lang="en-US" sz="1400" b="1" strike="sngStrike" dirty="0" smtClean="0">
                <a:solidFill>
                  <a:srgbClr val="FF0000"/>
                </a:solidFill>
              </a:rPr>
              <a:t>num2</a:t>
            </a:r>
            <a:r>
              <a:rPr lang="en-US" sz="1400" b="1" dirty="0" smtClean="0">
                <a:solidFill>
                  <a:srgbClr val="0000FF"/>
                </a:solidFill>
              </a:rPr>
              <a:t>  </a:t>
            </a:r>
            <a:r>
              <a:rPr lang="en-US" b="1" dirty="0">
                <a:solidFill>
                  <a:schemeClr val="tx1"/>
                </a:solidFill>
              </a:rPr>
              <a:t>2</a:t>
            </a:r>
            <a:r>
              <a:rPr lang="en-US" sz="1400" b="1" dirty="0" smtClean="0">
                <a:solidFill>
                  <a:srgbClr val="0000FF"/>
                </a:solidFill>
              </a:rPr>
              <a:t>; </a:t>
            </a:r>
            <a:r>
              <a:rPr lang="en-US" sz="1400" b="1" dirty="0" err="1" smtClean="0">
                <a:solidFill>
                  <a:srgbClr val="0000FF"/>
                </a:solidFill>
              </a:rPr>
              <a:t>i</a:t>
            </a:r>
            <a:r>
              <a:rPr lang="en-US" sz="1400" b="1" dirty="0" smtClean="0">
                <a:solidFill>
                  <a:srgbClr val="0000FF"/>
                </a:solidFill>
              </a:rPr>
              <a:t>++)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b="1" dirty="0">
                <a:solidFill>
                  <a:srgbClr val="0000FF"/>
                </a:solidFill>
              </a:rPr>
              <a:t> </a:t>
            </a:r>
            <a:r>
              <a:rPr lang="en-US" sz="1400" b="1" dirty="0" smtClean="0">
                <a:solidFill>
                  <a:srgbClr val="0000FF"/>
                </a:solidFill>
              </a:rPr>
              <a:t>     product *= </a:t>
            </a:r>
            <a:r>
              <a:rPr lang="en-US" sz="1400" b="1" strike="sngStrike" dirty="0" smtClean="0">
                <a:solidFill>
                  <a:srgbClr val="FF0000"/>
                </a:solidFill>
              </a:rPr>
              <a:t>num1</a:t>
            </a:r>
            <a:r>
              <a:rPr lang="en-US" sz="1400" b="1" dirty="0" smtClean="0">
                <a:solidFill>
                  <a:srgbClr val="0000FF"/>
                </a:solidFill>
              </a:rPr>
              <a:t>  </a:t>
            </a:r>
            <a:r>
              <a:rPr lang="en-US" b="1" dirty="0">
                <a:solidFill>
                  <a:schemeClr val="tx1"/>
                </a:solidFill>
              </a:rPr>
              <a:t>5</a:t>
            </a:r>
            <a:r>
              <a:rPr lang="en-US" sz="1400" b="1" dirty="0" smtClean="0">
                <a:solidFill>
                  <a:srgbClr val="0000FF"/>
                </a:solidFill>
              </a:rPr>
              <a:t>;</a:t>
            </a:r>
            <a:endParaRPr lang="en-US" sz="1400" b="1" dirty="0" smtClean="0">
              <a:solidFill>
                <a:srgbClr val="0000FF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400" b="1" dirty="0">
                <a:solidFill>
                  <a:srgbClr val="0000FF"/>
                </a:solidFill>
              </a:rPr>
              <a:t> </a:t>
            </a:r>
            <a:r>
              <a:rPr lang="en-US" sz="1400" b="1" dirty="0" smtClean="0">
                <a:solidFill>
                  <a:srgbClr val="0000FF"/>
                </a:solidFill>
              </a:rPr>
              <a:t>  return product;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00FF"/>
                </a:solidFill>
              </a:rPr>
              <a:t>} </a:t>
            </a:r>
            <a:r>
              <a:rPr lang="en-US" sz="1400" dirty="0" smtClean="0">
                <a:solidFill>
                  <a:srgbClr val="00B0F0"/>
                </a:solidFill>
              </a:rPr>
              <a:t>// end power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>
                <a:solidFill>
                  <a:srgbClr val="00B0F0"/>
                </a:solidFill>
              </a:rPr>
              <a:t>// end of program</a:t>
            </a:r>
          </a:p>
          <a:p>
            <a:pPr marL="342900" indent="-342900">
              <a:buFont typeface="+mj-lt"/>
              <a:buAutoNum type="arabicPeriod"/>
            </a:pPr>
            <a:endParaRPr lang="en-US" sz="1400" dirty="0" smtClean="0">
              <a:solidFill>
                <a:srgbClr val="0000FF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99592" y="2636912"/>
            <a:ext cx="2016224" cy="216024"/>
          </a:xfrm>
          <a:prstGeom prst="rect">
            <a:avLst/>
          </a:prstGeom>
          <a:solidFill>
            <a:srgbClr val="00B0F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55576" y="3717032"/>
            <a:ext cx="3096344" cy="288032"/>
          </a:xfrm>
          <a:prstGeom prst="rect">
            <a:avLst/>
          </a:prstGeom>
          <a:solidFill>
            <a:srgbClr val="00B0F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Arrow Connector 8"/>
          <p:cNvCxnSpPr>
            <a:endCxn id="8" idx="0"/>
          </p:cNvCxnSpPr>
          <p:nvPr/>
        </p:nvCxnSpPr>
        <p:spPr>
          <a:xfrm>
            <a:off x="2267744" y="2852936"/>
            <a:ext cx="36004" cy="864096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483768" y="2852936"/>
            <a:ext cx="864096" cy="936104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3851920" y="4437112"/>
            <a:ext cx="4392488" cy="43204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Every word </a:t>
            </a:r>
            <a:r>
              <a:rPr lang="en-US" sz="1200" i="1" dirty="0" smtClean="0"/>
              <a:t>num1</a:t>
            </a:r>
            <a:r>
              <a:rPr lang="en-US" sz="1200" dirty="0" smtClean="0"/>
              <a:t> in the function is replaced by 2</a:t>
            </a:r>
          </a:p>
          <a:p>
            <a:pPr algn="ctr"/>
            <a:r>
              <a:rPr lang="en-US" sz="1200" dirty="0" smtClean="0"/>
              <a:t>Every word </a:t>
            </a:r>
            <a:r>
              <a:rPr lang="en-US" sz="1200" i="1" dirty="0" smtClean="0"/>
              <a:t>num2</a:t>
            </a:r>
            <a:r>
              <a:rPr lang="en-US" sz="1200" dirty="0" smtClean="0"/>
              <a:t> in the function is replaced by 5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851920" y="1628800"/>
            <a:ext cx="4320480" cy="108012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1600" dirty="0" smtClean="0"/>
              <a:t>Note that the calling function does not recognize the variables of </a:t>
            </a:r>
            <a:r>
              <a:rPr lang="en-US" sz="1600" i="1" dirty="0" smtClean="0"/>
              <a:t>power</a:t>
            </a:r>
            <a:r>
              <a:rPr lang="en-US" sz="1600" dirty="0" smtClean="0"/>
              <a:t>, and vice versa. This includes the formal &amp; actual parameters.</a:t>
            </a:r>
            <a:endParaRPr lang="en-US" sz="1600" dirty="0"/>
          </a:p>
        </p:txBody>
      </p:sp>
      <p:sp>
        <p:nvSpPr>
          <p:cNvPr id="12" name="Rectangle 11"/>
          <p:cNvSpPr/>
          <p:nvPr/>
        </p:nvSpPr>
        <p:spPr>
          <a:xfrm>
            <a:off x="4004320" y="5373216"/>
            <a:ext cx="3600400" cy="43204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i="1" dirty="0" smtClean="0"/>
              <a:t>product</a:t>
            </a:r>
            <a:r>
              <a:rPr lang="en-US" sz="1200" dirty="0" smtClean="0"/>
              <a:t> is then calculated. Its </a:t>
            </a:r>
            <a:r>
              <a:rPr lang="en-US" sz="1200" dirty="0" smtClean="0">
                <a:solidFill>
                  <a:schemeClr val="tx1"/>
                </a:solidFill>
              </a:rPr>
              <a:t>value</a:t>
            </a:r>
            <a:r>
              <a:rPr lang="en-US" sz="1200" dirty="0" smtClean="0"/>
              <a:t> is returned to the calling function.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2681051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179</TotalTime>
  <Words>1405</Words>
  <Application>Microsoft Office PowerPoint</Application>
  <PresentationFormat>On-screen Show (4:3)</PresentationFormat>
  <Paragraphs>564</Paragraphs>
  <Slides>21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Opulent</vt:lpstr>
      <vt:lpstr>FUNCTIONS WITH ARGUMENTS</vt:lpstr>
      <vt:lpstr>1. Reference by-value vs. reference by-address</vt:lpstr>
      <vt:lpstr>2. EXAMPLE (1) </vt:lpstr>
      <vt:lpstr>2. EXAMPLE (1) – cont’d </vt:lpstr>
      <vt:lpstr>2. EXAMPLE (1) – cont’d </vt:lpstr>
      <vt:lpstr>3. Example 2</vt:lpstr>
      <vt:lpstr>3. Example 2 – cont’d </vt:lpstr>
      <vt:lpstr>3. Example 2 – cont’d</vt:lpstr>
      <vt:lpstr>3. Example 2 – cont’d </vt:lpstr>
      <vt:lpstr>4. array elements as arguments</vt:lpstr>
      <vt:lpstr>5. Example 3</vt:lpstr>
      <vt:lpstr>5. Example 3 – cont’d</vt:lpstr>
      <vt:lpstr>6. arrays as arguments</vt:lpstr>
      <vt:lpstr>7. example 4</vt:lpstr>
      <vt:lpstr>7. example 4 – cont’d </vt:lpstr>
      <vt:lpstr>7. example 4 – cont’d </vt:lpstr>
      <vt:lpstr>7. example 4 – cont’d </vt:lpstr>
      <vt:lpstr>7. example 4 – cont’d </vt:lpstr>
      <vt:lpstr>8. Example 5</vt:lpstr>
      <vt:lpstr>9. Example 6</vt:lpstr>
      <vt:lpstr>10. Example 7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FUNCTIONS WITH ARGUMENTS</dc:title>
  <dc:creator>Soha S.Zaghloul</dc:creator>
  <cp:lastModifiedBy>Soha S.Zaghloul</cp:lastModifiedBy>
  <cp:revision>17</cp:revision>
  <dcterms:created xsi:type="dcterms:W3CDTF">2014-11-19T16:10:06Z</dcterms:created>
  <dcterms:modified xsi:type="dcterms:W3CDTF">2014-11-19T19:09:30Z</dcterms:modified>
</cp:coreProperties>
</file>