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3"/>
  </p:sldMasterIdLst>
  <p:notesMasterIdLst>
    <p:notesMasterId r:id="rId29"/>
  </p:notesMasterIdLst>
  <p:sldIdLst>
    <p:sldId id="256" r:id="rId4"/>
    <p:sldId id="257" r:id="rId5"/>
    <p:sldId id="259" r:id="rId6"/>
    <p:sldId id="261" r:id="rId7"/>
    <p:sldId id="258" r:id="rId8"/>
    <p:sldId id="262" r:id="rId9"/>
    <p:sldId id="264" r:id="rId10"/>
    <p:sldId id="263" r:id="rId11"/>
    <p:sldId id="265" r:id="rId12"/>
    <p:sldId id="266" r:id="rId13"/>
    <p:sldId id="286" r:id="rId14"/>
    <p:sldId id="267" r:id="rId15"/>
    <p:sldId id="269" r:id="rId16"/>
    <p:sldId id="295" r:id="rId17"/>
    <p:sldId id="294" r:id="rId18"/>
    <p:sldId id="299" r:id="rId19"/>
    <p:sldId id="288" r:id="rId20"/>
    <p:sldId id="289" r:id="rId21"/>
    <p:sldId id="290" r:id="rId22"/>
    <p:sldId id="291" r:id="rId23"/>
    <p:sldId id="292" r:id="rId24"/>
    <p:sldId id="293" r:id="rId25"/>
    <p:sldId id="300" r:id="rId26"/>
    <p:sldId id="303" r:id="rId27"/>
    <p:sldId id="304" r:id="rId2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48" charset="-128"/>
        <a:cs typeface="+mn-cs"/>
      </a:defRPr>
    </a:lvl5pPr>
    <a:lvl6pPr marL="2286000" algn="r" defTabSz="914400" rtl="1" eaLnBrk="1" latinLnBrk="0" hangingPunct="1">
      <a:defRPr sz="2400" kern="1200">
        <a:solidFill>
          <a:schemeClr val="tx1"/>
        </a:solidFill>
        <a:latin typeface="Arial" charset="0"/>
        <a:ea typeface="ＭＳ Ｐゴシック" pitchFamily="48" charset="-128"/>
        <a:cs typeface="+mn-cs"/>
      </a:defRPr>
    </a:lvl6pPr>
    <a:lvl7pPr marL="2743200" algn="r" defTabSz="914400" rtl="1" eaLnBrk="1" latinLnBrk="0" hangingPunct="1">
      <a:defRPr sz="2400" kern="1200">
        <a:solidFill>
          <a:schemeClr val="tx1"/>
        </a:solidFill>
        <a:latin typeface="Arial" charset="0"/>
        <a:ea typeface="ＭＳ Ｐゴシック" pitchFamily="48" charset="-128"/>
        <a:cs typeface="+mn-cs"/>
      </a:defRPr>
    </a:lvl7pPr>
    <a:lvl8pPr marL="3200400" algn="r" defTabSz="914400" rtl="1" eaLnBrk="1" latinLnBrk="0" hangingPunct="1">
      <a:defRPr sz="2400" kern="1200">
        <a:solidFill>
          <a:schemeClr val="tx1"/>
        </a:solidFill>
        <a:latin typeface="Arial" charset="0"/>
        <a:ea typeface="ＭＳ Ｐゴシック" pitchFamily="48" charset="-128"/>
        <a:cs typeface="+mn-cs"/>
      </a:defRPr>
    </a:lvl8pPr>
    <a:lvl9pPr marL="3657600" algn="r" defTabSz="914400" rtl="1" eaLnBrk="1" latinLnBrk="0" hangingPunct="1">
      <a:defRPr sz="2400" kern="1200">
        <a:solidFill>
          <a:schemeClr val="tx1"/>
        </a:solidFill>
        <a:latin typeface="Arial" charset="0"/>
        <a:ea typeface="ＭＳ Ｐゴシック" pitchFamily="4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24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90955" autoAdjust="0"/>
  </p:normalViewPr>
  <p:slideViewPr>
    <p:cSldViewPr>
      <p:cViewPr varScale="1">
        <p:scale>
          <a:sx n="71" d="100"/>
          <a:sy n="71" d="100"/>
        </p:scale>
        <p:origin x="-112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0D7D6CF-DA35-4C83-A8D9-95A5A5DD9B8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48"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48" charset="-128"/>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82223F-3292-4597-B1D3-2EB04219E66D}"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10</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sz="1200" dirty="0" smtClean="0">
                <a:latin typeface="Century" pitchFamily="18" charset="0"/>
              </a:rPr>
              <a:t>That meant that they humiliated and compelled poor people into believing by making</a:t>
            </a:r>
            <a:r>
              <a:rPr lang="en-US" sz="1200" baseline="0" dirty="0" smtClean="0">
                <a:latin typeface="Century" pitchFamily="18" charset="0"/>
              </a:rPr>
              <a:t> food available only to those who would be influenced by their preaching.</a:t>
            </a:r>
            <a:endParaRPr lang="ar-S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dirty="0" smtClean="0"/>
              <a:t>These</a:t>
            </a:r>
            <a:r>
              <a:rPr lang="en-US" baseline="0" dirty="0" smtClean="0"/>
              <a:t> beliefs in their extreme verged (close to)  on Fatalism. Fatalism is a resigned attitude towards the events and circumstances of life and resolving them all to Fate without any regard to human will.</a:t>
            </a:r>
            <a:endParaRPr lang="ar-S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13</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14</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15</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dirty="0" smtClean="0"/>
              <a:t>* A sedative drug,</a:t>
            </a:r>
            <a:r>
              <a:rPr lang="en-US" baseline="0" dirty="0" smtClean="0"/>
              <a:t> one that makes you fall asleep.</a:t>
            </a:r>
            <a:endParaRPr lang="ar-S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16</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17</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18</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dirty="0" smtClean="0"/>
              <a:t>*</a:t>
            </a:r>
            <a:r>
              <a:rPr lang="en-US" baseline="0" dirty="0" smtClean="0"/>
              <a:t> A husband committing adultery was not enough grounds for a divorce whereas if a wife it was grounds for divorce ad for depriving from custody of her children and visitation rights.</a:t>
            </a:r>
            <a:endParaRPr lang="ar-S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19</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a:buFont typeface="Wingdings" pitchFamily="2" charset="2"/>
              <a:buChar char="Ø"/>
            </a:pPr>
            <a:r>
              <a:rPr lang="en-US" dirty="0" smtClean="0"/>
              <a:t>* </a:t>
            </a:r>
            <a:r>
              <a:rPr lang="en-US" sz="1200" dirty="0" smtClean="0"/>
              <a:t>Alfred Lord Tennyson sums the attitude well in the following lines :</a:t>
            </a:r>
          </a:p>
          <a:p>
            <a:r>
              <a:rPr lang="en-US" sz="1200" dirty="0" smtClean="0"/>
              <a:t>"Man for the field, woman for the hearth, man for the sword and for the needle she; man with the head </a:t>
            </a:r>
          </a:p>
          <a:p>
            <a:r>
              <a:rPr lang="en-US" sz="1200" dirty="0" smtClean="0"/>
              <a:t>and woman with the heart, man to command and woman to obey; all else confusion”</a:t>
            </a:r>
            <a:endParaRPr lang="ar-S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Nation</a:t>
            </a:r>
            <a:r>
              <a:rPr lang="en-US" baseline="0" dirty="0" smtClean="0"/>
              <a:t> Formation: As England began to expand its influence in the world, due to its fostering of the industrial revolution and colonizer position among other things,  it began to develop a distinct national identity based on supremacy. Being British meant you were a citizen of the strongest country in the world, therefore your looks, philosophies, and religion became the standard to which all other nations should strive to be. This enabled the British to take an arrogant position of being the “saviors” for the rest of humanity. Weaker nations were deemed as inferior nations and were considered to be the “white man’s burden;” that meant that it was the European man’s responsibility to cultivate the “savage nations” and bring forth their ideals, religion, and civilization to them. However, the truth was the British nation couldn’t care less about those she deemed as less as she was only concerned with establishing its cultural and imperial hegemony upon the world, and to do so the nation had to propagate its values and way of life as being the ideal. As a result of all this, being British meant that you were of a white Anglo-Saxon race, Christian,  civilized, enlightened individual and all values, cultures, and persons that were different than you were less important or were of not any importance at all.  </a:t>
            </a:r>
            <a:endParaRPr lang="ar-SA" dirty="0" smtClean="0"/>
          </a:p>
          <a:p>
            <a:endParaRPr lang="ar-S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20</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21</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23</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sz="1200" dirty="0" smtClean="0"/>
              <a:t>*</a:t>
            </a:r>
            <a:r>
              <a:rPr lang="en-US" sz="1200" baseline="0" dirty="0" smtClean="0"/>
              <a:t> C</a:t>
            </a:r>
            <a:r>
              <a:rPr lang="en-US" sz="1200" dirty="0" smtClean="0"/>
              <a:t>haracters were blends of virtue and vice</a:t>
            </a:r>
            <a:r>
              <a:rPr lang="en-US" sz="1200" baseline="0" dirty="0" smtClean="0"/>
              <a:t> </a:t>
            </a:r>
            <a:r>
              <a:rPr lang="en-US" sz="1200" dirty="0" smtClean="0"/>
              <a:t>attempts to display the natural growth of personality</a:t>
            </a:r>
          </a:p>
          <a:p>
            <a:r>
              <a:rPr lang="en-US" sz="1200" dirty="0" smtClean="0"/>
              <a:t>expressions of emotion: love, humor, suspense, melodrama, pathos (deathbed scenes)</a:t>
            </a:r>
            <a:r>
              <a:rPr lang="en-US" sz="1200" baseline="0" dirty="0" smtClean="0"/>
              <a:t> </a:t>
            </a:r>
            <a:r>
              <a:rPr lang="en-US" sz="1200" dirty="0" smtClean="0"/>
              <a:t>moral earnestness and wholesomeness.</a:t>
            </a:r>
            <a:endParaRPr lang="ar-S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24</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068E3C-09D6-464C-A101-57F23FB0F2E2}" type="slidenum">
              <a:rPr lang="en-US"/>
              <a:pPr/>
              <a:t>25</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3</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4</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dirty="0" smtClean="0"/>
              <a:t>India was the most</a:t>
            </a:r>
            <a:r>
              <a:rPr lang="en-US" baseline="0" dirty="0" smtClean="0"/>
              <a:t> profitable territory of the British empire, it was called “the jewel of the crown” as it became an extremely important international market in addition to its bringing in a sizable surplus (extra money) to the national budget.</a:t>
            </a:r>
            <a:endParaRPr lang="ar-S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068E3C-09D6-464C-A101-57F23FB0F2E2}" type="slidenum">
              <a:rPr lang="en-US"/>
              <a:pPr/>
              <a:t>5</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6</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Darwinism:</a:t>
            </a:r>
            <a:r>
              <a:rPr lang="en-US" baseline="0" dirty="0" smtClean="0"/>
              <a:t> </a:t>
            </a:r>
            <a:r>
              <a:rPr lang="en-US" sz="1200" b="0" dirty="0" smtClean="0"/>
              <a:t>Essentially, he said that each of the surviving species had made successful adaptations to their environments. This occurred through a process of natural selection in which those individuals having the characteristics needed for survival, passed those characteristics to the next generation, while those lacking the necessary characteristics died out.</a:t>
            </a:r>
          </a:p>
          <a:p>
            <a:endParaRPr lang="ar-SA" b="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7</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b="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8</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dirty="0" smtClean="0"/>
              <a:t>*There</a:t>
            </a:r>
            <a:r>
              <a:rPr lang="en-US" baseline="0" dirty="0" smtClean="0"/>
              <a:t> is no exact date for the Industrial Revolution; it began sometime in the latter half of the eighteenth century and reached its peak during the nineteenth century and onward. Many factors play into Britain's industrial development, including the availability of raw goods in Britain such as iron and coal, as well as the presence of a highly increasing workforce due to urbanization, as well as the import of mass production material such as silk from china and gingham (a type of cloth similar to linen) from India.</a:t>
            </a:r>
            <a:endParaRPr lang="ar-S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AF805E-B40B-4488-9720-B4DCB142FB80}" type="slidenum">
              <a:rPr lang="en-US"/>
              <a:pPr/>
              <a:t>9</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733BFA-5381-4B8A-BFCD-2D5F998460A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D0471D-C865-4442-A6AF-CAC97FD9AAB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8EB45B-567A-4206-8265-482066429BD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6F9A19-C971-4FF3-9622-ABF4F27A824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EB85AA-B8C2-4517-A324-1A1E5195A86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1253671-F07B-42B1-AB7A-B85A31CE476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3E4F276-CF0D-4DD7-BBA9-0DE4415B689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26E1916-C9EB-4FF6-9837-605768E0946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B8035FE-76E1-4F77-81D4-04DE42383A1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3EC569-F618-4C40-9EE8-5E5BF3CB73F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D9667E8-2FB5-4850-BBF7-2195C0F583C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F1F8C8AD-0991-40B2-882E-5A749CB203F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1" fontAlgn="base" hangingPunct="1">
        <a:spcBef>
          <a:spcPct val="0"/>
        </a:spcBef>
        <a:spcAft>
          <a:spcPct val="0"/>
        </a:spcAft>
        <a:defRPr sz="4400">
          <a:solidFill>
            <a:schemeClr val="tx2"/>
          </a:solidFill>
          <a:latin typeface="+mj-lt"/>
          <a:ea typeface="+mj-ea"/>
          <a:cs typeface="+mj-cs"/>
        </a:defRPr>
      </a:lvl1pPr>
      <a:lvl2pPr algn="ctr" rtl="1" eaLnBrk="1" fontAlgn="base" hangingPunct="1">
        <a:spcBef>
          <a:spcPct val="0"/>
        </a:spcBef>
        <a:spcAft>
          <a:spcPct val="0"/>
        </a:spcAft>
        <a:defRPr sz="4400">
          <a:solidFill>
            <a:schemeClr val="tx2"/>
          </a:solidFill>
          <a:latin typeface="Arial" charset="0"/>
          <a:ea typeface="ＭＳ Ｐゴシック" pitchFamily="48" charset="-128"/>
        </a:defRPr>
      </a:lvl2pPr>
      <a:lvl3pPr algn="ctr" rtl="1" eaLnBrk="1" fontAlgn="base" hangingPunct="1">
        <a:spcBef>
          <a:spcPct val="0"/>
        </a:spcBef>
        <a:spcAft>
          <a:spcPct val="0"/>
        </a:spcAft>
        <a:defRPr sz="4400">
          <a:solidFill>
            <a:schemeClr val="tx2"/>
          </a:solidFill>
          <a:latin typeface="Arial" charset="0"/>
          <a:ea typeface="ＭＳ Ｐゴシック" pitchFamily="48" charset="-128"/>
        </a:defRPr>
      </a:lvl3pPr>
      <a:lvl4pPr algn="ctr" rtl="1" eaLnBrk="1" fontAlgn="base" hangingPunct="1">
        <a:spcBef>
          <a:spcPct val="0"/>
        </a:spcBef>
        <a:spcAft>
          <a:spcPct val="0"/>
        </a:spcAft>
        <a:defRPr sz="4400">
          <a:solidFill>
            <a:schemeClr val="tx2"/>
          </a:solidFill>
          <a:latin typeface="Arial" charset="0"/>
          <a:ea typeface="ＭＳ Ｐゴシック" pitchFamily="48" charset="-128"/>
        </a:defRPr>
      </a:lvl4pPr>
      <a:lvl5pPr algn="ctr" rtl="1" eaLnBrk="1" fontAlgn="base" hangingPunct="1">
        <a:spcBef>
          <a:spcPct val="0"/>
        </a:spcBef>
        <a:spcAft>
          <a:spcPct val="0"/>
        </a:spcAft>
        <a:defRPr sz="4400">
          <a:solidFill>
            <a:schemeClr val="tx2"/>
          </a:solidFill>
          <a:latin typeface="Arial" charset="0"/>
          <a:ea typeface="ＭＳ Ｐゴシック" pitchFamily="48" charset="-128"/>
        </a:defRPr>
      </a:lvl5pPr>
      <a:lvl6pPr marL="457200" algn="ctr" rtl="1" eaLnBrk="1" fontAlgn="base" hangingPunct="1">
        <a:spcBef>
          <a:spcPct val="0"/>
        </a:spcBef>
        <a:spcAft>
          <a:spcPct val="0"/>
        </a:spcAft>
        <a:defRPr sz="4400">
          <a:solidFill>
            <a:schemeClr val="tx2"/>
          </a:solidFill>
          <a:latin typeface="Arial" charset="0"/>
          <a:ea typeface="ＭＳ Ｐゴシック" pitchFamily="48" charset="-128"/>
        </a:defRPr>
      </a:lvl6pPr>
      <a:lvl7pPr marL="914400" algn="ctr" rtl="1" eaLnBrk="1" fontAlgn="base" hangingPunct="1">
        <a:spcBef>
          <a:spcPct val="0"/>
        </a:spcBef>
        <a:spcAft>
          <a:spcPct val="0"/>
        </a:spcAft>
        <a:defRPr sz="4400">
          <a:solidFill>
            <a:schemeClr val="tx2"/>
          </a:solidFill>
          <a:latin typeface="Arial" charset="0"/>
          <a:ea typeface="ＭＳ Ｐゴシック" pitchFamily="48" charset="-128"/>
        </a:defRPr>
      </a:lvl7pPr>
      <a:lvl8pPr marL="1371600" algn="ctr" rtl="1" eaLnBrk="1" fontAlgn="base" hangingPunct="1">
        <a:spcBef>
          <a:spcPct val="0"/>
        </a:spcBef>
        <a:spcAft>
          <a:spcPct val="0"/>
        </a:spcAft>
        <a:defRPr sz="4400">
          <a:solidFill>
            <a:schemeClr val="tx2"/>
          </a:solidFill>
          <a:latin typeface="Arial" charset="0"/>
          <a:ea typeface="ＭＳ Ｐゴシック" pitchFamily="48" charset="-128"/>
        </a:defRPr>
      </a:lvl8pPr>
      <a:lvl9pPr marL="1828800" algn="ctr" rtl="1" eaLnBrk="1" fontAlgn="base" hangingPunct="1">
        <a:spcBef>
          <a:spcPct val="0"/>
        </a:spcBef>
        <a:spcAft>
          <a:spcPct val="0"/>
        </a:spcAft>
        <a:defRPr sz="4400">
          <a:solidFill>
            <a:schemeClr val="tx2"/>
          </a:solidFill>
          <a:latin typeface="Arial" charset="0"/>
          <a:ea typeface="ＭＳ Ｐゴシック" pitchFamily="48" charset="-128"/>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ea typeface="+mn-ea"/>
        </a:defRPr>
      </a:lvl2pPr>
      <a:lvl3pPr marL="1143000" indent="-228600" algn="r" rtl="1" eaLnBrk="1" fontAlgn="base" hangingPunct="1">
        <a:spcBef>
          <a:spcPct val="20000"/>
        </a:spcBef>
        <a:spcAft>
          <a:spcPct val="0"/>
        </a:spcAft>
        <a:buChar char="•"/>
        <a:defRPr sz="2400">
          <a:solidFill>
            <a:schemeClr val="tx1"/>
          </a:solidFill>
          <a:latin typeface="+mn-lt"/>
          <a:ea typeface="+mn-ea"/>
        </a:defRPr>
      </a:lvl3pPr>
      <a:lvl4pPr marL="1600200" indent="-228600" algn="r" rtl="1" eaLnBrk="1" fontAlgn="base" hangingPunct="1">
        <a:spcBef>
          <a:spcPct val="20000"/>
        </a:spcBef>
        <a:spcAft>
          <a:spcPct val="0"/>
        </a:spcAft>
        <a:buChar char="–"/>
        <a:defRPr sz="2000">
          <a:solidFill>
            <a:schemeClr val="tx1"/>
          </a:solidFill>
          <a:latin typeface="+mn-lt"/>
          <a:ea typeface="+mn-ea"/>
        </a:defRPr>
      </a:lvl4pPr>
      <a:lvl5pPr marL="2057400" indent="-228600" algn="r" rtl="1" eaLnBrk="1" fontAlgn="base" hangingPunct="1">
        <a:spcBef>
          <a:spcPct val="20000"/>
        </a:spcBef>
        <a:spcAft>
          <a:spcPct val="0"/>
        </a:spcAft>
        <a:buChar char="»"/>
        <a:defRPr sz="2000">
          <a:solidFill>
            <a:schemeClr val="tx1"/>
          </a:solidFill>
          <a:latin typeface="+mn-lt"/>
          <a:ea typeface="+mn-ea"/>
        </a:defRPr>
      </a:lvl5pPr>
      <a:lvl6pPr marL="2514600" indent="-228600" algn="r" rtl="1" eaLnBrk="1" fontAlgn="base" hangingPunct="1">
        <a:spcBef>
          <a:spcPct val="20000"/>
        </a:spcBef>
        <a:spcAft>
          <a:spcPct val="0"/>
        </a:spcAft>
        <a:buChar char="»"/>
        <a:defRPr sz="2000">
          <a:solidFill>
            <a:schemeClr val="tx1"/>
          </a:solidFill>
          <a:latin typeface="+mn-lt"/>
          <a:ea typeface="+mn-ea"/>
        </a:defRPr>
      </a:lvl6pPr>
      <a:lvl7pPr marL="2971800" indent="-228600" algn="r" rtl="1" eaLnBrk="1" fontAlgn="base" hangingPunct="1">
        <a:spcBef>
          <a:spcPct val="20000"/>
        </a:spcBef>
        <a:spcAft>
          <a:spcPct val="0"/>
        </a:spcAft>
        <a:buChar char="»"/>
        <a:defRPr sz="2000">
          <a:solidFill>
            <a:schemeClr val="tx1"/>
          </a:solidFill>
          <a:latin typeface="+mn-lt"/>
          <a:ea typeface="+mn-ea"/>
        </a:defRPr>
      </a:lvl7pPr>
      <a:lvl8pPr marL="3429000" indent="-228600" algn="r" rtl="1" eaLnBrk="1" fontAlgn="base" hangingPunct="1">
        <a:spcBef>
          <a:spcPct val="20000"/>
        </a:spcBef>
        <a:spcAft>
          <a:spcPct val="0"/>
        </a:spcAft>
        <a:buChar char="»"/>
        <a:defRPr sz="2000">
          <a:solidFill>
            <a:schemeClr val="tx1"/>
          </a:solidFill>
          <a:latin typeface="+mn-lt"/>
          <a:ea typeface="+mn-ea"/>
        </a:defRPr>
      </a:lvl8pPr>
      <a:lvl9pPr marL="3886200" indent="-228600" algn="r" rtl="1" eaLnBrk="1" fontAlgn="base" hangingPunct="1">
        <a:spcBef>
          <a:spcPct val="20000"/>
        </a:spcBef>
        <a:spcAft>
          <a:spcPct val="0"/>
        </a:spcAft>
        <a:buChar char="»"/>
        <a:defRPr sz="2000">
          <a:solidFill>
            <a:schemeClr val="tx1"/>
          </a:solidFill>
          <a:latin typeface="+mn-lt"/>
          <a:ea typeface="+mn-ea"/>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2" name="Picture 14" descr="pp3"/>
          <p:cNvPicPr>
            <a:picLocks noChangeAspect="1" noChangeArrowheads="1"/>
          </p:cNvPicPr>
          <p:nvPr/>
        </p:nvPicPr>
        <p:blipFill>
          <a:blip r:embed="rId3" cstate="print"/>
          <a:srcRect/>
          <a:stretch>
            <a:fillRect/>
          </a:stretch>
        </p:blipFill>
        <p:spPr bwMode="auto">
          <a:xfrm>
            <a:off x="0" y="-52388"/>
            <a:ext cx="9144000" cy="6961188"/>
          </a:xfrm>
          <a:prstGeom prst="rect">
            <a:avLst/>
          </a:prstGeom>
          <a:noFill/>
        </p:spPr>
      </p:pic>
      <p:sp>
        <p:nvSpPr>
          <p:cNvPr id="2055" name="Text Box 7"/>
          <p:cNvSpPr txBox="1">
            <a:spLocks noChangeArrowheads="1"/>
          </p:cNvSpPr>
          <p:nvPr/>
        </p:nvSpPr>
        <p:spPr bwMode="auto">
          <a:xfrm>
            <a:off x="0" y="647700"/>
            <a:ext cx="2514600" cy="2862322"/>
          </a:xfrm>
          <a:prstGeom prst="rect">
            <a:avLst/>
          </a:prstGeom>
          <a:noFill/>
          <a:ln w="9525">
            <a:noFill/>
            <a:miter lim="800000"/>
            <a:headEnd/>
            <a:tailEnd/>
          </a:ln>
        </p:spPr>
        <p:txBody>
          <a:bodyPr>
            <a:spAutoFit/>
          </a:bodyPr>
          <a:lstStyle/>
          <a:p>
            <a:pPr algn="ctr">
              <a:spcBef>
                <a:spcPct val="50000"/>
              </a:spcBef>
              <a:buFont typeface="Arial" pitchFamily="34" charset="0"/>
              <a:buChar char="•"/>
            </a:pPr>
            <a:r>
              <a:rPr lang="en-US" sz="1800" b="1" dirty="0" smtClean="0">
                <a:solidFill>
                  <a:srgbClr val="472400"/>
                </a:solidFill>
                <a:latin typeface="Harrington" pitchFamily="82" charset="0"/>
              </a:rPr>
              <a:t>History</a:t>
            </a:r>
          </a:p>
          <a:p>
            <a:pPr algn="ctr">
              <a:spcBef>
                <a:spcPct val="50000"/>
              </a:spcBef>
              <a:buFont typeface="Arial" pitchFamily="34" charset="0"/>
              <a:buChar char="•"/>
            </a:pPr>
            <a:r>
              <a:rPr lang="en-US" sz="1800" b="1" dirty="0" smtClean="0">
                <a:solidFill>
                  <a:srgbClr val="472400"/>
                </a:solidFill>
                <a:latin typeface="Harrington" pitchFamily="82" charset="0"/>
              </a:rPr>
              <a:t>Empire</a:t>
            </a:r>
          </a:p>
          <a:p>
            <a:pPr algn="ctr">
              <a:spcBef>
                <a:spcPct val="50000"/>
              </a:spcBef>
              <a:buFont typeface="Arial" pitchFamily="34" charset="0"/>
              <a:buChar char="•"/>
            </a:pPr>
            <a:r>
              <a:rPr lang="en-US" sz="1800" b="1" dirty="0" smtClean="0">
                <a:solidFill>
                  <a:srgbClr val="472400"/>
                </a:solidFill>
                <a:latin typeface="Harrington" pitchFamily="82" charset="0"/>
              </a:rPr>
              <a:t>Science</a:t>
            </a:r>
          </a:p>
          <a:p>
            <a:pPr algn="ctr">
              <a:spcBef>
                <a:spcPct val="50000"/>
              </a:spcBef>
              <a:buFont typeface="Arial" pitchFamily="34" charset="0"/>
              <a:buChar char="•"/>
            </a:pPr>
            <a:r>
              <a:rPr lang="en-US" sz="1800" b="1" dirty="0" smtClean="0">
                <a:solidFill>
                  <a:srgbClr val="472400"/>
                </a:solidFill>
                <a:latin typeface="Harrington" pitchFamily="82" charset="0"/>
              </a:rPr>
              <a:t>Religion</a:t>
            </a:r>
          </a:p>
          <a:p>
            <a:pPr algn="ctr">
              <a:spcBef>
                <a:spcPct val="50000"/>
              </a:spcBef>
              <a:buFont typeface="Arial" pitchFamily="34" charset="0"/>
              <a:buChar char="•"/>
            </a:pPr>
            <a:r>
              <a:rPr lang="en-US" sz="1800" b="1" dirty="0" smtClean="0">
                <a:solidFill>
                  <a:srgbClr val="472400"/>
                </a:solidFill>
                <a:latin typeface="Harrington" pitchFamily="82" charset="0"/>
              </a:rPr>
              <a:t>Philosophy</a:t>
            </a:r>
          </a:p>
          <a:p>
            <a:pPr algn="ctr">
              <a:spcBef>
                <a:spcPct val="50000"/>
              </a:spcBef>
              <a:buFont typeface="Arial" pitchFamily="34" charset="0"/>
              <a:buChar char="•"/>
            </a:pPr>
            <a:r>
              <a:rPr lang="en-US" sz="1800" b="1" dirty="0" smtClean="0">
                <a:solidFill>
                  <a:srgbClr val="472400"/>
                </a:solidFill>
                <a:latin typeface="Harrington" pitchFamily="82" charset="0"/>
              </a:rPr>
              <a:t>Society</a:t>
            </a:r>
          </a:p>
          <a:p>
            <a:pPr algn="ctr">
              <a:spcBef>
                <a:spcPct val="50000"/>
              </a:spcBef>
              <a:buFont typeface="Arial" pitchFamily="34" charset="0"/>
              <a:buChar char="•"/>
            </a:pPr>
            <a:r>
              <a:rPr lang="en-US" sz="1800" b="1" dirty="0" smtClean="0">
                <a:solidFill>
                  <a:srgbClr val="472400"/>
                </a:solidFill>
                <a:latin typeface="Harrington" pitchFamily="82" charset="0"/>
              </a:rPr>
              <a:t>Literature</a:t>
            </a:r>
            <a:endParaRPr lang="en-US" sz="1800" b="1" dirty="0">
              <a:solidFill>
                <a:srgbClr val="472400"/>
              </a:solidFill>
              <a:latin typeface="Harrington" pitchFamily="82" charset="0"/>
            </a:endParaRPr>
          </a:p>
        </p:txBody>
      </p:sp>
      <p:sp>
        <p:nvSpPr>
          <p:cNvPr id="2060" name="Text Box 12"/>
          <p:cNvSpPr txBox="1">
            <a:spLocks noChangeArrowheads="1"/>
          </p:cNvSpPr>
          <p:nvPr/>
        </p:nvSpPr>
        <p:spPr bwMode="auto">
          <a:xfrm>
            <a:off x="2971800" y="4464050"/>
            <a:ext cx="5715000" cy="641350"/>
          </a:xfrm>
          <a:prstGeom prst="rect">
            <a:avLst/>
          </a:prstGeom>
          <a:noFill/>
          <a:ln w="9525">
            <a:noFill/>
            <a:miter lim="800000"/>
            <a:headEnd/>
            <a:tailEnd/>
          </a:ln>
        </p:spPr>
        <p:txBody>
          <a:bodyPr>
            <a:spAutoFit/>
          </a:bodyPr>
          <a:lstStyle/>
          <a:p>
            <a:pPr algn="ctr">
              <a:spcBef>
                <a:spcPct val="50000"/>
              </a:spcBef>
            </a:pPr>
            <a:r>
              <a:rPr lang="en-US" sz="3600" b="1" dirty="0" smtClean="0">
                <a:solidFill>
                  <a:srgbClr val="472400"/>
                </a:solidFill>
                <a:latin typeface="Times" pitchFamily="1" charset="0"/>
              </a:rPr>
              <a:t>19</a:t>
            </a:r>
            <a:r>
              <a:rPr lang="en-US" sz="3600" b="1" baseline="30000" dirty="0" smtClean="0">
                <a:solidFill>
                  <a:srgbClr val="472400"/>
                </a:solidFill>
                <a:latin typeface="Times" pitchFamily="1" charset="0"/>
              </a:rPr>
              <a:t>th</a:t>
            </a:r>
            <a:r>
              <a:rPr lang="en-US" sz="3600" b="1" dirty="0" smtClean="0">
                <a:solidFill>
                  <a:srgbClr val="472400"/>
                </a:solidFill>
                <a:latin typeface="Times" pitchFamily="1" charset="0"/>
              </a:rPr>
              <a:t> Century Britain</a:t>
            </a:r>
            <a:endParaRPr lang="en-US" sz="3200" b="1" dirty="0">
              <a:solidFill>
                <a:srgbClr val="472400"/>
              </a:solidFill>
              <a:latin typeface="Times" pitchFamily="1" charset="0"/>
            </a:endParaRPr>
          </a:p>
        </p:txBody>
      </p:sp>
      <p:pic>
        <p:nvPicPr>
          <p:cNvPr id="1026" name="Picture 2" descr="C:\Users\HP\Desktop\london.jpg"/>
          <p:cNvPicPr>
            <a:picLocks noChangeAspect="1" noChangeArrowheads="1"/>
          </p:cNvPicPr>
          <p:nvPr/>
        </p:nvPicPr>
        <p:blipFill>
          <a:blip r:embed="rId4" cstate="print"/>
          <a:srcRect/>
          <a:stretch>
            <a:fillRect/>
          </a:stretch>
        </p:blipFill>
        <p:spPr bwMode="auto">
          <a:xfrm>
            <a:off x="3635896" y="1052736"/>
            <a:ext cx="4464496" cy="2879868"/>
          </a:xfrm>
          <a:prstGeom prst="rect">
            <a:avLst/>
          </a:prstGeom>
          <a:noFill/>
        </p:spPr>
      </p:pic>
      <p:sp>
        <p:nvSpPr>
          <p:cNvPr id="7" name="TextBox 6"/>
          <p:cNvSpPr txBox="1"/>
          <p:nvPr/>
        </p:nvSpPr>
        <p:spPr>
          <a:xfrm>
            <a:off x="3923928" y="5301208"/>
            <a:ext cx="4248472" cy="830997"/>
          </a:xfrm>
          <a:prstGeom prst="rect">
            <a:avLst/>
          </a:prstGeom>
          <a:noFill/>
        </p:spPr>
        <p:txBody>
          <a:bodyPr wrap="square" rtlCol="1">
            <a:spAutoFit/>
          </a:bodyPr>
          <a:lstStyle/>
          <a:p>
            <a:r>
              <a:rPr lang="en-US" dirty="0" smtClean="0">
                <a:latin typeface="Century Schoolbook" pitchFamily="18" charset="0"/>
              </a:rPr>
              <a:t>An Overview of the Period</a:t>
            </a:r>
          </a:p>
          <a:p>
            <a:endParaRPr lang="ar-SA" dirty="0">
              <a:latin typeface="Century Schoolbook" pitchFamily="18"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Religion</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323528" y="1988840"/>
            <a:ext cx="5328592" cy="3293209"/>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r>
              <a:rPr lang="en-US" sz="1600" dirty="0" smtClean="0">
                <a:latin typeface="Century" pitchFamily="18" charset="0"/>
              </a:rPr>
              <a:t>The three main denominations of Christianity at the time were Catholicism, </a:t>
            </a:r>
            <a:r>
              <a:rPr lang="en-US" sz="1600" dirty="0" smtClean="0">
                <a:latin typeface="Century" pitchFamily="18" charset="0"/>
              </a:rPr>
              <a:t>Protestantism</a:t>
            </a:r>
            <a:r>
              <a:rPr lang="en-US" sz="1600" dirty="0" smtClean="0">
                <a:latin typeface="Century" pitchFamily="18" charset="0"/>
              </a:rPr>
              <a:t>, and Anglicanism.</a:t>
            </a:r>
          </a:p>
          <a:p>
            <a:pPr>
              <a:buFont typeface="Wingdings" pitchFamily="2" charset="2"/>
              <a:buChar char="Ø"/>
            </a:pPr>
            <a:r>
              <a:rPr lang="en-US" sz="1600" dirty="0" smtClean="0">
                <a:latin typeface="Century" pitchFamily="18" charset="0"/>
              </a:rPr>
              <a:t>The Catholics were given lesser rights than the other sects of Christianity; they were excluded from holding public office and were regarded with antipathy by the rest of society. However, in 1829 the Catholic Relief Act was decreed and in turn Catholics were given more freedom.</a:t>
            </a:r>
          </a:p>
          <a:p>
            <a:pPr>
              <a:buFont typeface="Wingdings" pitchFamily="2" charset="2"/>
              <a:buChar char="Ø"/>
            </a:pPr>
            <a:r>
              <a:rPr lang="en-US" sz="1600" dirty="0" smtClean="0">
                <a:latin typeface="Century" pitchFamily="18" charset="0"/>
              </a:rPr>
              <a:t>Catholics provided the first charity schools for the public, which focused on providing a mostly primary education.</a:t>
            </a:r>
          </a:p>
        </p:txBody>
      </p:sp>
      <p:pic>
        <p:nvPicPr>
          <p:cNvPr id="40964" name="Picture 4" descr="http://www.dioceseny.org/system/image/file_name/production/803/long/congregation-of-all-the-saints-of-the-pechersk_thumb.jpg?1281361544"/>
          <p:cNvPicPr>
            <a:picLocks noChangeAspect="1" noChangeArrowheads="1"/>
          </p:cNvPicPr>
          <p:nvPr/>
        </p:nvPicPr>
        <p:blipFill>
          <a:blip r:embed="rId4" cstate="print"/>
          <a:srcRect/>
          <a:stretch>
            <a:fillRect/>
          </a:stretch>
        </p:blipFill>
        <p:spPr bwMode="auto">
          <a:xfrm>
            <a:off x="5652120" y="1484784"/>
            <a:ext cx="2882578" cy="396044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Cont’d</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1916832"/>
            <a:ext cx="5400600" cy="3293209"/>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r>
              <a:rPr lang="en-US" sz="1600" dirty="0" smtClean="0">
                <a:latin typeface="Century" pitchFamily="18" charset="0"/>
              </a:rPr>
              <a:t>Catholic schools were criticized for holding the Bible in one hand and holding bread in the other.*</a:t>
            </a:r>
          </a:p>
          <a:p>
            <a:pPr>
              <a:buFont typeface="Wingdings" pitchFamily="2" charset="2"/>
              <a:buChar char="Ø"/>
            </a:pPr>
            <a:r>
              <a:rPr lang="en-US" sz="1600" dirty="0" smtClean="0">
                <a:latin typeface="Century" pitchFamily="18" charset="0"/>
              </a:rPr>
              <a:t> Protestants were the strongest sect in Britain at the time and they were anti-Catholic and advocated a religiosity beyond the reach of the Church. They rejected the Catholic doctrines of papal supremacy and authority and believed in Providence, which is the foreseeing care and guidance of God over the creatures of the earth.</a:t>
            </a:r>
          </a:p>
          <a:p>
            <a:pPr>
              <a:buFont typeface="Wingdings" pitchFamily="2" charset="2"/>
              <a:buChar char="Ø"/>
            </a:pPr>
            <a:r>
              <a:rPr lang="en-US" sz="1600" dirty="0" smtClean="0">
                <a:latin typeface="Century" pitchFamily="18" charset="0"/>
              </a:rPr>
              <a:t>Predestination and </a:t>
            </a:r>
            <a:r>
              <a:rPr lang="en-US" sz="1600" dirty="0" err="1" smtClean="0">
                <a:latin typeface="Century" pitchFamily="18" charset="0"/>
              </a:rPr>
              <a:t>predeterminism</a:t>
            </a:r>
            <a:r>
              <a:rPr lang="en-US" sz="1600" dirty="0" smtClean="0">
                <a:latin typeface="Century" pitchFamily="18" charset="0"/>
              </a:rPr>
              <a:t> were beliefs held by many Christians.* </a:t>
            </a:r>
          </a:p>
          <a:p>
            <a:pPr>
              <a:buFont typeface="Wingdings" pitchFamily="2" charset="2"/>
              <a:buChar char="Ø"/>
            </a:pPr>
            <a:endParaRPr lang="en-US" sz="1600" dirty="0" smtClean="0">
              <a:latin typeface="Century" pitchFamily="18" charset="0"/>
            </a:endParaRPr>
          </a:p>
        </p:txBody>
      </p:sp>
      <p:pic>
        <p:nvPicPr>
          <p:cNvPr id="38914" name="Picture 2" descr="https://encrypted-tbn0.gstatic.com/images?q=tbn:ANd9GcSMPzhleeUXidqT6X4ttVnKPDCXuYWtxXdzPGbd1oV9LzV0LTQH8A"/>
          <p:cNvPicPr>
            <a:picLocks noChangeAspect="1" noChangeArrowheads="1"/>
          </p:cNvPicPr>
          <p:nvPr/>
        </p:nvPicPr>
        <p:blipFill>
          <a:blip r:embed="rId4" cstate="print"/>
          <a:srcRect/>
          <a:stretch>
            <a:fillRect/>
          </a:stretch>
        </p:blipFill>
        <p:spPr bwMode="auto">
          <a:xfrm>
            <a:off x="5580112" y="1484784"/>
            <a:ext cx="2927598" cy="381642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Cont’d</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323528" y="2060848"/>
            <a:ext cx="5400600" cy="4647426"/>
          </a:xfrm>
          <a:prstGeom prst="rect">
            <a:avLst/>
          </a:prstGeom>
          <a:noFill/>
        </p:spPr>
        <p:txBody>
          <a:bodyPr wrap="square" rtlCol="1">
            <a:spAutoFit/>
          </a:bodyPr>
          <a:lstStyle/>
          <a:p>
            <a:pPr>
              <a:buFont typeface="Wingdings" pitchFamily="2" charset="2"/>
              <a:buChar char="Ø"/>
            </a:pPr>
            <a:r>
              <a:rPr lang="en-US" sz="1600" b="1" dirty="0" smtClean="0">
                <a:latin typeface="Century" pitchFamily="18" charset="0"/>
              </a:rPr>
              <a:t>Predestination</a:t>
            </a:r>
            <a:r>
              <a:rPr lang="en-US" sz="1600" dirty="0" smtClean="0">
                <a:latin typeface="Century" pitchFamily="18" charset="0"/>
              </a:rPr>
              <a:t> is the belief that God is sovereign and decides everything that will happen regardless of the will of man and that what God determines no man can change. It also means that God determines in advance who will be in heaven and who will go to hell.</a:t>
            </a:r>
          </a:p>
          <a:p>
            <a:pPr>
              <a:buFont typeface="Wingdings" pitchFamily="2" charset="2"/>
              <a:buChar char="Ø"/>
            </a:pPr>
            <a:r>
              <a:rPr lang="en-US" sz="1600" b="1" dirty="0" err="1" smtClean="0">
                <a:latin typeface="Century" pitchFamily="18" charset="0"/>
              </a:rPr>
              <a:t>Predeterminism</a:t>
            </a:r>
            <a:r>
              <a:rPr lang="en-US" sz="1600" dirty="0" smtClean="0">
                <a:latin typeface="Century" pitchFamily="18" charset="0"/>
              </a:rPr>
              <a:t> is the idea that every event is caused, not simply by the immediately prior events, but by a causal chain of events that goes back well before recent events. For example, one’s personal characteristics are predetermined by heredity, by a chain of events going back before one’s birth. This also lead to a type of social </a:t>
            </a:r>
            <a:r>
              <a:rPr lang="en-US" sz="1600" dirty="0" smtClean="0">
                <a:latin typeface="Century" pitchFamily="18" charset="0"/>
              </a:rPr>
              <a:t>determinism </a:t>
            </a:r>
            <a:r>
              <a:rPr lang="en-US" sz="1600" dirty="0" smtClean="0">
                <a:latin typeface="Century" pitchFamily="18" charset="0"/>
              </a:rPr>
              <a:t>in which a person does not have any control over their social standing and will die in the same social class he was born.</a:t>
            </a:r>
          </a:p>
          <a:p>
            <a:r>
              <a:rPr lang="en-US" dirty="0" smtClean="0"/>
              <a:t/>
            </a:r>
            <a:br>
              <a:rPr lang="en-US" dirty="0" smtClean="0"/>
            </a:br>
            <a:endParaRPr lang="en-US" dirty="0" smtClean="0"/>
          </a:p>
          <a:p>
            <a:pPr>
              <a:buFont typeface="Wingdings" pitchFamily="2" charset="2"/>
              <a:buChar char="Ø"/>
            </a:pPr>
            <a:endParaRPr lang="ar-SA" dirty="0"/>
          </a:p>
        </p:txBody>
      </p:sp>
      <p:pic>
        <p:nvPicPr>
          <p:cNvPr id="36866" name="Picture 2" descr="http://images.fineartamerica.com/images-medium-large-5/the-old-church-william-holman-hunt.jpg"/>
          <p:cNvPicPr>
            <a:picLocks noChangeAspect="1" noChangeArrowheads="1"/>
          </p:cNvPicPr>
          <p:nvPr/>
        </p:nvPicPr>
        <p:blipFill>
          <a:blip r:embed="rId4" cstate="print"/>
          <a:srcRect/>
          <a:stretch>
            <a:fillRect/>
          </a:stretch>
        </p:blipFill>
        <p:spPr bwMode="auto">
          <a:xfrm>
            <a:off x="5652120" y="1484784"/>
            <a:ext cx="2941952" cy="381642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0"/>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Philosophy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323528" y="1772816"/>
            <a:ext cx="5328592" cy="5232202"/>
          </a:xfrm>
          <a:prstGeom prst="rect">
            <a:avLst/>
          </a:prstGeom>
          <a:noFill/>
        </p:spPr>
        <p:txBody>
          <a:bodyPr wrap="square" rtlCol="1">
            <a:spAutoFit/>
          </a:bodyPr>
          <a:lstStyle/>
          <a:p>
            <a:pPr>
              <a:buFont typeface="Wingdings" pitchFamily="2" charset="2"/>
              <a:buChar char="Ø"/>
            </a:pPr>
            <a:endParaRPr lang="en-US" dirty="0" smtClean="0"/>
          </a:p>
          <a:p>
            <a:pPr>
              <a:buFont typeface="Wingdings" pitchFamily="2" charset="2"/>
              <a:buChar char="Ø"/>
            </a:pPr>
            <a:r>
              <a:rPr lang="en-US" sz="1400" dirty="0" smtClean="0">
                <a:latin typeface="Century" pitchFamily="18" charset="0"/>
              </a:rPr>
              <a:t>German philosopher Georg Hegel emphasized the importance of human will in his philosophies of </a:t>
            </a:r>
            <a:r>
              <a:rPr lang="en-US" sz="1400" b="1" dirty="0" smtClean="0">
                <a:latin typeface="Century" pitchFamily="18" charset="0"/>
              </a:rPr>
              <a:t>idealism </a:t>
            </a:r>
            <a:r>
              <a:rPr lang="en-US" sz="1400" dirty="0" smtClean="0">
                <a:latin typeface="Century" pitchFamily="18" charset="0"/>
              </a:rPr>
              <a:t>and </a:t>
            </a:r>
            <a:r>
              <a:rPr lang="en-US" sz="1400" b="1" dirty="0" smtClean="0">
                <a:latin typeface="Century" pitchFamily="18" charset="0"/>
              </a:rPr>
              <a:t>ethical voluntarism</a:t>
            </a:r>
            <a:r>
              <a:rPr lang="en-US" sz="1400" dirty="0" smtClean="0">
                <a:latin typeface="Century" pitchFamily="18" charset="0"/>
              </a:rPr>
              <a:t>. </a:t>
            </a:r>
          </a:p>
          <a:p>
            <a:pPr>
              <a:buFont typeface="Wingdings" pitchFamily="2" charset="2"/>
              <a:buChar char="Ø"/>
            </a:pPr>
            <a:r>
              <a:rPr lang="en-US" sz="1400" dirty="0" smtClean="0">
                <a:latin typeface="Century" pitchFamily="18" charset="0"/>
              </a:rPr>
              <a:t>He argued that people need to exercise reason to achieve self-determination. He held the belief that each person’s individual consciousness or mind is part of the Absolute mind and that all people are part of a larger consciousness.</a:t>
            </a:r>
          </a:p>
          <a:p>
            <a:pPr>
              <a:buFont typeface="Wingdings" pitchFamily="2" charset="2"/>
              <a:buChar char="Ø"/>
            </a:pPr>
            <a:r>
              <a:rPr lang="en-US" sz="1400" dirty="0" smtClean="0">
                <a:latin typeface="Century" pitchFamily="18" charset="0"/>
              </a:rPr>
              <a:t> According to Hegel, human will takes precedence over intellect. The will is traditionally understood as a capacity for making choices and decisions, whereas the practical intellect refers to an ability to make reasoned judgments about which actions to take. </a:t>
            </a:r>
          </a:p>
          <a:p>
            <a:pPr>
              <a:buFont typeface="Wingdings" pitchFamily="2" charset="2"/>
              <a:buChar char="Ø"/>
            </a:pPr>
            <a:r>
              <a:rPr lang="en-US" sz="1400" dirty="0" smtClean="0">
                <a:latin typeface="Century" pitchFamily="18" charset="0"/>
              </a:rPr>
              <a:t>Ethical voluntarism is the view that whether an act qualifies as right or wrong depends primarily upon how the act is willed and that the consequences of one's act are judged good or bad primarily in accord with the goodness or badness of the will which produces the act. </a:t>
            </a:r>
            <a:br>
              <a:rPr lang="en-US" sz="1400" dirty="0" smtClean="0">
                <a:latin typeface="Century" pitchFamily="18" charset="0"/>
              </a:rPr>
            </a:br>
            <a:r>
              <a:rPr lang="en-US" dirty="0" smtClean="0"/>
              <a:t/>
            </a:r>
            <a:br>
              <a:rPr lang="en-US" dirty="0" smtClean="0"/>
            </a:br>
            <a:endParaRPr lang="en-US" dirty="0" smtClean="0"/>
          </a:p>
          <a:p>
            <a:endParaRPr lang="ar-SA" dirty="0"/>
          </a:p>
        </p:txBody>
      </p:sp>
      <p:pic>
        <p:nvPicPr>
          <p:cNvPr id="34818" name="Picture 2" descr="http://www.departments.bucknell.edu/history/carnegie/hegel/hegel.jpg"/>
          <p:cNvPicPr>
            <a:picLocks noChangeAspect="1" noChangeArrowheads="1"/>
          </p:cNvPicPr>
          <p:nvPr/>
        </p:nvPicPr>
        <p:blipFill>
          <a:blip r:embed="rId4" cstate="print"/>
          <a:srcRect/>
          <a:stretch>
            <a:fillRect/>
          </a:stretch>
        </p:blipFill>
        <p:spPr bwMode="auto">
          <a:xfrm>
            <a:off x="5652120" y="1484784"/>
            <a:ext cx="2943225" cy="38884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0"/>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Philosophy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323528" y="1988840"/>
            <a:ext cx="5328592" cy="4370427"/>
          </a:xfrm>
          <a:prstGeom prst="rect">
            <a:avLst/>
          </a:prstGeom>
          <a:noFill/>
        </p:spPr>
        <p:txBody>
          <a:bodyPr wrap="square" rtlCol="1">
            <a:spAutoFit/>
          </a:bodyPr>
          <a:lstStyle/>
          <a:p>
            <a:endParaRPr lang="en-US" sz="1400" dirty="0" smtClean="0">
              <a:latin typeface="Century" pitchFamily="18" charset="0"/>
            </a:endParaRPr>
          </a:p>
          <a:p>
            <a:pPr>
              <a:buFont typeface="Wingdings" pitchFamily="2" charset="2"/>
              <a:buChar char="Ø"/>
            </a:pPr>
            <a:r>
              <a:rPr lang="en-US" sz="1600" dirty="0" smtClean="0">
                <a:latin typeface="Century" pitchFamily="18" charset="0"/>
              </a:rPr>
              <a:t>Jeremy Bentham and John Stewart </a:t>
            </a:r>
            <a:r>
              <a:rPr lang="en-US" sz="1600" dirty="0" smtClean="0">
                <a:latin typeface="Century" pitchFamily="18" charset="0"/>
              </a:rPr>
              <a:t>Mill </a:t>
            </a:r>
            <a:r>
              <a:rPr lang="en-US" sz="1600" dirty="0" smtClean="0">
                <a:latin typeface="Century" pitchFamily="18" charset="0"/>
              </a:rPr>
              <a:t>came up with </a:t>
            </a:r>
            <a:r>
              <a:rPr lang="en-US" sz="1600" b="1" dirty="0" smtClean="0">
                <a:latin typeface="Century" pitchFamily="18" charset="0"/>
              </a:rPr>
              <a:t>Utilitarianism</a:t>
            </a:r>
            <a:r>
              <a:rPr lang="en-US" sz="1600" dirty="0" smtClean="0">
                <a:latin typeface="Century" pitchFamily="18" charset="0"/>
              </a:rPr>
              <a:t> </a:t>
            </a:r>
            <a:r>
              <a:rPr lang="en-US" sz="1600" dirty="0" smtClean="0">
                <a:latin typeface="Century" pitchFamily="18" charset="0"/>
              </a:rPr>
              <a:t>in </a:t>
            </a:r>
            <a:r>
              <a:rPr lang="en-US" sz="1600" dirty="0" smtClean="0">
                <a:latin typeface="Century" pitchFamily="18" charset="0"/>
              </a:rPr>
              <a:t>which a </a:t>
            </a:r>
            <a:r>
              <a:rPr lang="en-US" sz="1600" dirty="0" smtClean="0">
                <a:latin typeface="Century" pitchFamily="18" charset="0"/>
              </a:rPr>
              <a:t>morally good action is one that helps the greatest number of people. That means the value of a good deed is in its utility  or in other words its usefulness. Utilitarianism is also known by its impartiality; everyone’s happiness counts the same. When one maximizes the good, it is the good </a:t>
            </a:r>
            <a:r>
              <a:rPr lang="en-US" sz="1600" i="1" dirty="0" smtClean="0">
                <a:latin typeface="Century" pitchFamily="18" charset="0"/>
              </a:rPr>
              <a:t>impartially</a:t>
            </a:r>
            <a:r>
              <a:rPr lang="en-US" sz="1600" dirty="0" smtClean="0">
                <a:latin typeface="Century" pitchFamily="18" charset="0"/>
              </a:rPr>
              <a:t> considered. Any person’s  good counts for the same as anyone else's good. </a:t>
            </a:r>
          </a:p>
          <a:p>
            <a:pPr>
              <a:buFont typeface="Wingdings" pitchFamily="2" charset="2"/>
              <a:buChar char="Ø"/>
            </a:pPr>
            <a:r>
              <a:rPr lang="en-US" sz="1600" dirty="0" smtClean="0">
                <a:latin typeface="Century" pitchFamily="18" charset="0"/>
              </a:rPr>
              <a:t> An action is right if it tends to maximize happiness, not only that of the agent but also of everyone affected. Thus, Utilitarian's focus on the consequences of an act rather than on its intrinsic nature or the motives of the one doing the action.  </a:t>
            </a:r>
          </a:p>
          <a:p>
            <a:pPr>
              <a:buFont typeface="Wingdings" pitchFamily="2" charset="2"/>
              <a:buChar char="Ø"/>
            </a:pPr>
            <a:endParaRPr lang="en-US" sz="1600" dirty="0" smtClean="0">
              <a:latin typeface="Century" pitchFamily="18" charset="0"/>
            </a:endParaRPr>
          </a:p>
          <a:p>
            <a:endParaRPr lang="ar-SA" dirty="0"/>
          </a:p>
        </p:txBody>
      </p:sp>
      <p:pic>
        <p:nvPicPr>
          <p:cNvPr id="32770" name="Picture 2" descr="http://learningfromdogs.files.wordpress.com/2010/04/jsmill.jpg"/>
          <p:cNvPicPr>
            <a:picLocks noChangeAspect="1" noChangeArrowheads="1"/>
          </p:cNvPicPr>
          <p:nvPr/>
        </p:nvPicPr>
        <p:blipFill>
          <a:blip r:embed="rId4" cstate="print"/>
          <a:srcRect/>
          <a:stretch>
            <a:fillRect/>
          </a:stretch>
        </p:blipFill>
        <p:spPr bwMode="auto">
          <a:xfrm>
            <a:off x="5652120" y="1484784"/>
            <a:ext cx="2880680" cy="38884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0"/>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Philosophy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179512" y="2060848"/>
            <a:ext cx="5688632" cy="3785652"/>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Karl Marx views </a:t>
            </a:r>
            <a:r>
              <a:rPr lang="en-US" sz="1600" dirty="0" smtClean="0">
                <a:latin typeface="Century" pitchFamily="18" charset="0"/>
              </a:rPr>
              <a:t>criticized </a:t>
            </a:r>
            <a:r>
              <a:rPr lang="en-US" sz="1600" dirty="0" smtClean="0">
                <a:latin typeface="Century" pitchFamily="18" charset="0"/>
              </a:rPr>
              <a:t>church  and society and declared religion as the “opium* of the people”</a:t>
            </a:r>
          </a:p>
          <a:p>
            <a:pPr>
              <a:buFont typeface="Wingdings" pitchFamily="2" charset="2"/>
              <a:buChar char="Ø"/>
            </a:pPr>
            <a:r>
              <a:rPr lang="en-US" sz="1600" dirty="0" smtClean="0">
                <a:latin typeface="Century" pitchFamily="18" charset="0"/>
              </a:rPr>
              <a:t>According to his philosophy, human beings need to assert their communal essence. Human beings exist as a community, and what makes human life possible is their mutual dependence on the vast network of social and economic relations</a:t>
            </a:r>
          </a:p>
          <a:p>
            <a:pPr>
              <a:buFont typeface="Wingdings" pitchFamily="2" charset="2"/>
              <a:buChar char="Ø"/>
            </a:pPr>
            <a:r>
              <a:rPr lang="en-US" sz="1600" dirty="0" smtClean="0">
                <a:solidFill>
                  <a:srgbClr val="1C1C1C"/>
                </a:solidFill>
                <a:latin typeface="Century" pitchFamily="18" charset="0"/>
              </a:rPr>
              <a:t>The oppressors were the wealth owners of the means of production (property and factory owners)  the oppressed were the working class </a:t>
            </a:r>
          </a:p>
          <a:p>
            <a:pPr>
              <a:buFont typeface="Wingdings" pitchFamily="2" charset="2"/>
              <a:buChar char="Ø"/>
            </a:pPr>
            <a:r>
              <a:rPr lang="en-US" sz="1600" dirty="0" smtClean="0">
                <a:solidFill>
                  <a:srgbClr val="1C1C1C"/>
                </a:solidFill>
                <a:latin typeface="Century" pitchFamily="18" charset="0"/>
              </a:rPr>
              <a:t> He believed that ruling class (aristocracy) always developed ideologies  (idea </a:t>
            </a:r>
            <a:r>
              <a:rPr lang="en-US" sz="1600" dirty="0" smtClean="0">
                <a:solidFill>
                  <a:srgbClr val="1C1C1C"/>
                </a:solidFill>
                <a:latin typeface="Century" pitchFamily="18" charset="0"/>
              </a:rPr>
              <a:t>systems)to </a:t>
            </a:r>
            <a:r>
              <a:rPr lang="en-US" sz="1600" dirty="0" smtClean="0">
                <a:solidFill>
                  <a:srgbClr val="1C1C1C"/>
                </a:solidFill>
                <a:latin typeface="Century" pitchFamily="18" charset="0"/>
              </a:rPr>
              <a:t>justify and legitimize the exploitation of the lesser classes of people..</a:t>
            </a:r>
          </a:p>
          <a:p>
            <a:pPr>
              <a:buFont typeface="Wingdings" pitchFamily="2" charset="2"/>
              <a:buChar char="Ø"/>
            </a:pPr>
            <a:r>
              <a:rPr lang="en-US" sz="1600" dirty="0" smtClean="0">
                <a:solidFill>
                  <a:srgbClr val="1C1C1C"/>
                </a:solidFill>
                <a:latin typeface="Century" pitchFamily="18" charset="0"/>
              </a:rPr>
              <a:t> Marx called the workers’ acceptance of ideologies that ran counter to their interests </a:t>
            </a:r>
            <a:r>
              <a:rPr lang="en-US" sz="1600" b="1" dirty="0" smtClean="0">
                <a:latin typeface="Century" pitchFamily="18" charset="0"/>
              </a:rPr>
              <a:t>false </a:t>
            </a:r>
            <a:r>
              <a:rPr lang="en-US" sz="1600" b="1" dirty="0" smtClean="0">
                <a:latin typeface="Century" pitchFamily="18" charset="0"/>
              </a:rPr>
              <a:t>consciousness.</a:t>
            </a:r>
            <a:endParaRPr lang="en-US" sz="1600" b="1" dirty="0" smtClean="0">
              <a:latin typeface="Century" pitchFamily="18" charset="0"/>
            </a:endParaRPr>
          </a:p>
        </p:txBody>
      </p:sp>
      <p:pic>
        <p:nvPicPr>
          <p:cNvPr id="30722" name="Picture 2" descr="http://upload.wikimedia.org/wikipedia/commons/5/50/Marx_color2.jpg"/>
          <p:cNvPicPr>
            <a:picLocks noChangeAspect="1" noChangeArrowheads="1"/>
          </p:cNvPicPr>
          <p:nvPr/>
        </p:nvPicPr>
        <p:blipFill>
          <a:blip r:embed="rId4" cstate="print"/>
          <a:srcRect/>
          <a:stretch>
            <a:fillRect/>
          </a:stretch>
        </p:blipFill>
        <p:spPr bwMode="auto">
          <a:xfrm>
            <a:off x="5652120" y="1556792"/>
            <a:ext cx="2844527" cy="388843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Society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179512" y="1844824"/>
            <a:ext cx="5544616" cy="4031873"/>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r>
              <a:rPr lang="en-US" sz="1600" dirty="0" smtClean="0">
                <a:latin typeface="Century" pitchFamily="18" charset="0"/>
              </a:rPr>
              <a:t> Britain at that time had a rigid and distinct class system. Society was divided into:</a:t>
            </a:r>
          </a:p>
          <a:p>
            <a:pPr>
              <a:buFont typeface="Wingdings" pitchFamily="2" charset="2"/>
              <a:buChar char="Ø"/>
            </a:pPr>
            <a:r>
              <a:rPr lang="en-US" sz="1600" dirty="0" smtClean="0">
                <a:latin typeface="Century" pitchFamily="18" charset="0"/>
              </a:rPr>
              <a:t> </a:t>
            </a:r>
            <a:r>
              <a:rPr lang="en-US" sz="1600" b="1" dirty="0" smtClean="0">
                <a:latin typeface="Century" pitchFamily="18" charset="0"/>
              </a:rPr>
              <a:t>Aristocracy</a:t>
            </a:r>
            <a:r>
              <a:rPr lang="en-US" sz="1600" dirty="0" smtClean="0">
                <a:latin typeface="Century" pitchFamily="18" charset="0"/>
              </a:rPr>
              <a:t>: they were those who had titles such as Duke and Baron as well as those who owned large estates of land. They had much leisure time and did not have to work for money.</a:t>
            </a:r>
          </a:p>
          <a:p>
            <a:pPr>
              <a:buFont typeface="Wingdings" pitchFamily="2" charset="2"/>
              <a:buChar char="Ø"/>
            </a:pPr>
            <a:r>
              <a:rPr lang="en-US" sz="1600" b="1" dirty="0" smtClean="0">
                <a:latin typeface="Century" pitchFamily="18" charset="0"/>
              </a:rPr>
              <a:t>Gentry</a:t>
            </a:r>
            <a:r>
              <a:rPr lang="en-US" sz="1600" dirty="0" smtClean="0">
                <a:latin typeface="Century" pitchFamily="18" charset="0"/>
              </a:rPr>
              <a:t>: they are rich however they are considered beneath the aristocracy either because they did not have a title or due to the fact that they are “new money” </a:t>
            </a:r>
            <a:r>
              <a:rPr lang="en-US" sz="1600" i="1" dirty="0" err="1" smtClean="0">
                <a:latin typeface="Century" pitchFamily="18" charset="0"/>
              </a:rPr>
              <a:t>nouveu</a:t>
            </a:r>
            <a:r>
              <a:rPr lang="en-US" sz="1600" i="1" dirty="0" smtClean="0">
                <a:latin typeface="Century" pitchFamily="18" charset="0"/>
              </a:rPr>
              <a:t> riche </a:t>
            </a:r>
            <a:r>
              <a:rPr lang="en-US" sz="1600" dirty="0" smtClean="0">
                <a:latin typeface="Century" pitchFamily="18" charset="0"/>
              </a:rPr>
              <a:t>due to industrialization </a:t>
            </a:r>
          </a:p>
          <a:p>
            <a:pPr>
              <a:buFont typeface="Wingdings" pitchFamily="2" charset="2"/>
              <a:buChar char="Ø"/>
            </a:pPr>
            <a:r>
              <a:rPr lang="en-US" sz="1600" b="1" dirty="0" smtClean="0">
                <a:latin typeface="Century" pitchFamily="18" charset="0"/>
              </a:rPr>
              <a:t>Middle Class</a:t>
            </a:r>
            <a:r>
              <a:rPr lang="en-US" sz="1600" dirty="0" smtClean="0">
                <a:latin typeface="Century" pitchFamily="18" charset="0"/>
              </a:rPr>
              <a:t>: they were people who had to work for a living and were mostly artisans (people who worked with their hands, like carpenters and blacksmiths), as well as those with professions like doctors, lawyers, bankers… etc.</a:t>
            </a:r>
          </a:p>
        </p:txBody>
      </p:sp>
      <p:pic>
        <p:nvPicPr>
          <p:cNvPr id="26630" name="Picture 6" descr="http://www.logicmgmt.com/1876/season/LS_PreCatelan_Rest.jpg"/>
          <p:cNvPicPr>
            <a:picLocks noChangeAspect="1" noChangeArrowheads="1"/>
          </p:cNvPicPr>
          <p:nvPr/>
        </p:nvPicPr>
        <p:blipFill>
          <a:blip r:embed="rId4" cstate="print"/>
          <a:srcRect/>
          <a:stretch>
            <a:fillRect/>
          </a:stretch>
        </p:blipFill>
        <p:spPr bwMode="auto">
          <a:xfrm>
            <a:off x="5652120" y="1484784"/>
            <a:ext cx="2880320" cy="398675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Society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6" name="TextBox 5"/>
          <p:cNvSpPr txBox="1"/>
          <p:nvPr/>
        </p:nvSpPr>
        <p:spPr>
          <a:xfrm>
            <a:off x="251520" y="2132856"/>
            <a:ext cx="5256584" cy="3539430"/>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a:t>
            </a:r>
            <a:r>
              <a:rPr lang="en-US" sz="1600" dirty="0" smtClean="0">
                <a:latin typeface="Century" pitchFamily="18" charset="0"/>
              </a:rPr>
              <a:t>Additionally, the </a:t>
            </a:r>
            <a:r>
              <a:rPr lang="en-US" sz="1600" dirty="0" smtClean="0">
                <a:latin typeface="Century" pitchFamily="18" charset="0"/>
              </a:rPr>
              <a:t>middle class </a:t>
            </a:r>
            <a:r>
              <a:rPr lang="en-US" sz="1600" dirty="0" smtClean="0">
                <a:latin typeface="Century" pitchFamily="18" charset="0"/>
              </a:rPr>
              <a:t>were </a:t>
            </a:r>
            <a:r>
              <a:rPr lang="en-US" sz="1600" dirty="0" smtClean="0">
                <a:latin typeface="Century" pitchFamily="18" charset="0"/>
              </a:rPr>
              <a:t>upper </a:t>
            </a:r>
            <a:r>
              <a:rPr lang="en-US" sz="1600" dirty="0" smtClean="0">
                <a:latin typeface="Century" pitchFamily="18" charset="0"/>
              </a:rPr>
              <a:t>middle class like professors, doctors, and lawyers and a lower middle </a:t>
            </a:r>
            <a:r>
              <a:rPr lang="en-US" sz="1600" dirty="0" smtClean="0">
                <a:latin typeface="Century" pitchFamily="18" charset="0"/>
              </a:rPr>
              <a:t>class </a:t>
            </a:r>
            <a:r>
              <a:rPr lang="en-US" sz="1600" dirty="0" smtClean="0">
                <a:latin typeface="Century" pitchFamily="18" charset="0"/>
              </a:rPr>
              <a:t>like governesses, teachers, </a:t>
            </a:r>
            <a:r>
              <a:rPr lang="en-US" sz="1600" dirty="0" smtClean="0">
                <a:latin typeface="Century" pitchFamily="18" charset="0"/>
              </a:rPr>
              <a:t>and clerks.</a:t>
            </a:r>
          </a:p>
          <a:p>
            <a:pPr>
              <a:buFont typeface="Wingdings" pitchFamily="2" charset="2"/>
              <a:buChar char="Ø"/>
            </a:pPr>
            <a:r>
              <a:rPr lang="en-US" sz="1600" dirty="0" smtClean="0">
                <a:latin typeface="Century" pitchFamily="18" charset="0"/>
              </a:rPr>
              <a:t>The middle class espoused strong values such as integrity, individualism, self-reliance, thrift and responsibility </a:t>
            </a:r>
            <a:r>
              <a:rPr lang="en-US" sz="1600" dirty="0" smtClean="0">
                <a:latin typeface="Century" pitchFamily="18" charset="0"/>
              </a:rPr>
              <a:t>as </a:t>
            </a:r>
            <a:r>
              <a:rPr lang="en-US" sz="1600" dirty="0" smtClean="0">
                <a:latin typeface="Century" pitchFamily="18" charset="0"/>
              </a:rPr>
              <a:t>they strived to </a:t>
            </a:r>
            <a:r>
              <a:rPr lang="en-US" sz="1600" dirty="0" smtClean="0">
                <a:latin typeface="Century" pitchFamily="18" charset="0"/>
              </a:rPr>
              <a:t>establish a society based on merit rather than on one's birth. </a:t>
            </a:r>
            <a:r>
              <a:rPr lang="en-US" sz="1600" dirty="0" smtClean="0">
                <a:latin typeface="Century" pitchFamily="18" charset="0"/>
              </a:rPr>
              <a:t> </a:t>
            </a:r>
            <a:endParaRPr lang="en-US" sz="1600" dirty="0" smtClean="0">
              <a:latin typeface="Century" pitchFamily="18" charset="0"/>
            </a:endParaRPr>
          </a:p>
          <a:p>
            <a:pPr>
              <a:buFont typeface="Wingdings" pitchFamily="2" charset="2"/>
              <a:buChar char="Ø"/>
            </a:pPr>
            <a:r>
              <a:rPr lang="en-US" sz="1600" b="1" dirty="0" smtClean="0">
                <a:latin typeface="Century" pitchFamily="18" charset="0"/>
              </a:rPr>
              <a:t>The Low (Working) class</a:t>
            </a:r>
            <a:r>
              <a:rPr lang="en-US" sz="1600" dirty="0" smtClean="0">
                <a:latin typeface="Century" pitchFamily="18" charset="0"/>
              </a:rPr>
              <a:t>: they were the laborers, those who served and made little money. About 80 percent of the population were of the working class and consisted mostly of women and children who worked in factories and as servants for the rich</a:t>
            </a:r>
            <a:r>
              <a:rPr lang="en-US" sz="1600" dirty="0" smtClean="0">
                <a:latin typeface="Century" pitchFamily="18" charset="0"/>
              </a:rPr>
              <a:t>. The working class was further divided into skilled workers, unskilled workers, and the poor.</a:t>
            </a:r>
            <a:endParaRPr lang="ar-SA" sz="1600" dirty="0">
              <a:latin typeface="Century" pitchFamily="18" charset="0"/>
            </a:endParaRPr>
          </a:p>
        </p:txBody>
      </p:sp>
      <p:pic>
        <p:nvPicPr>
          <p:cNvPr id="24578" name="Picture 2" descr="https://www.mtholyoke.edu/courses/rschwart/hist255/la/urbanpoor.jpg"/>
          <p:cNvPicPr>
            <a:picLocks noChangeAspect="1" noChangeArrowheads="1"/>
          </p:cNvPicPr>
          <p:nvPr/>
        </p:nvPicPr>
        <p:blipFill>
          <a:blip r:embed="rId4" cstate="print"/>
          <a:srcRect/>
          <a:stretch>
            <a:fillRect/>
          </a:stretch>
        </p:blipFill>
        <p:spPr bwMode="auto">
          <a:xfrm>
            <a:off x="5652120" y="1412776"/>
            <a:ext cx="2869704" cy="388843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Society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179512" y="2132856"/>
            <a:ext cx="5544616" cy="4031873"/>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Upper-class and middle class men were the center of society while women and the working class were marginalized.</a:t>
            </a:r>
          </a:p>
          <a:p>
            <a:pPr>
              <a:buFont typeface="Wingdings" pitchFamily="2" charset="2"/>
              <a:buChar char="Ø"/>
            </a:pPr>
            <a:r>
              <a:rPr lang="en-US" sz="1600" dirty="0" smtClean="0">
                <a:latin typeface="Century" pitchFamily="18" charset="0"/>
              </a:rPr>
              <a:t>The political arena was a masculine world from which women and the lower class were excluded.</a:t>
            </a:r>
          </a:p>
          <a:p>
            <a:pPr>
              <a:buFont typeface="Wingdings" pitchFamily="2" charset="2"/>
              <a:buChar char="Ø"/>
            </a:pPr>
            <a:r>
              <a:rPr lang="en-US" sz="1600" dirty="0" smtClean="0">
                <a:latin typeface="Century" pitchFamily="18" charset="0"/>
              </a:rPr>
              <a:t>In the early 19</a:t>
            </a:r>
            <a:r>
              <a:rPr lang="en-US" sz="1600" baseline="30000" dirty="0" smtClean="0">
                <a:latin typeface="Century" pitchFamily="18" charset="0"/>
              </a:rPr>
              <a:t>th</a:t>
            </a:r>
            <a:r>
              <a:rPr lang="en-US" sz="1600" dirty="0" smtClean="0">
                <a:latin typeface="Century" pitchFamily="18" charset="0"/>
              </a:rPr>
              <a:t> century women and lower classes were banned from political activity. However, toward the second half of the century,  women  began to have limited rights with the 1857 Divorce Act that allowed a woman to divorce her husband if she can prove his adultery* </a:t>
            </a:r>
            <a:r>
              <a:rPr lang="en-US" sz="1600" i="1" dirty="0" smtClean="0">
                <a:latin typeface="Century" pitchFamily="18" charset="0"/>
              </a:rPr>
              <a:t>and</a:t>
            </a:r>
            <a:r>
              <a:rPr lang="en-US" sz="1600" dirty="0" smtClean="0">
                <a:latin typeface="Century" pitchFamily="18" charset="0"/>
              </a:rPr>
              <a:t>  that he </a:t>
            </a:r>
            <a:r>
              <a:rPr lang="en-US" sz="1600" dirty="0" smtClean="0">
                <a:latin typeface="Century" pitchFamily="18" charset="0"/>
              </a:rPr>
              <a:t>had either treated her with cruelty, had deserted her, or had committed incest or bigamy</a:t>
            </a:r>
            <a:r>
              <a:rPr lang="en-US" sz="1600" dirty="0" smtClean="0">
                <a:latin typeface="Century" pitchFamily="18" charset="0"/>
              </a:rPr>
              <a:t>. The working class also started to form unions which demanded rights and protection.</a:t>
            </a:r>
          </a:p>
          <a:p>
            <a:pPr>
              <a:buFont typeface="Wingdings" pitchFamily="2" charset="2"/>
              <a:buChar char="Ø"/>
            </a:pPr>
            <a:endParaRPr lang="en-US" sz="1600" dirty="0" smtClean="0">
              <a:latin typeface="Century" pitchFamily="18" charset="0"/>
            </a:endParaRPr>
          </a:p>
          <a:p>
            <a:pPr>
              <a:buFont typeface="Wingdings" pitchFamily="2" charset="2"/>
              <a:buChar char="Ø"/>
            </a:pPr>
            <a:endParaRPr lang="ar-SA" sz="1600" dirty="0">
              <a:latin typeface="Century" pitchFamily="18" charset="0"/>
            </a:endParaRPr>
          </a:p>
        </p:txBody>
      </p:sp>
      <p:pic>
        <p:nvPicPr>
          <p:cNvPr id="22530" name="Picture 2" descr="http://www.globalresearch.ca/wp-content/uploads/2010/05/118941.jpg"/>
          <p:cNvPicPr>
            <a:picLocks noChangeAspect="1" noChangeArrowheads="1"/>
          </p:cNvPicPr>
          <p:nvPr/>
        </p:nvPicPr>
        <p:blipFill>
          <a:blip r:embed="rId4" cstate="print"/>
          <a:srcRect/>
          <a:stretch>
            <a:fillRect/>
          </a:stretch>
        </p:blipFill>
        <p:spPr bwMode="auto">
          <a:xfrm>
            <a:off x="5652120" y="1484784"/>
            <a:ext cx="2880320" cy="381642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Society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251520" y="2060848"/>
            <a:ext cx="5256584" cy="4031873"/>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Men and woman lived in separate spheres in society and were required to perform different roles in life.</a:t>
            </a:r>
          </a:p>
          <a:p>
            <a:pPr>
              <a:buFont typeface="Wingdings" pitchFamily="2" charset="2"/>
              <a:buChar char="Ø"/>
            </a:pPr>
            <a:r>
              <a:rPr lang="en-US" sz="1600" dirty="0" smtClean="0">
                <a:latin typeface="Century" pitchFamily="18" charset="0"/>
              </a:rPr>
              <a:t>The public sphere was an exclusively male domain an is characterized by the manly virtues of determination, action, strong will, and resolution.</a:t>
            </a:r>
          </a:p>
          <a:p>
            <a:pPr>
              <a:buFont typeface="Wingdings" pitchFamily="2" charset="2"/>
              <a:buChar char="Ø"/>
            </a:pPr>
            <a:r>
              <a:rPr lang="en-US" sz="1600" dirty="0" smtClean="0">
                <a:latin typeface="Century" pitchFamily="18" charset="0"/>
              </a:rPr>
              <a:t>The private sphere was an exclusively domestic setting for women where a woman's moral virtues of gentleness, tenderness, piety, and faith could be </a:t>
            </a:r>
            <a:r>
              <a:rPr lang="en-US" sz="1600" dirty="0" smtClean="0">
                <a:latin typeface="Century" pitchFamily="18" charset="0"/>
              </a:rPr>
              <a:t>developed*.</a:t>
            </a:r>
          </a:p>
          <a:p>
            <a:pPr>
              <a:buFont typeface="Wingdings" pitchFamily="2" charset="2"/>
              <a:buChar char="Ø"/>
            </a:pPr>
            <a:r>
              <a:rPr lang="en-US" sz="1600" dirty="0" smtClean="0">
                <a:latin typeface="Century" pitchFamily="18" charset="0"/>
              </a:rPr>
              <a:t>Women were barred from the universities and were not allowed to pursue a profession other than a domestic servant or teacher.</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Women did not inherit property and any money or possessions automatically belonged to their husbands upon marriage.</a:t>
            </a:r>
          </a:p>
          <a:p>
            <a:pPr>
              <a:buFont typeface="Wingdings" pitchFamily="2" charset="2"/>
              <a:buChar char="Ø"/>
            </a:pPr>
            <a:endParaRPr lang="ar-SA" sz="1600" dirty="0">
              <a:latin typeface="Century" pitchFamily="18" charset="0"/>
            </a:endParaRPr>
          </a:p>
        </p:txBody>
      </p:sp>
      <p:pic>
        <p:nvPicPr>
          <p:cNvPr id="20484" name="Picture 4" descr="http://terpconnect.umd.edu/~jklumpp/comm460/gifs/350px-Patrick_Henry_Rothermel.jpg"/>
          <p:cNvPicPr>
            <a:picLocks noChangeAspect="1" noChangeArrowheads="1"/>
          </p:cNvPicPr>
          <p:nvPr/>
        </p:nvPicPr>
        <p:blipFill>
          <a:blip r:embed="rId4" cstate="print"/>
          <a:srcRect/>
          <a:stretch>
            <a:fillRect/>
          </a:stretch>
        </p:blipFill>
        <p:spPr bwMode="auto">
          <a:xfrm>
            <a:off x="5652120" y="1340768"/>
            <a:ext cx="3261742" cy="417646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History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323528" y="2132856"/>
            <a:ext cx="5184576" cy="3046988"/>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Queen Victoria reigned from 1837 to 1901, the longest in British history (64 years).</a:t>
            </a:r>
          </a:p>
          <a:p>
            <a:pPr>
              <a:buFont typeface="Wingdings" pitchFamily="2" charset="2"/>
              <a:buChar char="Ø"/>
            </a:pPr>
            <a:r>
              <a:rPr lang="en-US" sz="1600" dirty="0" smtClean="0">
                <a:latin typeface="Century" pitchFamily="18" charset="0"/>
              </a:rPr>
              <a:t>The age was predominately known as the Victorian age, emerging values and ideal were called “Victorian,” e.g. “Victorian sensibilities,” a new style of architecture was and is still  called “Victorian.”</a:t>
            </a:r>
          </a:p>
          <a:p>
            <a:pPr>
              <a:buFont typeface="Wingdings" pitchFamily="2" charset="2"/>
              <a:buChar char="Ø"/>
            </a:pPr>
            <a:r>
              <a:rPr lang="en-US" sz="1600" dirty="0" smtClean="0">
                <a:latin typeface="Century" pitchFamily="18" charset="0"/>
              </a:rPr>
              <a:t>The era saw an increase in population, literacy rates, development of cities, scientific advancement, flux of the arts, and  territorial expansion.</a:t>
            </a:r>
          </a:p>
          <a:p>
            <a:pPr>
              <a:buFont typeface="Wingdings" pitchFamily="2" charset="2"/>
              <a:buChar char="Ø"/>
            </a:pPr>
            <a:r>
              <a:rPr lang="en-US" sz="1600" dirty="0" smtClean="0">
                <a:latin typeface="Century" pitchFamily="18" charset="0"/>
              </a:rPr>
              <a:t>The British during this period were absorbed in a process called “nation formation</a:t>
            </a:r>
            <a:r>
              <a:rPr lang="en-US" sz="1600" dirty="0" smtClean="0">
                <a:latin typeface="Century" pitchFamily="18" charset="0"/>
              </a:rPr>
              <a:t>” </a:t>
            </a:r>
            <a:r>
              <a:rPr lang="en-US" sz="1600" dirty="0" smtClean="0">
                <a:latin typeface="Century" pitchFamily="18" charset="0"/>
              </a:rPr>
              <a:t>* (look at notes for explanation</a:t>
            </a:r>
            <a:r>
              <a:rPr lang="en-US" sz="1600" dirty="0" smtClean="0">
                <a:latin typeface="Century" pitchFamily="18" charset="0"/>
              </a:rPr>
              <a:t>).</a:t>
            </a:r>
            <a:endParaRPr lang="en-US" sz="1600" dirty="0" smtClean="0">
              <a:latin typeface="Century" pitchFamily="18" charset="0"/>
            </a:endParaRPr>
          </a:p>
        </p:txBody>
      </p:sp>
      <p:pic>
        <p:nvPicPr>
          <p:cNvPr id="2050" name="Picture 2" descr="C:\Users\HP\Desktop\Victoria_in_her_Coronation.jpg"/>
          <p:cNvPicPr>
            <a:picLocks noChangeAspect="1" noChangeArrowheads="1"/>
          </p:cNvPicPr>
          <p:nvPr/>
        </p:nvPicPr>
        <p:blipFill>
          <a:blip r:embed="rId4" cstate="print"/>
          <a:srcRect/>
          <a:stretch>
            <a:fillRect/>
          </a:stretch>
        </p:blipFill>
        <p:spPr bwMode="auto">
          <a:xfrm>
            <a:off x="5652120" y="1412776"/>
            <a:ext cx="2808312" cy="388843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Society</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7" name="TextBox 6"/>
          <p:cNvSpPr txBox="1"/>
          <p:nvPr/>
        </p:nvSpPr>
        <p:spPr>
          <a:xfrm>
            <a:off x="395536" y="2132856"/>
            <a:ext cx="5256584" cy="3046988"/>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The concept of the “Angel in the House” became an ideal that a woman was supposed to strive to become. The angel of the house was devoted to the image of family home; it was her task to keep the household functioning smoothly. She is supposed to be weak, timid, useful, obedient, humble, loving, and beautiful.</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These ideals became central to the values of the middle class and were absorbed by government policy maker and social commenter's.</a:t>
            </a: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pic>
        <p:nvPicPr>
          <p:cNvPr id="18434" name="Picture 2" descr="http://s3-eu-west-1.amazonaws.com/lookandlearn-preview/LL/LL0111/LL0111-005-00.jpg"/>
          <p:cNvPicPr>
            <a:picLocks noChangeAspect="1" noChangeArrowheads="1"/>
          </p:cNvPicPr>
          <p:nvPr/>
        </p:nvPicPr>
        <p:blipFill>
          <a:blip r:embed="rId4" cstate="print"/>
          <a:srcRect/>
          <a:stretch>
            <a:fillRect/>
          </a:stretch>
        </p:blipFill>
        <p:spPr bwMode="auto">
          <a:xfrm>
            <a:off x="5652120" y="1484784"/>
            <a:ext cx="2828605" cy="388843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Literature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323528" y="1988840"/>
            <a:ext cx="5040560" cy="3662541"/>
          </a:xfrm>
          <a:prstGeom prst="rect">
            <a:avLst/>
          </a:prstGeom>
          <a:noFill/>
        </p:spPr>
        <p:txBody>
          <a:bodyPr wrap="square" rtlCol="1">
            <a:spAutoFit/>
          </a:bodyPr>
          <a:lstStyle/>
          <a:p>
            <a:pPr>
              <a:buFont typeface="Wingdings" pitchFamily="2" charset="2"/>
              <a:buChar char="Ø"/>
            </a:pPr>
            <a:r>
              <a:rPr lang="en-US" dirty="0" smtClean="0"/>
              <a:t> </a:t>
            </a:r>
            <a:r>
              <a:rPr lang="en-US" sz="1600" dirty="0" smtClean="0">
                <a:latin typeface="Century" pitchFamily="18" charset="0"/>
              </a:rPr>
              <a:t>This era saw an increase in literary rates. With the advances of printing technology (due to the Industrial Revolution) more books were published and distributed among people.</a:t>
            </a:r>
          </a:p>
          <a:p>
            <a:pPr>
              <a:buFont typeface="Wingdings" pitchFamily="2" charset="2"/>
              <a:buChar char="Ø"/>
            </a:pPr>
            <a:r>
              <a:rPr lang="en-US" sz="1600" dirty="0" smtClean="0">
                <a:latin typeface="Century" pitchFamily="18" charset="0"/>
              </a:rPr>
              <a:t>The age saw a reading revolution with the novel being the  most read genre of the time.</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With the establishment of </a:t>
            </a:r>
            <a:r>
              <a:rPr lang="en-US" sz="1600" dirty="0" err="1" smtClean="0">
                <a:latin typeface="Century" pitchFamily="18" charset="0"/>
              </a:rPr>
              <a:t>Mudie’s</a:t>
            </a:r>
            <a:r>
              <a:rPr lang="en-US" sz="1600" dirty="0" smtClean="0">
                <a:latin typeface="Century" pitchFamily="18" charset="0"/>
              </a:rPr>
              <a:t> Circulating Library, the first lending library for a small subscription, the novel became available to readers of the middle-class as books were leather-bound and were unaffordable.</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There was a stigma attached to novels as they were as a distraction from religious reading.</a:t>
            </a:r>
          </a:p>
          <a:p>
            <a:pPr>
              <a:buFont typeface="Wingdings" pitchFamily="2" charset="2"/>
              <a:buChar char="Ø"/>
            </a:pPr>
            <a:endParaRPr lang="en-US" sz="1600" dirty="0" smtClean="0">
              <a:latin typeface="Century" pitchFamily="18" charset="0"/>
            </a:endParaRPr>
          </a:p>
        </p:txBody>
      </p:sp>
      <p:pic>
        <p:nvPicPr>
          <p:cNvPr id="16386" name="Picture 2" descr="http://2.bp.blogspot.com/_FrU7YkCzKcw/TKJPwJ6vdmI/AAAAAAAAAII/PgceHZScIec/s1600/lavery.jpg"/>
          <p:cNvPicPr>
            <a:picLocks noChangeAspect="1" noChangeArrowheads="1"/>
          </p:cNvPicPr>
          <p:nvPr/>
        </p:nvPicPr>
        <p:blipFill>
          <a:blip r:embed="rId4" cstate="print"/>
          <a:srcRect/>
          <a:stretch>
            <a:fillRect/>
          </a:stretch>
        </p:blipFill>
        <p:spPr bwMode="auto">
          <a:xfrm>
            <a:off x="5652120" y="1484784"/>
            <a:ext cx="2880320" cy="3818756"/>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Literature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467544" y="2204864"/>
            <a:ext cx="4968552" cy="3416320"/>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To bring the novel to more people at a lower cost, novels were serialized in magazines such as </a:t>
            </a:r>
            <a:r>
              <a:rPr lang="en-US" sz="1600" i="1" dirty="0" smtClean="0">
                <a:latin typeface="Century" pitchFamily="18" charset="0"/>
              </a:rPr>
              <a:t>Household Words </a:t>
            </a:r>
            <a:r>
              <a:rPr lang="en-US" sz="1600" dirty="0" smtClean="0">
                <a:latin typeface="Century" pitchFamily="18" charset="0"/>
              </a:rPr>
              <a:t>and </a:t>
            </a:r>
            <a:r>
              <a:rPr lang="en-US" sz="1600" i="1" dirty="0" smtClean="0">
                <a:latin typeface="Century" pitchFamily="18" charset="0"/>
              </a:rPr>
              <a:t>All the Year Round </a:t>
            </a:r>
            <a:r>
              <a:rPr lang="en-US" sz="1600" dirty="0" smtClean="0">
                <a:latin typeface="Century" pitchFamily="18" charset="0"/>
              </a:rPr>
              <a:t>. These magazines were designed for families and were considered to be respectable readings.</a:t>
            </a:r>
          </a:p>
          <a:p>
            <a:pPr>
              <a:buFont typeface="Wingdings" pitchFamily="2" charset="2"/>
              <a:buChar char="Ø"/>
            </a:pPr>
            <a:r>
              <a:rPr lang="en-US" sz="1600" dirty="0" smtClean="0">
                <a:latin typeface="Century" pitchFamily="18" charset="0"/>
              </a:rPr>
              <a:t>Novels were also published in three volumes (books) called “three-decker's”</a:t>
            </a:r>
          </a:p>
          <a:p>
            <a:pPr>
              <a:buFont typeface="Wingdings" pitchFamily="2" charset="2"/>
              <a:buChar char="Ø"/>
            </a:pPr>
            <a:r>
              <a:rPr lang="en-US" sz="1600" dirty="0" smtClean="0">
                <a:latin typeface="Century" pitchFamily="18" charset="0"/>
              </a:rPr>
              <a:t>Serialization and three-decker’s gave the novel its distinct form as authors needed to fill out three volumes and lengthen plot lines to keep magazine reader's interest, adding complexity, depth and intricate details to their stories.</a:t>
            </a:r>
          </a:p>
          <a:p>
            <a:pPr>
              <a:buFont typeface="Wingdings" pitchFamily="2" charset="2"/>
              <a:buChar char="Ø"/>
            </a:pPr>
            <a:endParaRPr lang="en-US" dirty="0" smtClean="0"/>
          </a:p>
        </p:txBody>
      </p:sp>
      <p:pic>
        <p:nvPicPr>
          <p:cNvPr id="14338" name="Picture 2" descr="1079015241"/>
          <p:cNvPicPr>
            <a:picLocks noChangeAspect="1" noChangeArrowheads="1"/>
          </p:cNvPicPr>
          <p:nvPr/>
        </p:nvPicPr>
        <p:blipFill>
          <a:blip r:embed="rId4" cstate="print"/>
          <a:srcRect/>
          <a:stretch>
            <a:fillRect/>
          </a:stretch>
        </p:blipFill>
        <p:spPr bwMode="auto">
          <a:xfrm>
            <a:off x="5652120" y="1484784"/>
            <a:ext cx="2922007" cy="396044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Literature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6" name="TextBox 5"/>
          <p:cNvSpPr txBox="1"/>
          <p:nvPr/>
        </p:nvSpPr>
        <p:spPr>
          <a:xfrm>
            <a:off x="251520" y="2087463"/>
            <a:ext cx="5472608" cy="4770537"/>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Realism was the defining characteristic of the 19</a:t>
            </a:r>
            <a:r>
              <a:rPr lang="en-US" sz="1600" baseline="30000" dirty="0" smtClean="0">
                <a:latin typeface="Century" pitchFamily="18" charset="0"/>
              </a:rPr>
              <a:t>th</a:t>
            </a:r>
            <a:r>
              <a:rPr lang="en-US" sz="1600" dirty="0" smtClean="0">
                <a:latin typeface="Century" pitchFamily="18" charset="0"/>
              </a:rPr>
              <a:t> century novel. </a:t>
            </a:r>
          </a:p>
          <a:p>
            <a:pPr>
              <a:buFont typeface="Wingdings" pitchFamily="2" charset="2"/>
              <a:buChar char="Ø"/>
            </a:pPr>
            <a:r>
              <a:rPr lang="en-US" sz="1600" dirty="0" smtClean="0">
                <a:latin typeface="Century" pitchFamily="18" charset="0"/>
              </a:rPr>
              <a:t>It took a new approach </a:t>
            </a:r>
            <a:r>
              <a:rPr lang="en-US" sz="1600" dirty="0" smtClean="0">
                <a:latin typeface="Century" pitchFamily="18" charset="0"/>
              </a:rPr>
              <a:t>to character and subject </a:t>
            </a:r>
            <a:r>
              <a:rPr lang="en-US" sz="1600" dirty="0" smtClean="0">
                <a:latin typeface="Century" pitchFamily="18" charset="0"/>
              </a:rPr>
              <a:t>matter in paying attention to detail and to effectively and realistically portray characters and circumstances that reflect real life.</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T</a:t>
            </a:r>
            <a:r>
              <a:rPr lang="en-US" sz="1600" dirty="0" smtClean="0">
                <a:latin typeface="Century" pitchFamily="18" charset="0"/>
              </a:rPr>
              <a:t>he </a:t>
            </a:r>
            <a:r>
              <a:rPr lang="en-US" sz="1600" dirty="0" smtClean="0">
                <a:latin typeface="Century" pitchFamily="18" charset="0"/>
              </a:rPr>
              <a:t>realistic novel rests upon the strengths of its characters rather than </a:t>
            </a:r>
            <a:r>
              <a:rPr lang="en-US" sz="1600" dirty="0" smtClean="0">
                <a:latin typeface="Century" pitchFamily="18" charset="0"/>
              </a:rPr>
              <a:t>plot.</a:t>
            </a:r>
          </a:p>
          <a:p>
            <a:pPr>
              <a:buFont typeface="Wingdings" pitchFamily="2" charset="2"/>
              <a:buChar char="Ø"/>
            </a:pPr>
            <a:r>
              <a:rPr lang="en-US" sz="1600" dirty="0" smtClean="0">
                <a:latin typeface="Century" pitchFamily="18" charset="0"/>
              </a:rPr>
              <a:t>Novelists attempted to portray characters that could be read as real people in representing psychologically </a:t>
            </a:r>
            <a:r>
              <a:rPr lang="en-US" sz="1600" dirty="0" smtClean="0">
                <a:latin typeface="Century" pitchFamily="18" charset="0"/>
              </a:rPr>
              <a:t>complicated, multifaceted, </a:t>
            </a:r>
            <a:r>
              <a:rPr lang="en-US" sz="1600" dirty="0" smtClean="0">
                <a:latin typeface="Century" pitchFamily="18" charset="0"/>
              </a:rPr>
              <a:t>contradictory, and emotional characters*.</a:t>
            </a:r>
            <a:endParaRPr lang="en-US" sz="1600" dirty="0" smtClean="0">
              <a:latin typeface="Century" pitchFamily="18" charset="0"/>
            </a:endParaRPr>
          </a:p>
          <a:p>
            <a:pPr>
              <a:buFont typeface="Wingdings" pitchFamily="2" charset="2"/>
              <a:buChar char="Ø"/>
            </a:pPr>
            <a:r>
              <a:rPr lang="en-US" sz="1600" dirty="0" smtClean="0">
                <a:latin typeface="Century" pitchFamily="18" charset="0"/>
              </a:rPr>
              <a:t>Novelists described an everyday world that the reader could recognize.</a:t>
            </a:r>
          </a:p>
          <a:p>
            <a:pPr>
              <a:buFont typeface="Wingdings" pitchFamily="2" charset="2"/>
              <a:buChar char="Ø"/>
            </a:pPr>
            <a:r>
              <a:rPr lang="en-US" sz="1600" dirty="0" smtClean="0">
                <a:latin typeface="Century" pitchFamily="18" charset="0"/>
              </a:rPr>
              <a:t>They also addressed the social evils of the time and often objected the standard morality of the time.</a:t>
            </a:r>
          </a:p>
          <a:p>
            <a:r>
              <a:rPr lang="en-US" sz="1600" dirty="0" smtClean="0"/>
              <a:t>, </a:t>
            </a:r>
            <a:endParaRPr lang="en-US" sz="1600" dirty="0" smtClean="0"/>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pic>
        <p:nvPicPr>
          <p:cNvPr id="12290" name="Picture 2" descr="http://upload.wikimedia.org/wikipedia/commons/4/48/Charles_Dickens_3.jpg"/>
          <p:cNvPicPr>
            <a:picLocks noChangeAspect="1" noChangeArrowheads="1"/>
          </p:cNvPicPr>
          <p:nvPr/>
        </p:nvPicPr>
        <p:blipFill>
          <a:blip r:embed="rId4" cstate="print"/>
          <a:srcRect/>
          <a:stretch>
            <a:fillRect/>
          </a:stretch>
        </p:blipFill>
        <p:spPr bwMode="auto">
          <a:xfrm>
            <a:off x="5652120" y="1484784"/>
            <a:ext cx="2847975" cy="381642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53998"/>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Literature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smtClean="0">
                <a:solidFill>
                  <a:srgbClr val="472400"/>
                </a:solidFill>
                <a:latin typeface="Times" pitchFamily="1" charset="0"/>
              </a:rPr>
              <a:t>Britain</a:t>
            </a:r>
            <a:endParaRPr lang="en-US" sz="900" b="1" dirty="0">
              <a:solidFill>
                <a:srgbClr val="472400"/>
              </a:solidFill>
              <a:latin typeface="Times" pitchFamily="1" charset="0"/>
            </a:endParaRPr>
          </a:p>
        </p:txBody>
      </p:sp>
      <p:sp>
        <p:nvSpPr>
          <p:cNvPr id="8" name="TextBox 7"/>
          <p:cNvSpPr txBox="1"/>
          <p:nvPr/>
        </p:nvSpPr>
        <p:spPr>
          <a:xfrm>
            <a:off x="611560" y="2204864"/>
            <a:ext cx="4536504" cy="584775"/>
          </a:xfrm>
          <a:prstGeom prst="rect">
            <a:avLst/>
          </a:prstGeom>
          <a:noFill/>
        </p:spPr>
        <p:txBody>
          <a:bodyPr wrap="square" rtlCol="1">
            <a:spAutoFit/>
          </a:bodyPr>
          <a:lstStyle/>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sp>
        <p:nvSpPr>
          <p:cNvPr id="7" name="TextBox 6"/>
          <p:cNvSpPr txBox="1"/>
          <p:nvPr/>
        </p:nvSpPr>
        <p:spPr>
          <a:xfrm>
            <a:off x="323528" y="2060848"/>
            <a:ext cx="5256584" cy="4770537"/>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The novelists of the Victorian </a:t>
            </a:r>
            <a:r>
              <a:rPr lang="en-US" sz="1600" dirty="0" smtClean="0">
                <a:latin typeface="Century" pitchFamily="18" charset="0"/>
              </a:rPr>
              <a:t>era accepted </a:t>
            </a:r>
            <a:r>
              <a:rPr lang="en-US" sz="1600" dirty="0" smtClean="0">
                <a:latin typeface="Century" pitchFamily="18" charset="0"/>
              </a:rPr>
              <a:t>middle class </a:t>
            </a:r>
            <a:r>
              <a:rPr lang="en-US" sz="1600" dirty="0" smtClean="0">
                <a:latin typeface="Century" pitchFamily="18" charset="0"/>
              </a:rPr>
              <a:t>values and were concerned with the problem of the individual's adjustment to society</a:t>
            </a:r>
          </a:p>
          <a:p>
            <a:pPr>
              <a:buFont typeface="Wingdings" pitchFamily="2" charset="2"/>
              <a:buChar char="Ø"/>
            </a:pPr>
            <a:r>
              <a:rPr lang="en-US" sz="1600" dirty="0" smtClean="0">
                <a:latin typeface="Century" pitchFamily="18" charset="0"/>
              </a:rPr>
              <a:t>They created well-rounded </a:t>
            </a:r>
            <a:r>
              <a:rPr lang="en-US" sz="1600" dirty="0" smtClean="0">
                <a:latin typeface="Century" pitchFamily="18" charset="0"/>
              </a:rPr>
              <a:t>middle-class </a:t>
            </a:r>
            <a:r>
              <a:rPr lang="en-US" sz="1600" dirty="0" smtClean="0">
                <a:latin typeface="Century" pitchFamily="18" charset="0"/>
              </a:rPr>
              <a:t>characters who are rational and virtuous, but suffered lapses of judgment that were corrected by maturation.</a:t>
            </a:r>
          </a:p>
          <a:p>
            <a:pPr>
              <a:buFont typeface="Wingdings" pitchFamily="2" charset="2"/>
              <a:buChar char="Ø"/>
            </a:pPr>
            <a:r>
              <a:rPr lang="en-US" sz="1600" dirty="0" smtClean="0">
                <a:latin typeface="Century" pitchFamily="18" charset="0"/>
              </a:rPr>
              <a:t>Novelists brought new developments to the narrative technique by writing detailed background information and elaborate settings.</a:t>
            </a:r>
          </a:p>
          <a:p>
            <a:pPr>
              <a:buFont typeface="Wingdings" pitchFamily="2" charset="2"/>
              <a:buChar char="Ø"/>
            </a:pPr>
            <a:r>
              <a:rPr lang="en-US" sz="1600" dirty="0" smtClean="0">
                <a:latin typeface="Century" pitchFamily="18" charset="0"/>
              </a:rPr>
              <a:t>They also addressed the reader directly, sometimes assuming the character they invented, </a:t>
            </a:r>
            <a:r>
              <a:rPr lang="en-US" sz="1600" dirty="0" smtClean="0">
                <a:latin typeface="Century" pitchFamily="18" charset="0"/>
              </a:rPr>
              <a:t> </a:t>
            </a:r>
            <a:r>
              <a:rPr lang="en-US" sz="1600" dirty="0" smtClean="0">
                <a:latin typeface="Century" pitchFamily="18" charset="0"/>
              </a:rPr>
              <a:t>and sometimes stepping out of their persona (narrator).</a:t>
            </a:r>
          </a:p>
          <a:p>
            <a:pPr>
              <a:buFont typeface="Wingdings" pitchFamily="2" charset="2"/>
              <a:buChar char="Ø"/>
            </a:pPr>
            <a:r>
              <a:rPr lang="en-US" sz="1600" dirty="0" smtClean="0">
                <a:latin typeface="Century" pitchFamily="18" charset="0"/>
              </a:rPr>
              <a:t> </a:t>
            </a:r>
            <a:r>
              <a:rPr lang="en-US" sz="1600" dirty="0" smtClean="0">
                <a:latin typeface="Century" pitchFamily="18" charset="0"/>
              </a:rPr>
              <a:t>They also included many subplots featuring several characters with various sub-climaxes due to the serialization of novels.</a:t>
            </a: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a:latin typeface="Century" pitchFamily="18" charset="0"/>
            </a:endParaRPr>
          </a:p>
        </p:txBody>
      </p:sp>
      <p:sp>
        <p:nvSpPr>
          <p:cNvPr id="6146" name="AutoShape 2"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48" name="AutoShape 4"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50" name="AutoShape 6"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52" name="AutoShape 8"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54" name="AutoShape 10"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56" name="AutoShape 12" descr="data:image/jpeg;base64,/9j/4AAQSkZJRgABAQAAAQABAAD/2wCEAAkGBxITEhQUExQWFhQWFxcWGBcYFxgXFhgYFxUYFxkVFxQYHCggGBsnHxUUIjEhJSkrLi4uGB8zODMsNygtLisBCgoKDg0OFxAQGiwcHSQsLCwsLCwsLCwsLCwtLCwsLCwsLCwsLCwsLCwsLCwsLCwsLCwsNywsLCssLCsrLCsrK//AABEIAKAA8AMBIgACEQEDEQH/xAAbAAACAwEBAQAAAAAAAAAAAAADBAECBQYAB//EADsQAAEDAgUBBQUIAgEEAwAAAAEAAhEDIQQSMUFRYQUicYGRBhMyUqEUI0KxwdHh8GKSgkOywvEzcpP/xAAaAQACAwEBAAAAAAAAAAAAAAABAgADBAUG/8QAJREAAgIBBAEEAwEAAAAAAAAAAAECEQMEEiExQSJRYYETcZFC/9oADAMBAAIRAxEAPwDcbTaTeX+PwjaeEwKZGkADX9oV6czBInoIgbTdCq4dsEOc50+J+gXmDr2eNMxL3QOBoP3QwKc/C50jdpIjxKZpuMHKzSwmBPVFbmi8A+MqEsTqvqWysEbyQJ8ONVR2ebNbHjfz8kdtB83qTfQAAbW8LfVDqYd0k5yJ2tA8iFAoDUNrwPNBIVnUHkul3RpIE3vPA/hLVg9oBzNIA0ALZ87qUOgNfDsP4QOot9QlXtcPhd5G/wBdU3WrgiW94dCClHPBEifOysg2WoyO0H3J0gGV2vYWHyYemN8oJ81xGJGY5d3Oa31ML6SKcAAbWVmd8JFEhaqEjTbA1JO5M/ktCs1JgO/EAPAysxIszS9lyCZ13QwO7IqSdel9E5iM82AieUN7oMFttJtv0TFyKtqg2BXvdO2ftGk35Uupgg92D1HKG3K2O4d766blD9EDhjojMPT66rxaY1vzG/ghGox0SDraQUaowHXZQgP3TpnN9FIpukXkX28F4YZnH1Oy97kAEgEkAwM0SY0korkgt2x2o3DMmxqO+Bv6np+a4HHdouLiS4ue67ncdEHtPHFz3OLpeToJhn+InhKYeiSQAJJXb02nWNX5OVnzubpDeEGY8nk6Dr1RcXXBs3SB5nc+arVqBoyNPieTwOi1vZnsn3h948d0adSrcmRQW5leKDk6Rs+zfZ/uqWY/E660XFEe8ITiFw5zc5Ns7UYqKSRdjQbHQ29V8vx2FNKq+mfwuI8QND6R6r6e0rjvbzCZalOqNHjKfFun0/JbNDOp7X5Mmshcd3sfU3ZAZyknkCUWsX/haPEmAP3XveVDIa0CALk2E7QEbKSIkA7kfpK59EBupPJEOiP8Z8d0N2GAZDnu5Lpgnz28lbD4EM/E87953HT+6o1Sk1wggEeqNEFG02D8fA+K0cIRbTJcWPAe6xOaTboTtJ9UX3tOYDWyZO3WNOYVMYGZRmhskTaTfUdOpQGQqcKyMoLuPiPilxhMg7rnAcEyPqnDVpkOIIhvxRaMqWOKYbBwm09J28baIclkRKvhxedTAtIFtLSkcRmG8jg6+RWlWKzcUVZjfJaL9j0s+JpD/PN/qCf2X0F4XG+x1HNiCfkpk+bzA+jSu1qI5uzPPsTrsJBEkdRqlK9N3dAOmp3j+wnPeNMwQYsb6Hqk/tLDYTNyBvYxoqSRFKuHPzu245VGU3XkyNiiYim0uEuixsDB1Bn6IIawZRnPA70yiWJlnZ9ssbTKtRa6887cLzaMfiJ6WUuYdjH94QCVJfPwiNjP8Koc/wCX6q78O5wIL5B6acQUQUnGYcL6W08eQjwQpTJkDLquX9q/aEAuw9NwBg53TGn4BG6p7We1RpZqNF7XPuHPA+EcC+uq4OlTJPJPmZXR0mk6nL6Meo1FemI/QwTqgJY090XgbeHP8pl7wwZW/ERcjYfKDz1TnZfaH2VlZrQDUeGta75JDw//AJRl8JKT7K7KqV3ZWg5d3bBb3Pam3wjIo20l2H7C7JdiH8MbqeegX0AUwwBrRAFgEDD4AUmZKbo321HVGqtJGsLkajP+WXwdTDiWONeQbmlULSqtoFsD3joHMfnH9sh1WRHfJu2xI08hb+FSkXWFCzvaTB++w727tGZvi3+JWg2B+KfML2YbHx6eITQk4u0CSUlTOup0X3lwE7NH6mZ22VamGbMucba96B4lGFEAyXEnqbeloVcRSpjvPiJm9+miFGQXpuo6kDutAkmba9Y0CK3F07ATewhrom1tIGoVXYykMxABOpyiZtJNhJsL+SO+v3cwa49I73oVKCDr1csWJngE/kkjjHWmm8az3TYTEiNfBF+3VDB9w8TrmLBAnX4vpqhDHOvNGoI6AzzEf07IOLImUNdpYXEENi+ZpB9D4LLFaiQGtE9C0g+JzBOP7Un/AKVSNHWmOmUXcegmJVMY+mIzFoBsJjfa6Wmi2Jn1sMwER3T0MSBf0SOPdZO1qLAQ1pykgwAdYMkgb6rMxuaYcQZNoEW69Vbj7LfBv+wdD/5n8uYwf8Gz/wCa6d4WT7F0owrT87nP8i4x9AFsVbIT7Zmb5M6rXa0wGk3uWiRoDJI8Uu+pIEsdrIgXtuR/dU3SOsMLRre0k9EqcU6XgUyS2NCLzwfIqoKE6jc5GZpEQRIHGh+qFU920iWidu6T5yNPNNvqvm7DFr/p1KEaozAlrgYN4sBY/oFLZZYHDmk6wsRIiSJAMTB8kZmHaCSNdJleZUY4mW6CZItfg+SIXU2GCAN9LW1uFGSxalQa57u8ZBFgSItxN5XL+1ntO2k33OGPecO+6ZyDTKOqP7Ye09Om33dDK6o4d58fAI/7tPBfPWtm5uTyujpNLu9c+vBl1Gor0xK0qZPmtmlTFESfjItP4RzHPCnCUBTbneBJ+Fp/M9EtUeXu5J3XTbMKj/QuFoGq4MHmeL6lfRcJhaOHpBjXWvJm5O6D2F2NToUpcBmLZcfKYWjTrMdOWDBg+i42p1H5HS6R08GNQXPYE5Hd2ZjW97cpeKWYg6zFzxvfxTFWs1toPk1xF+IF1XCuDhO8nUQdTFj0hZkaBevUZlNwR/jeNL/VRTp04ixsBpqBp4orK8CC0yS6ABqAYtCms8gSASdhB/ayNtcBQJ1JpMlonwUOpi1v715V/eH5HakbeuqoKskgNMjWbRNwirJaOrrYKmLZS4u0aXGCbXPGyu9tSBZmaIEAuA54gWTT3MbJJaLXJOys+o0DNtrz9BrsmMdijcIb98gktJytaNPw3Bt/eUZjSIlxdG5Ak+MAD6KoxcatdaxIaYnoekIZx4IkMedYhszHBGqnYSH4NkkwZNz3nbdJQKmCpkREDoS3XqCmcO9xbLteIIA6d4AnxXnpHaCjFxWDyN+6Lg5oOUFxLSTu4O1S78IAIc73lzGYC06xA0WvVKz8Ql3MtgjJNIMLiGRcCWgExGsczKzMfXsXXsCbiDIHHK3Kqw8TSzvDfncxnk54B+hKtxuy18I+j9j4b3dCkz5WNHnF0eqjws/GVKmYBjZH4pIHp+fogzIS5K+6Akga63/sao9KoXA2iCR6JOsKxJADWidZJMAj0tKroZCTffgwQIGhOpjw0n9SrfaiCQWP1gEAnzt5o1Z9X5Bppm1Pjtvyqe+cI7hPhHE7nyQHsuS3Q7iY6eaxe3+16mRtPDML61QWFiQImzNXHyT/AGv2uzDUjVqamzG7kxp16r5JX7TrPqOql5zumTtfYDha9Jp3ke59Ipz5tipdib2uzHN8U3J5WrgcIA33j9Pwj5j+y0uzezW18PVxFZ4aaMASe9UJBOW//wBTdZdbFzc+AHA4XY3XaMG3m/cnF4nMZJufp0HRdZ7FdjNb97VyyYygxpufqFmey3ZbXn3tb4RoNcx4i5+i79tWkLAttbYLnavUf4ibMGKvUwjq7MuYEZdikn4psnK0mTeBOlpF44TtDKGgNMgAAXmwEaqXrmKkakZz8cB+F9xIlpAMzr8um6iniQ74Q68G7SPG8appxVcyNr2GRmtD2ESS6AGjuEgAwJkb6yT0RPtDzEU3bToNr2J8k6CvIud9oKVCZe/5d7SQIHOt1Vhdu0AzsRpoD6Jpyo5Cxzrvs7PlH9/9fRS6swauA5uBc6KuFwwbMGSTJOpOtvBW9ywXyidSYk/ur2YhXFYikQJfaZtcmLHTx8kanWbkDgDESLQY2sdEOr2hSbAzNlxsAb3NydwOZVvtrDBBkEwSObQI159EGEH9raWZ7wfXokqfabSXAgtAsLEuJAlxytBhvXdalZwAJJgAST0SVPG0qhLWuBI1G4BtofApCITGNpvBc1wIGp20nUpWre40TdejTOzSR0/MeYSb2AaCFWy+AliClOw6WfF0hw/Mf+LSfzhNYoq/sRSzYlzvkpk+b3AD6NcrsQ+TiJ3Z0SGPrOblytzEmImNloOCRxrgBmiSDbzhtj5osyCbK1Q608t4u5tx8wgnp6oQdVmS22UfiEZpM/TKi4arUcTmYWtMZRIJBvMwddNLRF1GLrFsQxzp1jbj8/oq2OijiUscW1rHPq/dhszPTjnyUsxx/ExzRIAnU5t4BvvYXXG+23aIq/d57UpLm2bmeYAaImd+NSmxYXOVElLarOW9pe234utmNmNsxvDf1JQMHhRGZ/w8bnwU0aQcS5/jHM/3VXq4iTA10gbdAu7FKEVFHNdybbK4jETAHpeBGkAb3Pqun9m/Ztri2pVv3gMpBtuJ2m2nVaHsl7PsZlq1S0u+X5bEjwOmq6qnjmOHBgaggZiJygndc/Uaq7jA2Y8NcyIyACMrRxYRC8CFappdIuxrIkPaB11vpbbZc3lmqx3MFBSlLH0zPeFtbEDykXXn9oMloBBzGJ0AA1N1NrIFeguKYdCBTqNcJH5EeoNwgOiJUE9UAdo0jo7nYg2EmxXvttO3eAm0bz14R2sNhXFCcquxrLXmRO1vEahUbihebDa3rca3RphTOxwWAbSnKXGY+JxOgsBOi8MG0OBGg6mSfE7C/qjVqZc0iYkRKWpYGC7vGC3LbWby4+ojhXsxhKdCk3uta1pjYAWn66oApUz7xpywYHAAIgAddfVFOBbAEutF80mwHPghN7NZM3mZ2vpFo2geqBC9SoxxyWNr3nXQfQoLcOxsljWjNqQBeOo11RKmEHJBkGfARulRgGtMguFgIzENtvAOqR9DITxeBpkk5RJ1Oh9Qs3E4d8d15tpmvvzqdd5WxXlIVSq9zLoIy+0HkNvY+q2/YChau/lzGeTGz+dQrA7SOg6rsPYujGFafnc9/q4x9Ar8a4DmfpNp6UrtBseQfRNVDGuixaHbdJ8ie93toEAkBwee7eOVJKzMNvv0WZjqzm5e88gyTAZYCBuOXDfQFO0MTnnukAaGWkO8IP8AZSeG7WpPkhwgEx1gXP1/JV0/YYxfavEvFFgoh5rOlzbd5rQO84gC0SB5r51W7KrNlz2kAGDJEyRMETOxvC+x4ljXtMkQ5pGboRylO0adEtzPALSRpFyTAFtbq/BqfxqkhZ4lPtnyfCYSpVMU2Fx3gc6Lv/ZnsWhh4FTKa5gwRpOgFuhXQUcJTaO4AzS7QB8On7K9SlTHfcBLR8W4Aub6wpm1UsnHSJDEofJFBjWe8zFt3ZjsAIgfRp9FalUpvJyFpIiYjyuLK76THQXAHxuRvCsyg1s5QBOsW+nKzcDilXEMBDS4AnY62mbJOjiaZMEtBLnAdQ2Ey4MDnSCZdPwkgGBv5KtbDUzdzWnxi8qKkOiHMaeEI5Bbu+Fv7spqBlO8AXAsNyqvwVMmS0F0zO86foPRBDEOxLMuadQHAb30t1XvesiQRBkzt4z5qfcM1yiRYW0QXYSmBGUAacCODypwHku6mwiO7cRtoQhuLGBrXEcCYkwFZuFpjRrfT9VNSi10EgGNJvHgjf7CDZUafhg72015Q3Ylo3BvFtZ8EcsA2QHMbNwJ1FuOqiGO4JXhKiVOZaDGQVRXLlVxSsgF6XqFHeUvVcqpDIRqnVI4gp6ss7ElIaIGJ2jUgzwCfQL6R2Nh/d0KTPlY0Hxi/wBZXzc0veVAz5nNZ5OcAfpK+qrVHoTO+gVRZZwlBmWGME91vdHpK0qw2WZU7OpgNzSQyS3MZAtB8fNKylFmhhBDYiSLaTuEo7s6jBHu2gbwANAANOgTDsG0AACAJi5tJmQg4NxLBN7uF+A4gfQKpsYDjaAc1rNiRIJ1aNRfUIbuzqUFsQHXgOMW3Am2u3K8ezTf7x0lxdPidBwNNOFf7I/Pm94dCIgRBg7+CH2Eil2c1ogOeI/zd9QCAj1cK1zSx12xGp/NeoscLEyoqMqEwDAtcfFY3sdZshbIWoYBjT3QRJkgEgE85ZhTiMOXH4iBGgjXmeVesHx3YmRO1t9rIAoVZH3kACIAmTOpJTcgA18A0iCXkEQZcbx5oJwTOto/E7bi6cfSqfOP9f5SlTDVZP3vgA1sDr1Qv5GQvTwNMiRJmCDJ8iIVKvZrNe8DzmO466JhzH3Ac3pbS24m6C6hUjK54IiCQIPXwUt+45OHpwLPLgTMkg+h4Q8ThQ+Jmx2i/S4V6dNzWgAgxEWi3lqg4t7pa0GC4kT4CVPIwSrRDhBmLecJN+AiMhdJInvEd0TYR4pvvwbtna2njygZKs/EIjqYKiteQ0jz8I0wSXWMjvO/dVGEZGrr/wCTv3UuovP44tsBE/srOYYiwPRG/kKSO4yrxC8QohXMxkKpUwqEJWQpUAS1UI7glqirkMhKusvFuWliHLHxz7FIuzTjRT2bpZ8VT6OLv9Qf1X0cLh/YalNVzvlYfVzv2BXbla4lGZ+oWxj4a43sDpr/AHRZlXD1nZmvc3KSDYXEEd0g6zButWs0HVCekkIhZxPis0FwH3Te6XOv56iTpqtR6AWDLlFhECLQqWMhWhiHuykMAaZuXXjaBCviMQGCSCeg16nwCVZjcj3sdApsawNjUncfkm6uLY0gTcmAP5UYQB7RZJADpExIIByiTfjqg4PHZQRUJBDAdyCYk3jrHkVoMqMfMEOix38kSBup9EPUqgIB0kAwhjEd8sg2aHZtjeInlEaGgjYkQPAbdFYvEwoARdi3ZnD3biBoRvpfwvzsh9o13MaC0SZiOZ/JaTyB0ST3McW3uLgadNFGMhGhTd7x7nDWI400Qq2KcKhaGlwgaba+ui0qxgH1SLcSy7puYDv01Q+hkLHE1MxmmQyORPiUNmLDodkcdSIE9JBTNcNqSyTAiYsD0lWIgQBYbI8ew6KufaRfog0a2YTBB3B2VqVcGRwYurOdadkKrwMhSpiSJgF0GPAeCmpXhrSAXE7gKatUAmACYveCrB4A2HThN46CjuCVBKkqpVrZhILlQlWKqQkYwJ5S9Uph6UrJGMjPxZWH2k+xW1iyue7ROg6oQXJph0dX7DUYZUdyWt/1E/8Akumcsj2VpZcO3qSfU/wtV5WmPRlyO5MG9AeivQHpJAQJ4QnBFchEqljIo2i29he/j/YCG/BMOo3npPMIVIVcwmwkkmdeiarVcrSYmBKgQeHw4YMrbDjhTWoB253FjGqWGJdrBMXkDu3OkbrzK9TMe4SMttpN9fooGmMMw0CA50DQTb+VehQDYO8AE8wh0K5yBzmwdwNuinF4hzQ3KJJcBHTeOqgAtai11nXCD9laCCBEcFVdVqkGGAHqfRVD6sCWjS99/wBlGTkl4B6pYYZoJsL/ALLz6VQkOAa2Jkc9ZQm4d7dC03JvrdAdHn0BmzC1ojYobmXlRUp1S5rpAAmW8+avUUHQqcKz5R+qijS7uUjkeUoJwjzcvNjI8OCpqYd18rolNXyMF+ztGwUOotOwVPdv+bZCFCoJ7+vI08ka+SHeF45VS8LLGJZxT/3C8cXTGvuv91N7M6gaWdXasp2PojU0h/zVR2th/np//oomwbTUrBZ2IQ3dtYYa1Gf7oFXt3Bxeo31lCm/AacexTFvWDizLgtnG9qYI/wDViekrBqYygKzfvWlswdo8U8IS9mXxnFI+n9mUstKm3ho/JHcVns7ZoEd14I6GV53a1PlO5JKjM02NPKC4pY9ps5VDj2chVuSIosO5DKAcaz5h6qv21nI9UjY21jEr0pf7ZT+YKDi2fMEA0xpQlftjPmHqrfbafzBQlMOrJb7bT+YKPt1P5goSmNqpSx7Qp/MFR3aVP5lAbWHchPQXdpU+UF/aTOUB1Fhnpd4VHdoM5CE7HM5Cg6TLOVShOxrOVQ4xnKPIyTDFUcUE4xnKocW3lNtYT//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58" name="AutoShape 14" descr="data:image/jpeg;base64,/9j/4AAQSkZJRgABAQAAAQABAAD/2wCEAAkGBhQSERQUExIUFBQVFBUVFxUVFBUVFBQYFBUXFBgUFBQXHSYeFxojGRUVHy8gIycpLCwsFR8xNTAqNSYrLCkBCQoKDgwOGg8PGiwdHyQsLCwtLCwpLCosLCwsLCkpKSwsLCwsLCwpLCksLCwpLCksKSwpLCwsLCwsLCwsLCkpLP/AABEIAQMAwgMBIgACEQEDEQH/xAAbAAACAwEBAQAAAAAAAAAAAAADBAACBQEGB//EADwQAAEDAgQEBAMHAgYCAwAAAAEAAhEDIQQSMUEFIlFhE3GBkQYyoRRSscHR4fAjQhUzYoKS8XKiB1PS/8QAGQEBAQEBAQEAAAAAAAAAAAAAAAIBAwQF/8QAIREBAQEBAAICAgMBAAAAAAAAAAERAhIhMUFRYQMyQhP/2gAMAwEAAhEDEQA/ABAq4el3VYQTiJ0XxnsaHioTqpOiDRlOU2IKNpkouRWlBq1EBc4C6KqVBlXDUBDUVcqswK+YIKBi45y6XqrggCaiu0rjguNEoDB6KwShMYr54QN04TLXBZrCSUxdA0boFemisC6aUoMfE0khVpL0FfDrOr0YQZJZCWqvTeJdCzq5QANdRKF6iD1QwxOqt4WVMF8ITzKCrX3TAqoDKF04yggq2SuigixC4aiDgYuELpkrraaAbnKrWFMZQqlwQVyQqPKI5D3QUDF0OhWyyrsw6DoEolPDqSAqHEdEDjWhXIS9KTqmQgpdFaCpTeETOgE9pKRxNIrTL0tiHIPP4misbHOhbnEqoAK8ri8TmJQKF6iCXKIPfNok6o7aUK+iG6oghdCuyoSghiYpQgI2nKuMOFQ1l0PJQELQEJ1Rdcw7qCkEAoJVxTV1woKPNkJlOSjkINWrGiAwEKrq3RcpiQrtpQgGKZKYpUQENtVWNXogZDgF1zrJVlMpprgEFWNKMxi6HKGqEBIQa7bLvjJTG4mGlB5r4iqxZeU8XVaPHMaXOKxXFVJpauXriASVxdPFOvqeVVdARDUQXUiVxUqavRFoMKjaQCjsQAgbawLrKolJeIXQj0qA1KDtR8yeiuzRFZlAQa2LA0QdfZCqVYVHvLtBoPqiNoWugWzl30TDKSvAC5Uf9UHRUEwquq3gKUaWpKYZSCALKNlenSujQqvqQEFiYSznmfK6YY6Qo2ggEx7rKwpHUo2WEOpWhB1lQaLN45XhpQ8VjxmEFJcVrZmoPHY+pLkkSmeI2KT8VduJ6TVpXEL7QFF08ajX11lJdc8BLtqOcBCYbQtdeV1K1XFwsln0iD5laQjQJeoy/dBdg0RKkkWUo0zF0ZgQDdSMawPyVqOGBEne/wCivVfAQnYkxyiUDOQBL1cTBiP4VRzXEHMen7rtGnaTqboK5S/y/dNCiuNKHWxjW6m8EwNYG6AxVHYgCB1slxVc51hDYHuZkHysi4bB5RGtyZPUoLNeSeguP3RWUPWEVrFcBBVrFeF0LuVANwSOLMArQeFjcZrw0gaoPN4nEHMTtK63FhzSN0Go0wfPfssd1ctdv6aIOcQYJKznMEJ3Gvm6yalSDqvR/FNR1UyrqWNZRenxrlr7R4gauPxBNgqNoXummtAXznoDoUDujikFw1Al2YguNha/rsP55IC+KJI6f9oTMRJgfy8fqi08Lywdfz1/FXbTDUAzQnU2RWUgNAhMxAdMbGJ7qtTHNEXnMSBF9ASfSyBhwQnVBE+nr0ShZUeRMAc0gT6a62n1RsNgg0QNp+pn80EqhxbDdY12XKWEAgm5Dcsnp366JsU1YUUFWI7VVtNFptQWaFYMV2BMBiBYU13ImMihCBOqF5PjT/6jhPT8F6riFmkr5/i+I5qrndI9h2/NANr7uafPUFYXEGuDj9Oi1OIuDSHCD1OnfZZuNqNfB3/0zP6K+fllKjFSLpWq6SiPYPvH109oVKbDNzbsIXp5kntzqn2XsojHEnqot3pmR9YNZC8VztP50TDcN1RWsheJ2UZS6otNsCyrK4aiA2ZK1cUCCWguIFuh6QUJlJ7nkmwGnSIG3nOqaoYUNAA2ECboFKWFdy/dgk7EuJBn8fdMUMA1oAiY0m8eSfp0EdmHQKDDozMOnW0UQUECjcOrDDp9mHsreCgzvs6uygnvBXfDQKspIzGImVTKg54SqaSM1SoUHnviSoG0yOsjztovmdWsQ9028+246aaL1nxhxEurBrQYYL2JF/LfT3XkMS+HGCJNoJJHlYLYDY0A02OGjgWyPvN2jQwsRxOktI3sWnytZPDEksdSLXAA5xIBEtGgI6j8lk1HDu3/AEkkHXW/ZduOUdVDM6exkIuJbDMpsTc9R0H869kNjoBfqGxbqdh+Z8u6q+oH8wP87rtntBHKeqiYLR1UXbyRj7WXBLVsYBmgEkCYjXWAPZCGHc+cxtIj0g/VNtogGYv1XzHpIMY9zsx0yj0M3ge2vRPU6YCu4ItHDoJTpEp2hh0alh05SohAJmHRWYdM06aMyggVFBEZQTYwysKKALKK66mjhi49qBXKquCM5VIQBySu5F2hVa6cpBgkGCCJGotuESEAYSHGOINo0nvcYytJ+ib53TYNE9ZJHUxYeQ914z4/4jlZ4Qdcw4xEgTrBPNoUHkOKYgvfmIuQYJm+/LlsdevZYeOyk2gEwIIcA46WkyYE+4TeMcMzcpc5ztBIaN7uHX5jPolKlfN8wabxFna7A9SF15me00uKjgd+tx1E6Cw2t3VM5JAi50n3v23XHNp/2gjexMEDdFOHysNyHujuWixA8zAJ9F39RCYk5bCYG/U7k9yfy6JM0T8zfUbFFFQyGv8ARw37HumaGHJsE3xhmszMO/sot7/Cx0+n7KLP+/J4V9RyrgbKIAnsJg15HUPDYSdU4zC9k7Qwicp4XsgSo0LJqnh01Swqap0ECjMMmqbEUshTw0FHUwqZEfwiuimECxpob2ptzEPw0CbmpTiBIbAMFxytI1uDcdwAT6LUe28LOHPXI/tpN/8Ad149GgH/AHhBzDYcMaGtEAfyP50R8qFjsWymx7ybMaS6LmwmI6xt3VaGLzzDTGzjETuImbadyD5oOYnFMZALgC6co3MAuMegJXxz4kxviYquZdmDmBrZgPABETpGpk7r3/xhi/Bh08xBZTm/M4S9xAFrBoHn3XzKs5xdUygMzBucVSZcLgQQIHT1VclAxuJJZ8xabguyiCP9TT2Gs7aLJqki2Rjrag5Zi0uaf5KZq1RB56jSDbxCAHEiS646iPUJClSc5wbMkxNogba7nv5r08c5HO0Wi0EFztGkTFwT/wDlse8d4YqkO5gZHUFXxLg0wBDQBEdkm2mZlosdRaDO4HVZ/b38HwsACL7+0+S1eA8PfUe0TYm1r/RJ4KiKj8jcxdItGpNoHdfWPh74b+ztbPzkS60kaQxo/EqP5OvpvM+wafw80Ach0H9x/Ky4vR/4ZNy90+ai4LK4LBk3W7hcFZEwOCstalQhAvRwiZZQCMGKwagD4Kt4aPkXQyFXizS3hojWQiLhWY1CEM00Vq6Wqs1mlHMQyFfG1QxjnumGgm2ttgNyTYJMY/8AqCnlIPh+I4kiGXaMp6m50+73UtErugaSdB0k/wA+iQwbOTlMl5L57EwHeoAsj4pjntcG6lpDZkRmtJOx/Zdo4cNEdP8Ar8FgRp8LbNQQCx506ywNdm6k83ul+NcQbhaMiJAysb3g7LaNgvnvxpjM9QaFokRA/E76W97SgxfiXEvJZLyXZcxbYl+a7hlMT208unkar2ufyOJ0/tytuCbCbOET6d1u/EmND6uYTADJ6ACflYLkzIPkvP8AE68DNMO1sRbrygfN/b6q+Z9MrOxeKN2mDEAB0OOYwbu8umnsmaXDgxolxzTmJG1o0Ov87zMDhS3LWe0m8ACLXsQNwDqdz5GeYuqXOOS8Ov1B6kfzRdrf88on5oXj2hxBINn7HWAemiC/EZdJk2voPTdMYXh83eYsQQLzO3sV6P4S+EBXqgmcrYzTb0G8m36JeuYZa3f/AI0+HCXGs4guygXbdhcZBE2JIB8u+30SlhsvuTO7jOpKFh2Cm3laGtAA0ygNaLd41Om6BXdUq0yKb4LvlcAWgAgOBvLpuF57ddDji+bAf8v2UV2MgDy6lRYN3C0bBONYqU6cIwCvmMtVNNdDVeEKuwusCWk3kbR+p+krp44jRgEljBnIYOt4kdCbjYAj1I6JgvcG3AsLmYFt4XMJh4bLrvddx76wOgEq7N9M1YtVXBGQqjttT0GqjrlsqkINPiDHPLBJIBMwcvKQHAO0JBIn9iqVC6rRcW8rnMdlkmAb5XSNpgoODwGVjW5S1rWhsZi5zsojmcdu3/S5/C3MaQ6HH5JloiZABcXR0gQP/LuFPscQXDmuSRrJ1HcWA9AmKwzVGt6DMfQjX1y+xR6rUsJSQZ0FkOo1NFgHkvP1cdUfjvCaYo06Re+BzOe5wawTs3lqWGuVQ0xjcSAQ0kBzgcrZ5nZYkgbgSPdeC+JSABMzmIsY2m8beq91jq1MPEiXhpjsHQCJ2kgey+cfE9Z/iuYBIfpNmtIO8Xggu84CDy9XEuY42y02C2Vsl8gkcx6EG2kFIcL4b49QOmKYuBYE7TPUmQOgkrTptNV5a5pygzqQHOHfUADX0CdfTbSboI2kXObftMekBXOs+GZpHFUjqQAIho2bFoy/zRJsqsBLnDMTENECY0FvUXRqzTUPadAbLY4F8ImseYENNu9/2UtI/CnCX4t7S85Gvc4CBqGSYaYsIB9l9RwFMto1WUaYZkzNpEn/ADCG/Of91r9FThnCBTqWZlZSZ4bLRmJgvcO0BrR5OT9F1zluPoD/AOW/kEt2kL4Xhv8AR8OqS4FpDgTczrmIPc6H1Twy02bBrRMzbzS+LxGVpMGo6CQ1u8duk2krmHpPeweKAHEXa0yB2ndYBjjlE3FVqin+BUP/AKaf/EKIPdAKwC40qwK9PMjnXSFRvzG2w+k/qiFDc+FXXr2yO1RNuuvlqo+qBfpcnQDzKXDy5x6C3qb/AIQrYluZhbHSRoCAQSPUSPVZO9PEKlWqueJyNa6mTEEuaQ+AZNrtc20WIOuxcRh8zHNacpcIzRJvae5hXDTmm17G+gFwB1MkyruagoGAKFvdSVUhc6oKjhyHPcTJcRHYAQB7yfXsilTOleI1srRBPM4NkajNqfOAY7wpaHjMQ2m1z3GGtBJJ0AFyV4sYbE1cO6pQJZVr1adZxnK5tKWhtFpNgfBEnu49ba1fgR+zDD1Kr3OqPl5AaHva54LwBPK2CG6khp3K0+JVfDp8sD+R+ahTD4s+7nWG3U21nbT8F4njFMvLgTF5nt1C3fiviuSm1jLvLYMmS1p1c7/UV5sFxbYQI337rAsazGCBYxHcALPfiQ8wGl0bnQk7xotSpgG5czm9Ab6905wrh7HEZQY+qBDg3AalUjSN7Whe/wCHYd1IHK1roMAAmzepJEZibn9kThfDg0ZnWFhE6qYripFSnTp0y5rjdzRIAykjSzZOWCbQZ6SDDySRmgyQC0GwmYJGrhb9krRL6hMtLKZBEGztSLbi38tJaw3Dcr3VCSXvIJBMgQ0NhthYAb9T1KO9AhhcG2jkp07NAEkmSQBDWkntPsmsXim02FzjAAkpbFYkMa550bA8yYH5hKU61SsHNc3JBBEixFiLE73QaFPGBwBAdcA3aZve6iX+znq73CiD3TXKyECul66TpOLh86adfyC6YAt/2k8HUdkaMpzACZsJ3M9zf1TrAr5vkmzFadKB6z5k3lEAVXlWCuZuMqQoQoUDF4rw2zqdhMSQJIHoCttn2DFJcQ4iyi2Xk6tAAEkl5ytHaXWEwmc5tMA9NfRDq4YTJbmuDfYgWj+brn17+FRmUeHZ6wruL8zc4aJhuV7WtgjQxBPm4notbJZKf4zR8bwPEaauTOac8wbbmPTVZvD+K1cSaVWkAKBbUzAu1cSPDOnMA0OkAjmdF4XP012lVzYqudqTadOe5BqEf+zD6BYfxZ8T+BTdNMGq5xbRZmDs9h/UIHygbg9O62ca6hgWVarnO/qPL3SS4vqOAADG7EhoAA0hfMeI45pdUrVAPGfcCScjTADQNoGqhTMq8Scw5qhzucRmMalxiw6XT1QvgNaIFrgTPul+GcBdVPiPmJmOusfjK9jTwggSNht0EIPM4bhznOGb9ZXocDwx4NLI2C55EmORgaZMfy5utejgBlmIJ5Ra4B384/ALVpYa89BAHZBl4rhrqmIk5g2mwCkAYYS8EPeYuTBDRpv1Wth8K1ggDXU9USrVDWlziABqTp6rGPE3uyGk1rvEcXE2tT0bEkSTA9JQa7wsP4m4h4OHqP3ywPN3KDbpK021HZnSQWkCANQQLjve6818XNz08hMZ6jWgdWzJPsHIL4Ov4OEpvqEuy02mADsNT3WzhXcjSdSAk6YEtBsG5TG06Nb+fsma+JgAASTYD9TsEFjW7qJT7M/7w9j+q4g9yHLmVEaxQOExN+i3DXaaMEBEY6y68XPSLHSugIWYhxJIywIEXHWTP5LNfWfi8M/w3eHnkNcCZyZomRoSAdNJC3YzDuLxpbIYMz4nL5khskaCQfQFI8K4fUdSY7FOzVQ97wAY8PMTDJbrDTHTzT7MOGnNAzQAXAXIboJ1hKYnEuc2qGkuewcrQ3lDnAxO7iNSPop38tw7RrBx5LgGC68SNQDuszE161SrTFJzWsbVqB4Iu5jGFpdPQVCBAiYF1qUWZGNaATAAvrYalAwHD2Uy7LJLnOc4kyRmcXEDoJcTHdb+glgPh9lKq+qQDVeMrqly5zQ4uDYNmiToNYTHE+JU8PSdUfZjegvrAAHWV3H4shzmsEuDC65sCflH0cfJq8Jx/irnMY17s+QCSAAKlSJLsotAO3aVzvq4qMv4l427EVMzuVjZ8Jh2H33dz9NFm8L4Qazszhyg76lM4HAOxD7/ACzzG9+y9TTw2Qsa1vLcF0/La1t5NlLWbXxApvZTDC6S2wGmZ0a6dT6LXPC6jnUyHhjWuzOblDszfug7G+vb1TeG4eM2Y3IJI7T+wWowQEA6VOFZ9QALKrceb9qbh23dlc5+tgBaOtyn8TTzCDvE3jvsgzK1H7RSLHTDuaxIiCHNEjuPonMDgm06bGADlaB6xcyUShRDG5WiABb0Ue5BVxXleOvDsTSaflp8xjYjm/AR/vXosVWyNLjoBKwMJgjUJe6IJJJ3PMD7WA8mhA3RpBzecTLg+DsZke1k1KoRsuOcgL4iiXlRB6rivGm0XU2k3e6I3gAkn8Fg/CdV9TG4l7gYyM16uhwHnEKvE6Qq41sk8jCddNvzP/Fa/wAMgNpuqER41QuHl8rfoAtG298AysrE4qqalMUhNN2Vzifum3LbQRJGvMNpTeV1XOCCGczNNRESDvN/oj4d0OLAOVjWid56e0e6rNrEpYXmc4n5otsA2bfUrhe7OGtAygEuO4n5WtA9T6Dqqs4mxz6jGmXU8odHVwJDZ6wPqi4WllzTq5xd9AAPQAKsnxEq+KCDlLTEjWQDpeO6DgMF4TCMxcSS4uMSS45jYaXKZFICwAH0S3FKr20/6bczyQ0dL7nyElTigMTjHmrTpMsDme8kXyNgQOhJMT2K0A4NB6QlaWGh2c/NlDfQGYjTUk+qz+OY1rGta5wBe9rRfSTc+0+pCyWwxTilbJTc4GXVTMjppb0AC+f8RoOqvDGWLjBdswak+gHvC9dxOqajiKbTsC68dOUJahgxTkgS1vJe2d88xJ+6PyKlpThNJ7KrqYpxRaxmVxBl5IMkuOtg23e63adOUYVpYHOAbygkdLXus/EcQJovdQBc4ghkQcxizh2ugcw9bwwxlV7TUcXQQ2M2XmmNobEoWNwNSq+k9rg1rC4kXky2AY3Nyb6KtLhmdzKtUHO1uUCbAGJkCxJIBWhXxYptl0m4Fml0T1A2QLnh7PEa8tBewEB24DokesBMSq1HjXaEm3ijS8tH9oBJ89IG839kBzXGbLvEodR8dfRAp4Zwc52Yw4zFreuqI/oNdz0QArHxAWj1tp2XPDgQr04v/NkOoSgBVehCrKLUapTw6ABCiZLAogmDBDalYjnqcje02/EyvUsptaxkkgNAAA3sLekJThuHGQBw0g+o3VMbQNfMASIIDY2g3Nuunog389rJajRdLpPKYPeSST+SLhhDRNrXXa+IDGknQCfZdfn3UlMBwmnQdULJmo7OZM3gC3TROVHwJHWPK90AjxWtNwCJjQiQInyRMFhPDaGyTG5j6xuk/RVoMfqhutHmr4vGNpglxj8+gHdZfFs9Rjm0rOyxJtGbX1hT16bDB4uwuLGHM4DQaG8a9t1gjh73VX1qo5zLGD7rB22k39VrcE4W2gzK0AH1PpJTrqUqWsltHK2BZx3/ABKT4hiQ0saBZoc53kBHuSfxWjXYeZxHlvb915bgPERVcBUBzPBnMPmLSZjoBb2WB6hWqYqi9r2eEXBzdZsRbTsbpzhnDG4em1rYECLT9JkpmpDAIHl6qlLHMeDDs0SCQLCNROiAjq8Xgn2S7OJNcXAEFwEkbjzGyQ4lxFwZyAy4hrTGY8xgvgaAC6DwzhBZWqVZ/wAwMEEc3IIknvqgpwMV6gqGvq5zg0AyAybeVtlq08E1pmBMRO531TTNIQqrUA6j72VSQAqOXWiUFWC19dV3wiUx4A1Kj39ECxpAIbirVHXugVayChqKJclRB6vCOsmcG2JjzUUQNVXnKT2WXw95qUecl0sdM9y4fgFFEDvC/wDKb/N0+CoounLK8/8AEbuan5z65m3WnhW8o7ifU7qKKK1bf0QcZUIpuINwHH2C6osCfD6hdSYXGSWAk9ZCx69MCu22jHkedhPsoogX4W8+HVuTFQxJJ1a07+apgxlwJLbcjj6kG6iiB/hDQWSddJ8k+8LqiAKq46qKIFW6ppogKKIKuKA5yiiBLFuulcUYCiiBVRRRB//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6160" name="AutoShape 16" descr="data:image/jpeg;base64,/9j/4AAQSkZJRgABAQAAAQABAAD/2wCEAAkGBhQSERQUExIUFBQVFBUVFxUVFBUVFBQYFBUXFBgUFBQXHSYeFxojGRUVHy8gIycpLCwsFR8xNTAqNSYrLCkBCQoKDgwOGg8PGiwdHyQsLCwtLCwpLCosLCwsLCkpKSwsLCwsLCwpLCksLCwpLCksKSwpLCwsLCwsLCwsLCkpLP/AABEIAQMAwgMBIgACEQEDEQH/xAAbAAACAwEBAQAAAAAAAAAAAAADBAACBQEGB//EADwQAAEDAgQEBAMHAgYCAwAAAAEAAhEDIQQSMUEFIlFhE3GBkQYyoRRSscHR4fAjQhUzYoKS8XKiB1PS/8QAGQEBAQEBAQEAAAAAAAAAAAAAAAIBAwQF/8QAIREBAQEBAAICAgMBAAAAAAAAAAERAhIhMUFRYQMyQhP/2gAMAwEAAhEDEQA/ABAq4el3VYQTiJ0XxnsaHioTqpOiDRlOU2IKNpkouRWlBq1EBc4C6KqVBlXDUBDUVcqswK+YIKBi45y6XqrggCaiu0rjguNEoDB6KwShMYr54QN04TLXBZrCSUxdA0boFemisC6aUoMfE0khVpL0FfDrOr0YQZJZCWqvTeJdCzq5QANdRKF6iD1QwxOqt4WVMF8ITzKCrX3TAqoDKF04yggq2SuigixC4aiDgYuELpkrraaAbnKrWFMZQqlwQVyQqPKI5D3QUDF0OhWyyrsw6DoEolPDqSAqHEdEDjWhXIS9KTqmQgpdFaCpTeETOgE9pKRxNIrTL0tiHIPP4misbHOhbnEqoAK8ri8TmJQKF6iCXKIPfNok6o7aUK+iG6oghdCuyoSghiYpQgI2nKuMOFQ1l0PJQELQEJ1Rdcw7qCkEAoJVxTV1woKPNkJlOSjkINWrGiAwEKrq3RcpiQrtpQgGKZKYpUQENtVWNXogZDgF1zrJVlMpprgEFWNKMxi6HKGqEBIQa7bLvjJTG4mGlB5r4iqxZeU8XVaPHMaXOKxXFVJpauXriASVxdPFOvqeVVdARDUQXUiVxUqavRFoMKjaQCjsQAgbawLrKolJeIXQj0qA1KDtR8yeiuzRFZlAQa2LA0QdfZCqVYVHvLtBoPqiNoWugWzl30TDKSvAC5Uf9UHRUEwquq3gKUaWpKYZSCALKNlenSujQqvqQEFiYSznmfK6YY6Qo2ggEx7rKwpHUo2WEOpWhB1lQaLN45XhpQ8VjxmEFJcVrZmoPHY+pLkkSmeI2KT8VduJ6TVpXEL7QFF08ajX11lJdc8BLtqOcBCYbQtdeV1K1XFwsln0iD5laQjQJeoy/dBdg0RKkkWUo0zF0ZgQDdSMawPyVqOGBEne/wCivVfAQnYkxyiUDOQBL1cTBiP4VRzXEHMen7rtGnaTqboK5S/y/dNCiuNKHWxjW6m8EwNYG6AxVHYgCB1slxVc51hDYHuZkHysi4bB5RGtyZPUoLNeSeguP3RWUPWEVrFcBBVrFeF0LuVANwSOLMArQeFjcZrw0gaoPN4nEHMTtK63FhzSN0Go0wfPfssd1ctdv6aIOcQYJKznMEJ3Gvm6yalSDqvR/FNR1UyrqWNZRenxrlr7R4gauPxBNgqNoXummtAXznoDoUDujikFw1Al2YguNha/rsP55IC+KJI6f9oTMRJgfy8fqi08Lywdfz1/FXbTDUAzQnU2RWUgNAhMxAdMbGJ7qtTHNEXnMSBF9ASfSyBhwQnVBE+nr0ShZUeRMAc0gT6a62n1RsNgg0QNp+pn80EqhxbDdY12XKWEAgm5Dcsnp366JsU1YUUFWI7VVtNFptQWaFYMV2BMBiBYU13ImMihCBOqF5PjT/6jhPT8F6riFmkr5/i+I5qrndI9h2/NANr7uafPUFYXEGuDj9Oi1OIuDSHCD1OnfZZuNqNfB3/0zP6K+fllKjFSLpWq6SiPYPvH109oVKbDNzbsIXp5kntzqn2XsojHEnqot3pmR9YNZC8VztP50TDcN1RWsheJ2UZS6otNsCyrK4aiA2ZK1cUCCWguIFuh6QUJlJ7nkmwGnSIG3nOqaoYUNAA2ECboFKWFdy/dgk7EuJBn8fdMUMA1oAiY0m8eSfp0EdmHQKDDozMOnW0UQUECjcOrDDp9mHsreCgzvs6uygnvBXfDQKspIzGImVTKg54SqaSM1SoUHnviSoG0yOsjztovmdWsQ9028+246aaL1nxhxEurBrQYYL2JF/LfT3XkMS+HGCJNoJJHlYLYDY0A02OGjgWyPvN2jQwsRxOktI3sWnytZPDEksdSLXAA5xIBEtGgI6j8lk1HDu3/AEkkHXW/ZduOUdVDM6exkIuJbDMpsTc9R0H869kNjoBfqGxbqdh+Z8u6q+oH8wP87rtntBHKeqiYLR1UXbyRj7WXBLVsYBmgEkCYjXWAPZCGHc+cxtIj0g/VNtogGYv1XzHpIMY9zsx0yj0M3ge2vRPU6YCu4ItHDoJTpEp2hh0alh05SohAJmHRWYdM06aMyggVFBEZQTYwysKKALKK66mjhi49qBXKquCM5VIQBySu5F2hVa6cpBgkGCCJGotuESEAYSHGOINo0nvcYytJ+ib53TYNE9ZJHUxYeQ914z4/4jlZ4Qdcw4xEgTrBPNoUHkOKYgvfmIuQYJm+/LlsdevZYeOyk2gEwIIcA46WkyYE+4TeMcMzcpc5ztBIaN7uHX5jPolKlfN8wabxFna7A9SF15me00uKjgd+tx1E6Cw2t3VM5JAi50n3v23XHNp/2gjexMEDdFOHysNyHujuWixA8zAJ9F39RCYk5bCYG/U7k9yfy6JM0T8zfUbFFFQyGv8ARw37HumaGHJsE3xhmszMO/sot7/Cx0+n7KLP+/J4V9RyrgbKIAnsJg15HUPDYSdU4zC9k7Qwicp4XsgSo0LJqnh01Swqap0ECjMMmqbEUshTw0FHUwqZEfwiuimECxpob2ptzEPw0CbmpTiBIbAMFxytI1uDcdwAT6LUe28LOHPXI/tpN/8Ad149GgH/AHhBzDYcMaGtEAfyP50R8qFjsWymx7ybMaS6LmwmI6xt3VaGLzzDTGzjETuImbadyD5oOYnFMZALgC6co3MAuMegJXxz4kxviYquZdmDmBrZgPABETpGpk7r3/xhi/Bh08xBZTm/M4S9xAFrBoHn3XzKs5xdUygMzBucVSZcLgQQIHT1VclAxuJJZ8xabguyiCP9TT2Gs7aLJqki2Rjrag5Zi0uaf5KZq1RB56jSDbxCAHEiS646iPUJClSc5wbMkxNogba7nv5r08c5HO0Wi0EFztGkTFwT/wDlse8d4YqkO5gZHUFXxLg0wBDQBEdkm2mZlosdRaDO4HVZ/b38HwsACL7+0+S1eA8PfUe0TYm1r/RJ4KiKj8jcxdItGpNoHdfWPh74b+ztbPzkS60kaQxo/EqP5OvpvM+wafw80Ach0H9x/Ky4vR/4ZNy90+ai4LK4LBk3W7hcFZEwOCstalQhAvRwiZZQCMGKwagD4Kt4aPkXQyFXizS3hojWQiLhWY1CEM00Vq6Wqs1mlHMQyFfG1QxjnumGgm2ttgNyTYJMY/8AqCnlIPh+I4kiGXaMp6m50+73UtErugaSdB0k/wA+iQwbOTlMl5L57EwHeoAsj4pjntcG6lpDZkRmtJOx/Zdo4cNEdP8Ar8FgRp8LbNQQCx506ywNdm6k83ul+NcQbhaMiJAysb3g7LaNgvnvxpjM9QaFokRA/E76W97SgxfiXEvJZLyXZcxbYl+a7hlMT208unkar2ufyOJ0/tytuCbCbOET6d1u/EmND6uYTADJ6ACflYLkzIPkvP8AE68DNMO1sRbrygfN/b6q+Z9MrOxeKN2mDEAB0OOYwbu8umnsmaXDgxolxzTmJG1o0Ov87zMDhS3LWe0m8ACLXsQNwDqdz5GeYuqXOOS8Ov1B6kfzRdrf88on5oXj2hxBINn7HWAemiC/EZdJk2voPTdMYXh83eYsQQLzO3sV6P4S+EBXqgmcrYzTb0G8m36JeuYZa3f/AI0+HCXGs4guygXbdhcZBE2JIB8u+30SlhsvuTO7jOpKFh2Cm3laGtAA0ygNaLd41Om6BXdUq0yKb4LvlcAWgAgOBvLpuF57ddDji+bAf8v2UV2MgDy6lRYN3C0bBONYqU6cIwCvmMtVNNdDVeEKuwusCWk3kbR+p+krp44jRgEljBnIYOt4kdCbjYAj1I6JgvcG3AsLmYFt4XMJh4bLrvddx76wOgEq7N9M1YtVXBGQqjttT0GqjrlsqkINPiDHPLBJIBMwcvKQHAO0JBIn9iqVC6rRcW8rnMdlkmAb5XSNpgoODwGVjW5S1rWhsZi5zsojmcdu3/S5/C3MaQ6HH5JloiZABcXR0gQP/LuFPscQXDmuSRrJ1HcWA9AmKwzVGt6DMfQjX1y+xR6rUsJSQZ0FkOo1NFgHkvP1cdUfjvCaYo06Re+BzOe5wawTs3lqWGuVQ0xjcSAQ0kBzgcrZ5nZYkgbgSPdeC+JSABMzmIsY2m8beq91jq1MPEiXhpjsHQCJ2kgey+cfE9Z/iuYBIfpNmtIO8Xggu84CDy9XEuY42y02C2Vsl8gkcx6EG2kFIcL4b49QOmKYuBYE7TPUmQOgkrTptNV5a5pygzqQHOHfUADX0CdfTbSboI2kXObftMekBXOs+GZpHFUjqQAIho2bFoy/zRJsqsBLnDMTENECY0FvUXRqzTUPadAbLY4F8ImseYENNu9/2UtI/CnCX4t7S85Gvc4CBqGSYaYsIB9l9RwFMto1WUaYZkzNpEn/ADCG/Of91r9FThnCBTqWZlZSZ4bLRmJgvcO0BrR5OT9F1zluPoD/AOW/kEt2kL4Xhv8AR8OqS4FpDgTczrmIPc6H1Twy02bBrRMzbzS+LxGVpMGo6CQ1u8duk2krmHpPeweKAHEXa0yB2ndYBjjlE3FVqin+BUP/AKaf/EKIPdAKwC40qwK9PMjnXSFRvzG2w+k/qiFDc+FXXr2yO1RNuuvlqo+qBfpcnQDzKXDy5x6C3qb/AIQrYluZhbHSRoCAQSPUSPVZO9PEKlWqueJyNa6mTEEuaQ+AZNrtc20WIOuxcRh8zHNacpcIzRJvae5hXDTmm17G+gFwB1MkyruagoGAKFvdSVUhc6oKjhyHPcTJcRHYAQB7yfXsilTOleI1srRBPM4NkajNqfOAY7wpaHjMQ2m1z3GGtBJJ0AFyV4sYbE1cO6pQJZVr1adZxnK5tKWhtFpNgfBEnu49ba1fgR+zDD1Kr3OqPl5AaHva54LwBPK2CG6khp3K0+JVfDp8sD+R+ahTD4s+7nWG3U21nbT8F4njFMvLgTF5nt1C3fiviuSm1jLvLYMmS1p1c7/UV5sFxbYQI337rAsazGCBYxHcALPfiQ8wGl0bnQk7xotSpgG5czm9Ab6905wrh7HEZQY+qBDg3AalUjSN7Whe/wCHYd1IHK1roMAAmzepJEZibn9kThfDg0ZnWFhE6qYripFSnTp0y5rjdzRIAykjSzZOWCbQZ6SDDySRmgyQC0GwmYJGrhb9krRL6hMtLKZBEGztSLbi38tJaw3Dcr3VCSXvIJBMgQ0NhthYAb9T1KO9AhhcG2jkp07NAEkmSQBDWkntPsmsXim02FzjAAkpbFYkMa550bA8yYH5hKU61SsHNc3JBBEixFiLE73QaFPGBwBAdcA3aZve6iX+znq73CiD3TXKyECul66TpOLh86adfyC6YAt/2k8HUdkaMpzACZsJ3M9zf1TrAr5vkmzFadKB6z5k3lEAVXlWCuZuMqQoQoUDF4rw2zqdhMSQJIHoCttn2DFJcQ4iyi2Xk6tAAEkl5ytHaXWEwmc5tMA9NfRDq4YTJbmuDfYgWj+brn17+FRmUeHZ6wruL8zc4aJhuV7WtgjQxBPm4notbJZKf4zR8bwPEaauTOac8wbbmPTVZvD+K1cSaVWkAKBbUzAu1cSPDOnMA0OkAjmdF4XP012lVzYqudqTadOe5BqEf+zD6BYfxZ8T+BTdNMGq5xbRZmDs9h/UIHygbg9O62ca6hgWVarnO/qPL3SS4vqOAADG7EhoAA0hfMeI45pdUrVAPGfcCScjTADQNoGqhTMq8Scw5qhzucRmMalxiw6XT1QvgNaIFrgTPul+GcBdVPiPmJmOusfjK9jTwggSNht0EIPM4bhznOGb9ZXocDwx4NLI2C55EmORgaZMfy5utejgBlmIJ5Ra4B384/ALVpYa89BAHZBl4rhrqmIk5g2mwCkAYYS8EPeYuTBDRpv1Wth8K1ggDXU9USrVDWlziABqTp6rGPE3uyGk1rvEcXE2tT0bEkSTA9JQa7wsP4m4h4OHqP3ywPN3KDbpK021HZnSQWkCANQQLjve6818XNz08hMZ6jWgdWzJPsHIL4Ov4OEpvqEuy02mADsNT3WzhXcjSdSAk6YEtBsG5TG06Nb+fsma+JgAASTYD9TsEFjW7qJT7M/7w9j+q4g9yHLmVEaxQOExN+i3DXaaMEBEY6y68XPSLHSugIWYhxJIywIEXHWTP5LNfWfi8M/w3eHnkNcCZyZomRoSAdNJC3YzDuLxpbIYMz4nL5khskaCQfQFI8K4fUdSY7FOzVQ97wAY8PMTDJbrDTHTzT7MOGnNAzQAXAXIboJ1hKYnEuc2qGkuewcrQ3lDnAxO7iNSPop38tw7RrBx5LgGC68SNQDuszE161SrTFJzWsbVqB4Iu5jGFpdPQVCBAiYF1qUWZGNaATAAvrYalAwHD2Uy7LJLnOc4kyRmcXEDoJcTHdb+glgPh9lKq+qQDVeMrqly5zQ4uDYNmiToNYTHE+JU8PSdUfZjegvrAAHWV3H4shzmsEuDC65sCflH0cfJq8Jx/irnMY17s+QCSAAKlSJLsotAO3aVzvq4qMv4l427EVMzuVjZ8Jh2H33dz9NFm8L4Qazszhyg76lM4HAOxD7/ACzzG9+y9TTw2Qsa1vLcF0/La1t5NlLWbXxApvZTDC6S2wGmZ0a6dT6LXPC6jnUyHhjWuzOblDszfug7G+vb1TeG4eM2Y3IJI7T+wWowQEA6VOFZ9QALKrceb9qbh23dlc5+tgBaOtyn8TTzCDvE3jvsgzK1H7RSLHTDuaxIiCHNEjuPonMDgm06bGADlaB6xcyUShRDG5WiABb0Ue5BVxXleOvDsTSaflp8xjYjm/AR/vXosVWyNLjoBKwMJgjUJe6IJJJ3PMD7WA8mhA3RpBzecTLg+DsZke1k1KoRsuOcgL4iiXlRB6rivGm0XU2k3e6I3gAkn8Fg/CdV9TG4l7gYyM16uhwHnEKvE6Qq41sk8jCddNvzP/Fa/wAMgNpuqER41QuHl8rfoAtG298AysrE4qqalMUhNN2Vzifum3LbQRJGvMNpTeV1XOCCGczNNRESDvN/oj4d0OLAOVjWid56e0e6rNrEpYXmc4n5otsA2bfUrhe7OGtAygEuO4n5WtA9T6Dqqs4mxz6jGmXU8odHVwJDZ6wPqi4WllzTq5xd9AAPQAKsnxEq+KCDlLTEjWQDpeO6DgMF4TCMxcSS4uMSS45jYaXKZFICwAH0S3FKr20/6bczyQ0dL7nyElTigMTjHmrTpMsDme8kXyNgQOhJMT2K0A4NB6QlaWGh2c/NlDfQGYjTUk+qz+OY1rGta5wBe9rRfSTc+0+pCyWwxTilbJTc4GXVTMjppb0AC+f8RoOqvDGWLjBdswak+gHvC9dxOqajiKbTsC68dOUJahgxTkgS1vJe2d88xJ+6PyKlpThNJ7KrqYpxRaxmVxBl5IMkuOtg23e63adOUYVpYHOAbygkdLXus/EcQJovdQBc4ghkQcxizh2ugcw9bwwxlV7TUcXQQ2M2XmmNobEoWNwNSq+k9rg1rC4kXky2AY3Nyb6KtLhmdzKtUHO1uUCbAGJkCxJIBWhXxYptl0m4Fml0T1A2QLnh7PEa8tBewEB24DokesBMSq1HjXaEm3ijS8tH9oBJ89IG839kBzXGbLvEodR8dfRAp4Zwc52Yw4zFreuqI/oNdz0QArHxAWj1tp2XPDgQr04v/NkOoSgBVehCrKLUapTw6ABCiZLAogmDBDalYjnqcje02/EyvUsptaxkkgNAAA3sLekJThuHGQBw0g+o3VMbQNfMASIIDY2g3Nuunog389rJajRdLpPKYPeSST+SLhhDRNrXXa+IDGknQCfZdfn3UlMBwmnQdULJmo7OZM3gC3TROVHwJHWPK90AjxWtNwCJjQiQInyRMFhPDaGyTG5j6xuk/RVoMfqhutHmr4vGNpglxj8+gHdZfFs9Rjm0rOyxJtGbX1hT16bDB4uwuLGHM4DQaG8a9t1gjh73VX1qo5zLGD7rB22k39VrcE4W2gzK0AH1PpJTrqUqWsltHK2BZx3/ABKT4hiQ0saBZoc53kBHuSfxWjXYeZxHlvb915bgPERVcBUBzPBnMPmLSZjoBb2WB6hWqYqi9r2eEXBzdZsRbTsbpzhnDG4em1rYECLT9JkpmpDAIHl6qlLHMeDDs0SCQLCNROiAjq8Xgn2S7OJNcXAEFwEkbjzGyQ4lxFwZyAy4hrTGY8xgvgaAC6DwzhBZWqVZ/wAwMEEc3IIknvqgpwMV6gqGvq5zg0AyAybeVtlq08E1pmBMRO531TTNIQqrUA6j72VSQAqOXWiUFWC19dV3wiUx4A1Kj39ECxpAIbirVHXugVayChqKJclRB6vCOsmcG2JjzUUQNVXnKT2WXw95qUecl0sdM9y4fgFFEDvC/wDKb/N0+CoounLK8/8AEbuan5z65m3WnhW8o7ifU7qKKK1bf0QcZUIpuINwHH2C6osCfD6hdSYXGSWAk9ZCx69MCu22jHkedhPsoogX4W8+HVuTFQxJJ1a07+apgxlwJLbcjj6kG6iiB/hDQWSddJ8k+8LqiAKq46qKIFW6ppogKKIKuKA5yiiBLFuulcUYCiiBVRRRB//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6162" name="Picture 18" descr="http://www.willowcourttasmania.org/wp-content/uploads/2012/07/Old_Writing_With_A_Feather_sepia.jpg"/>
          <p:cNvPicPr>
            <a:picLocks noChangeAspect="1" noChangeArrowheads="1"/>
          </p:cNvPicPr>
          <p:nvPr/>
        </p:nvPicPr>
        <p:blipFill>
          <a:blip r:embed="rId4" cstate="print"/>
          <a:srcRect/>
          <a:stretch>
            <a:fillRect/>
          </a:stretch>
        </p:blipFill>
        <p:spPr bwMode="auto">
          <a:xfrm>
            <a:off x="5652120" y="1484784"/>
            <a:ext cx="2808312" cy="3888432"/>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descr="pp2"/>
          <p:cNvPicPr>
            <a:picLocks noChangeAspect="1" noChangeArrowheads="1"/>
          </p:cNvPicPr>
          <p:nvPr/>
        </p:nvPicPr>
        <p:blipFill>
          <a:blip r:embed="rId3" cstate="print"/>
          <a:srcRect/>
          <a:stretch>
            <a:fillRect/>
          </a:stretch>
        </p:blipFill>
        <p:spPr bwMode="auto">
          <a:xfrm>
            <a:off x="0" y="-52388"/>
            <a:ext cx="9144000" cy="6961188"/>
          </a:xfrm>
          <a:prstGeom prst="rect">
            <a:avLst/>
          </a:prstGeom>
          <a:noFill/>
        </p:spPr>
      </p:pic>
      <p:sp>
        <p:nvSpPr>
          <p:cNvPr id="6" name="TextBox 5"/>
          <p:cNvSpPr txBox="1"/>
          <p:nvPr/>
        </p:nvSpPr>
        <p:spPr>
          <a:xfrm>
            <a:off x="611560" y="980728"/>
            <a:ext cx="7776864" cy="6001643"/>
          </a:xfrm>
          <a:prstGeom prst="rect">
            <a:avLst/>
          </a:prstGeom>
          <a:noFill/>
        </p:spPr>
        <p:txBody>
          <a:bodyPr wrap="square" rtlCol="1">
            <a:spAutoFit/>
          </a:bodyPr>
          <a:lstStyle/>
          <a:p>
            <a:pPr rtl="1"/>
            <a:endParaRPr lang="ar-SA" sz="1600" dirty="0" smtClean="0">
              <a:latin typeface="Century" pitchFamily="18" charset="0"/>
            </a:endParaRPr>
          </a:p>
          <a:p>
            <a:pPr rtl="1"/>
            <a:r>
              <a:rPr lang="en-US" sz="1600" b="1" dirty="0" smtClean="0">
                <a:latin typeface="Century" pitchFamily="18" charset="0"/>
              </a:rPr>
              <a:t>Genres of 19</a:t>
            </a:r>
            <a:r>
              <a:rPr lang="en-US" sz="1600" b="1" baseline="30000" dirty="0" smtClean="0">
                <a:latin typeface="Century" pitchFamily="18" charset="0"/>
              </a:rPr>
              <a:t>th</a:t>
            </a:r>
            <a:r>
              <a:rPr lang="en-US" sz="1600" b="1" dirty="0" smtClean="0">
                <a:latin typeface="Century" pitchFamily="18" charset="0"/>
              </a:rPr>
              <a:t> Century Novel:</a:t>
            </a:r>
          </a:p>
          <a:p>
            <a:pPr rtl="1"/>
            <a:endParaRPr lang="ar-SA" sz="1600" dirty="0" smtClean="0">
              <a:latin typeface="Century" pitchFamily="18" charset="0"/>
            </a:endParaRPr>
          </a:p>
          <a:p>
            <a:pPr rtl="1"/>
            <a:r>
              <a:rPr lang="en-US" sz="1600" dirty="0" smtClean="0">
                <a:latin typeface="Century" pitchFamily="18" charset="0"/>
              </a:rPr>
              <a:t>The </a:t>
            </a:r>
            <a:r>
              <a:rPr lang="en-US" sz="1600" dirty="0" smtClean="0">
                <a:latin typeface="Century" pitchFamily="18" charset="0"/>
              </a:rPr>
              <a:t>Historical Novel: it recreates an actual history event and refers to actual historical people. It reflects the existing conditions of its period. An example is </a:t>
            </a:r>
            <a:endParaRPr lang="ar-SA" sz="1600" dirty="0" smtClean="0">
              <a:latin typeface="Century" pitchFamily="18" charset="0"/>
            </a:endParaRPr>
          </a:p>
          <a:p>
            <a:pPr rtl="1"/>
            <a:r>
              <a:rPr lang="en-US" sz="1600" dirty="0" smtClean="0">
                <a:latin typeface="Century" pitchFamily="18" charset="0"/>
              </a:rPr>
              <a:t>Charles </a:t>
            </a:r>
            <a:r>
              <a:rPr lang="en-US" sz="1600" dirty="0" smtClean="0">
                <a:latin typeface="Century" pitchFamily="18" charset="0"/>
              </a:rPr>
              <a:t>Dickens's </a:t>
            </a:r>
            <a:r>
              <a:rPr lang="en-US" sz="1600" i="1" dirty="0" smtClean="0">
                <a:latin typeface="Century" pitchFamily="18" charset="0"/>
              </a:rPr>
              <a:t>A Tale of Two Cities</a:t>
            </a:r>
            <a:r>
              <a:rPr lang="en-US" sz="1600" dirty="0" smtClean="0">
                <a:latin typeface="Century" pitchFamily="18" charset="0"/>
              </a:rPr>
              <a:t> (1859).</a:t>
            </a:r>
          </a:p>
          <a:p>
            <a:pPr rtl="1"/>
            <a:endParaRPr lang="en-US" sz="1600" dirty="0" smtClean="0">
              <a:latin typeface="Century" pitchFamily="18" charset="0"/>
            </a:endParaRPr>
          </a:p>
          <a:p>
            <a:pPr rtl="1"/>
            <a:r>
              <a:rPr lang="en-US" sz="1600" dirty="0" smtClean="0">
                <a:latin typeface="Century" pitchFamily="18" charset="0"/>
              </a:rPr>
              <a:t>The </a:t>
            </a:r>
            <a:r>
              <a:rPr lang="en-US" sz="1600" dirty="0" smtClean="0">
                <a:latin typeface="Century" pitchFamily="18" charset="0"/>
              </a:rPr>
              <a:t>Social Condition Novel: it dealt with social and humanitarian  themes, realism, criticism of social evils but with faith in progress,  and general optimism. An example is Charles Dickens </a:t>
            </a:r>
            <a:r>
              <a:rPr lang="en-US" sz="1600" i="1" dirty="0" smtClean="0">
                <a:latin typeface="Century" pitchFamily="18" charset="0"/>
              </a:rPr>
              <a:t>Oliver Twist </a:t>
            </a:r>
            <a:r>
              <a:rPr lang="en-US" sz="1600" dirty="0" smtClean="0">
                <a:latin typeface="Century" pitchFamily="18" charset="0"/>
              </a:rPr>
              <a:t>(1838)</a:t>
            </a:r>
          </a:p>
          <a:p>
            <a:pPr rtl="1"/>
            <a:endParaRPr lang="en-US" sz="1600" dirty="0" smtClean="0">
              <a:latin typeface="Century" pitchFamily="18" charset="0"/>
            </a:endParaRPr>
          </a:p>
          <a:p>
            <a:pPr rtl="1"/>
            <a:r>
              <a:rPr lang="en-US" sz="1600" dirty="0" smtClean="0">
                <a:latin typeface="Century" pitchFamily="18" charset="0"/>
              </a:rPr>
              <a:t>The </a:t>
            </a:r>
            <a:r>
              <a:rPr lang="en-US" sz="1600" dirty="0" smtClean="0">
                <a:latin typeface="Century" pitchFamily="18" charset="0"/>
              </a:rPr>
              <a:t>Social Satire Novel: It uses irony, ridicule, and sarcasm to criticize society, institutions, and individual failings. An example is Jane Austen's </a:t>
            </a:r>
            <a:r>
              <a:rPr lang="en-US" sz="1600" i="1" dirty="0" smtClean="0">
                <a:latin typeface="Century" pitchFamily="18" charset="0"/>
              </a:rPr>
              <a:t>Emma </a:t>
            </a:r>
            <a:r>
              <a:rPr lang="en-US" sz="1600" dirty="0" smtClean="0">
                <a:latin typeface="Century" pitchFamily="18" charset="0"/>
              </a:rPr>
              <a:t>(1815)</a:t>
            </a:r>
          </a:p>
          <a:p>
            <a:pPr rtl="1"/>
            <a:r>
              <a:rPr lang="en-US" sz="1600" dirty="0" smtClean="0">
                <a:latin typeface="Century" pitchFamily="18" charset="0"/>
              </a:rPr>
              <a:t>The  Sensation Novel:  it is concerned with domestic relationships  and portrays them realistically, yet contains elements of the Gothic and melodrama. An example is Charlotte Bronte’s </a:t>
            </a:r>
            <a:r>
              <a:rPr lang="en-US" sz="1600" i="1" dirty="0" smtClean="0">
                <a:latin typeface="Century" pitchFamily="18" charset="0"/>
              </a:rPr>
              <a:t>Jane Eyre</a:t>
            </a:r>
            <a:r>
              <a:rPr lang="en-US" sz="1600" dirty="0" smtClean="0">
                <a:latin typeface="Century" pitchFamily="18" charset="0"/>
              </a:rPr>
              <a:t> (1847).</a:t>
            </a:r>
          </a:p>
          <a:p>
            <a:pPr rtl="1"/>
            <a:endParaRPr lang="en-US" sz="1600" dirty="0" smtClean="0">
              <a:latin typeface="Century" pitchFamily="18" charset="0"/>
            </a:endParaRPr>
          </a:p>
          <a:p>
            <a:pPr rtl="1"/>
            <a:r>
              <a:rPr lang="en-US" sz="1600" dirty="0" smtClean="0">
                <a:latin typeface="Century" pitchFamily="18" charset="0"/>
              </a:rPr>
              <a:t>The </a:t>
            </a:r>
            <a:r>
              <a:rPr lang="en-US" sz="1600" dirty="0" smtClean="0">
                <a:latin typeface="Century" pitchFamily="18" charset="0"/>
              </a:rPr>
              <a:t>Mystery Novel: it had elements of surprise and mystery, much like a detective novel. An example is Willkie Collin’s </a:t>
            </a:r>
            <a:r>
              <a:rPr lang="en-US" sz="1600" i="1" dirty="0" smtClean="0">
                <a:latin typeface="Century" pitchFamily="18" charset="0"/>
              </a:rPr>
              <a:t>Woman in White</a:t>
            </a:r>
            <a:r>
              <a:rPr lang="en-US" sz="1600" dirty="0" smtClean="0">
                <a:latin typeface="Century" pitchFamily="18" charset="0"/>
              </a:rPr>
              <a:t> (1859).</a:t>
            </a:r>
          </a:p>
          <a:p>
            <a:pPr rtl="1"/>
            <a:endParaRPr lang="ar-SA" sz="1600" dirty="0" smtClean="0">
              <a:latin typeface="Century" pitchFamily="18" charset="0"/>
            </a:endParaRPr>
          </a:p>
          <a:p>
            <a:pPr rtl="1"/>
            <a:r>
              <a:rPr lang="en-US" sz="1600" dirty="0" smtClean="0">
                <a:latin typeface="Century" pitchFamily="18" charset="0"/>
              </a:rPr>
              <a:t>The </a:t>
            </a:r>
            <a:r>
              <a:rPr lang="en-US" sz="1600" dirty="0" smtClean="0">
                <a:latin typeface="Century" pitchFamily="18" charset="0"/>
              </a:rPr>
              <a:t>Fantastic Novel: it contains supernatural elements such as ghosts and vampires; it aims to incite fear and horror. An example is Bram Stoker's </a:t>
            </a:r>
            <a:r>
              <a:rPr lang="en-US" sz="1600" i="1" dirty="0" smtClean="0">
                <a:latin typeface="Century" pitchFamily="18" charset="0"/>
              </a:rPr>
              <a:t>Dracula</a:t>
            </a:r>
            <a:r>
              <a:rPr lang="en-US" sz="1600" dirty="0" smtClean="0">
                <a:latin typeface="Century" pitchFamily="18" charset="0"/>
              </a:rPr>
              <a:t> (1897)</a:t>
            </a:r>
          </a:p>
          <a:p>
            <a:endParaRPr lang="ar-SA" sz="1600" dirty="0">
              <a:latin typeface="Century"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Empire </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132856"/>
            <a:ext cx="5256584" cy="3293209"/>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The British empire was called “the empire where the sun never sets” due to its expansion in every part of the world.</a:t>
            </a:r>
          </a:p>
          <a:p>
            <a:pPr>
              <a:buFont typeface="Wingdings" pitchFamily="2" charset="2"/>
              <a:buChar char="Ø"/>
            </a:pPr>
            <a:r>
              <a:rPr lang="en-US" sz="1600" dirty="0" smtClean="0">
                <a:latin typeface="Century" pitchFamily="18" charset="0"/>
              </a:rPr>
              <a:t>Britain emerged as world superpower with its advances in trade and its position as an imperial (an empire-building) nation as it exploited the riches of its foreign territories.</a:t>
            </a:r>
          </a:p>
          <a:p>
            <a:pPr>
              <a:buFont typeface="Wingdings" pitchFamily="2" charset="2"/>
              <a:buChar char="Ø"/>
            </a:pPr>
            <a:r>
              <a:rPr lang="en-US" sz="1600" dirty="0" smtClean="0">
                <a:latin typeface="Century" pitchFamily="18" charset="0"/>
              </a:rPr>
              <a:t> Consequently, London became the world’s financial center, a world warehouse, and global port for shipping and insurance.</a:t>
            </a:r>
          </a:p>
          <a:p>
            <a:pPr>
              <a:buFont typeface="Wingdings" pitchFamily="2" charset="2"/>
              <a:buChar char="Ø"/>
            </a:pPr>
            <a:r>
              <a:rPr lang="en-US" sz="1600" dirty="0" smtClean="0">
                <a:latin typeface="Century" pitchFamily="18" charset="0"/>
              </a:rPr>
              <a:t>  National wealth increased and the British gold sterling (pound) became the international currency of the world. </a:t>
            </a:r>
          </a:p>
        </p:txBody>
      </p:sp>
      <p:pic>
        <p:nvPicPr>
          <p:cNvPr id="5121" name="Picture 1" descr="C:\Users\HP\Desktop\british fleet.jpg"/>
          <p:cNvPicPr>
            <a:picLocks noChangeAspect="1" noChangeArrowheads="1"/>
          </p:cNvPicPr>
          <p:nvPr/>
        </p:nvPicPr>
        <p:blipFill>
          <a:blip r:embed="rId4" cstate="print"/>
          <a:srcRect/>
          <a:stretch>
            <a:fillRect/>
          </a:stretch>
        </p:blipFill>
        <p:spPr bwMode="auto">
          <a:xfrm>
            <a:off x="5652120" y="1484784"/>
            <a:ext cx="2839988" cy="381642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smtClean="0">
                <a:solidFill>
                  <a:srgbClr val="472400"/>
                </a:solidFill>
                <a:latin typeface="Times" pitchFamily="1" charset="0"/>
              </a:rPr>
              <a:t>Cont’d</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060848"/>
            <a:ext cx="5328592" cy="3785652"/>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Britain continued to open new markets in its colonies in Asia, Africa, and Latin America for cheap labor and cheap goods.</a:t>
            </a:r>
          </a:p>
          <a:p>
            <a:pPr>
              <a:buFont typeface="Wingdings" pitchFamily="2" charset="2"/>
              <a:buChar char="Ø"/>
            </a:pPr>
            <a:r>
              <a:rPr lang="en-US" sz="1600" dirty="0" smtClean="0">
                <a:latin typeface="Century" pitchFamily="18" charset="0"/>
              </a:rPr>
              <a:t> From its rule in Canada, Britain traded in timber (wood); from the West Indies, sugar; and from India *, tea. </a:t>
            </a:r>
          </a:p>
          <a:p>
            <a:pPr>
              <a:buFont typeface="Wingdings" pitchFamily="2" charset="2"/>
              <a:buChar char="Ø"/>
            </a:pPr>
            <a:r>
              <a:rPr lang="en-US" sz="1600" dirty="0" smtClean="0">
                <a:latin typeface="Century" pitchFamily="18" charset="0"/>
              </a:rPr>
              <a:t> The 1851 Great Exhibition ( the world’s first international display of goods) symbolized Britain’s relationship with the world economy as it displayed the exotic objects it acquired to show off its wealth and advertise its markets in the world.</a:t>
            </a:r>
          </a:p>
          <a:p>
            <a:pPr>
              <a:buFont typeface="Wingdings" pitchFamily="2" charset="2"/>
              <a:buChar char="Ø"/>
            </a:pPr>
            <a:r>
              <a:rPr lang="en-US" sz="1600" dirty="0" smtClean="0">
                <a:latin typeface="Century" pitchFamily="18" charset="0"/>
              </a:rPr>
              <a:t>By the end of the nineteenth century Britain ruled one fourth of the world’s population and had dominated the world market</a:t>
            </a:r>
          </a:p>
          <a:p>
            <a:r>
              <a:rPr lang="en-US" sz="1600" dirty="0" smtClean="0">
                <a:latin typeface="Century" pitchFamily="18" charset="0"/>
              </a:rPr>
              <a:t> </a:t>
            </a:r>
          </a:p>
        </p:txBody>
      </p:sp>
      <p:pic>
        <p:nvPicPr>
          <p:cNvPr id="53251" name="Picture 3" descr="http://i.telegraph.co.uk/multimedia/archive/01385/Exhibition_1385910c.jpg"/>
          <p:cNvPicPr>
            <a:picLocks noChangeAspect="1" noChangeArrowheads="1"/>
          </p:cNvPicPr>
          <p:nvPr/>
        </p:nvPicPr>
        <p:blipFill>
          <a:blip r:embed="rId4" cstate="print"/>
          <a:srcRect/>
          <a:stretch>
            <a:fillRect/>
          </a:stretch>
        </p:blipFill>
        <p:spPr bwMode="auto">
          <a:xfrm>
            <a:off x="5580112" y="1484784"/>
            <a:ext cx="3024336" cy="382409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descr="pp2"/>
          <p:cNvPicPr>
            <a:picLocks noChangeAspect="1" noChangeArrowheads="1"/>
          </p:cNvPicPr>
          <p:nvPr/>
        </p:nvPicPr>
        <p:blipFill>
          <a:blip r:embed="rId3" cstate="print"/>
          <a:srcRect/>
          <a:stretch>
            <a:fillRect/>
          </a:stretch>
        </p:blipFill>
        <p:spPr bwMode="auto">
          <a:xfrm>
            <a:off x="0" y="-52388"/>
            <a:ext cx="9144000" cy="6961188"/>
          </a:xfrm>
          <a:prstGeom prst="rect">
            <a:avLst/>
          </a:prstGeom>
          <a:noFill/>
        </p:spPr>
      </p:pic>
      <p:sp>
        <p:nvSpPr>
          <p:cNvPr id="7173" name="Text Box 5"/>
          <p:cNvSpPr txBox="1">
            <a:spLocks noChangeArrowheads="1"/>
          </p:cNvSpPr>
          <p:nvPr/>
        </p:nvSpPr>
        <p:spPr bwMode="auto">
          <a:xfrm>
            <a:off x="1524000" y="0"/>
            <a:ext cx="6019800" cy="584775"/>
          </a:xfrm>
          <a:prstGeom prst="rect">
            <a:avLst/>
          </a:prstGeom>
          <a:noFill/>
          <a:ln w="9525">
            <a:noFill/>
            <a:miter lim="800000"/>
            <a:headEnd/>
            <a:tailEnd/>
          </a:ln>
        </p:spPr>
        <p:txBody>
          <a:bodyPr wrap="square">
            <a:spAutoFit/>
          </a:bodyPr>
          <a:lstStyle/>
          <a:p>
            <a:pPr algn="ctr">
              <a:spcBef>
                <a:spcPct val="50000"/>
              </a:spcBef>
            </a:pPr>
            <a:r>
              <a:rPr lang="en-US" sz="3200" b="1" dirty="0" smtClean="0">
                <a:solidFill>
                  <a:srgbClr val="472400"/>
                </a:solidFill>
                <a:latin typeface="Times" pitchFamily="1" charset="0"/>
              </a:rPr>
              <a:t>Map of the British Empire</a:t>
            </a:r>
            <a:endParaRPr lang="en-US" sz="4400" b="1" dirty="0">
              <a:solidFill>
                <a:srgbClr val="472400"/>
              </a:solidFill>
              <a:latin typeface="Times" pitchFamily="1" charset="0"/>
            </a:endParaRPr>
          </a:p>
        </p:txBody>
      </p:sp>
      <p:pic>
        <p:nvPicPr>
          <p:cNvPr id="3078" name="Picture 6" descr="http://historymad.stmaryscollegehull.co.uk/TempPages/empire/map2.jpg"/>
          <p:cNvPicPr>
            <a:picLocks noChangeAspect="1" noChangeArrowheads="1"/>
          </p:cNvPicPr>
          <p:nvPr/>
        </p:nvPicPr>
        <p:blipFill>
          <a:blip r:embed="rId4" cstate="print"/>
          <a:srcRect/>
          <a:stretch>
            <a:fillRect/>
          </a:stretch>
        </p:blipFill>
        <p:spPr bwMode="auto">
          <a:xfrm>
            <a:off x="1187624" y="836712"/>
            <a:ext cx="6840760" cy="5532094"/>
          </a:xfrm>
          <a:prstGeom prst="rect">
            <a:avLst/>
          </a:prstGeom>
          <a:noFill/>
        </p:spPr>
      </p:pic>
      <p:sp>
        <p:nvSpPr>
          <p:cNvPr id="10" name="TextBox 9"/>
          <p:cNvSpPr txBox="1"/>
          <p:nvPr/>
        </p:nvSpPr>
        <p:spPr>
          <a:xfrm>
            <a:off x="8028384" y="6021288"/>
            <a:ext cx="864096" cy="400110"/>
          </a:xfrm>
          <a:prstGeom prst="rect">
            <a:avLst/>
          </a:prstGeom>
          <a:noFill/>
        </p:spPr>
        <p:txBody>
          <a:bodyPr wrap="square" rtlCol="1">
            <a:spAutoFit/>
          </a:bodyPr>
          <a:lstStyle/>
          <a:p>
            <a:r>
              <a:rPr lang="en-US" sz="1000" dirty="0" err="1" smtClean="0">
                <a:latin typeface="Century" pitchFamily="18" charset="0"/>
              </a:rPr>
              <a:t>Terrotories</a:t>
            </a:r>
            <a:r>
              <a:rPr lang="en-US" sz="1000" dirty="0" smtClean="0">
                <a:latin typeface="Century" pitchFamily="18" charset="0"/>
              </a:rPr>
              <a:t> colored red</a:t>
            </a:r>
            <a:endParaRPr lang="ar-SA" sz="1000" dirty="0">
              <a:latin typeface="Century"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Science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060848"/>
            <a:ext cx="5328592" cy="3539430"/>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It was the age of industry and invention as the world saw the first communication era with the invention of the light bulb, canals, railways, steamships, photography, printing machines,  and the telegraph.</a:t>
            </a:r>
          </a:p>
          <a:p>
            <a:pPr>
              <a:buFont typeface="Wingdings" pitchFamily="2" charset="2"/>
              <a:buChar char="Ø"/>
            </a:pPr>
            <a:r>
              <a:rPr lang="en-US" sz="1600" dirty="0" smtClean="0">
                <a:latin typeface="Century" pitchFamily="18" charset="0"/>
              </a:rPr>
              <a:t>In medicine, scientists began to establish a connection between unhealthy living conditions and disease.</a:t>
            </a:r>
          </a:p>
          <a:p>
            <a:pPr>
              <a:buFont typeface="Wingdings" pitchFamily="2" charset="2"/>
              <a:buChar char="Ø"/>
            </a:pPr>
            <a:r>
              <a:rPr lang="en-US" sz="1600" dirty="0" smtClean="0">
                <a:latin typeface="Century" pitchFamily="18" charset="0"/>
              </a:rPr>
              <a:t>In biology, Charles Darwin * developed his theory of evolution which entailed the survival of the fittest.</a:t>
            </a:r>
          </a:p>
          <a:p>
            <a:pPr>
              <a:buFont typeface="Wingdings" pitchFamily="2" charset="2"/>
              <a:buChar char="Ø"/>
            </a:pPr>
            <a:r>
              <a:rPr lang="en-US" sz="1600" dirty="0" smtClean="0">
                <a:latin typeface="Century" pitchFamily="18" charset="0"/>
              </a:rPr>
              <a:t>Scientific studies were biased such as the studies that “proved” that the European skull and brain was larger and better than Africans,</a:t>
            </a:r>
          </a:p>
          <a:p>
            <a:pPr>
              <a:buFont typeface="Wingdings" pitchFamily="2" charset="2"/>
              <a:buChar char="Ø"/>
            </a:pPr>
            <a:endParaRPr lang="en-US" sz="1600" dirty="0" smtClean="0">
              <a:latin typeface="Century" pitchFamily="18" charset="0"/>
            </a:endParaRPr>
          </a:p>
        </p:txBody>
      </p:sp>
      <p:pic>
        <p:nvPicPr>
          <p:cNvPr id="49153" name="Picture 1" descr="C:\Users\HP\Desktop\vic img\science 1.jpg"/>
          <p:cNvPicPr>
            <a:picLocks noChangeAspect="1" noChangeArrowheads="1"/>
          </p:cNvPicPr>
          <p:nvPr/>
        </p:nvPicPr>
        <p:blipFill>
          <a:blip r:embed="rId4" cstate="print"/>
          <a:srcRect/>
          <a:stretch>
            <a:fillRect/>
          </a:stretch>
        </p:blipFill>
        <p:spPr bwMode="auto">
          <a:xfrm>
            <a:off x="5680036" y="1408672"/>
            <a:ext cx="2825141" cy="389253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Science</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132856"/>
            <a:ext cx="5256584" cy="3539430"/>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Other scientific studies made a connection between the increasing intellectualism of women and a decline in reproduction. That meant that smart women would suffer from barrenness.</a:t>
            </a:r>
          </a:p>
          <a:p>
            <a:pPr>
              <a:buFont typeface="Wingdings" pitchFamily="2" charset="2"/>
              <a:buChar char="Ø"/>
            </a:pPr>
            <a:r>
              <a:rPr lang="en-US" sz="1600" dirty="0" smtClean="0">
                <a:latin typeface="Century" pitchFamily="18" charset="0"/>
              </a:rPr>
              <a:t>In psychology,  scientists established a link between the mind and body. They also established a genetic factor for mental illness.</a:t>
            </a:r>
          </a:p>
          <a:p>
            <a:pPr>
              <a:buFont typeface="Wingdings" pitchFamily="2" charset="2"/>
              <a:buChar char="Ø"/>
            </a:pPr>
            <a:r>
              <a:rPr lang="en-US" sz="1600" dirty="0" smtClean="0">
                <a:latin typeface="Century" pitchFamily="18" charset="0"/>
              </a:rPr>
              <a:t> What scientists said about the operation of natural law was routinely regarded as</a:t>
            </a:r>
          </a:p>
          <a:p>
            <a:r>
              <a:rPr lang="en-US" sz="1600" dirty="0" smtClean="0">
                <a:latin typeface="Century" pitchFamily="18" charset="0"/>
              </a:rPr>
              <a:t>having important consequences for social organization. </a:t>
            </a: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pic>
        <p:nvPicPr>
          <p:cNvPr id="47106" name="Picture 2" descr="http://www.eso-garden.com/images/uploads_bilder/phrenologie.jpg"/>
          <p:cNvPicPr>
            <a:picLocks noChangeAspect="1" noChangeArrowheads="1"/>
          </p:cNvPicPr>
          <p:nvPr/>
        </p:nvPicPr>
        <p:blipFill>
          <a:blip r:embed="rId4" cstate="print"/>
          <a:srcRect/>
          <a:stretch>
            <a:fillRect/>
          </a:stretch>
        </p:blipFill>
        <p:spPr bwMode="auto">
          <a:xfrm>
            <a:off x="5652120" y="1484784"/>
            <a:ext cx="2826246" cy="381642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Industrial Revolution*  </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204864"/>
            <a:ext cx="5472608" cy="3539430"/>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The </a:t>
            </a:r>
            <a:r>
              <a:rPr lang="en-US" sz="1600" dirty="0" smtClean="0">
                <a:latin typeface="Century" pitchFamily="18" charset="0"/>
              </a:rPr>
              <a:t>I</a:t>
            </a:r>
            <a:r>
              <a:rPr lang="en-US" sz="1600" dirty="0" smtClean="0">
                <a:latin typeface="Century" pitchFamily="18" charset="0"/>
              </a:rPr>
              <a:t>ndustrial </a:t>
            </a:r>
            <a:r>
              <a:rPr lang="en-US" sz="1600" dirty="0" smtClean="0">
                <a:latin typeface="Century" pitchFamily="18" charset="0"/>
              </a:rPr>
              <a:t>R</a:t>
            </a:r>
            <a:r>
              <a:rPr lang="en-US" sz="1600" dirty="0" smtClean="0">
                <a:latin typeface="Century" pitchFamily="18" charset="0"/>
              </a:rPr>
              <a:t>evolution </a:t>
            </a:r>
            <a:r>
              <a:rPr lang="en-US" sz="1600" dirty="0" smtClean="0">
                <a:latin typeface="Century" pitchFamily="18" charset="0"/>
              </a:rPr>
              <a:t>was responsible for the mass production of good, increased diversity of goods, and a development of a factory system of production.</a:t>
            </a:r>
          </a:p>
          <a:p>
            <a:pPr>
              <a:buFont typeface="Wingdings" pitchFamily="2" charset="2"/>
              <a:buChar char="Ø"/>
            </a:pPr>
            <a:r>
              <a:rPr lang="en-US" sz="1600" dirty="0" smtClean="0">
                <a:latin typeface="Century" pitchFamily="18" charset="0"/>
              </a:rPr>
              <a:t>It also lead to the development of new socioeconomic classes such as the nouveau riche (the new rich) as well as a great increase in the working classes.</a:t>
            </a:r>
          </a:p>
          <a:p>
            <a:pPr>
              <a:buFont typeface="Wingdings" pitchFamily="2" charset="2"/>
              <a:buChar char="Ø"/>
            </a:pPr>
            <a:r>
              <a:rPr lang="en-US" sz="1600" dirty="0" smtClean="0">
                <a:latin typeface="Century" pitchFamily="18" charset="0"/>
              </a:rPr>
              <a:t>It lead to urbanization which meant that people left farms to work in old and newly formed cities.</a:t>
            </a:r>
          </a:p>
          <a:p>
            <a:pPr>
              <a:buFont typeface="Wingdings" pitchFamily="2" charset="2"/>
              <a:buChar char="Ø"/>
            </a:pPr>
            <a:r>
              <a:rPr lang="en-US" sz="1600" dirty="0" smtClean="0">
                <a:latin typeface="Century" pitchFamily="18" charset="0"/>
              </a:rPr>
              <a:t>Convenience machines (machines that made life easier like washing machines), faster modes of transportation (steamships), increased leisure time for the rich and middle classes..</a:t>
            </a:r>
          </a:p>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pic>
        <p:nvPicPr>
          <p:cNvPr id="45058" name="Picture 2" descr="https://encrypted-tbn0.gstatic.com/images?q=tbn:ANd9GcTem6xgDUQsHrThEEgAXct_8RZt9d0YtRNVQ-X5vEGoJwabCBXGXw"/>
          <p:cNvPicPr>
            <a:picLocks noChangeAspect="1" noChangeArrowheads="1"/>
          </p:cNvPicPr>
          <p:nvPr/>
        </p:nvPicPr>
        <p:blipFill>
          <a:blip r:embed="rId4" cstate="print"/>
          <a:srcRect/>
          <a:stretch>
            <a:fillRect/>
          </a:stretch>
        </p:blipFill>
        <p:spPr bwMode="auto">
          <a:xfrm>
            <a:off x="5652120" y="1484784"/>
            <a:ext cx="2880321" cy="381642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descr="pp"/>
          <p:cNvPicPr>
            <a:picLocks noChangeAspect="1" noChangeArrowheads="1"/>
          </p:cNvPicPr>
          <p:nvPr/>
        </p:nvPicPr>
        <p:blipFill>
          <a:blip r:embed="rId3" cstate="print"/>
          <a:srcRect/>
          <a:stretch>
            <a:fillRect/>
          </a:stretch>
        </p:blipFill>
        <p:spPr bwMode="auto">
          <a:xfrm>
            <a:off x="0" y="-53975"/>
            <a:ext cx="9144000" cy="6964363"/>
          </a:xfrm>
          <a:prstGeom prst="rect">
            <a:avLst/>
          </a:prstGeom>
          <a:noFill/>
        </p:spPr>
      </p:pic>
      <p:sp>
        <p:nvSpPr>
          <p:cNvPr id="3078" name="Text Box 6"/>
          <p:cNvSpPr txBox="1">
            <a:spLocks noChangeArrowheads="1"/>
          </p:cNvSpPr>
          <p:nvPr/>
        </p:nvSpPr>
        <p:spPr bwMode="auto">
          <a:xfrm>
            <a:off x="304800" y="1431925"/>
            <a:ext cx="5181600" cy="549275"/>
          </a:xfrm>
          <a:prstGeom prst="rect">
            <a:avLst/>
          </a:prstGeom>
          <a:noFill/>
          <a:ln w="9525">
            <a:noFill/>
            <a:miter lim="800000"/>
            <a:headEnd/>
            <a:tailEnd/>
          </a:ln>
        </p:spPr>
        <p:txBody>
          <a:bodyPr>
            <a:spAutoFit/>
          </a:bodyPr>
          <a:lstStyle/>
          <a:p>
            <a:pPr algn="ctr">
              <a:spcBef>
                <a:spcPct val="50000"/>
              </a:spcBef>
            </a:pPr>
            <a:r>
              <a:rPr lang="en-US" sz="3000" b="1" dirty="0" smtClean="0">
                <a:solidFill>
                  <a:srgbClr val="472400"/>
                </a:solidFill>
                <a:latin typeface="Times" pitchFamily="1" charset="0"/>
              </a:rPr>
              <a:t>Cont’d</a:t>
            </a:r>
            <a:endParaRPr lang="en-US" sz="3200" b="1" dirty="0">
              <a:solidFill>
                <a:srgbClr val="472400"/>
              </a:solidFill>
              <a:latin typeface="Times" pitchFamily="1" charset="0"/>
            </a:endParaRPr>
          </a:p>
        </p:txBody>
      </p:sp>
      <p:sp>
        <p:nvSpPr>
          <p:cNvPr id="3082" name="Text Box 10"/>
          <p:cNvSpPr txBox="1">
            <a:spLocks noChangeArrowheads="1"/>
          </p:cNvSpPr>
          <p:nvPr/>
        </p:nvSpPr>
        <p:spPr bwMode="auto">
          <a:xfrm>
            <a:off x="3505200" y="334963"/>
            <a:ext cx="2133600" cy="230832"/>
          </a:xfrm>
          <a:prstGeom prst="rect">
            <a:avLst/>
          </a:prstGeom>
          <a:noFill/>
          <a:ln w="9525">
            <a:noFill/>
            <a:miter lim="800000"/>
            <a:headEnd/>
            <a:tailEnd/>
          </a:ln>
        </p:spPr>
        <p:txBody>
          <a:bodyPr>
            <a:spAutoFit/>
          </a:bodyPr>
          <a:lstStyle/>
          <a:p>
            <a:pPr algn="ctr">
              <a:spcBef>
                <a:spcPct val="50000"/>
              </a:spcBef>
            </a:pPr>
            <a:r>
              <a:rPr lang="en-US" sz="900" b="1" dirty="0" smtClean="0">
                <a:solidFill>
                  <a:srgbClr val="472400"/>
                </a:solidFill>
                <a:latin typeface="Times" pitchFamily="1" charset="0"/>
              </a:rPr>
              <a:t>19th century </a:t>
            </a:r>
            <a:r>
              <a:rPr lang="en-US" sz="900" b="1" dirty="0" err="1" smtClean="0">
                <a:solidFill>
                  <a:srgbClr val="472400"/>
                </a:solidFill>
                <a:latin typeface="Times" pitchFamily="1" charset="0"/>
              </a:rPr>
              <a:t>Britian</a:t>
            </a:r>
            <a:endParaRPr lang="en-US" sz="900" b="1" dirty="0">
              <a:solidFill>
                <a:srgbClr val="472400"/>
              </a:solidFill>
              <a:latin typeface="Times" pitchFamily="1" charset="0"/>
            </a:endParaRPr>
          </a:p>
        </p:txBody>
      </p:sp>
      <p:sp>
        <p:nvSpPr>
          <p:cNvPr id="8" name="TextBox 7"/>
          <p:cNvSpPr txBox="1"/>
          <p:nvPr/>
        </p:nvSpPr>
        <p:spPr>
          <a:xfrm>
            <a:off x="251520" y="2132856"/>
            <a:ext cx="5400600" cy="3611438"/>
          </a:xfrm>
          <a:prstGeom prst="rect">
            <a:avLst/>
          </a:prstGeom>
          <a:noFill/>
        </p:spPr>
        <p:txBody>
          <a:bodyPr wrap="square" rtlCol="1">
            <a:spAutoFit/>
          </a:bodyPr>
          <a:lstStyle/>
          <a:p>
            <a:pPr>
              <a:buFont typeface="Wingdings" pitchFamily="2" charset="2"/>
              <a:buChar char="Ø"/>
            </a:pPr>
            <a:r>
              <a:rPr lang="en-US" sz="1600" dirty="0" smtClean="0">
                <a:latin typeface="Century" pitchFamily="18" charset="0"/>
              </a:rPr>
              <a:t>  For the working classes, industrialization lead to a general worsening of living conditions as most factory workers were lower class women and children who worked under harsh terms and lived in unhealthy spaces.</a:t>
            </a:r>
          </a:p>
          <a:p>
            <a:pPr>
              <a:buFont typeface="Wingdings" pitchFamily="2" charset="2"/>
              <a:buChar char="Ø"/>
            </a:pPr>
            <a:r>
              <a:rPr lang="en-US" sz="1600" dirty="0" smtClean="0">
                <a:latin typeface="Century" pitchFamily="18" charset="0"/>
              </a:rPr>
              <a:t> The </a:t>
            </a:r>
            <a:r>
              <a:rPr lang="en-US" sz="1600" dirty="0" smtClean="0">
                <a:latin typeface="Century" pitchFamily="18" charset="0"/>
              </a:rPr>
              <a:t>Industrial </a:t>
            </a:r>
            <a:r>
              <a:rPr lang="en-US" sz="1600" dirty="0" smtClean="0">
                <a:latin typeface="Century" pitchFamily="18" charset="0"/>
              </a:rPr>
              <a:t>R</a:t>
            </a:r>
            <a:r>
              <a:rPr lang="en-US" sz="1600" dirty="0" smtClean="0">
                <a:latin typeface="Century" pitchFamily="18" charset="0"/>
              </a:rPr>
              <a:t>evolution </a:t>
            </a:r>
            <a:r>
              <a:rPr lang="en-US" sz="1600" dirty="0" smtClean="0">
                <a:latin typeface="Century" pitchFamily="18" charset="0"/>
              </a:rPr>
              <a:t>also strengthened the brutal capitalistic system in Britain as relationships began to be based on financial benefit.</a:t>
            </a:r>
          </a:p>
          <a:p>
            <a:pPr>
              <a:buFont typeface="Wingdings" pitchFamily="2" charset="2"/>
              <a:buChar char="Ø"/>
            </a:pPr>
            <a:r>
              <a:rPr lang="en-US" sz="1600" dirty="0" smtClean="0">
                <a:latin typeface="Century" pitchFamily="18" charset="0"/>
              </a:rPr>
              <a:t> The financial success of the revolution lead to a new commitment to research and development, investments in new technologies, and industrial and governmental interest in promoting invention. </a:t>
            </a:r>
          </a:p>
          <a:p>
            <a:pPr lvl="3">
              <a:buFont typeface="Wingdings" pitchFamily="2" charset="2"/>
              <a:buChar char="Ø"/>
            </a:pPr>
            <a:endParaRPr lang="en-US" sz="1600" dirty="0" smtClean="0">
              <a:latin typeface="Century" pitchFamily="18" charset="0"/>
            </a:endParaRPr>
          </a:p>
          <a:p>
            <a:pPr>
              <a:buFont typeface="Wingdings" pitchFamily="2" charset="2"/>
              <a:buChar char="Ø"/>
            </a:pPr>
            <a:endParaRPr lang="en-US" sz="1600" dirty="0" smtClean="0">
              <a:latin typeface="Century" pitchFamily="18" charset="0"/>
            </a:endParaRPr>
          </a:p>
        </p:txBody>
      </p:sp>
      <p:pic>
        <p:nvPicPr>
          <p:cNvPr id="43010" name="Picture 2" descr="https://encrypted-tbn2.gstatic.com/images?q=tbn:ANd9GcQobTi64lYMmih7wzo07T5ltEctxYfnlbPDWHaf2-CNKqdPBMq1gw"/>
          <p:cNvPicPr>
            <a:picLocks noChangeAspect="1" noChangeArrowheads="1"/>
          </p:cNvPicPr>
          <p:nvPr/>
        </p:nvPicPr>
        <p:blipFill>
          <a:blip r:embed="rId4" cstate="print"/>
          <a:srcRect/>
          <a:stretch>
            <a:fillRect/>
          </a:stretch>
        </p:blipFill>
        <p:spPr bwMode="auto">
          <a:xfrm>
            <a:off x="5694479" y="1484784"/>
            <a:ext cx="2820847" cy="388843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S010379548">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EC7C04F-39DD-4398-8E95-F95D87E367CE}">
  <ds:schemaRefs>
    <ds:schemaRef ds:uri="http://schemas.microsoft.com/office/2006/metadata/longProperties"/>
  </ds:schemaRefs>
</ds:datastoreItem>
</file>

<file path=customXml/itemProps2.xml><?xml version="1.0" encoding="utf-8"?>
<ds:datastoreItem xmlns:ds="http://schemas.openxmlformats.org/officeDocument/2006/customXml" ds:itemID="{706FEFD2-BE96-4CAE-9246-E7F525FAA2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TS010379548</Template>
  <TotalTime>8277</TotalTime>
  <Words>3044</Words>
  <Application>Microsoft Office PowerPoint</Application>
  <PresentationFormat>On-screen Show (4:3)</PresentationFormat>
  <Paragraphs>200</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TS010379548</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1212</dc:creator>
  <cp:lastModifiedBy>HP</cp:lastModifiedBy>
  <cp:revision>510</cp:revision>
  <cp:lastPrinted>2006-10-26T23:12:39Z</cp:lastPrinted>
  <dcterms:created xsi:type="dcterms:W3CDTF">2013-09-05T23:32:14Z</dcterms:created>
  <dcterms:modified xsi:type="dcterms:W3CDTF">2013-10-04T15:42:18Z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TC103795489990</vt:lpwstr>
  </property>
</Properties>
</file>