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15"/>
  </p:notesMasterIdLst>
  <p:sldIdLst>
    <p:sldId id="256" r:id="rId5"/>
    <p:sldId id="264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4D4B537-9C2A-4044-A751-30AA9CE4DF56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A1685E-175D-448C-8F30-A2249085363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49318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1685E-175D-448C-8F30-A22490853638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78578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3727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6329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05474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81500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3658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2580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0532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6539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0295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9148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3772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EB710-1E7B-4499-B661-C7693EA67390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A57E2-CA42-4FD4-9D9E-F32D32B1BD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0657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36712" y="836713"/>
            <a:ext cx="10294912" cy="1152127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ALGAE</a:t>
            </a:r>
            <a:endParaRPr lang="ar-SA" sz="9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7305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www.keweenawalgae.mtu.edu/ALGAL_IMAGES/cyanobacteria/Microcystis_n8_dollartow5_20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628650"/>
            <a:ext cx="6702896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439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1412777"/>
            <a:ext cx="6910536" cy="4968552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latin typeface="Arial Rounded MT Bold" pitchFamily="34" charset="0"/>
              </a:rPr>
              <a:t> </a:t>
            </a:r>
            <a:r>
              <a:rPr lang="en-US" sz="2800" dirty="0" smtClean="0">
                <a:latin typeface="Arial Rounded MT Bold" pitchFamily="34" charset="0"/>
              </a:rPr>
              <a:t>According to five king dome </a:t>
            </a:r>
            <a:r>
              <a:rPr lang="en-US" sz="2800" dirty="0" err="1" smtClean="0">
                <a:latin typeface="Arial Rounded MT Bold" pitchFamily="34" charset="0"/>
              </a:rPr>
              <a:t>classifiction</a:t>
            </a:r>
            <a:r>
              <a:rPr lang="en-US" sz="2800" dirty="0" smtClean="0">
                <a:latin typeface="Arial Rounded MT Bold" pitchFamily="34" charset="0"/>
              </a:rPr>
              <a:t> system whish was suggested by </a:t>
            </a:r>
            <a:r>
              <a:rPr lang="en-US" sz="2800" dirty="0" err="1" smtClean="0">
                <a:latin typeface="Arial Rounded MT Bold" pitchFamily="34" charset="0"/>
              </a:rPr>
              <a:t>Ropert</a:t>
            </a: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dirty="0" err="1" smtClean="0">
                <a:latin typeface="Arial Rounded MT Bold" pitchFamily="34" charset="0"/>
              </a:rPr>
              <a:t>wittaker</a:t>
            </a:r>
            <a:r>
              <a:rPr lang="en-US" sz="2800" dirty="0" smtClean="0">
                <a:latin typeface="Arial Rounded MT Bold" pitchFamily="34" charset="0"/>
              </a:rPr>
              <a:t> in 1969. the 5 kingdoms were ( </a:t>
            </a:r>
            <a:r>
              <a:rPr lang="en-US" sz="2800" dirty="0" err="1" smtClean="0">
                <a:latin typeface="Arial Rounded MT Bold" pitchFamily="34" charset="0"/>
              </a:rPr>
              <a:t>monera</a:t>
            </a:r>
            <a:r>
              <a:rPr lang="en-US" sz="2800" dirty="0" smtClean="0">
                <a:latin typeface="Arial Rounded MT Bold" pitchFamily="34" charset="0"/>
              </a:rPr>
              <a:t> , </a:t>
            </a:r>
            <a:r>
              <a:rPr lang="en-US" sz="2800" dirty="0" err="1" smtClean="0">
                <a:latin typeface="Arial Rounded MT Bold" pitchFamily="34" charset="0"/>
              </a:rPr>
              <a:t>protista</a:t>
            </a:r>
            <a:r>
              <a:rPr lang="en-US" sz="2800" dirty="0" smtClean="0">
                <a:latin typeface="Arial Rounded MT Bold" pitchFamily="34" charset="0"/>
              </a:rPr>
              <a:t> , plants ,animals ,fungi) . So algae included in </a:t>
            </a:r>
            <a:r>
              <a:rPr lang="en-US" sz="2800" dirty="0" err="1" smtClean="0">
                <a:latin typeface="Arial Rounded MT Bold" pitchFamily="34" charset="0"/>
              </a:rPr>
              <a:t>kingdome</a:t>
            </a: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dirty="0" err="1" smtClean="0">
                <a:latin typeface="Arial Rounded MT Bold" pitchFamily="34" charset="0"/>
              </a:rPr>
              <a:t>monera</a:t>
            </a: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dirty="0" err="1" smtClean="0">
                <a:latin typeface="Arial Rounded MT Bold" pitchFamily="34" charset="0"/>
              </a:rPr>
              <a:t>wich</a:t>
            </a:r>
            <a:r>
              <a:rPr lang="en-US" sz="2800" dirty="0" smtClean="0">
                <a:latin typeface="Arial Rounded MT Bold" pitchFamily="34" charset="0"/>
              </a:rPr>
              <a:t> contains </a:t>
            </a:r>
            <a:r>
              <a:rPr lang="en-US" sz="2800" dirty="0" err="1" smtClean="0">
                <a:latin typeface="Arial Rounded MT Bold" pitchFamily="34" charset="0"/>
              </a:rPr>
              <a:t>cyanophyta</a:t>
            </a:r>
            <a:r>
              <a:rPr lang="en-US" sz="2800" dirty="0" smtClean="0">
                <a:latin typeface="Arial Rounded MT Bold" pitchFamily="34" charset="0"/>
              </a:rPr>
              <a:t> or blue green algae and kingdom </a:t>
            </a:r>
            <a:r>
              <a:rPr lang="en-US" sz="2800" dirty="0" err="1" smtClean="0">
                <a:latin typeface="Arial Rounded MT Bold" pitchFamily="34" charset="0"/>
              </a:rPr>
              <a:t>protista</a:t>
            </a:r>
            <a:r>
              <a:rPr lang="en-US" sz="2800" dirty="0" smtClean="0">
                <a:latin typeface="Arial Rounded MT Bold" pitchFamily="34" charset="0"/>
              </a:rPr>
              <a:t> which contains all other groups of algae.</a:t>
            </a:r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16396" y="476672"/>
            <a:ext cx="34465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Position of algae: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8951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260648"/>
            <a:ext cx="7054552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Classification of algal division based on: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7376864" cy="4680520"/>
          </a:xfrm>
        </p:spPr>
        <p:txBody>
          <a:bodyPr>
            <a:normAutofit fontScale="85000" lnSpcReduction="10000"/>
          </a:bodyPr>
          <a:lstStyle/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1-Biochemical criteria:</a:t>
            </a: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A-pigments.</a:t>
            </a: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B-storage products.</a:t>
            </a: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C- cell wall composition.</a:t>
            </a:r>
          </a:p>
          <a:p>
            <a:pPr marL="623887" indent="-514350" algn="l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2-Morphological criteria.</a:t>
            </a:r>
          </a:p>
          <a:p>
            <a:pPr marL="623887" indent="-514350" algn="l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3-genetic differences.</a:t>
            </a:r>
          </a:p>
          <a:p>
            <a:pPr marL="623887" indent="-514350" algn="l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3887" indent="-514350" algn="l" rt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4-many can survive desiccation for several years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423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0080" y="-1714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Kingdome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5965665" y="2132856"/>
            <a:ext cx="2592288" cy="4608512"/>
          </a:xfrm>
          <a:prstGeom prst="roundRect">
            <a:avLst>
              <a:gd name="adj" fmla="val 194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Protista</a:t>
            </a:r>
          </a:p>
          <a:p>
            <a:pPr algn="ctr"/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3887" indent="-514350" algn="l" rtl="0">
              <a:buAutoNum type="alphaUcPeriod"/>
            </a:pP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en-US" dirty="0" smtClean="0"/>
              <a:t>A.    </a:t>
            </a:r>
            <a:r>
              <a:rPr lang="en-US" b="1" dirty="0" err="1" smtClean="0"/>
              <a:t>Euglenophyta</a:t>
            </a:r>
            <a:endParaRPr lang="en-US" b="1" dirty="0" smtClean="0"/>
          </a:p>
          <a:p>
            <a:pPr marL="623887" indent="-514350" algn="l" rtl="0"/>
            <a:r>
              <a:rPr lang="en-US" b="1" dirty="0" smtClean="0"/>
              <a:t>B.  </a:t>
            </a:r>
            <a:r>
              <a:rPr lang="en-US" b="1" dirty="0" err="1" smtClean="0"/>
              <a:t>Chlorophyta</a:t>
            </a:r>
            <a:endParaRPr lang="en-US" b="1" dirty="0" smtClean="0"/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  ( green algae)</a:t>
            </a:r>
          </a:p>
          <a:p>
            <a:pPr marL="623887" indent="-514350" algn="l" rtl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C.  </a:t>
            </a:r>
            <a:r>
              <a:rPr lang="en-US" b="1" dirty="0" err="1" smtClean="0">
                <a:solidFill>
                  <a:schemeClr val="bg1"/>
                </a:solidFill>
              </a:rPr>
              <a:t>Chrysophyta</a:t>
            </a:r>
            <a:r>
              <a:rPr lang="en-US" b="1" dirty="0" smtClean="0">
                <a:solidFill>
                  <a:schemeClr val="bg1"/>
                </a:solidFill>
              </a:rPr>
              <a:t>       (yellow  -green)</a:t>
            </a:r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D. </a:t>
            </a:r>
            <a:r>
              <a:rPr lang="en-US" b="1" dirty="0" err="1" smtClean="0">
                <a:solidFill>
                  <a:schemeClr val="bg1"/>
                </a:solidFill>
              </a:rPr>
              <a:t>Bacillariophyta</a:t>
            </a:r>
            <a:r>
              <a:rPr lang="en-US" b="1" dirty="0" smtClean="0">
                <a:solidFill>
                  <a:schemeClr val="bg1"/>
                </a:solidFill>
              </a:rPr>
              <a:t> (diatoms)</a:t>
            </a:r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E. </a:t>
            </a:r>
            <a:r>
              <a:rPr lang="en-US" b="1" dirty="0" err="1" smtClean="0">
                <a:solidFill>
                  <a:schemeClr val="bg1"/>
                </a:solidFill>
              </a:rPr>
              <a:t>Phaeophyta</a:t>
            </a:r>
            <a:r>
              <a:rPr lang="en-US" b="1" dirty="0" smtClean="0">
                <a:solidFill>
                  <a:schemeClr val="bg1"/>
                </a:solidFill>
              </a:rPr>
              <a:t>      (brown algae)</a:t>
            </a:r>
            <a:endParaRPr lang="en-US" b="1" dirty="0">
              <a:solidFill>
                <a:schemeClr val="bg1"/>
              </a:solidFill>
            </a:endParaRPr>
          </a:p>
          <a:p>
            <a:pPr marL="623887" indent="-514350"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F. </a:t>
            </a:r>
            <a:r>
              <a:rPr lang="en-US" b="1" dirty="0" err="1" smtClean="0">
                <a:solidFill>
                  <a:schemeClr val="bg1"/>
                </a:solidFill>
              </a:rPr>
              <a:t>Rhodophyta</a:t>
            </a:r>
            <a:r>
              <a:rPr lang="en-US" b="1" dirty="0" smtClean="0">
                <a:solidFill>
                  <a:schemeClr val="bg1"/>
                </a:solidFill>
              </a:rPr>
              <a:t>    </a:t>
            </a:r>
          </a:p>
          <a:p>
            <a:pPr marL="623887" indent="-514350" algn="l" rtl="0">
              <a:buNone/>
            </a:pP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(red </a:t>
            </a:r>
            <a:r>
              <a:rPr lang="en-US" b="1" dirty="0">
                <a:solidFill>
                  <a:schemeClr val="bg1"/>
                </a:solidFill>
              </a:rPr>
              <a:t>algae)</a:t>
            </a:r>
            <a:endParaRPr lang="ar-SA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ar-SA" dirty="0"/>
          </a:p>
        </p:txBody>
      </p:sp>
      <p:sp>
        <p:nvSpPr>
          <p:cNvPr id="15" name="Rounded Rectangle 14"/>
          <p:cNvSpPr/>
          <p:nvPr/>
        </p:nvSpPr>
        <p:spPr>
          <a:xfrm>
            <a:off x="1547664" y="2132856"/>
            <a:ext cx="2736304" cy="460851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Monera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(cyanobacteria)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Cyanophyta.</a:t>
            </a: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16" name="Curved Right Arrow 15"/>
          <p:cNvSpPr/>
          <p:nvPr/>
        </p:nvSpPr>
        <p:spPr>
          <a:xfrm>
            <a:off x="2699792" y="764704"/>
            <a:ext cx="731520" cy="1216152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7" name="Curved Left Arrow 16"/>
          <p:cNvSpPr/>
          <p:nvPr/>
        </p:nvSpPr>
        <p:spPr>
          <a:xfrm>
            <a:off x="6660232" y="764704"/>
            <a:ext cx="864096" cy="1216152"/>
          </a:xfrm>
          <a:prstGeom prst="curved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8" name="Left-Right Arrow Callout 17"/>
          <p:cNvSpPr/>
          <p:nvPr/>
        </p:nvSpPr>
        <p:spPr>
          <a:xfrm>
            <a:off x="3779912" y="2492896"/>
            <a:ext cx="2664296" cy="648072"/>
          </a:xfrm>
          <a:prstGeom prst="leftRightArrow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Division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9356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75656" y="215369"/>
            <a:ext cx="3960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K: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</a:rPr>
              <a:t>Monera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D: Cyanophyta</a:t>
            </a:r>
          </a:p>
          <a:p>
            <a:pPr algn="l" rtl="0"/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</a:rPr>
              <a:t>Cl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</a:rPr>
              <a:t>Cyanophyceae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</a:rPr>
              <a:t>Or:Chroococcales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F:Chroococcaceae</a:t>
            </a:r>
          </a:p>
          <a:p>
            <a:pPr algn="l" rtl="0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Ex: </a:t>
            </a:r>
            <a:r>
              <a:rPr lang="en-US" sz="2800" i="1" dirty="0" err="1" smtClean="0">
                <a:solidFill>
                  <a:schemeClr val="accent1">
                    <a:lumMod val="50000"/>
                  </a:schemeClr>
                </a:solidFill>
              </a:rPr>
              <a:t>Chroococcus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sp.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5" descr="chroococcus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67644" y="3284984"/>
            <a:ext cx="4013180" cy="359514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4663"/>
            <a:ext cx="3312368" cy="302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44008" y="1268760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1453426"/>
            <a:ext cx="15841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/>
              <a:t>Singel</a:t>
            </a:r>
            <a:r>
              <a:rPr lang="en-US" dirty="0"/>
              <a:t> Cell</a:t>
            </a:r>
          </a:p>
          <a:p>
            <a:endParaRPr lang="ar-SA" dirty="0"/>
          </a:p>
        </p:txBody>
      </p:sp>
      <p:sp>
        <p:nvSpPr>
          <p:cNvPr id="12" name="TextBox 11"/>
          <p:cNvSpPr txBox="1"/>
          <p:nvPr/>
        </p:nvSpPr>
        <p:spPr>
          <a:xfrm>
            <a:off x="7308304" y="2564904"/>
            <a:ext cx="172819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Cell division stage</a:t>
            </a:r>
          </a:p>
          <a:p>
            <a:endParaRPr lang="ar-SA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724128" y="1776591"/>
            <a:ext cx="720080" cy="5002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68344" y="2099757"/>
            <a:ext cx="504056" cy="4651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1"/>
          </p:cNvCxnSpPr>
          <p:nvPr/>
        </p:nvCxnSpPr>
        <p:spPr>
          <a:xfrm flipV="1">
            <a:off x="7308304" y="2893025"/>
            <a:ext cx="612068" cy="133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4105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صورة 1" descr="كروكوكس.jpg"/>
          <p:cNvPicPr/>
          <p:nvPr/>
        </p:nvPicPr>
        <p:blipFill>
          <a:blip r:embed="rId3" cstate="print"/>
          <a:srcRect b="14883"/>
          <a:stretch>
            <a:fillRect/>
          </a:stretch>
        </p:blipFill>
        <p:spPr>
          <a:xfrm>
            <a:off x="3059832" y="116631"/>
            <a:ext cx="4320480" cy="3312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6718" y="3717032"/>
            <a:ext cx="3555762" cy="274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keweenawalgae.mtu.edu/ALGAL_IMAGES/cyanobacteria/Chroococcus_p24_pbogplant12_4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9646" y="3717032"/>
            <a:ext cx="3662463" cy="274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7569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1412777"/>
            <a:ext cx="6910536" cy="4968552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latin typeface="Arial Rounded MT Bold" pitchFamily="34" charset="0"/>
              </a:rPr>
              <a:t> </a:t>
            </a:r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75656" y="18864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K: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Monera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D: Cyanophyta</a:t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Cl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Cyanophyceae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Or:Chroococcales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F:Chroococcaceae</a:t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Ex: </a:t>
            </a:r>
            <a:r>
              <a:rPr lang="en-US" sz="3200" i="1" smtClean="0">
                <a:solidFill>
                  <a:schemeClr val="accent1">
                    <a:lumMod val="50000"/>
                  </a:schemeClr>
                </a:solidFill>
              </a:rPr>
              <a:t>Gloeocpasa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sp.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pic>
        <p:nvPicPr>
          <p:cNvPr id="7" name="Picture 4" descr="gloeocapsa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1756" y="2179290"/>
            <a:ext cx="3314700" cy="3409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18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صورة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926160"/>
            <a:ext cx="3528616" cy="267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keweenawalgae.mtu.edu/ALGAL_IMAGES/cyanobacteria/Gloeocapsa_jason6_bucket6a_4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3926160"/>
            <a:ext cx="3600400" cy="27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3" descr="الجليوكابسا.jpg"/>
          <p:cNvPicPr/>
          <p:nvPr/>
        </p:nvPicPr>
        <p:blipFill>
          <a:blip r:embed="rId6" cstate="print"/>
          <a:srcRect b="20712"/>
          <a:stretch>
            <a:fillRect/>
          </a:stretch>
        </p:blipFill>
        <p:spPr>
          <a:xfrm>
            <a:off x="2195736" y="332656"/>
            <a:ext cx="5567536" cy="3073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7588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1772816"/>
            <a:ext cx="7054552" cy="45719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K: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Monera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D: Cyanophyta</a:t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Cl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Cyanophyceae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Or:Chroococcales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F:Chroococcaceae</a:t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Ex: </a:t>
            </a:r>
            <a:r>
              <a:rPr lang="en-US" sz="3200" i="1" dirty="0" err="1" smtClean="0">
                <a:solidFill>
                  <a:schemeClr val="tx2">
                    <a:lumMod val="75000"/>
                  </a:schemeClr>
                </a:solidFill>
              </a:rPr>
              <a:t>Microcystis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sp.</a:t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ar-SA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2122"/>
            <a:ext cx="1403647" cy="690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microcystis1"/>
          <p:cNvPicPr>
            <a:picLocks noChangeAspect="1" noChangeArrowheads="1"/>
          </p:cNvPicPr>
          <p:nvPr/>
        </p:nvPicPr>
        <p:blipFill>
          <a:blip r:embed="rId3">
            <a:lum bright="18000"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29" b="8578"/>
          <a:stretch>
            <a:fillRect/>
          </a:stretch>
        </p:blipFill>
        <p:spPr bwMode="auto">
          <a:xfrm>
            <a:off x="4581128" y="2145333"/>
            <a:ext cx="4562872" cy="474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1484784"/>
            <a:ext cx="21602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Spherical Cell</a:t>
            </a:r>
          </a:p>
          <a:p>
            <a:endParaRPr lang="ar-SA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236296" y="1807949"/>
            <a:ext cx="288032" cy="828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11760" y="5085184"/>
            <a:ext cx="23042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Gelatinous sheath</a:t>
            </a:r>
          </a:p>
          <a:p>
            <a:endParaRPr lang="ar-SA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81128" y="5408349"/>
            <a:ext cx="494928" cy="180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884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264C251EE0AE449B2D92C9C7EA38C1" ma:contentTypeVersion="1" ma:contentTypeDescription="Create a new document." ma:contentTypeScope="" ma:versionID="7feb5f1a9e52e8be357bcf21a0737f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AA10DF0-8246-4B4E-A917-D2D054436F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9C1BC-5E95-4A46-B31D-13876A7891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6AE605-C617-4AD1-ADC9-A55A1321DD4E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181</Words>
  <Application>Microsoft Office PowerPoint</Application>
  <PresentationFormat>On-screen Show (4:3)</PresentationFormat>
  <Paragraphs>82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ALGAE</vt:lpstr>
      <vt:lpstr> According to five king dome classifiction system whish was suggested by Ropert wittaker in 1969. the 5 kingdoms were ( monera , protista , plants ,animals ,fungi) . So algae included in kingdome monera wich contains cyanophyta or blue green algae and kingdom protista which contains all other groups of algae.</vt:lpstr>
      <vt:lpstr>Classification of algal division based on:</vt:lpstr>
      <vt:lpstr>Kingdome</vt:lpstr>
      <vt:lpstr>Slide 5</vt:lpstr>
      <vt:lpstr>Slide 6</vt:lpstr>
      <vt:lpstr> </vt:lpstr>
      <vt:lpstr>Slide 8</vt:lpstr>
      <vt:lpstr>K: Monera D: Cyanophyta Cl: Cyanophyceae Or:Chroococcales F:Chroococcaceae Ex: Microcystis sp. </vt:lpstr>
      <vt:lpstr>Slide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ALGAE</dc:title>
  <dc:creator>Maha</dc:creator>
  <cp:lastModifiedBy>ksu</cp:lastModifiedBy>
  <cp:revision>33</cp:revision>
  <dcterms:created xsi:type="dcterms:W3CDTF">2012-01-06T08:14:51Z</dcterms:created>
  <dcterms:modified xsi:type="dcterms:W3CDTF">2012-09-16T07:23:27Z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0x01010018264C251EE0AE449B2D92C9C7EA38C1</vt:lpwstr>
  </property>
</Properties>
</file>