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1"/>
  </p:sldMasterIdLst>
  <p:notesMasterIdLst>
    <p:notesMasterId r:id="rId1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103" d="100"/>
          <a:sy n="103" d="100"/>
        </p:scale>
        <p:origin x="234"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A940C110-FBEA-4677-9500-F84E793DF969}" type="datetimeFigureOut">
              <a:rPr lang="ar-SA" smtClean="0"/>
              <a:t>05/01/1437</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A5DD07AE-0274-49B7-8A78-A25646425169}" type="slidenum">
              <a:rPr lang="ar-SA" smtClean="0"/>
              <a:t>‹#›</a:t>
            </a:fld>
            <a:endParaRPr lang="ar-SA"/>
          </a:p>
        </p:txBody>
      </p:sp>
    </p:spTree>
    <p:extLst>
      <p:ext uri="{BB962C8B-B14F-4D97-AF65-F5344CB8AC3E}">
        <p14:creationId xmlns:p14="http://schemas.microsoft.com/office/powerpoint/2010/main" val="974821520"/>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A5DD07AE-0274-49B7-8A78-A25646425169}" type="slidenum">
              <a:rPr lang="ar-SA" smtClean="0"/>
              <a:t>7</a:t>
            </a:fld>
            <a:endParaRPr lang="ar-SA"/>
          </a:p>
        </p:txBody>
      </p:sp>
    </p:spTree>
    <p:extLst>
      <p:ext uri="{BB962C8B-B14F-4D97-AF65-F5344CB8AC3E}">
        <p14:creationId xmlns:p14="http://schemas.microsoft.com/office/powerpoint/2010/main" val="18110156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7" name="Date Placeholder 6"/>
          <p:cNvSpPr>
            <a:spLocks noGrp="1"/>
          </p:cNvSpPr>
          <p:nvPr>
            <p:ph type="dt" sz="half" idx="10"/>
          </p:nvPr>
        </p:nvSpPr>
        <p:spPr/>
        <p:txBody>
          <a:bodyPr/>
          <a:lstStyle/>
          <a:p>
            <a:fld id="{38FB2382-449F-48A1-B903-A3905784D232}" type="datetimeFigureOut">
              <a:rPr lang="ar-SA" smtClean="0"/>
              <a:t>05/01/1437</a:t>
            </a:fld>
            <a:endParaRPr lang="ar-SA"/>
          </a:p>
        </p:txBody>
      </p:sp>
      <p:sp>
        <p:nvSpPr>
          <p:cNvPr id="8" name="Slide Number Placeholder 7"/>
          <p:cNvSpPr>
            <a:spLocks noGrp="1"/>
          </p:cNvSpPr>
          <p:nvPr>
            <p:ph type="sldNum" sz="quarter" idx="11"/>
          </p:nvPr>
        </p:nvSpPr>
        <p:spPr/>
        <p:txBody>
          <a:bodyPr/>
          <a:lstStyle/>
          <a:p>
            <a:fld id="{09609202-E83D-4E1E-B400-18BC4606A00A}" type="slidenum">
              <a:rPr lang="ar-SA" smtClean="0"/>
              <a:t>‹#›</a:t>
            </a:fld>
            <a:endParaRPr lang="ar-SA"/>
          </a:p>
        </p:txBody>
      </p:sp>
      <p:sp>
        <p:nvSpPr>
          <p:cNvPr id="9" name="Footer Placeholder 8"/>
          <p:cNvSpPr>
            <a:spLocks noGrp="1"/>
          </p:cNvSpPr>
          <p:nvPr>
            <p:ph type="ftr" sz="quarter" idx="12"/>
          </p:nvPr>
        </p:nvSpPr>
        <p:spPr/>
        <p:txBody>
          <a:bodyPr/>
          <a:lstStyle/>
          <a:p>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38FB2382-449F-48A1-B903-A3905784D232}" type="datetimeFigureOut">
              <a:rPr lang="ar-SA" smtClean="0"/>
              <a:t>05/01/1437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9609202-E83D-4E1E-B400-18BC4606A00A}"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38FB2382-449F-48A1-B903-A3905784D232}" type="datetimeFigureOut">
              <a:rPr lang="ar-SA" smtClean="0"/>
              <a:t>05/01/1437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9609202-E83D-4E1E-B400-18BC4606A00A}"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smtClean="0"/>
          </a:p>
        </p:txBody>
      </p:sp>
      <p:sp>
        <p:nvSpPr>
          <p:cNvPr id="4" name="Date Placeholder 3"/>
          <p:cNvSpPr>
            <a:spLocks noGrp="1"/>
          </p:cNvSpPr>
          <p:nvPr>
            <p:ph type="dt" sz="half" idx="10"/>
          </p:nvPr>
        </p:nvSpPr>
        <p:spPr/>
        <p:txBody>
          <a:bodyPr/>
          <a:lstStyle/>
          <a:p>
            <a:fld id="{38FB2382-449F-48A1-B903-A3905784D232}" type="datetimeFigureOut">
              <a:rPr lang="ar-SA" smtClean="0"/>
              <a:t>05/01/1437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9609202-E83D-4E1E-B400-18BC4606A00A}"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38FB2382-449F-48A1-B903-A3905784D232}" type="datetimeFigureOut">
              <a:rPr lang="ar-SA" smtClean="0"/>
              <a:t>05/01/1437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9609202-E83D-4E1E-B400-18BC4606A00A}" type="slidenum">
              <a:rPr lang="ar-SA" smtClean="0"/>
              <a:t>‹#›</a:t>
            </a:fld>
            <a:endParaRPr lang="ar-SA"/>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smtClean="0"/>
          </a:p>
        </p:txBody>
      </p:sp>
      <p:sp>
        <p:nvSpPr>
          <p:cNvPr id="5" name="Date Placeholder 4"/>
          <p:cNvSpPr>
            <a:spLocks noGrp="1"/>
          </p:cNvSpPr>
          <p:nvPr>
            <p:ph type="dt" sz="half" idx="10"/>
          </p:nvPr>
        </p:nvSpPr>
        <p:spPr/>
        <p:txBody>
          <a:bodyPr/>
          <a:lstStyle/>
          <a:p>
            <a:fld id="{38FB2382-449F-48A1-B903-A3905784D232}" type="datetimeFigureOut">
              <a:rPr lang="ar-SA" smtClean="0"/>
              <a:t>05/01/1437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9609202-E83D-4E1E-B400-18BC4606A00A}" type="slidenum">
              <a:rPr lang="ar-SA" smtClean="0"/>
              <a:t>‹#›</a:t>
            </a:fld>
            <a:endParaRPr lang="ar-SA"/>
          </a:p>
        </p:txBody>
      </p:sp>
      <p:sp>
        <p:nvSpPr>
          <p:cNvPr id="9" name="Content Placeholder 8"/>
          <p:cNvSpPr>
            <a:spLocks noGrp="1"/>
          </p:cNvSpPr>
          <p:nvPr>
            <p:ph sz="quarter" idx="13"/>
          </p:nvPr>
        </p:nvSpPr>
        <p:spPr>
          <a:xfrm>
            <a:off x="365760" y="1600200"/>
            <a:ext cx="4041648" cy="452628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7" name="Date Placeholder 6"/>
          <p:cNvSpPr>
            <a:spLocks noGrp="1"/>
          </p:cNvSpPr>
          <p:nvPr>
            <p:ph type="dt" sz="half" idx="10"/>
          </p:nvPr>
        </p:nvSpPr>
        <p:spPr/>
        <p:txBody>
          <a:bodyPr/>
          <a:lstStyle/>
          <a:p>
            <a:fld id="{38FB2382-449F-48A1-B903-A3905784D232}" type="datetimeFigureOut">
              <a:rPr lang="ar-SA" smtClean="0"/>
              <a:t>05/01/1437</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09609202-E83D-4E1E-B400-18BC4606A00A}" type="slidenum">
              <a:rPr lang="ar-SA" smtClean="0"/>
              <a:t>‹#›</a:t>
            </a:fld>
            <a:endParaRPr lang="ar-SA"/>
          </a:p>
        </p:txBody>
      </p:sp>
      <p:sp>
        <p:nvSpPr>
          <p:cNvPr id="11" name="Content Placeholder 10"/>
          <p:cNvSpPr>
            <a:spLocks noGrp="1"/>
          </p:cNvSpPr>
          <p:nvPr>
            <p:ph sz="quarter" idx="13"/>
          </p:nvPr>
        </p:nvSpPr>
        <p:spPr>
          <a:xfrm>
            <a:off x="457200" y="2212848"/>
            <a:ext cx="4041648" cy="3913632"/>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38FB2382-449F-48A1-B903-A3905784D232}" type="datetimeFigureOut">
              <a:rPr lang="ar-SA" smtClean="0"/>
              <a:t>05/01/1437</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09609202-E83D-4E1E-B400-18BC4606A00A}"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8FB2382-449F-48A1-B903-A3905784D232}" type="datetimeFigureOut">
              <a:rPr lang="ar-SA" smtClean="0"/>
              <a:t>05/01/1437</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09609202-E83D-4E1E-B400-18BC4606A00A}"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38FB2382-449F-48A1-B903-A3905784D232}" type="datetimeFigureOut">
              <a:rPr lang="ar-SA" smtClean="0"/>
              <a:t>05/01/1437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9609202-E83D-4E1E-B400-18BC4606A00A}"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ar-SA" smtClean="0"/>
              <a:t>انقر لتحرير نمط العنوان الرئيسي</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38FB2382-449F-48A1-B903-A3905784D232}" type="datetimeFigureOut">
              <a:rPr lang="ar-SA" smtClean="0"/>
              <a:t>05/01/1437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9609202-E83D-4E1E-B400-18BC4606A00A}"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smtClean="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38FB2382-449F-48A1-B903-A3905784D232}" type="datetimeFigureOut">
              <a:rPr lang="ar-SA" smtClean="0"/>
              <a:t>05/01/1437</a:t>
            </a:fld>
            <a:endParaRPr lang="ar-SA"/>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endParaRPr lang="ar-SA"/>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09609202-E83D-4E1E-B400-18BC4606A00A}" type="slidenum">
              <a:rPr lang="ar-SA" smtClean="0"/>
              <a:t>‹#›</a:t>
            </a:fld>
            <a:endParaRPr lang="ar-SA"/>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1"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r" defTabSz="914400" rtl="1"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r" defTabSz="914400" rtl="1"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r" defTabSz="914400" rtl="1"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r" defTabSz="914400" rtl="1"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r" defTabSz="914400" rtl="1"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r" defTabSz="914400" rtl="1"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r" defTabSz="914400" rtl="1"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r" defTabSz="914400" rtl="1"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r" defTabSz="914400" rtl="1"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609601"/>
            <a:ext cx="7772400" cy="1955303"/>
          </a:xfrm>
        </p:spPr>
        <p:txBody>
          <a:bodyPr/>
          <a:lstStyle/>
          <a:p>
            <a:r>
              <a:rPr lang="ar-SA" dirty="0" smtClean="0"/>
              <a:t>علم النفس الاجتماعي</a:t>
            </a:r>
            <a:endParaRPr lang="ar-SA" dirty="0"/>
          </a:p>
        </p:txBody>
      </p:sp>
      <p:sp>
        <p:nvSpPr>
          <p:cNvPr id="3" name="عنوان فرعي 2"/>
          <p:cNvSpPr>
            <a:spLocks noGrp="1"/>
          </p:cNvSpPr>
          <p:nvPr>
            <p:ph type="subTitle" idx="1"/>
          </p:nvPr>
        </p:nvSpPr>
        <p:spPr>
          <a:xfrm>
            <a:off x="2411760" y="2924944"/>
            <a:ext cx="4536504" cy="2592288"/>
          </a:xfrm>
          <a:effectLst>
            <a:innerShdw blurRad="63500" dist="50800" dir="8100000">
              <a:prstClr val="black">
                <a:alpha val="50000"/>
              </a:prstClr>
            </a:innerShdw>
          </a:effectLst>
        </p:spPr>
        <p:style>
          <a:lnRef idx="1">
            <a:schemeClr val="dk1"/>
          </a:lnRef>
          <a:fillRef idx="2">
            <a:schemeClr val="dk1"/>
          </a:fillRef>
          <a:effectRef idx="1">
            <a:schemeClr val="dk1"/>
          </a:effectRef>
          <a:fontRef idx="minor">
            <a:schemeClr val="dk1"/>
          </a:fontRef>
        </p:style>
        <p:txBody>
          <a:bodyPr>
            <a:normAutofit/>
          </a:bodyPr>
          <a:lstStyle/>
          <a:p>
            <a:r>
              <a:rPr lang="ar-SA" sz="2800" dirty="0" smtClean="0">
                <a:solidFill>
                  <a:schemeClr val="bg2">
                    <a:lumMod val="10000"/>
                  </a:schemeClr>
                </a:solidFill>
              </a:rPr>
              <a:t>الشعبة : 41613</a:t>
            </a:r>
          </a:p>
          <a:p>
            <a:r>
              <a:rPr lang="ar-SA" sz="2800" dirty="0" smtClean="0">
                <a:solidFill>
                  <a:schemeClr val="bg2">
                    <a:lumMod val="10000"/>
                  </a:schemeClr>
                </a:solidFill>
              </a:rPr>
              <a:t>الاستاذة : مها الحربي </a:t>
            </a:r>
          </a:p>
          <a:p>
            <a:r>
              <a:rPr lang="ar-SA" sz="2800" dirty="0" smtClean="0">
                <a:solidFill>
                  <a:schemeClr val="bg2">
                    <a:lumMod val="10000"/>
                  </a:schemeClr>
                </a:solidFill>
              </a:rPr>
              <a:t>المجموعة الأولى : </a:t>
            </a:r>
          </a:p>
          <a:p>
            <a:r>
              <a:rPr lang="ar-SA" sz="2800" dirty="0" smtClean="0">
                <a:solidFill>
                  <a:schemeClr val="bg2">
                    <a:lumMod val="10000"/>
                  </a:schemeClr>
                </a:solidFill>
              </a:rPr>
              <a:t>سمر القرني </a:t>
            </a:r>
          </a:p>
          <a:p>
            <a:r>
              <a:rPr lang="ar-SA" sz="2800" dirty="0" smtClean="0">
                <a:solidFill>
                  <a:schemeClr val="bg2">
                    <a:lumMod val="10000"/>
                  </a:schemeClr>
                </a:solidFill>
              </a:rPr>
              <a:t>نوره الأحمد </a:t>
            </a:r>
            <a:endParaRPr lang="ar-SA" sz="2800" dirty="0">
              <a:solidFill>
                <a:schemeClr val="bg2">
                  <a:lumMod val="10000"/>
                </a:schemeClr>
              </a:solidFill>
            </a:endParaRPr>
          </a:p>
        </p:txBody>
      </p:sp>
    </p:spTree>
    <p:extLst>
      <p:ext uri="{BB962C8B-B14F-4D97-AF65-F5344CB8AC3E}">
        <p14:creationId xmlns:p14="http://schemas.microsoft.com/office/powerpoint/2010/main" val="124801891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498092"/>
            <a:ext cx="7211144" cy="1877316"/>
          </a:xfrm>
        </p:spPr>
        <p:txBody>
          <a:bodyPr>
            <a:normAutofit fontScale="92500" lnSpcReduction="10000"/>
          </a:bodyPr>
          <a:lstStyle/>
          <a:p>
            <a:r>
              <a:rPr lang="ar-SA" dirty="0" smtClean="0">
                <a:solidFill>
                  <a:srgbClr val="FF0000"/>
                </a:solidFill>
                <a:effectLst>
                  <a:outerShdw blurRad="38100" dist="38100" dir="2700000" algn="tl">
                    <a:srgbClr val="000000">
                      <a:alpha val="43137"/>
                    </a:srgbClr>
                  </a:outerShdw>
                </a:effectLst>
              </a:rPr>
              <a:t>وتتفاوت أعراض الأمراض والاضطرابات النفسية فمنها :</a:t>
            </a:r>
          </a:p>
          <a:p>
            <a:r>
              <a:rPr lang="ar-SA" dirty="0" smtClean="0">
                <a:solidFill>
                  <a:schemeClr val="tx1"/>
                </a:solidFill>
              </a:rPr>
              <a:t>الاعراض الجسمية الفسيولوجية :مثل امراض الجهاز العصبي , الاورام </a:t>
            </a:r>
          </a:p>
          <a:p>
            <a:r>
              <a:rPr lang="ar-SA" dirty="0" smtClean="0">
                <a:solidFill>
                  <a:schemeClr val="tx1"/>
                </a:solidFill>
              </a:rPr>
              <a:t>الاعراض العقلية : مثل اضطرابات التفكير والترابط والذاكرة .</a:t>
            </a:r>
          </a:p>
          <a:p>
            <a:r>
              <a:rPr lang="ar-SA" dirty="0" smtClean="0">
                <a:solidFill>
                  <a:schemeClr val="tx1"/>
                </a:solidFill>
              </a:rPr>
              <a:t>الاعراض الانفعالية : مثل القلق , الاكتئاب , التذبذب .</a:t>
            </a:r>
          </a:p>
          <a:p>
            <a:r>
              <a:rPr lang="ar-SA" dirty="0" smtClean="0">
                <a:solidFill>
                  <a:schemeClr val="tx1"/>
                </a:solidFill>
              </a:rPr>
              <a:t>الأعراض الاجتماعية : مثل الانحرافات الاجتماعية , الابداع الاجرامي . </a:t>
            </a:r>
            <a:endParaRPr lang="ar-SA" dirty="0">
              <a:solidFill>
                <a:schemeClr val="tx1"/>
              </a:solidFill>
            </a:endParaRPr>
          </a:p>
        </p:txBody>
      </p:sp>
      <p:sp>
        <p:nvSpPr>
          <p:cNvPr id="4" name="مربع نص 3"/>
          <p:cNvSpPr txBox="1"/>
          <p:nvPr/>
        </p:nvSpPr>
        <p:spPr>
          <a:xfrm>
            <a:off x="3347864" y="404664"/>
            <a:ext cx="5472608" cy="4093428"/>
          </a:xfrm>
          <a:prstGeom prst="rect">
            <a:avLst/>
          </a:prstGeom>
          <a:noFill/>
        </p:spPr>
        <p:txBody>
          <a:bodyPr wrap="square" rtlCol="1">
            <a:spAutoFit/>
          </a:bodyPr>
          <a:lstStyle/>
          <a:p>
            <a:r>
              <a:rPr lang="ar-SA" sz="2200" dirty="0" smtClean="0">
                <a:solidFill>
                  <a:srgbClr val="FF0000"/>
                </a:solidFill>
                <a:effectLst>
                  <a:outerShdw blurRad="38100" dist="38100" dir="2700000" algn="tl">
                    <a:srgbClr val="000000">
                      <a:alpha val="43137"/>
                    </a:srgbClr>
                  </a:outerShdw>
                </a:effectLst>
              </a:rPr>
              <a:t>في الصحة النفسية والعلاج النفسي : </a:t>
            </a:r>
          </a:p>
          <a:p>
            <a:r>
              <a:rPr lang="ar-SA" sz="2200" dirty="0" smtClean="0"/>
              <a:t>إن دراسة اسباب الامراض النفسية توضح الدور الذي تلعبه الاسباب الاجتماعية ودراسة أعراض الامراض النفسية تظهر خطورة الاعراض الاجتماعية . </a:t>
            </a:r>
          </a:p>
          <a:p>
            <a:r>
              <a:rPr lang="ar-SA" sz="2200" dirty="0" smtClean="0"/>
              <a:t>تتفاوت أسباب الامراض والاضطرابات  النفسية , فمنها : </a:t>
            </a:r>
          </a:p>
          <a:p>
            <a:r>
              <a:rPr lang="ar-SA" sz="2200" dirty="0" smtClean="0"/>
              <a:t>الاسباب الحيوية : مثل الوراثة والحمل والولادة وسن القعود والشيخوخة .</a:t>
            </a:r>
          </a:p>
          <a:p>
            <a:r>
              <a:rPr lang="ar-SA" sz="2200" dirty="0" smtClean="0"/>
              <a:t>الاسباب النفسية : مثل الصراع , الاحباط ... إلخ </a:t>
            </a:r>
          </a:p>
          <a:p>
            <a:r>
              <a:rPr lang="ar-SA" sz="2200" dirty="0" smtClean="0"/>
              <a:t>الاسباب الاجتماعية : مثل البيئة الاجتماعية الضاغطة والسيئة والفقيرة , المدينة والحضارة والتطور تمثل عبئا على ضعيفي القدرات , القوانين , الحرب , تدهور نظام القيم ...إلخ </a:t>
            </a:r>
          </a:p>
          <a:p>
            <a:endParaRPr lang="ar-SA" dirty="0"/>
          </a:p>
        </p:txBody>
      </p:sp>
    </p:spTree>
    <p:extLst>
      <p:ext uri="{BB962C8B-B14F-4D97-AF65-F5344CB8AC3E}">
        <p14:creationId xmlns:p14="http://schemas.microsoft.com/office/powerpoint/2010/main" val="16576689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circle(in)">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circle(in)">
                                      <p:cBhvr>
                                        <p:cTn id="17" dur="20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circle(in)">
                                      <p:cBhvr>
                                        <p:cTn id="22" dur="20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circle(in)">
                                      <p:cBhvr>
                                        <p:cTn id="27" dur="20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6" presetClass="entr" presetSubtype="16"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circle(in)">
                                      <p:cBhvr>
                                        <p:cTn id="32"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67544" y="1196752"/>
            <a:ext cx="8229600" cy="4525963"/>
          </a:xfrm>
        </p:spPr>
        <p:style>
          <a:lnRef idx="1">
            <a:schemeClr val="accent3"/>
          </a:lnRef>
          <a:fillRef idx="2">
            <a:schemeClr val="accent3"/>
          </a:fillRef>
          <a:effectRef idx="1">
            <a:schemeClr val="accent3"/>
          </a:effectRef>
          <a:fontRef idx="minor">
            <a:schemeClr val="dk1"/>
          </a:fontRef>
        </p:style>
        <p:txBody>
          <a:bodyPr>
            <a:normAutofit fontScale="92500"/>
          </a:bodyPr>
          <a:lstStyle/>
          <a:p>
            <a:pPr>
              <a:buFont typeface="Wingdings" pitchFamily="2" charset="2"/>
              <a:buChar char="Ø"/>
            </a:pPr>
            <a:r>
              <a:rPr lang="ar-SA" sz="2600" u="sng" dirty="0" smtClean="0">
                <a:effectLst>
                  <a:outerShdw blurRad="38100" dist="38100" dir="2700000" algn="tl">
                    <a:srgbClr val="000000">
                      <a:alpha val="43137"/>
                    </a:srgbClr>
                  </a:outerShdw>
                </a:effectLst>
              </a:rPr>
              <a:t>في تشخيص الامراض النفسية تتعدد المجالات : </a:t>
            </a:r>
          </a:p>
          <a:p>
            <a:r>
              <a:rPr lang="ar-SA" dirty="0" smtClean="0"/>
              <a:t>الطبيب يقوم بالفحص الجسمي والعصبي .</a:t>
            </a:r>
          </a:p>
          <a:p>
            <a:r>
              <a:rPr lang="ar-SA" dirty="0" smtClean="0"/>
              <a:t>الاخصائي النفسي يقوم بالفحص النفسي مطبقا الاختبارات النفسية .</a:t>
            </a:r>
          </a:p>
          <a:p>
            <a:r>
              <a:rPr lang="ar-SA" dirty="0" smtClean="0"/>
              <a:t>الاخصائي الاجتماعي يقوم بالمقابلات والزيارات الميدانية ويدر تاريخ الحالة من حيث جمع البيانات وتقرير المشكلة ودراسة البيئة الاجتماعية ... </a:t>
            </a:r>
          </a:p>
          <a:p>
            <a:endParaRPr lang="ar-SA" dirty="0"/>
          </a:p>
          <a:p>
            <a:pPr>
              <a:buFont typeface="Wingdings" pitchFamily="2" charset="2"/>
              <a:buChar char="Ø"/>
            </a:pPr>
            <a:r>
              <a:rPr lang="ar-SA" sz="2600" u="sng" dirty="0" smtClean="0">
                <a:effectLst>
                  <a:outerShdw blurRad="38100" dist="38100" dir="2700000" algn="tl">
                    <a:srgbClr val="000000">
                      <a:alpha val="43137"/>
                    </a:srgbClr>
                  </a:outerShdw>
                </a:effectLst>
              </a:rPr>
              <a:t>وفي علاج الامراض والاضطرابات النفسية نجد : </a:t>
            </a:r>
          </a:p>
          <a:p>
            <a:r>
              <a:rPr lang="ar-SA" dirty="0" smtClean="0"/>
              <a:t>العلاج النفسي يشمل التحليل النفسي والعلاج السلوكي والعلاج الممركز حول العميل ..إلخ </a:t>
            </a:r>
          </a:p>
          <a:p>
            <a:r>
              <a:rPr lang="ar-SA" dirty="0" smtClean="0"/>
              <a:t>العلاج الجسمي ويشمل العلاج الكهربائي والطرق الجراحية .</a:t>
            </a:r>
          </a:p>
          <a:p>
            <a:r>
              <a:rPr lang="ar-SA" dirty="0" smtClean="0"/>
              <a:t>العلاج الاجتماعي ويشمل العلاج الجماعي بأساليبه المتنوعة , التطبيع الاجتماعي , التأهيل الاجتماعي ...إلخ </a:t>
            </a:r>
          </a:p>
          <a:p>
            <a:endParaRPr lang="ar-SA" dirty="0"/>
          </a:p>
        </p:txBody>
      </p:sp>
    </p:spTree>
    <p:extLst>
      <p:ext uri="{BB962C8B-B14F-4D97-AF65-F5344CB8AC3E}">
        <p14:creationId xmlns:p14="http://schemas.microsoft.com/office/powerpoint/2010/main" val="28227801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arn(inVertical)">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arn(inVertical)">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arn(inVertical)">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barn(inVertical)">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barn(inVertical)">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arn(inVertical)">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barn(inVertical)">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6" presetClass="entr" presetSubtype="21"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barn(inVertical)">
                                      <p:cBhvr>
                                        <p:cTn id="42" dur="5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6" presetClass="entr" presetSubtype="21" fill="hold" grpId="0"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barn(inVertical)">
                                      <p:cBhvr>
                                        <p:cTn id="47"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67544" y="260649"/>
            <a:ext cx="8229600" cy="4176464"/>
          </a:xfrm>
        </p:spPr>
        <p:txBody>
          <a:bodyPr/>
          <a:lstStyle/>
          <a:p>
            <a:r>
              <a:rPr lang="ar-SA" sz="2800" dirty="0" smtClean="0">
                <a:solidFill>
                  <a:schemeClr val="tx1"/>
                </a:solidFill>
                <a:effectLst>
                  <a:outerShdw blurRad="38100" dist="38100" dir="2700000" algn="tl">
                    <a:srgbClr val="000000">
                      <a:alpha val="43137"/>
                    </a:srgbClr>
                  </a:outerShdw>
                </a:effectLst>
              </a:rPr>
              <a:t>في الخدمة الاجتماعية :</a:t>
            </a:r>
          </a:p>
          <a:p>
            <a:r>
              <a:rPr lang="ar-SA" dirty="0" smtClean="0">
                <a:solidFill>
                  <a:schemeClr val="tx1"/>
                </a:solidFill>
              </a:rPr>
              <a:t>إن من اهم اهداف الخدمة الاجتماعية تحقيق حياة افضل عن طريق معاونتها للنظم الاجتماعية الأخرى ولا يقتصر الامر عند هذا الحد , بل على الخدمة الاجتماعية أيضا أن توجد من النظم الجديدة ما يضمن للمجتمع التقدم والنهوض والنمو .</a:t>
            </a:r>
          </a:p>
          <a:p>
            <a:r>
              <a:rPr lang="ar-SA" dirty="0" smtClean="0">
                <a:solidFill>
                  <a:schemeClr val="tx1"/>
                </a:solidFill>
              </a:rPr>
              <a:t>ومن الضروري الاهتمام بالرعاية الاجتماعية والنفسية لكل من الطالب والمعلم وافراد الاسرة وذلك في كل مراحل التعليم , وكذلك الاهتمام بالرعاية الاجتماعية والنفسية في المصانع والمؤسسات والعمل بنظام المجموعات المتكاملة لرعاية الافراد صحيا واجتماعيا ونفسيا .</a:t>
            </a:r>
          </a:p>
          <a:p>
            <a:r>
              <a:rPr lang="ar-SA" dirty="0" smtClean="0">
                <a:solidFill>
                  <a:schemeClr val="tx1"/>
                </a:solidFill>
              </a:rPr>
              <a:t>وهكذا يمتد نشاط الاخصائي الاجتماعي في جميع مجالات الحياة , في التربية والتعليم وفي الصناعة والقوات المسلحة والصحة ...إلخ </a:t>
            </a:r>
          </a:p>
          <a:p>
            <a:endParaRPr lang="ar-SA" dirty="0" smtClean="0"/>
          </a:p>
        </p:txBody>
      </p:sp>
      <p:sp>
        <p:nvSpPr>
          <p:cNvPr id="4" name="مربع نص 3"/>
          <p:cNvSpPr txBox="1"/>
          <p:nvPr/>
        </p:nvSpPr>
        <p:spPr>
          <a:xfrm>
            <a:off x="2439098" y="4437112"/>
            <a:ext cx="6168461" cy="2123658"/>
          </a:xfrm>
          <a:prstGeom prst="rect">
            <a:avLst/>
          </a:prstGeom>
          <a:effectLst>
            <a:outerShdw blurRad="50800" dist="38100" dir="18900000" algn="bl"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wrap="square" rtlCol="1">
            <a:spAutoFit/>
          </a:bodyPr>
          <a:lstStyle/>
          <a:p>
            <a:r>
              <a:rPr lang="ar-SA" sz="2200" b="1" dirty="0" smtClean="0">
                <a:solidFill>
                  <a:srgbClr val="FF0000"/>
                </a:solidFill>
                <a:effectLst>
                  <a:outerShdw blurRad="38100" dist="38100" dir="2700000" algn="tl">
                    <a:srgbClr val="000000">
                      <a:alpha val="43137"/>
                    </a:srgbClr>
                  </a:outerShdw>
                </a:effectLst>
              </a:rPr>
              <a:t>ونحن نجد أن الاخصائي الاجتماعي بحكم عمله يهتم بعدد من الموضوعات في علم النفس الاجتماعي وهي :</a:t>
            </a:r>
          </a:p>
          <a:p>
            <a:endParaRPr lang="ar-SA" sz="2200" dirty="0" smtClean="0"/>
          </a:p>
          <a:p>
            <a:r>
              <a:rPr lang="ar-SA" sz="2200" dirty="0" smtClean="0"/>
              <a:t>الجماعة , النمو الاجتماعية وعملية التنشئة الاجتماعية , المحددات الاجتماعية للسلوك , سيكولوجية القيادة , كيف تعمل الجماعة ’ دراسة الحالة , التشخيص الاجتماعي .....إلخ  </a:t>
            </a:r>
            <a:endParaRPr lang="ar-SA" sz="2200" dirty="0"/>
          </a:p>
        </p:txBody>
      </p:sp>
    </p:spTree>
    <p:extLst>
      <p:ext uri="{BB962C8B-B14F-4D97-AF65-F5344CB8AC3E}">
        <p14:creationId xmlns:p14="http://schemas.microsoft.com/office/powerpoint/2010/main" val="8359562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fade">
                                      <p:cBhvr>
                                        <p:cTn id="35" dur="1000"/>
                                        <p:tgtEl>
                                          <p:spTgt spid="4"/>
                                        </p:tgtEl>
                                      </p:cBhvr>
                                    </p:animEffect>
                                    <p:anim calcmode="lin" valueType="num">
                                      <p:cBhvr>
                                        <p:cTn id="36" dur="1000" fill="hold"/>
                                        <p:tgtEl>
                                          <p:spTgt spid="4"/>
                                        </p:tgtEl>
                                        <p:attrNameLst>
                                          <p:attrName>ppt_x</p:attrName>
                                        </p:attrNameLst>
                                      </p:cBhvr>
                                      <p:tavLst>
                                        <p:tav tm="0">
                                          <p:val>
                                            <p:strVal val="#ppt_x"/>
                                          </p:val>
                                        </p:tav>
                                        <p:tav tm="100000">
                                          <p:val>
                                            <p:strVal val="#ppt_x"/>
                                          </p:val>
                                        </p:tav>
                                      </p:tavLst>
                                    </p:anim>
                                    <p:anim calcmode="lin" valueType="num">
                                      <p:cBhvr>
                                        <p:cTn id="37"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539552" y="332657"/>
            <a:ext cx="8229600" cy="4320480"/>
          </a:xfrm>
        </p:spPr>
        <p:style>
          <a:lnRef idx="2">
            <a:schemeClr val="accent6"/>
          </a:lnRef>
          <a:fillRef idx="1">
            <a:schemeClr val="lt1"/>
          </a:fillRef>
          <a:effectRef idx="0">
            <a:schemeClr val="accent6"/>
          </a:effectRef>
          <a:fontRef idx="minor">
            <a:schemeClr val="dk1"/>
          </a:fontRef>
        </p:style>
        <p:txBody>
          <a:bodyPr>
            <a:normAutofit lnSpcReduction="10000"/>
          </a:bodyPr>
          <a:lstStyle/>
          <a:p>
            <a:pPr>
              <a:buFont typeface="Wingdings" pitchFamily="2" charset="2"/>
              <a:buChar char="v"/>
            </a:pPr>
            <a:r>
              <a:rPr lang="ar-SA" dirty="0" smtClean="0">
                <a:solidFill>
                  <a:schemeClr val="bg2">
                    <a:lumMod val="10000"/>
                  </a:schemeClr>
                </a:solidFill>
              </a:rPr>
              <a:t>في الاعلام والعلاقات العامة :</a:t>
            </a:r>
          </a:p>
          <a:p>
            <a:r>
              <a:rPr lang="ar-SA" dirty="0" smtClean="0">
                <a:solidFill>
                  <a:schemeClr val="bg2">
                    <a:lumMod val="10000"/>
                  </a:schemeClr>
                </a:solidFill>
              </a:rPr>
              <a:t>يلعب الاعلام والعلاقات العامة والدعاية ودراسة الرأي العام دورا كبيرا في </a:t>
            </a:r>
            <a:r>
              <a:rPr lang="ar-SA" b="1" dirty="0" smtClean="0">
                <a:solidFill>
                  <a:srgbClr val="C00000"/>
                </a:solidFill>
                <a:effectLst>
                  <a:outerShdw blurRad="38100" dist="38100" dir="2700000" algn="tl">
                    <a:srgbClr val="000000">
                      <a:alpha val="43137"/>
                    </a:srgbClr>
                  </a:outerShdw>
                </a:effectLst>
              </a:rPr>
              <a:t>التأثير على سلوك الفرد والجماعة</a:t>
            </a:r>
            <a:r>
              <a:rPr lang="ar-SA" dirty="0" smtClean="0">
                <a:solidFill>
                  <a:srgbClr val="C00000"/>
                </a:solidFill>
              </a:rPr>
              <a:t> </a:t>
            </a:r>
            <a:r>
              <a:rPr lang="ar-SA" dirty="0" smtClean="0">
                <a:solidFill>
                  <a:schemeClr val="bg2">
                    <a:lumMod val="10000"/>
                  </a:schemeClr>
                </a:solidFill>
              </a:rPr>
              <a:t>, ويمكن أن يكون عاملا مهما من عوامل التقدم الانساني .</a:t>
            </a:r>
          </a:p>
          <a:p>
            <a:r>
              <a:rPr lang="ar-SA" dirty="0" smtClean="0">
                <a:solidFill>
                  <a:schemeClr val="bg2">
                    <a:lumMod val="10000"/>
                  </a:schemeClr>
                </a:solidFill>
              </a:rPr>
              <a:t>ويمكن أن نستفيد من وسائل الاعلام والاتصال بالجماهير والعلاقات العامة إلى اقصى حد من علم النفس الاجتماعي في تدعيم وعي المواطنين بمسؤوليتهم الاجتماعية ... </a:t>
            </a:r>
          </a:p>
          <a:p>
            <a:r>
              <a:rPr lang="ar-SA" dirty="0" smtClean="0">
                <a:solidFill>
                  <a:schemeClr val="bg2">
                    <a:lumMod val="10000"/>
                  </a:schemeClr>
                </a:solidFill>
              </a:rPr>
              <a:t>واخصائي العلاقات العامة الذي يعمل على رفع الروح المعنوية بين العاملين ويعمل على اشعارهم بمسئوليتهم الاجتماعية قبل الجمهور والعملاء يتعين عليه فهم طبيعة الجماعات والاتجاهات الاجتماعية أي الرأي العام والعوامل التي تسم في تشكيله وطرق قياسه والتأثير فيه .. </a:t>
            </a:r>
          </a:p>
          <a:p>
            <a:endParaRPr lang="ar-SA" dirty="0"/>
          </a:p>
        </p:txBody>
      </p:sp>
      <p:sp>
        <p:nvSpPr>
          <p:cNvPr id="4" name="مربع نص 3"/>
          <p:cNvSpPr txBox="1"/>
          <p:nvPr/>
        </p:nvSpPr>
        <p:spPr>
          <a:xfrm>
            <a:off x="827584" y="4797152"/>
            <a:ext cx="6192688" cy="1785104"/>
          </a:xfrm>
          <a:prstGeom prst="rect">
            <a:avLst/>
          </a:prstGeom>
        </p:spPr>
        <p:style>
          <a:lnRef idx="1">
            <a:schemeClr val="accent6"/>
          </a:lnRef>
          <a:fillRef idx="2">
            <a:schemeClr val="accent6"/>
          </a:fillRef>
          <a:effectRef idx="1">
            <a:schemeClr val="accent6"/>
          </a:effectRef>
          <a:fontRef idx="minor">
            <a:schemeClr val="dk1"/>
          </a:fontRef>
        </p:style>
        <p:txBody>
          <a:bodyPr wrap="square" rtlCol="1">
            <a:spAutoFit/>
          </a:bodyPr>
          <a:lstStyle/>
          <a:p>
            <a:pPr marL="342900" indent="-342900" algn="ctr">
              <a:buFont typeface="Arial" pitchFamily="34" charset="0"/>
              <a:buChar char="•"/>
            </a:pPr>
            <a:r>
              <a:rPr lang="ar-SA" sz="2200" u="sng" dirty="0" smtClean="0"/>
              <a:t>والعلاقات العامة والدعاية ومسح الرأي العام يحتاج دراسة متخصصة وإحاطة شاملة بعدد من الموضوعات المهمة مثل :</a:t>
            </a:r>
          </a:p>
          <a:p>
            <a:pPr algn="ctr"/>
            <a:r>
              <a:rPr lang="ar-SA" sz="2200" dirty="0" smtClean="0"/>
              <a:t>وسائل الاعلام والاتصال الاجتماعي , المواقف الاجتماعية المختلفة , الدعاية والشائعات , الرأي العام واسسه وطبيعته والمحددات الاجتماعية له ... إلخ </a:t>
            </a:r>
            <a:endParaRPr lang="ar-SA" sz="2200" dirty="0"/>
          </a:p>
        </p:txBody>
      </p:sp>
    </p:spTree>
    <p:extLst>
      <p:ext uri="{BB962C8B-B14F-4D97-AF65-F5344CB8AC3E}">
        <p14:creationId xmlns:p14="http://schemas.microsoft.com/office/powerpoint/2010/main" val="36058823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1000"/>
                                        <p:tgtEl>
                                          <p:spTgt spid="3">
                                            <p:bg/>
                                          </p:spTgt>
                                        </p:tgtEl>
                                      </p:cBhvr>
                                    </p:animEffect>
                                    <p:anim calcmode="lin" valueType="num">
                                      <p:cBhvr>
                                        <p:cTn id="8" dur="1000" fill="hold"/>
                                        <p:tgtEl>
                                          <p:spTgt spid="3">
                                            <p:bg/>
                                          </p:spTgt>
                                        </p:tgtEl>
                                        <p:attrNameLst>
                                          <p:attrName>ppt_x</p:attrName>
                                        </p:attrNameLst>
                                      </p:cBhvr>
                                      <p:tavLst>
                                        <p:tav tm="0">
                                          <p:val>
                                            <p:strVal val="#ppt_x"/>
                                          </p:val>
                                        </p:tav>
                                        <p:tav tm="100000">
                                          <p:val>
                                            <p:strVal val="#ppt_x"/>
                                          </p:val>
                                        </p:tav>
                                      </p:tavLst>
                                    </p:anim>
                                    <p:anim calcmode="lin" valueType="num">
                                      <p:cBhvr>
                                        <p:cTn id="9" dur="1000" fill="hold"/>
                                        <p:tgtEl>
                                          <p:spTgt spid="3">
                                            <p:bg/>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1000"/>
                                        <p:tgtEl>
                                          <p:spTgt spid="3">
                                            <p:txEl>
                                              <p:pRg st="2" end="2"/>
                                            </p:txEl>
                                          </p:spTgt>
                                        </p:tgtEl>
                                      </p:cBhvr>
                                    </p:animEffect>
                                    <p:anim calcmode="lin" valueType="num">
                                      <p:cBhvr>
                                        <p:cTn id="2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Effect transition="in" filter="fade">
                                      <p:cBhvr>
                                        <p:cTn id="35" dur="1000"/>
                                        <p:tgtEl>
                                          <p:spTgt spid="3">
                                            <p:txEl>
                                              <p:pRg st="3" end="3"/>
                                            </p:txEl>
                                          </p:spTgt>
                                        </p:tgtEl>
                                      </p:cBhvr>
                                    </p:animEffect>
                                    <p:anim calcmode="lin" valueType="num">
                                      <p:cBhvr>
                                        <p:cTn id="3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4"/>
                                        </p:tgtEl>
                                        <p:attrNameLst>
                                          <p:attrName>style.visibility</p:attrName>
                                        </p:attrNameLst>
                                      </p:cBhvr>
                                      <p:to>
                                        <p:strVal val="visible"/>
                                      </p:to>
                                    </p:set>
                                    <p:animEffect transition="in" filter="fade">
                                      <p:cBhvr>
                                        <p:cTn id="42" dur="1000"/>
                                        <p:tgtEl>
                                          <p:spTgt spid="4"/>
                                        </p:tgtEl>
                                      </p:cBhvr>
                                    </p:animEffect>
                                    <p:anim calcmode="lin" valueType="num">
                                      <p:cBhvr>
                                        <p:cTn id="43" dur="1000" fill="hold"/>
                                        <p:tgtEl>
                                          <p:spTgt spid="4"/>
                                        </p:tgtEl>
                                        <p:attrNameLst>
                                          <p:attrName>ppt_x</p:attrName>
                                        </p:attrNameLst>
                                      </p:cBhvr>
                                      <p:tavLst>
                                        <p:tav tm="0">
                                          <p:val>
                                            <p:strVal val="#ppt_x"/>
                                          </p:val>
                                        </p:tav>
                                        <p:tav tm="100000">
                                          <p:val>
                                            <p:strVal val="#ppt_x"/>
                                          </p:val>
                                        </p:tav>
                                      </p:tavLst>
                                    </p:anim>
                                    <p:anim calcmode="lin" valueType="num">
                                      <p:cBhvr>
                                        <p:cTn id="4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059832" y="116632"/>
            <a:ext cx="5915000" cy="763488"/>
          </a:xfrm>
        </p:spPr>
        <p:txBody>
          <a:bodyPr/>
          <a:lstStyle/>
          <a:p>
            <a:r>
              <a:rPr lang="ar-SA" sz="3200" dirty="0" smtClean="0"/>
              <a:t>تعريف علم النفس الاجتماعي</a:t>
            </a:r>
            <a:endParaRPr lang="ar-SA" sz="3200" dirty="0"/>
          </a:p>
        </p:txBody>
      </p:sp>
      <p:sp>
        <p:nvSpPr>
          <p:cNvPr id="3" name="عنصر نائب للمحتوى 2"/>
          <p:cNvSpPr>
            <a:spLocks noGrp="1"/>
          </p:cNvSpPr>
          <p:nvPr>
            <p:ph idx="1"/>
          </p:nvPr>
        </p:nvSpPr>
        <p:spPr>
          <a:xfrm>
            <a:off x="467544" y="980728"/>
            <a:ext cx="8229600" cy="5112568"/>
          </a:xfrm>
        </p:spPr>
        <p:txBody>
          <a:bodyPr>
            <a:noAutofit/>
          </a:bodyPr>
          <a:lstStyle/>
          <a:p>
            <a:r>
              <a:rPr lang="ar-SA" u="sng" dirty="0" smtClean="0">
                <a:solidFill>
                  <a:srgbClr val="FF0000"/>
                </a:solidFill>
                <a:effectLst>
                  <a:outerShdw blurRad="38100" dist="38100" dir="2700000" algn="tl">
                    <a:srgbClr val="000000">
                      <a:alpha val="43137"/>
                    </a:srgbClr>
                  </a:outerShdw>
                </a:effectLst>
              </a:rPr>
              <a:t>علم النفس : </a:t>
            </a:r>
            <a:r>
              <a:rPr lang="ar-SA" dirty="0" smtClean="0">
                <a:solidFill>
                  <a:schemeClr val="accent6">
                    <a:lumMod val="75000"/>
                  </a:schemeClr>
                </a:solidFill>
              </a:rPr>
              <a:t>هو العلم الذي يدرس السلوك وما وراءه من عمليات عقلية , دوافعه وديناميته وآثاره , دراسة علمية يمكن من خلالها فهم السلوك والتنبؤ بأنماطه والتخطيط له .</a:t>
            </a:r>
          </a:p>
          <a:p>
            <a:endParaRPr lang="ar-SA" dirty="0" smtClean="0">
              <a:solidFill>
                <a:schemeClr val="accent6">
                  <a:lumMod val="75000"/>
                </a:schemeClr>
              </a:solidFill>
            </a:endParaRPr>
          </a:p>
          <a:p>
            <a:r>
              <a:rPr lang="ar-SA" u="sng" dirty="0" smtClean="0">
                <a:solidFill>
                  <a:srgbClr val="FF0000"/>
                </a:solidFill>
                <a:effectLst>
                  <a:outerShdw blurRad="38100" dist="38100" dir="2700000" algn="tl">
                    <a:srgbClr val="000000">
                      <a:alpha val="43137"/>
                    </a:srgbClr>
                  </a:outerShdw>
                </a:effectLst>
              </a:rPr>
              <a:t>السلوك : </a:t>
            </a:r>
            <a:r>
              <a:rPr lang="ar-SA" dirty="0" smtClean="0">
                <a:solidFill>
                  <a:schemeClr val="accent6">
                    <a:lumMod val="75000"/>
                  </a:schemeClr>
                </a:solidFill>
              </a:rPr>
              <a:t>هو أي نشاط ( جسمي أو عقلي أو اجتماعي أو انفعالي ) يصدر من الكائن الحي سواء كان داخليا في شكل دوافع وانفعالات ومهارات وعمليات معرفية ودينامية أو خارجيا يشمل السلوك الظاهر تجاه الاخرين نتيجة لعلاقات دينامية وتفاعل بينه وبين البيئة المحيطة به .</a:t>
            </a:r>
          </a:p>
          <a:p>
            <a:endParaRPr lang="ar-SA" dirty="0" smtClean="0">
              <a:solidFill>
                <a:schemeClr val="accent6">
                  <a:lumMod val="75000"/>
                </a:schemeClr>
              </a:solidFill>
            </a:endParaRPr>
          </a:p>
          <a:p>
            <a:r>
              <a:rPr lang="ar-SA" u="sng" dirty="0" smtClean="0">
                <a:solidFill>
                  <a:srgbClr val="FF0000"/>
                </a:solidFill>
                <a:effectLst>
                  <a:outerShdw blurRad="38100" dist="38100" dir="2700000" algn="tl">
                    <a:srgbClr val="000000">
                      <a:alpha val="43137"/>
                    </a:srgbClr>
                  </a:outerShdw>
                </a:effectLst>
              </a:rPr>
              <a:t>علم النفس الاجتماعي :</a:t>
            </a:r>
            <a:r>
              <a:rPr lang="ar-SA" dirty="0" smtClean="0">
                <a:solidFill>
                  <a:schemeClr val="accent6">
                    <a:lumMod val="75000"/>
                  </a:schemeClr>
                </a:solidFill>
              </a:rPr>
              <a:t>يهتم بدراسة التفاعل الاجتماعي ونتائج هذا التفاعل وهدفه بناء مجتمع افضل قائم على فهم سلوك الفرد والجماعة .</a:t>
            </a:r>
          </a:p>
          <a:p>
            <a:endParaRPr lang="ar-SA" dirty="0" smtClean="0">
              <a:solidFill>
                <a:schemeClr val="accent6">
                  <a:lumMod val="75000"/>
                </a:schemeClr>
              </a:solidFill>
            </a:endParaRPr>
          </a:p>
          <a:p>
            <a:r>
              <a:rPr lang="ar-SA" u="sng" dirty="0" smtClean="0">
                <a:solidFill>
                  <a:srgbClr val="FF0000"/>
                </a:solidFill>
                <a:effectLst>
                  <a:outerShdw blurRad="38100" dist="38100" dir="2700000" algn="tl">
                    <a:srgbClr val="000000">
                      <a:alpha val="43137"/>
                    </a:srgbClr>
                  </a:outerShdw>
                </a:effectLst>
              </a:rPr>
              <a:t>السلوك الاجتماعي : </a:t>
            </a:r>
            <a:r>
              <a:rPr lang="ar-SA" dirty="0" smtClean="0">
                <a:solidFill>
                  <a:schemeClr val="accent6">
                    <a:lumMod val="75000"/>
                  </a:schemeClr>
                </a:solidFill>
              </a:rPr>
              <a:t>تفاعل بين الافراد فهو السلوك الذي يحدث في حضور الاخرين أو اثناء غيابهم .</a:t>
            </a:r>
            <a:endParaRPr lang="ar-SA" dirty="0">
              <a:solidFill>
                <a:schemeClr val="accent6">
                  <a:lumMod val="75000"/>
                </a:schemeClr>
              </a:solidFill>
            </a:endParaRPr>
          </a:p>
        </p:txBody>
      </p:sp>
    </p:spTree>
    <p:extLst>
      <p:ext uri="{BB962C8B-B14F-4D97-AF65-F5344CB8AC3E}">
        <p14:creationId xmlns:p14="http://schemas.microsoft.com/office/powerpoint/2010/main" val="20945035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ipe(down)">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wipe(down)">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wipe(down)">
                                      <p:cBhvr>
                                        <p:cTn id="2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67544" y="476672"/>
            <a:ext cx="8229600" cy="5688632"/>
          </a:xfrm>
        </p:spPr>
        <p:txBody>
          <a:bodyPr>
            <a:normAutofit lnSpcReduction="10000"/>
          </a:bodyPr>
          <a:lstStyle/>
          <a:p>
            <a:pPr>
              <a:buFont typeface="Wingdings" pitchFamily="2" charset="2"/>
              <a:buChar char="v"/>
            </a:pPr>
            <a:r>
              <a:rPr lang="ar-SA" dirty="0" smtClean="0">
                <a:solidFill>
                  <a:schemeClr val="accent5"/>
                </a:solidFill>
              </a:rPr>
              <a:t>وبمعنى آخر نجد علم النفس الاجتماعي عبارة عن </a:t>
            </a:r>
            <a:r>
              <a:rPr lang="ar-SA" b="1" dirty="0" smtClean="0">
                <a:solidFill>
                  <a:schemeClr val="accent3">
                    <a:lumMod val="50000"/>
                  </a:schemeClr>
                </a:solidFill>
              </a:rPr>
              <a:t>الدراسات العلمية لسلوك الكائن الحي ككائن اجتماعي</a:t>
            </a:r>
            <a:r>
              <a:rPr lang="ar-SA" dirty="0" smtClean="0">
                <a:solidFill>
                  <a:schemeClr val="accent3">
                    <a:lumMod val="50000"/>
                  </a:schemeClr>
                </a:solidFill>
              </a:rPr>
              <a:t> </a:t>
            </a:r>
            <a:r>
              <a:rPr lang="ar-SA" dirty="0" smtClean="0">
                <a:solidFill>
                  <a:schemeClr val="accent5"/>
                </a:solidFill>
              </a:rPr>
              <a:t>أي يعيش في مجتمع مع اقرانه , يتفاعل معهم فيتأثر يهم ويؤثر فيهم .</a:t>
            </a:r>
          </a:p>
          <a:p>
            <a:pPr>
              <a:buFont typeface="Wingdings" pitchFamily="2" charset="2"/>
              <a:buChar char="v"/>
            </a:pPr>
            <a:endParaRPr lang="ar-SA" dirty="0">
              <a:solidFill>
                <a:schemeClr val="accent5"/>
              </a:solidFill>
            </a:endParaRPr>
          </a:p>
          <a:p>
            <a:pPr>
              <a:buFont typeface="Wingdings" pitchFamily="2" charset="2"/>
              <a:buChar char="v"/>
            </a:pPr>
            <a:r>
              <a:rPr lang="ar-SA" dirty="0" smtClean="0">
                <a:solidFill>
                  <a:schemeClr val="accent5"/>
                </a:solidFill>
              </a:rPr>
              <a:t>يدرس علم النفس الاجتماعي </a:t>
            </a:r>
            <a:r>
              <a:rPr lang="ar-SA" b="1" dirty="0" smtClean="0">
                <a:solidFill>
                  <a:schemeClr val="accent3">
                    <a:lumMod val="50000"/>
                  </a:schemeClr>
                </a:solidFill>
              </a:rPr>
              <a:t>الجماعة</a:t>
            </a:r>
            <a:r>
              <a:rPr lang="ar-SA" dirty="0" smtClean="0">
                <a:solidFill>
                  <a:schemeClr val="accent5"/>
                </a:solidFill>
              </a:rPr>
              <a:t> من حيث أنواعها وتركيبها أو بنائها وأهدافها وديناميتها ويهتم بدراسة </a:t>
            </a:r>
            <a:r>
              <a:rPr lang="ar-SA" b="1" dirty="0" smtClean="0">
                <a:solidFill>
                  <a:schemeClr val="accent3">
                    <a:lumMod val="50000"/>
                  </a:schemeClr>
                </a:solidFill>
              </a:rPr>
              <a:t>المحددات الاجتماعية </a:t>
            </a:r>
            <a:r>
              <a:rPr lang="ar-SA" dirty="0" smtClean="0">
                <a:solidFill>
                  <a:schemeClr val="accent5"/>
                </a:solidFill>
              </a:rPr>
              <a:t>للسلوك مثل التفاعل والاتصال والعلاقات الاجتماعية ودراسة المعايير و الادوار والقيم الاجتماعية . </a:t>
            </a:r>
          </a:p>
          <a:p>
            <a:pPr>
              <a:buFont typeface="Wingdings" pitchFamily="2" charset="2"/>
              <a:buChar char="v"/>
            </a:pPr>
            <a:endParaRPr lang="ar-SA" dirty="0" smtClean="0">
              <a:solidFill>
                <a:schemeClr val="accent5"/>
              </a:solidFill>
            </a:endParaRPr>
          </a:p>
          <a:p>
            <a:pPr>
              <a:buFont typeface="Wingdings" pitchFamily="2" charset="2"/>
              <a:buChar char="v"/>
            </a:pPr>
            <a:r>
              <a:rPr lang="ar-SA" dirty="0" smtClean="0">
                <a:solidFill>
                  <a:schemeClr val="accent5"/>
                </a:solidFill>
              </a:rPr>
              <a:t>والسلوك الاجتماعي سلوك كالتالي يتضمن ثلاث نواح :</a:t>
            </a:r>
          </a:p>
          <a:p>
            <a:endParaRPr lang="ar-SA" dirty="0" smtClean="0">
              <a:solidFill>
                <a:schemeClr val="accent5"/>
              </a:solidFill>
            </a:endParaRPr>
          </a:p>
          <a:p>
            <a:r>
              <a:rPr lang="ar-SA" b="1" u="sng" dirty="0" smtClean="0">
                <a:solidFill>
                  <a:schemeClr val="accent3">
                    <a:lumMod val="50000"/>
                  </a:schemeClr>
                </a:solidFill>
              </a:rPr>
              <a:t>التركيب أو البناء : </a:t>
            </a:r>
            <a:r>
              <a:rPr lang="ar-SA" dirty="0" smtClean="0">
                <a:solidFill>
                  <a:schemeClr val="accent5"/>
                </a:solidFill>
              </a:rPr>
              <a:t>أي العناصر التي يتكون منها الموقف .</a:t>
            </a:r>
          </a:p>
          <a:p>
            <a:r>
              <a:rPr lang="ar-SA" b="1" u="sng" dirty="0" smtClean="0">
                <a:solidFill>
                  <a:schemeClr val="accent3">
                    <a:lumMod val="50000"/>
                  </a:schemeClr>
                </a:solidFill>
              </a:rPr>
              <a:t>عملية التفاعل : </a:t>
            </a:r>
            <a:r>
              <a:rPr lang="ar-SA" dirty="0" smtClean="0">
                <a:solidFill>
                  <a:schemeClr val="accent5"/>
                </a:solidFill>
              </a:rPr>
              <a:t>أي العلاقات بين عناصر التركيب أو البناء .  </a:t>
            </a:r>
            <a:endParaRPr lang="ar-SA" dirty="0">
              <a:solidFill>
                <a:schemeClr val="accent5"/>
              </a:solidFill>
            </a:endParaRPr>
          </a:p>
          <a:p>
            <a:r>
              <a:rPr lang="ar-SA" b="1" u="sng" dirty="0" smtClean="0">
                <a:solidFill>
                  <a:schemeClr val="accent3">
                    <a:lumMod val="50000"/>
                  </a:schemeClr>
                </a:solidFill>
              </a:rPr>
              <a:t>المضمون أو المحتوى : </a:t>
            </a:r>
            <a:r>
              <a:rPr lang="ar-SA" dirty="0" smtClean="0">
                <a:solidFill>
                  <a:schemeClr val="accent5"/>
                </a:solidFill>
              </a:rPr>
              <a:t>أي الموضوع الذي يدور حوله التفاعل بين العناصر المختلفة .</a:t>
            </a:r>
            <a:endParaRPr lang="ar-SA" dirty="0">
              <a:solidFill>
                <a:schemeClr val="accent5"/>
              </a:solidFill>
            </a:endParaRPr>
          </a:p>
        </p:txBody>
      </p:sp>
    </p:spTree>
    <p:extLst>
      <p:ext uri="{BB962C8B-B14F-4D97-AF65-F5344CB8AC3E}">
        <p14:creationId xmlns:p14="http://schemas.microsoft.com/office/powerpoint/2010/main" val="42945353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circle(in)">
                                      <p:cBhvr>
                                        <p:cTn id="12" dur="20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circle(in)">
                                      <p:cBhvr>
                                        <p:cTn id="17" dur="20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circle(in)">
                                      <p:cBhvr>
                                        <p:cTn id="22" dur="2000"/>
                                        <p:tgtEl>
                                          <p:spTgt spid="3">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grpId="0"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circle(in)">
                                      <p:cBhvr>
                                        <p:cTn id="27" dur="2000"/>
                                        <p:tgtEl>
                                          <p:spTgt spid="3">
                                            <p:txEl>
                                              <p:pRg st="7" end="7"/>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6" presetClass="entr" presetSubtype="16" fill="hold" grpId="0" nodeType="clickEffect">
                                  <p:stCondLst>
                                    <p:cond delay="0"/>
                                  </p:stCondLst>
                                  <p:childTnLst>
                                    <p:set>
                                      <p:cBhvr>
                                        <p:cTn id="31" dur="1" fill="hold">
                                          <p:stCondLst>
                                            <p:cond delay="0"/>
                                          </p:stCondLst>
                                        </p:cTn>
                                        <p:tgtEl>
                                          <p:spTgt spid="3">
                                            <p:txEl>
                                              <p:pRg st="8" end="8"/>
                                            </p:txEl>
                                          </p:spTgt>
                                        </p:tgtEl>
                                        <p:attrNameLst>
                                          <p:attrName>style.visibility</p:attrName>
                                        </p:attrNameLst>
                                      </p:cBhvr>
                                      <p:to>
                                        <p:strVal val="visible"/>
                                      </p:to>
                                    </p:set>
                                    <p:animEffect transition="in" filter="circle(in)">
                                      <p:cBhvr>
                                        <p:cTn id="32" dur="20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914400" y="548680"/>
            <a:ext cx="8229600" cy="1195536"/>
          </a:xfrm>
        </p:spPr>
        <p:txBody>
          <a:bodyPr/>
          <a:lstStyle/>
          <a:p>
            <a:pPr algn="r"/>
            <a:r>
              <a:rPr lang="ar-SA" sz="3600" dirty="0" smtClean="0"/>
              <a:t>اهداف علم النفس الاجتماعي </a:t>
            </a:r>
            <a:endParaRPr lang="ar-SA" sz="3600" dirty="0"/>
          </a:p>
        </p:txBody>
      </p:sp>
      <p:sp>
        <p:nvSpPr>
          <p:cNvPr id="3" name="عنصر نائب للمحتوى 2"/>
          <p:cNvSpPr>
            <a:spLocks noGrp="1"/>
          </p:cNvSpPr>
          <p:nvPr>
            <p:ph idx="1"/>
          </p:nvPr>
        </p:nvSpPr>
        <p:spPr>
          <a:xfrm>
            <a:off x="482059" y="2582799"/>
            <a:ext cx="8229600" cy="2116832"/>
          </a:xfrm>
          <a:effectLst>
            <a:outerShdw blurRad="50800" dist="38100" dir="8100000" algn="tr"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a:normAutofit/>
          </a:bodyPr>
          <a:lstStyle/>
          <a:p>
            <a:r>
              <a:rPr lang="ar-SA" dirty="0" smtClean="0">
                <a:solidFill>
                  <a:schemeClr val="accent3">
                    <a:lumMod val="50000"/>
                  </a:schemeClr>
                </a:solidFill>
              </a:rPr>
              <a:t>يتفق معظم الكتاب على أن أهم اهداف علم النفس الاجتماعي تتمثل في فهم السلوك الاجتماعي والوصول الى نظريات تفسره وتمكن من التنبؤ به .</a:t>
            </a:r>
          </a:p>
          <a:p>
            <a:endParaRPr lang="ar-SA" dirty="0" smtClean="0">
              <a:solidFill>
                <a:schemeClr val="accent3">
                  <a:lumMod val="50000"/>
                </a:schemeClr>
              </a:solidFill>
            </a:endParaRPr>
          </a:p>
          <a:p>
            <a:r>
              <a:rPr lang="ar-SA" dirty="0" smtClean="0">
                <a:solidFill>
                  <a:schemeClr val="accent3">
                    <a:lumMod val="50000"/>
                  </a:schemeClr>
                </a:solidFill>
              </a:rPr>
              <a:t>والهدف الأسمى لعلم النفس الاجتماعي هو تطبيقه عمليا في شتى مجالات السلوك الاجتماعي وفي التنظيم الاجتماعي وفي حل المشكلات الاجتماعية .</a:t>
            </a:r>
          </a:p>
        </p:txBody>
      </p:sp>
    </p:spTree>
    <p:extLst>
      <p:ext uri="{BB962C8B-B14F-4D97-AF65-F5344CB8AC3E}">
        <p14:creationId xmlns:p14="http://schemas.microsoft.com/office/powerpoint/2010/main" val="40556324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arn(inVertical)">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arn(inVertical)">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arn(inVertical)">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23528" y="188640"/>
            <a:ext cx="8568952" cy="3384376"/>
          </a:xfrm>
        </p:spPr>
        <p:txBody>
          <a:bodyPr>
            <a:noAutofit/>
          </a:bodyPr>
          <a:lstStyle/>
          <a:p>
            <a:pPr marL="0" indent="0" algn="ctr">
              <a:buNone/>
            </a:pPr>
            <a:r>
              <a:rPr lang="ar-SA" sz="2200" dirty="0" smtClean="0">
                <a:solidFill>
                  <a:schemeClr val="tx2">
                    <a:lumMod val="50000"/>
                  </a:schemeClr>
                </a:solidFill>
              </a:rPr>
              <a:t>( الفرد والجماعة والمجتمع )</a:t>
            </a:r>
          </a:p>
          <a:p>
            <a:pPr marL="0" indent="0">
              <a:buNone/>
            </a:pPr>
            <a:r>
              <a:rPr lang="ar-SA" sz="2200" dirty="0" smtClean="0">
                <a:solidFill>
                  <a:schemeClr val="tx2">
                    <a:lumMod val="50000"/>
                  </a:schemeClr>
                </a:solidFill>
              </a:rPr>
              <a:t>الفرد كائن اجتماعي يعيش ويقضي وقته في جماعة وفي جماعات . يؤثر فيها ويتأثر بها , والفرد في نموه منذ الميلاد يطرأ عليه تغييرات جوهرية تشمل جوانبه الشخصية جميعها فهو ينمو جسميا وفسيولوجيا , وينمو عقليا , وانفعاليا , واجتماعيا .</a:t>
            </a:r>
            <a:endParaRPr lang="ar-SA" sz="2200" dirty="0">
              <a:solidFill>
                <a:schemeClr val="tx2">
                  <a:lumMod val="50000"/>
                </a:schemeClr>
              </a:solidFill>
            </a:endParaRPr>
          </a:p>
          <a:p>
            <a:pPr marL="0" indent="0">
              <a:buNone/>
            </a:pPr>
            <a:r>
              <a:rPr lang="ar-SA" sz="2200" dirty="0" smtClean="0">
                <a:solidFill>
                  <a:schemeClr val="tx2">
                    <a:lumMod val="50000"/>
                  </a:schemeClr>
                </a:solidFill>
              </a:rPr>
              <a:t>فمن ناحية </a:t>
            </a:r>
            <a:r>
              <a:rPr lang="ar-SA" sz="2200" b="1" u="sng" dirty="0" smtClean="0">
                <a:solidFill>
                  <a:srgbClr val="FF0000"/>
                </a:solidFill>
              </a:rPr>
              <a:t>النمو الجسمي الفسيولوجي </a:t>
            </a:r>
            <a:r>
              <a:rPr lang="ar-SA" sz="2200" dirty="0" smtClean="0">
                <a:solidFill>
                  <a:schemeClr val="tx2">
                    <a:lumMod val="50000"/>
                  </a:schemeClr>
                </a:solidFill>
              </a:rPr>
              <a:t>فإن الفرد منذ طفولته يزداد طوله ووزنه وابعاد جسمه وتنمو اجهزته المختلفة وينمو حركيا ويعمل على تحقيق الصحة الجسمية عن طريق عادات صحية سليمة في الغذاء والنوم والوقاية .</a:t>
            </a:r>
          </a:p>
          <a:p>
            <a:pPr marL="0" indent="0">
              <a:buNone/>
            </a:pPr>
            <a:endParaRPr lang="ar-SA" sz="2200" dirty="0">
              <a:solidFill>
                <a:schemeClr val="tx2">
                  <a:lumMod val="50000"/>
                </a:schemeClr>
              </a:solidFill>
            </a:endParaRPr>
          </a:p>
          <a:p>
            <a:pPr marL="0" indent="0">
              <a:buNone/>
            </a:pPr>
            <a:r>
              <a:rPr lang="ar-SA" sz="2200" dirty="0" smtClean="0">
                <a:solidFill>
                  <a:schemeClr val="tx2">
                    <a:lumMod val="50000"/>
                  </a:schemeClr>
                </a:solidFill>
              </a:rPr>
              <a:t>ومن ناحية </a:t>
            </a:r>
            <a:r>
              <a:rPr lang="ar-SA" sz="2200" b="1" u="sng" dirty="0" smtClean="0">
                <a:solidFill>
                  <a:srgbClr val="FF0000"/>
                </a:solidFill>
              </a:rPr>
              <a:t>النمو العقلي </a:t>
            </a:r>
            <a:r>
              <a:rPr lang="ar-SA" sz="2200" dirty="0" smtClean="0">
                <a:solidFill>
                  <a:schemeClr val="tx2">
                    <a:lumMod val="50000"/>
                  </a:schemeClr>
                </a:solidFill>
              </a:rPr>
              <a:t>فإن الفرد منذ طفولته تنمو قدراته العقلية ويتعلم المهارات الاساسية في القراءة والكتابة والحساب ويوسع خبراته المعرفية بأكبر قدر مستطاع .</a:t>
            </a:r>
          </a:p>
          <a:p>
            <a:pPr marL="0" indent="0">
              <a:buNone/>
            </a:pPr>
            <a:endParaRPr lang="ar-SA" sz="2200" dirty="0">
              <a:solidFill>
                <a:schemeClr val="tx2">
                  <a:lumMod val="50000"/>
                </a:schemeClr>
              </a:solidFill>
            </a:endParaRPr>
          </a:p>
          <a:p>
            <a:pPr marL="0" indent="0">
              <a:buNone/>
            </a:pPr>
            <a:r>
              <a:rPr lang="ar-SA" sz="2200" dirty="0" smtClean="0">
                <a:solidFill>
                  <a:schemeClr val="tx2">
                    <a:lumMod val="50000"/>
                  </a:schemeClr>
                </a:solidFill>
              </a:rPr>
              <a:t>ومن ناحية </a:t>
            </a:r>
            <a:r>
              <a:rPr lang="ar-SA" sz="2200" b="1" u="sng" dirty="0" smtClean="0">
                <a:solidFill>
                  <a:srgbClr val="FF0000"/>
                </a:solidFill>
              </a:rPr>
              <a:t>انفعالية</a:t>
            </a:r>
            <a:r>
              <a:rPr lang="ar-SA" sz="2200" dirty="0" smtClean="0">
                <a:solidFill>
                  <a:schemeClr val="tx2">
                    <a:lumMod val="50000"/>
                  </a:schemeClr>
                </a:solidFill>
              </a:rPr>
              <a:t> فإن الفرد منذ طفولته يكتسب اساليب سلوكية معينة للتعبير عن انفعالاته ويتعلم ضبطها , ويحقق الاتزان الانفعالي الجو النفسي الصحي المناسب للحياة السعيدة .</a:t>
            </a:r>
          </a:p>
          <a:p>
            <a:pPr marL="0" indent="0">
              <a:buNone/>
            </a:pPr>
            <a:endParaRPr lang="ar-SA" sz="2200" dirty="0">
              <a:solidFill>
                <a:schemeClr val="tx2">
                  <a:lumMod val="50000"/>
                </a:schemeClr>
              </a:solidFill>
            </a:endParaRPr>
          </a:p>
          <a:p>
            <a:pPr marL="0" indent="0">
              <a:buNone/>
            </a:pPr>
            <a:r>
              <a:rPr lang="ar-SA" sz="2200" dirty="0" smtClean="0">
                <a:solidFill>
                  <a:schemeClr val="tx2">
                    <a:lumMod val="50000"/>
                  </a:schemeClr>
                </a:solidFill>
              </a:rPr>
              <a:t>ومن ناحية </a:t>
            </a:r>
            <a:r>
              <a:rPr lang="ar-SA" sz="2200" b="1" u="sng" dirty="0" smtClean="0">
                <a:solidFill>
                  <a:srgbClr val="FF0000"/>
                </a:solidFill>
              </a:rPr>
              <a:t>اجتماعية </a:t>
            </a:r>
            <a:r>
              <a:rPr lang="ar-SA" sz="2200" dirty="0" smtClean="0">
                <a:solidFill>
                  <a:schemeClr val="tx2">
                    <a:lumMod val="50000"/>
                  </a:schemeClr>
                </a:solidFill>
              </a:rPr>
              <a:t>فالفرد منذ طفولته تنمو لديه بالتدريج القدرة على انشاء علاقات اجتماعية فعالة مع الاخرين ويكتسب الاساليب السلوكية الاجتماعية والاتجاهات والقيم والمعايير الاجتماعية . </a:t>
            </a:r>
            <a:endParaRPr lang="ar-SA" sz="2200" dirty="0">
              <a:solidFill>
                <a:schemeClr val="tx2">
                  <a:lumMod val="50000"/>
                </a:schemeClr>
              </a:solidFill>
            </a:endParaRPr>
          </a:p>
        </p:txBody>
      </p:sp>
    </p:spTree>
    <p:extLst>
      <p:ext uri="{BB962C8B-B14F-4D97-AF65-F5344CB8AC3E}">
        <p14:creationId xmlns:p14="http://schemas.microsoft.com/office/powerpoint/2010/main" val="5470168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fade">
                                      <p:cBhvr>
                                        <p:cTn id="28" dur="1000"/>
                                        <p:tgtEl>
                                          <p:spTgt spid="3">
                                            <p:txEl>
                                              <p:pRg st="4" end="4"/>
                                            </p:txEl>
                                          </p:spTgt>
                                        </p:tgtEl>
                                      </p:cBhvr>
                                    </p:animEffect>
                                    <p:anim calcmode="lin" valueType="num">
                                      <p:cBhvr>
                                        <p:cTn id="29"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Effect transition="in" filter="fade">
                                      <p:cBhvr>
                                        <p:cTn id="35" dur="1000"/>
                                        <p:tgtEl>
                                          <p:spTgt spid="3">
                                            <p:txEl>
                                              <p:pRg st="6" end="6"/>
                                            </p:txEl>
                                          </p:spTgt>
                                        </p:tgtEl>
                                      </p:cBhvr>
                                    </p:animEffect>
                                    <p:anim calcmode="lin" valueType="num">
                                      <p:cBhvr>
                                        <p:cTn id="36"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8" end="8"/>
                                            </p:txEl>
                                          </p:spTgt>
                                        </p:tgtEl>
                                        <p:attrNameLst>
                                          <p:attrName>style.visibility</p:attrName>
                                        </p:attrNameLst>
                                      </p:cBhvr>
                                      <p:to>
                                        <p:strVal val="visible"/>
                                      </p:to>
                                    </p:set>
                                    <p:animEffect transition="in" filter="fade">
                                      <p:cBhvr>
                                        <p:cTn id="42" dur="1000"/>
                                        <p:tgtEl>
                                          <p:spTgt spid="3">
                                            <p:txEl>
                                              <p:pRg st="8" end="8"/>
                                            </p:txEl>
                                          </p:spTgt>
                                        </p:tgtEl>
                                      </p:cBhvr>
                                    </p:animEffect>
                                    <p:anim calcmode="lin" valueType="num">
                                      <p:cBhvr>
                                        <p:cTn id="43"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67544" y="692696"/>
            <a:ext cx="8229600" cy="5184576"/>
          </a:xfrm>
        </p:spPr>
        <p:txBody>
          <a:bodyPr>
            <a:normAutofit fontScale="92500" lnSpcReduction="10000"/>
          </a:bodyPr>
          <a:lstStyle/>
          <a:p>
            <a:pPr marL="0" indent="0">
              <a:buNone/>
            </a:pPr>
            <a:r>
              <a:rPr lang="ar-SA" dirty="0" smtClean="0">
                <a:solidFill>
                  <a:schemeClr val="accent5">
                    <a:lumMod val="50000"/>
                  </a:schemeClr>
                </a:solidFill>
              </a:rPr>
              <a:t>وهكذا يتحدد السلوك الاجتماعي للفرد نتيجة للتفاعل بينه وبين البيئة التي يعيش فيها وبصفة خاصة البيئة الاجتماعية , هذا يظهر أثره في اختلاف السلوك الاجتماعي للأفراد الذين ينتمون لجماعات مختلفة . </a:t>
            </a:r>
          </a:p>
          <a:p>
            <a:pPr marL="0" indent="0" algn="ctr">
              <a:buNone/>
            </a:pPr>
            <a:endParaRPr lang="ar-SA" dirty="0" smtClean="0">
              <a:solidFill>
                <a:schemeClr val="accent5">
                  <a:lumMod val="50000"/>
                </a:schemeClr>
              </a:solidFill>
            </a:endParaRPr>
          </a:p>
          <a:p>
            <a:pPr marL="0" indent="0" algn="ctr">
              <a:buNone/>
            </a:pPr>
            <a:r>
              <a:rPr lang="ar-SA" dirty="0" smtClean="0">
                <a:solidFill>
                  <a:schemeClr val="accent5">
                    <a:lumMod val="50000"/>
                  </a:schemeClr>
                </a:solidFill>
              </a:rPr>
              <a:t>( علم النفس الاجتماعي والعلوم المتصلة به )</a:t>
            </a:r>
          </a:p>
          <a:p>
            <a:pPr marL="0" indent="0">
              <a:buNone/>
            </a:pPr>
            <a:r>
              <a:rPr lang="ar-SA" dirty="0" smtClean="0">
                <a:solidFill>
                  <a:schemeClr val="accent5">
                    <a:lumMod val="50000"/>
                  </a:schemeClr>
                </a:solidFill>
              </a:rPr>
              <a:t>يبحث علم النفس الاجتماعي في الميدان العلمي المشترك بين علم النفس من جهة وعلم الاجتماع من جهة أخرى . </a:t>
            </a:r>
          </a:p>
          <a:p>
            <a:pPr marL="0" indent="0">
              <a:buNone/>
            </a:pPr>
            <a:endParaRPr lang="ar-SA" dirty="0" smtClean="0">
              <a:solidFill>
                <a:schemeClr val="accent5">
                  <a:lumMod val="50000"/>
                </a:schemeClr>
              </a:solidFill>
            </a:endParaRPr>
          </a:p>
          <a:p>
            <a:pPr marL="0" indent="0">
              <a:buNone/>
            </a:pPr>
            <a:r>
              <a:rPr lang="ar-SA" dirty="0" smtClean="0">
                <a:solidFill>
                  <a:schemeClr val="accent5">
                    <a:lumMod val="50000"/>
                  </a:schemeClr>
                </a:solidFill>
              </a:rPr>
              <a:t>ونلاحظ أن </a:t>
            </a:r>
            <a:r>
              <a:rPr lang="ar-SA" b="1" dirty="0" smtClean="0">
                <a:solidFill>
                  <a:srgbClr val="C00000"/>
                </a:solidFill>
                <a:effectLst>
                  <a:outerShdw blurRad="38100" dist="38100" dir="2700000" algn="tl">
                    <a:srgbClr val="000000">
                      <a:alpha val="43137"/>
                    </a:srgbClr>
                  </a:outerShdw>
                </a:effectLst>
              </a:rPr>
              <a:t>علم النفس العام </a:t>
            </a:r>
            <a:r>
              <a:rPr lang="ar-SA" dirty="0" smtClean="0">
                <a:solidFill>
                  <a:schemeClr val="accent5">
                    <a:lumMod val="50000"/>
                  </a:schemeClr>
                </a:solidFill>
              </a:rPr>
              <a:t>يدرس الفرد دون الرجوع إلى البيئة الاجتماعية وينظر اليه كشيء متغير أو عوامل مؤثرة متغيرة يجب تثبيتها للكشف عن قوانين السلوك . </a:t>
            </a:r>
          </a:p>
          <a:p>
            <a:pPr marL="0" indent="0">
              <a:buNone/>
            </a:pPr>
            <a:r>
              <a:rPr lang="ar-SA" dirty="0" smtClean="0">
                <a:solidFill>
                  <a:schemeClr val="accent5">
                    <a:lumMod val="50000"/>
                  </a:schemeClr>
                </a:solidFill>
              </a:rPr>
              <a:t>وإلى جانب علم النفس العام يسم علم النفس الاجتماعي في مجالات علم النفس المتخصصة مثل الصحة النفسية والعلاج والارشاد النفسي وعلم نفس النمو .</a:t>
            </a:r>
          </a:p>
          <a:p>
            <a:pPr marL="0" indent="0">
              <a:buNone/>
            </a:pPr>
            <a:endParaRPr lang="ar-SA" dirty="0" smtClean="0">
              <a:solidFill>
                <a:schemeClr val="accent5">
                  <a:lumMod val="50000"/>
                </a:schemeClr>
              </a:solidFill>
            </a:endParaRPr>
          </a:p>
          <a:p>
            <a:pPr marL="0" indent="0">
              <a:buNone/>
            </a:pPr>
            <a:r>
              <a:rPr lang="ar-SA" dirty="0" smtClean="0">
                <a:solidFill>
                  <a:schemeClr val="accent5">
                    <a:lumMod val="50000"/>
                  </a:schemeClr>
                </a:solidFill>
              </a:rPr>
              <a:t>ومن ناحية أخرى فإن </a:t>
            </a:r>
            <a:r>
              <a:rPr lang="ar-SA" b="1" dirty="0" smtClean="0">
                <a:solidFill>
                  <a:srgbClr val="C00000"/>
                </a:solidFill>
                <a:effectLst>
                  <a:outerShdw blurRad="38100" dist="38100" dir="2700000" algn="tl">
                    <a:srgbClr val="000000">
                      <a:alpha val="43137"/>
                    </a:srgbClr>
                  </a:outerShdw>
                </a:effectLst>
              </a:rPr>
              <a:t>علم الاجتماع </a:t>
            </a:r>
            <a:r>
              <a:rPr lang="ar-SA" dirty="0" smtClean="0">
                <a:solidFill>
                  <a:schemeClr val="accent5">
                    <a:lumMod val="50000"/>
                  </a:schemeClr>
                </a:solidFill>
              </a:rPr>
              <a:t>هو علم يهتم بتركيب الجماعة وتنظيمها . </a:t>
            </a:r>
          </a:p>
          <a:p>
            <a:endParaRPr lang="ar-SA" dirty="0"/>
          </a:p>
        </p:txBody>
      </p:sp>
      <p:sp>
        <p:nvSpPr>
          <p:cNvPr id="4" name="قوس كبير أيسر 3"/>
          <p:cNvSpPr/>
          <p:nvPr/>
        </p:nvSpPr>
        <p:spPr>
          <a:xfrm>
            <a:off x="395536" y="609374"/>
            <a:ext cx="144016" cy="1440160"/>
          </a:xfrm>
          <a:prstGeom prst="leftBrace">
            <a:avLst/>
          </a:prstGeom>
        </p:spPr>
        <p:style>
          <a:lnRef idx="2">
            <a:schemeClr val="dk1"/>
          </a:lnRef>
          <a:fillRef idx="0">
            <a:schemeClr val="dk1"/>
          </a:fillRef>
          <a:effectRef idx="1">
            <a:schemeClr val="dk1"/>
          </a:effectRef>
          <a:fontRef idx="minor">
            <a:schemeClr val="tx1"/>
          </a:fontRef>
        </p:style>
        <p:txBody>
          <a:bodyPr rtlCol="1" anchor="ctr"/>
          <a:lstStyle/>
          <a:p>
            <a:pPr algn="ctr"/>
            <a:endParaRPr lang="ar-SA"/>
          </a:p>
        </p:txBody>
      </p:sp>
      <p:sp>
        <p:nvSpPr>
          <p:cNvPr id="6" name="قوس كبير أيمن 5"/>
          <p:cNvSpPr/>
          <p:nvPr/>
        </p:nvSpPr>
        <p:spPr>
          <a:xfrm>
            <a:off x="8634787" y="671375"/>
            <a:ext cx="360040" cy="1440160"/>
          </a:xfrm>
          <a:prstGeom prst="rightBrace">
            <a:avLst/>
          </a:prstGeom>
        </p:spPr>
        <p:style>
          <a:lnRef idx="2">
            <a:schemeClr val="dk1"/>
          </a:lnRef>
          <a:fillRef idx="0">
            <a:schemeClr val="dk1"/>
          </a:fillRef>
          <a:effectRef idx="1">
            <a:schemeClr val="dk1"/>
          </a:effectRef>
          <a:fontRef idx="minor">
            <a:schemeClr val="tx1"/>
          </a:fontRef>
        </p:style>
        <p:txBody>
          <a:bodyPr rtlCol="1" anchor="ctr"/>
          <a:lstStyle/>
          <a:p>
            <a:pPr algn="ctr"/>
            <a:endParaRPr lang="ar-SA"/>
          </a:p>
        </p:txBody>
      </p:sp>
    </p:spTree>
    <p:extLst>
      <p:ext uri="{BB962C8B-B14F-4D97-AF65-F5344CB8AC3E}">
        <p14:creationId xmlns:p14="http://schemas.microsoft.com/office/powerpoint/2010/main" val="10440649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fade">
                                      <p:cBhvr>
                                        <p:cTn id="28" dur="1000"/>
                                        <p:tgtEl>
                                          <p:spTgt spid="3">
                                            <p:txEl>
                                              <p:pRg st="5" end="5"/>
                                            </p:txEl>
                                          </p:spTgt>
                                        </p:tgtEl>
                                      </p:cBhvr>
                                    </p:animEffect>
                                    <p:anim calcmode="lin" valueType="num">
                                      <p:cBhvr>
                                        <p:cTn id="29"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Effect transition="in" filter="fade">
                                      <p:cBhvr>
                                        <p:cTn id="35" dur="1000"/>
                                        <p:tgtEl>
                                          <p:spTgt spid="3">
                                            <p:txEl>
                                              <p:pRg st="6" end="6"/>
                                            </p:txEl>
                                          </p:spTgt>
                                        </p:tgtEl>
                                      </p:cBhvr>
                                    </p:animEffect>
                                    <p:anim calcmode="lin" valueType="num">
                                      <p:cBhvr>
                                        <p:cTn id="36"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8" end="8"/>
                                            </p:txEl>
                                          </p:spTgt>
                                        </p:tgtEl>
                                        <p:attrNameLst>
                                          <p:attrName>style.visibility</p:attrName>
                                        </p:attrNameLst>
                                      </p:cBhvr>
                                      <p:to>
                                        <p:strVal val="visible"/>
                                      </p:to>
                                    </p:set>
                                    <p:animEffect transition="in" filter="fade">
                                      <p:cBhvr>
                                        <p:cTn id="42" dur="1000"/>
                                        <p:tgtEl>
                                          <p:spTgt spid="3">
                                            <p:txEl>
                                              <p:pRg st="8" end="8"/>
                                            </p:txEl>
                                          </p:spTgt>
                                        </p:tgtEl>
                                      </p:cBhvr>
                                    </p:animEffect>
                                    <p:anim calcmode="lin" valueType="num">
                                      <p:cBhvr>
                                        <p:cTn id="43"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67544" y="1340768"/>
            <a:ext cx="8208912" cy="3744416"/>
          </a:xfrm>
          <a:effectLst>
            <a:innerShdw blurRad="114300">
              <a:prstClr val="black"/>
            </a:innerShdw>
          </a:effectLst>
        </p:spPr>
        <p:style>
          <a:lnRef idx="1">
            <a:schemeClr val="accent2"/>
          </a:lnRef>
          <a:fillRef idx="2">
            <a:schemeClr val="accent2"/>
          </a:fillRef>
          <a:effectRef idx="1">
            <a:schemeClr val="accent2"/>
          </a:effectRef>
          <a:fontRef idx="minor">
            <a:schemeClr val="dk1"/>
          </a:fontRef>
        </p:style>
        <p:txBody>
          <a:bodyPr>
            <a:normAutofit/>
          </a:bodyPr>
          <a:lstStyle/>
          <a:p>
            <a:pPr>
              <a:buFont typeface="Wingdings" pitchFamily="2" charset="2"/>
              <a:buChar char="v"/>
            </a:pPr>
            <a:r>
              <a:rPr lang="ar-SA" dirty="0" smtClean="0">
                <a:effectLst>
                  <a:outerShdw blurRad="38100" dist="38100" dir="2700000" algn="tl">
                    <a:srgbClr val="000000">
                      <a:alpha val="43137"/>
                    </a:srgbClr>
                  </a:outerShdw>
                </a:effectLst>
              </a:rPr>
              <a:t>وتدرس الانثروبولوجيا الاجتماعية أربعة أنواع رئيسة من النشاط البشري :</a:t>
            </a:r>
          </a:p>
          <a:p>
            <a:r>
              <a:rPr lang="ar-SA" dirty="0" smtClean="0"/>
              <a:t>أوجه النشاط التي تفي بالحاجات الحيوية النفسية مثل الجوع والجنس ...إلخ </a:t>
            </a:r>
          </a:p>
          <a:p>
            <a:r>
              <a:rPr lang="ar-SA" dirty="0" smtClean="0"/>
              <a:t>أوجه النشاط التي تؤدي إلى التنظيم الاجتماعي للماعة مثل العادات والتقاليد .</a:t>
            </a:r>
          </a:p>
          <a:p>
            <a:r>
              <a:rPr lang="ar-SA" dirty="0" smtClean="0"/>
              <a:t>أوجه النشاط والاتجاهات نحو وجود القوى فوق الطبيعية مثل الدين والسحر.</a:t>
            </a:r>
          </a:p>
          <a:p>
            <a:r>
              <a:rPr lang="ar-SA" dirty="0" smtClean="0"/>
              <a:t>أوجه النشاط المرتبطة بالتعبير عن الجمال ( النشاط الجمالي للجماعة ) </a:t>
            </a:r>
          </a:p>
          <a:p>
            <a:endParaRPr lang="ar-SA" dirty="0"/>
          </a:p>
          <a:p>
            <a:pPr>
              <a:buFont typeface="Wingdings" pitchFamily="2" charset="2"/>
              <a:buChar char="v"/>
            </a:pPr>
            <a:r>
              <a:rPr lang="ar-SA" dirty="0" smtClean="0"/>
              <a:t>بالإضافة إلى قرابة علم النفس الاجتماعي من علم الشعوب وتداخله مع علم السياسة وارتباطه بالفلسفة وغير ذلك من العلم الانسانية . </a:t>
            </a:r>
            <a:endParaRPr lang="ar-SA" dirty="0"/>
          </a:p>
        </p:txBody>
      </p:sp>
    </p:spTree>
    <p:extLst>
      <p:ext uri="{BB962C8B-B14F-4D97-AF65-F5344CB8AC3E}">
        <p14:creationId xmlns:p14="http://schemas.microsoft.com/office/powerpoint/2010/main" val="27785653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down)">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wipe(down)">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wipe(down)">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wipe(down)">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wipe(down)">
                                      <p:cBhvr>
                                        <p:cTn id="32" dur="5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wipe(down)">
                                      <p:cBhvr>
                                        <p:cTn id="3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9552" y="404664"/>
            <a:ext cx="8229600" cy="763488"/>
          </a:xfrm>
          <a:effectLst>
            <a:outerShdw blurRad="50800" dist="38100" dir="2700000" algn="tl" rotWithShape="0">
              <a:prstClr val="black">
                <a:alpha val="40000"/>
              </a:prstClr>
            </a:outerShdw>
          </a:effectLst>
        </p:spPr>
        <p:style>
          <a:lnRef idx="2">
            <a:schemeClr val="accent5"/>
          </a:lnRef>
          <a:fillRef idx="1">
            <a:schemeClr val="lt1"/>
          </a:fillRef>
          <a:effectRef idx="0">
            <a:schemeClr val="accent5"/>
          </a:effectRef>
          <a:fontRef idx="minor">
            <a:schemeClr val="dk1"/>
          </a:fontRef>
        </p:style>
        <p:txBody>
          <a:bodyPr/>
          <a:lstStyle/>
          <a:p>
            <a:r>
              <a:rPr lang="ar-SA" sz="2800" dirty="0"/>
              <a:t>علم النفس الاجتماعي وأهمية في مجالات الحياة </a:t>
            </a:r>
          </a:p>
        </p:txBody>
      </p:sp>
      <p:sp>
        <p:nvSpPr>
          <p:cNvPr id="3" name="عنصر نائب للمحتوى 2"/>
          <p:cNvSpPr>
            <a:spLocks noGrp="1"/>
          </p:cNvSpPr>
          <p:nvPr>
            <p:ph idx="1"/>
          </p:nvPr>
        </p:nvSpPr>
        <p:spPr>
          <a:effectLst>
            <a:outerShdw blurRad="50800" dist="38100" dir="5400000" algn="t" rotWithShape="0">
              <a:prstClr val="black">
                <a:alpha val="40000"/>
              </a:prstClr>
            </a:outerShdw>
          </a:effectLst>
        </p:spPr>
        <p:txBody>
          <a:bodyPr/>
          <a:lstStyle/>
          <a:p>
            <a:pPr>
              <a:buFont typeface="Wingdings" pitchFamily="2" charset="2"/>
              <a:buChar char="q"/>
            </a:pPr>
            <a:r>
              <a:rPr lang="ar-SA" dirty="0" smtClean="0">
                <a:solidFill>
                  <a:schemeClr val="tx1">
                    <a:lumMod val="95000"/>
                    <a:lumOff val="5000"/>
                  </a:schemeClr>
                </a:solidFill>
              </a:rPr>
              <a:t>لعلم النفس الاجتماعي أهمية علمية وعملية في كثير من مجالات الحياة حيثما وجد أفراد وجماعات بينها تفاعل اجتماعي , ولاشك أن أهمية علم النفس الاجتماعي تبرز بشكل واضح في عصر التغيير السريع الذي نعيش فيه .</a:t>
            </a:r>
          </a:p>
          <a:p>
            <a:pPr marL="0" indent="0">
              <a:buNone/>
            </a:pPr>
            <a:endParaRPr lang="ar-SA" dirty="0" smtClean="0">
              <a:solidFill>
                <a:schemeClr val="tx1">
                  <a:lumMod val="95000"/>
                  <a:lumOff val="5000"/>
                </a:schemeClr>
              </a:solidFill>
            </a:endParaRPr>
          </a:p>
          <a:p>
            <a:pPr>
              <a:buFont typeface="Wingdings" pitchFamily="2" charset="2"/>
              <a:buChar char="q"/>
            </a:pPr>
            <a:r>
              <a:rPr lang="ar-SA" dirty="0" smtClean="0">
                <a:solidFill>
                  <a:schemeClr val="tx1">
                    <a:lumMod val="95000"/>
                    <a:lumOff val="5000"/>
                  </a:schemeClr>
                </a:solidFill>
              </a:rPr>
              <a:t>وفيما يلي نستعرض أهمية علم النفس الاجتماعي في المجالات التالية : </a:t>
            </a:r>
          </a:p>
          <a:p>
            <a:r>
              <a:rPr lang="ar-SA" dirty="0" smtClean="0">
                <a:solidFill>
                  <a:schemeClr val="tx1">
                    <a:lumMod val="95000"/>
                    <a:lumOff val="5000"/>
                  </a:schemeClr>
                </a:solidFill>
              </a:rPr>
              <a:t>في التربية والتعليم , في الصحة النفسية والعلاج النفسي . </a:t>
            </a:r>
          </a:p>
          <a:p>
            <a:r>
              <a:rPr lang="ar-SA" dirty="0" smtClean="0">
                <a:solidFill>
                  <a:schemeClr val="tx1">
                    <a:lumMod val="95000"/>
                    <a:lumOff val="5000"/>
                  </a:schemeClr>
                </a:solidFill>
              </a:rPr>
              <a:t>في الخدمة الاجتماعية , في الاعلام والعلاقات العامة .</a:t>
            </a:r>
          </a:p>
          <a:p>
            <a:r>
              <a:rPr lang="ar-SA" dirty="0" smtClean="0">
                <a:solidFill>
                  <a:schemeClr val="tx1">
                    <a:lumMod val="95000"/>
                    <a:lumOff val="5000"/>
                  </a:schemeClr>
                </a:solidFill>
              </a:rPr>
              <a:t>في الانتاج , في القوات المسلحة .</a:t>
            </a:r>
          </a:p>
          <a:p>
            <a:r>
              <a:rPr lang="ar-SA" dirty="0" smtClean="0">
                <a:solidFill>
                  <a:schemeClr val="tx1">
                    <a:lumMod val="95000"/>
                    <a:lumOff val="5000"/>
                  </a:schemeClr>
                </a:solidFill>
              </a:rPr>
              <a:t>في هيئة الشرطة , في المجتمع بصفة عامة .</a:t>
            </a:r>
            <a:endParaRPr lang="ar-SA" dirty="0">
              <a:solidFill>
                <a:schemeClr val="tx1">
                  <a:lumMod val="95000"/>
                  <a:lumOff val="5000"/>
                </a:schemeClr>
              </a:solidFill>
            </a:endParaRPr>
          </a:p>
        </p:txBody>
      </p:sp>
    </p:spTree>
    <p:extLst>
      <p:ext uri="{BB962C8B-B14F-4D97-AF65-F5344CB8AC3E}">
        <p14:creationId xmlns:p14="http://schemas.microsoft.com/office/powerpoint/2010/main" val="18180119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circle(in)">
                                      <p:cBhvr>
                                        <p:cTn id="12" dur="20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circle(in)">
                                      <p:cBhvr>
                                        <p:cTn id="17" dur="20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circle(in)">
                                      <p:cBhvr>
                                        <p:cTn id="22" dur="20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circle(in)">
                                      <p:cBhvr>
                                        <p:cTn id="27" dur="20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6" presetClass="entr" presetSubtype="16" fill="hold" grpId="0"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circle(in)">
                                      <p:cBhvr>
                                        <p:cTn id="32" dur="2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67544" y="4005064"/>
            <a:ext cx="4798876" cy="2233340"/>
          </a:xfrm>
        </p:spPr>
        <p:txBody>
          <a:bodyPr/>
          <a:lstStyle/>
          <a:p>
            <a:r>
              <a:rPr lang="ar-SA" dirty="0" smtClean="0">
                <a:solidFill>
                  <a:srgbClr val="C00000"/>
                </a:solidFill>
                <a:effectLst>
                  <a:outerShdw blurRad="38100" dist="38100" dir="2700000" algn="tl">
                    <a:srgbClr val="000000">
                      <a:alpha val="43137"/>
                    </a:srgbClr>
                  </a:outerShdw>
                </a:effectLst>
              </a:rPr>
              <a:t>من أهم الموضوعات التي يهتم بها المربون : </a:t>
            </a:r>
          </a:p>
          <a:p>
            <a:r>
              <a:rPr lang="ar-SA" sz="2200" dirty="0" smtClean="0">
                <a:solidFill>
                  <a:schemeClr val="tx1"/>
                </a:solidFill>
              </a:rPr>
              <a:t>التعليم الاجتماعي , الاتجاهات الاجتماعية </a:t>
            </a:r>
          </a:p>
          <a:p>
            <a:r>
              <a:rPr lang="ar-SA" sz="2200" dirty="0" smtClean="0">
                <a:solidFill>
                  <a:schemeClr val="tx1"/>
                </a:solidFill>
              </a:rPr>
              <a:t>الاسرة كوحدة اجتماعية تربوية .</a:t>
            </a:r>
          </a:p>
          <a:p>
            <a:r>
              <a:rPr lang="ar-SA" sz="2200" dirty="0" smtClean="0">
                <a:solidFill>
                  <a:schemeClr val="tx1"/>
                </a:solidFill>
              </a:rPr>
              <a:t>المدرسة كوحدة اجتماعية تربوية . </a:t>
            </a:r>
          </a:p>
          <a:p>
            <a:r>
              <a:rPr lang="ar-SA" sz="2200" dirty="0" smtClean="0">
                <a:solidFill>
                  <a:schemeClr val="tx1"/>
                </a:solidFill>
              </a:rPr>
              <a:t>..... وغيرها . </a:t>
            </a:r>
            <a:endParaRPr lang="ar-SA" sz="2200" dirty="0">
              <a:solidFill>
                <a:schemeClr val="tx1"/>
              </a:solidFill>
            </a:endParaRPr>
          </a:p>
        </p:txBody>
      </p:sp>
      <p:sp>
        <p:nvSpPr>
          <p:cNvPr id="6" name="مربع نص 5"/>
          <p:cNvSpPr txBox="1"/>
          <p:nvPr/>
        </p:nvSpPr>
        <p:spPr>
          <a:xfrm>
            <a:off x="971600" y="404664"/>
            <a:ext cx="7272808" cy="3508653"/>
          </a:xfrm>
          <a:prstGeom prst="rect">
            <a:avLst/>
          </a:prstGeom>
          <a:noFill/>
        </p:spPr>
        <p:txBody>
          <a:bodyPr wrap="square" rtlCol="1">
            <a:spAutoFit/>
          </a:bodyPr>
          <a:lstStyle/>
          <a:p>
            <a:r>
              <a:rPr lang="ar-SA" sz="2400" dirty="0" smtClean="0">
                <a:solidFill>
                  <a:srgbClr val="C00000"/>
                </a:solidFill>
                <a:effectLst>
                  <a:outerShdw blurRad="38100" dist="38100" dir="2700000" algn="tl">
                    <a:srgbClr val="000000">
                      <a:alpha val="43137"/>
                    </a:srgbClr>
                  </a:outerShdw>
                </a:effectLst>
              </a:rPr>
              <a:t>في التربية والتعليم : </a:t>
            </a:r>
            <a:r>
              <a:rPr lang="ar-SA" sz="2200" dirty="0" smtClean="0"/>
              <a:t/>
            </a:r>
            <a:br>
              <a:rPr lang="ar-SA" sz="2200" dirty="0" smtClean="0"/>
            </a:br>
            <a:r>
              <a:rPr lang="ar-SA" sz="2200" dirty="0" smtClean="0"/>
              <a:t>التربية : بمفهومها الحديث هي عملية حياة يتعلم فيها الفرد الحياة وتنمو شخصيته جسميا وعقليا وانفعاليا واجتماعيا .</a:t>
            </a:r>
          </a:p>
          <a:p>
            <a:r>
              <a:rPr lang="ar-SA" sz="2200" dirty="0" smtClean="0"/>
              <a:t>وفي مجال التربية والتعليم نجد المدرسة بل الفصل هو الوحدة التي يتركز الاهتمام حول النهوض بها ومن  الضروري فهم طبيعة الجماعة , وتكوينها وبنائها وتفاعلها ودورها في تعديل سلوك أفرادها .</a:t>
            </a:r>
          </a:p>
          <a:p>
            <a:r>
              <a:rPr lang="ar-SA" sz="2200" dirty="0" smtClean="0"/>
              <a:t>كما يسم علم النفس الاجتماعي في امداد المعلم بالمعلومات والخدمات التي تدعم فهمه لأسس النمو النفسي الاجتماعي للفرد .</a:t>
            </a:r>
          </a:p>
          <a:p>
            <a:r>
              <a:rPr lang="ar-SA" sz="2200" dirty="0" smtClean="0"/>
              <a:t>ولاشك أن المربين والوالدين بحاجة ماسة لفهم دقيق لعملية التنشئة الاجتماعية , طبيعتها والعوامل المؤثرة بها . </a:t>
            </a:r>
          </a:p>
        </p:txBody>
      </p:sp>
    </p:spTree>
    <p:extLst>
      <p:ext uri="{BB962C8B-B14F-4D97-AF65-F5344CB8AC3E}">
        <p14:creationId xmlns:p14="http://schemas.microsoft.com/office/powerpoint/2010/main" val="12334596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1000"/>
                                        <p:tgtEl>
                                          <p:spTgt spid="3">
                                            <p:txEl>
                                              <p:pRg st="2" end="2"/>
                                            </p:txEl>
                                          </p:spTgt>
                                        </p:tgtEl>
                                      </p:cBhvr>
                                    </p:animEffect>
                                    <p:anim calcmode="lin" valueType="num">
                                      <p:cBhvr>
                                        <p:cTn id="2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Effect transition="in" filter="fade">
                                      <p:cBhvr>
                                        <p:cTn id="35" dur="1000"/>
                                        <p:tgtEl>
                                          <p:spTgt spid="3">
                                            <p:txEl>
                                              <p:pRg st="3" end="3"/>
                                            </p:txEl>
                                          </p:spTgt>
                                        </p:tgtEl>
                                      </p:cBhvr>
                                    </p:animEffect>
                                    <p:anim calcmode="lin" valueType="num">
                                      <p:cBhvr>
                                        <p:cTn id="3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Effect transition="in" filter="fade">
                                      <p:cBhvr>
                                        <p:cTn id="42" dur="1000"/>
                                        <p:tgtEl>
                                          <p:spTgt spid="3">
                                            <p:txEl>
                                              <p:pRg st="4" end="4"/>
                                            </p:txEl>
                                          </p:spTgt>
                                        </p:tgtEl>
                                      </p:cBhvr>
                                    </p:animEffect>
                                    <p:anim calcmode="lin" valueType="num">
                                      <p:cBhvr>
                                        <p:cTn id="4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مدير تنفيذي">
  <a:themeElements>
    <a:clrScheme name="مدير تنفيذي">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مدير تنفيذي">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مدير تنفيذي">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Executive</Template>
  <TotalTime>874</TotalTime>
  <Words>1253</Words>
  <Application>Microsoft Office PowerPoint</Application>
  <PresentationFormat>On-screen Show (4:3)</PresentationFormat>
  <Paragraphs>103</Paragraphs>
  <Slides>13</Slides>
  <Notes>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13</vt:i4>
      </vt:variant>
    </vt:vector>
  </HeadingPairs>
  <TitlesOfParts>
    <vt:vector size="22" baseType="lpstr">
      <vt:lpstr>Arial</vt:lpstr>
      <vt:lpstr>Calibri</vt:lpstr>
      <vt:lpstr>Century Gothic</vt:lpstr>
      <vt:lpstr>Courier New</vt:lpstr>
      <vt:lpstr>Palatino Linotype</vt:lpstr>
      <vt:lpstr>Tahoma</vt:lpstr>
      <vt:lpstr>Times New Roman</vt:lpstr>
      <vt:lpstr>Wingdings</vt:lpstr>
      <vt:lpstr>مدير تنفيذي</vt:lpstr>
      <vt:lpstr>علم النفس الاجتماعي</vt:lpstr>
      <vt:lpstr>تعريف علم النفس الاجتماعي</vt:lpstr>
      <vt:lpstr>PowerPoint Presentation</vt:lpstr>
      <vt:lpstr>اهداف علم النفس الاجتماعي </vt:lpstr>
      <vt:lpstr>PowerPoint Presentation</vt:lpstr>
      <vt:lpstr>PowerPoint Presentation</vt:lpstr>
      <vt:lpstr>PowerPoint Presentation</vt:lpstr>
      <vt:lpstr>علم النفس الاجتماعي وأهمية في مجالات الحياة </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المستخدم</dc:creator>
  <cp:lastModifiedBy>Maha Sh Alharbi</cp:lastModifiedBy>
  <cp:revision>30</cp:revision>
  <dcterms:created xsi:type="dcterms:W3CDTF">2015-09-04T16:52:18Z</dcterms:created>
  <dcterms:modified xsi:type="dcterms:W3CDTF">2015-10-18T07:20:28Z</dcterms:modified>
</cp:coreProperties>
</file>