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Lst>
  <p:sldSz cx="9906000" cy="6858000"/>
  <p:notesSz cx="6858000" cy="9144000"/>
  <p:defaultTextStyle>
    <a:lvl1pPr>
      <a:defRPr sz="1200">
        <a:latin typeface="+mj-lt"/>
        <a:ea typeface="+mj-ea"/>
        <a:cs typeface="+mj-cs"/>
        <a:sym typeface="Helvetica"/>
      </a:defRPr>
    </a:lvl1pPr>
    <a:lvl2pPr>
      <a:defRPr sz="1200">
        <a:latin typeface="+mj-lt"/>
        <a:ea typeface="+mj-ea"/>
        <a:cs typeface="+mj-cs"/>
        <a:sym typeface="Helvetica"/>
      </a:defRPr>
    </a:lvl2pPr>
    <a:lvl3pPr>
      <a:defRPr sz="1200">
        <a:latin typeface="+mj-lt"/>
        <a:ea typeface="+mj-ea"/>
        <a:cs typeface="+mj-cs"/>
        <a:sym typeface="Helvetica"/>
      </a:defRPr>
    </a:lvl3pPr>
    <a:lvl4pPr>
      <a:defRPr sz="1200">
        <a:latin typeface="+mj-lt"/>
        <a:ea typeface="+mj-ea"/>
        <a:cs typeface="+mj-cs"/>
        <a:sym typeface="Helvetica"/>
      </a:defRPr>
    </a:lvl4pPr>
    <a:lvl5pPr>
      <a:defRPr sz="1200">
        <a:latin typeface="+mj-lt"/>
        <a:ea typeface="+mj-ea"/>
        <a:cs typeface="+mj-cs"/>
        <a:sym typeface="Helvetica"/>
      </a:defRPr>
    </a:lvl5pPr>
    <a:lvl6pPr>
      <a:defRPr sz="1200">
        <a:latin typeface="+mj-lt"/>
        <a:ea typeface="+mj-ea"/>
        <a:cs typeface="+mj-cs"/>
        <a:sym typeface="Helvetica"/>
      </a:defRPr>
    </a:lvl6pPr>
    <a:lvl7pPr>
      <a:defRPr sz="1200">
        <a:latin typeface="+mj-lt"/>
        <a:ea typeface="+mj-ea"/>
        <a:cs typeface="+mj-cs"/>
        <a:sym typeface="Helvetica"/>
      </a:defRPr>
    </a:lvl7pPr>
    <a:lvl8pPr>
      <a:defRPr sz="1200">
        <a:latin typeface="+mj-lt"/>
        <a:ea typeface="+mj-ea"/>
        <a:cs typeface="+mj-cs"/>
        <a:sym typeface="Helvetica"/>
      </a:defRPr>
    </a:lvl8pPr>
    <a:lvl9pPr>
      <a:defRPr sz="1200">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6FF"/>
          </a:solidFill>
        </a:fill>
      </a:tcStyle>
    </a:wholeTbl>
    <a:band2H>
      <a:tcTxStyle b="def" i="def"/>
      <a:tcStyle>
        <a:tcBdr/>
        <a:fill>
          <a:solidFill>
            <a:srgbClr val="E6F3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B8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B8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B8FF"/>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b="def" i="def"/>
      <a:tcStyle>
        <a:tcBdr/>
        <a:fill>
          <a:solidFill>
            <a:srgbClr val="E7E7ED"/>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B8FF"/>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B8FF"/>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ph type="sldImg"/>
          </p:nvPr>
        </p:nvSpPr>
        <p:spPr>
          <a:xfrm>
            <a:off x="1143000" y="685800"/>
            <a:ext cx="4572000" cy="3429000"/>
          </a:xfrm>
          <a:prstGeom prst="rect">
            <a:avLst/>
          </a:prstGeom>
        </p:spPr>
        <p:txBody>
          <a:bodyPr/>
          <a:lstStyle/>
          <a:p>
            <a:pPr lvl="0"/>
          </a:p>
        </p:txBody>
      </p:sp>
      <p:sp>
        <p:nvSpPr>
          <p:cNvPr id="311" name="Shape 311"/>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Layouts/_rels/slideLayout4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0" name="Shape 10"/>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1" name="Shape 11"/>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ED6B04"/>
        </a:solidFill>
      </p:bgPr>
    </p:bg>
    <p:spTree>
      <p:nvGrpSpPr>
        <p:cNvPr id="1" name=""/>
        <p:cNvGrpSpPr/>
        <p:nvPr/>
      </p:nvGrpSpPr>
      <p:grpSpPr>
        <a:xfrm>
          <a:off x="0" y="0"/>
          <a:ext cx="0" cy="0"/>
          <a:chOff x="0" y="0"/>
          <a:chExt cx="0" cy="0"/>
        </a:xfrm>
      </p:grpSpPr>
      <p:sp>
        <p:nvSpPr>
          <p:cNvPr id="48" name="Shape 4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49" name="Shape 4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50" name="Shape 50"/>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5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2" name="Shape 52"/>
          <p:cNvSpPr/>
          <p:nvPr>
            <p:ph type="title"/>
          </p:nvPr>
        </p:nvSpPr>
        <p:spPr>
          <a:xfrm>
            <a:off x="395285" y="395285"/>
            <a:ext cx="9102729" cy="1136654"/>
          </a:xfrm>
          <a:prstGeom prst="rect">
            <a:avLst/>
          </a:prstGeom>
        </p:spPr>
        <p:txBody>
          <a:bodyPr/>
          <a:lstStyle>
            <a:lvl1pPr>
              <a:defRPr>
                <a:solidFill>
                  <a:srgbClr val="000000"/>
                </a:solidFill>
              </a:defRPr>
            </a:lvl1pPr>
          </a:lstStyle>
          <a:p>
            <a:pPr lvl="0">
              <a:defRPr b="0" sz="1800"/>
            </a:pPr>
            <a:r>
              <a:rPr b="1" sz="2400"/>
              <a:t>Title Text</a:t>
            </a:r>
          </a:p>
        </p:txBody>
      </p:sp>
      <p:sp>
        <p:nvSpPr>
          <p:cNvPr id="53" name="Shape 53"/>
          <p:cNvSpPr/>
          <p:nvPr>
            <p:ph type="body" idx="1"/>
          </p:nvPr>
        </p:nvSpPr>
        <p:spPr>
          <a:xfrm>
            <a:off x="6848475" y="-9202740"/>
            <a:ext cx="2873375" cy="15970255"/>
          </a:xfrm>
          <a:prstGeom prst="rect">
            <a:avLst/>
          </a:prstGeom>
        </p:spPr>
        <p:txBody>
          <a:bodyPr anchor="b"/>
          <a:lstStyle>
            <a:lvl1pPr algn="r">
              <a:lnSpc>
                <a:spcPct val="100000"/>
              </a:lnSpc>
              <a:defRPr sz="31500"/>
            </a:lvl1pPr>
            <a:lvl2pPr algn="r">
              <a:lnSpc>
                <a:spcPct val="100000"/>
              </a:lnSpc>
              <a:defRPr sz="31500"/>
            </a:lvl2pPr>
            <a:lvl3pPr algn="r">
              <a:lnSpc>
                <a:spcPct val="100000"/>
              </a:lnSpc>
              <a:defRPr sz="31500"/>
            </a:lvl3pPr>
            <a:lvl4pPr algn="r">
              <a:lnSpc>
                <a:spcPct val="100000"/>
              </a:lnSpc>
              <a:defRPr sz="31500"/>
            </a:lvl4pPr>
            <a:lvl5pPr algn="r">
              <a:lnSpc>
                <a:spcPct val="100000"/>
              </a:lnSpc>
              <a:defRPr sz="31500"/>
            </a:lvl5pPr>
          </a:lstStyle>
          <a:p>
            <a:pPr lvl="0">
              <a:defRPr sz="1800"/>
            </a:pPr>
            <a:r>
              <a:rPr sz="31500"/>
              <a:t>Body Level One</a:t>
            </a:r>
            <a:endParaRPr sz="31500"/>
          </a:p>
          <a:p>
            <a:pPr lvl="1">
              <a:defRPr sz="1800"/>
            </a:pPr>
            <a:r>
              <a:rPr sz="31500"/>
              <a:t>Body Level Two</a:t>
            </a:r>
            <a:endParaRPr sz="31500"/>
          </a:p>
          <a:p>
            <a:pPr lvl="2">
              <a:defRPr sz="1800"/>
            </a:pPr>
            <a:r>
              <a:rPr sz="31500"/>
              <a:t>Body Level Three</a:t>
            </a:r>
            <a:endParaRPr sz="31500"/>
          </a:p>
          <a:p>
            <a:pPr lvl="3">
              <a:defRPr sz="1800"/>
            </a:pPr>
            <a:r>
              <a:rPr sz="31500"/>
              <a:t>Body Level Four</a:t>
            </a:r>
            <a:endParaRPr sz="31500"/>
          </a:p>
          <a:p>
            <a:pPr lvl="4">
              <a:defRPr sz="1800"/>
            </a:pPr>
            <a:r>
              <a:rPr sz="31500"/>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55" name="Shape 5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6" name="Shape 56"/>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57"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8" name="Shape 5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59" name="Shape 59"/>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60" name="Shape 60"/>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62" name="Shape 6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63" name="Shape 6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64" name="image2.png"/>
          <p:cNvPicPr/>
          <p:nvPr/>
        </p:nvPicPr>
        <p:blipFill>
          <a:blip r:embed="rId2">
            <a:extLst/>
          </a:blip>
          <a:stretch>
            <a:fillRect/>
          </a:stretch>
        </p:blipFill>
        <p:spPr>
          <a:xfrm>
            <a:off x="0" y="6356350"/>
            <a:ext cx="1909765" cy="493713"/>
          </a:xfrm>
          <a:prstGeom prst="rect">
            <a:avLst/>
          </a:prstGeom>
          <a:ln w="12700">
            <a:miter lim="400000"/>
          </a:ln>
        </p:spPr>
      </p:pic>
      <p:pic>
        <p:nvPicPr>
          <p:cNvPr id="65" name="image1.png"/>
          <p:cNvPicPr/>
          <p:nvPr/>
        </p:nvPicPr>
        <p:blipFill>
          <a:blip r:embed="rId3">
            <a:extLst/>
          </a:blip>
          <a:stretch>
            <a:fillRect/>
          </a:stretch>
        </p:blipFill>
        <p:spPr>
          <a:xfrm>
            <a:off x="8247060" y="6356350"/>
            <a:ext cx="1655765" cy="493713"/>
          </a:xfrm>
          <a:prstGeom prst="rect">
            <a:avLst/>
          </a:prstGeom>
          <a:ln w="12700">
            <a:miter lim="400000"/>
          </a:ln>
        </p:spPr>
      </p:pic>
      <p:sp>
        <p:nvSpPr>
          <p:cNvPr id="66" name="Shape 66"/>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67" name="Shape 67"/>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69" name="Shape 69"/>
          <p:cNvSpPr/>
          <p:nvPr/>
        </p:nvSpPr>
        <p:spPr>
          <a:xfrm>
            <a:off x="412749" y="228599"/>
            <a:ext cx="8915402" cy="609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80">
            <a:solidFill>
              <a:srgbClr val="CC9900"/>
            </a:solidFill>
            <a:miter/>
          </a:ln>
        </p:spPr>
        <p:txBody>
          <a:bodyPr lIns="0" tIns="0" rIns="0" bIns="0"/>
          <a:lstStyle/>
          <a:p>
            <a:pPr lvl="0">
              <a:defRPr>
                <a:latin typeface="Verdana"/>
                <a:ea typeface="Verdana"/>
                <a:cs typeface="Verdana"/>
                <a:sym typeface="Verdana"/>
              </a:defRPr>
            </a:pPr>
          </a:p>
        </p:txBody>
      </p:sp>
      <p:sp>
        <p:nvSpPr>
          <p:cNvPr id="70" name="Shape 70"/>
          <p:cNvSpPr/>
          <p:nvPr/>
        </p:nvSpPr>
        <p:spPr>
          <a:xfrm>
            <a:off x="495300" y="6172198"/>
            <a:ext cx="8915402" cy="1590"/>
          </a:xfrm>
          <a:prstGeom prst="line">
            <a:avLst/>
          </a:prstGeom>
          <a:ln w="19080">
            <a:solidFill>
              <a:srgbClr val="CC9900"/>
            </a:solidFill>
            <a:miter/>
          </a:ln>
        </p:spPr>
        <p:txBody>
          <a:bodyPr lIns="0" tIns="0" rIns="0" bIns="0"/>
          <a:lstStyle/>
          <a:p>
            <a:pPr lvl="0" defTabSz="457200"/>
          </a:p>
        </p:txBody>
      </p:sp>
      <p:sp>
        <p:nvSpPr>
          <p:cNvPr id="71" name="Shape 71"/>
          <p:cNvSpPr/>
          <p:nvPr/>
        </p:nvSpPr>
        <p:spPr>
          <a:xfrm>
            <a:off x="412750" y="6158514"/>
            <a:ext cx="6045200" cy="50044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indent="38100">
              <a:spcBef>
                <a:spcPts val="8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i="1" sz="1400">
                <a:solidFill>
                  <a:srgbClr val="71602F"/>
                </a:solidFill>
                <a:latin typeface="Times New Roman"/>
                <a:ea typeface="Times New Roman"/>
                <a:cs typeface="Times New Roman"/>
                <a:sym typeface="Times New Roman"/>
              </a:rPr>
              <a:t>Copyright © 2009 Pearson Education, Inc. </a:t>
            </a:r>
            <a:endParaRPr i="1" sz="1400">
              <a:solidFill>
                <a:srgbClr val="71602F"/>
              </a:solidFill>
              <a:latin typeface="Times New Roman"/>
              <a:ea typeface="Times New Roman"/>
              <a:cs typeface="Times New Roman"/>
              <a:sym typeface="Times New Roman"/>
            </a:endParaRPr>
          </a:p>
          <a:p>
            <a:pPr lvl="0" indent="38100">
              <a:spcBef>
                <a:spcPts val="8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i="1" sz="1400">
                <a:solidFill>
                  <a:srgbClr val="71602F"/>
                </a:solidFill>
                <a:latin typeface="Times New Roman"/>
                <a:ea typeface="Times New Roman"/>
                <a:cs typeface="Times New Roman"/>
                <a:sym typeface="Times New Roman"/>
              </a:rPr>
              <a:t>Publishing as Prentice Hall</a:t>
            </a:r>
          </a:p>
        </p:txBody>
      </p:sp>
      <p:sp>
        <p:nvSpPr>
          <p:cNvPr id="72" name="Shape 72"/>
          <p:cNvSpPr/>
          <p:nvPr>
            <p:ph type="title"/>
          </p:nvPr>
        </p:nvSpPr>
        <p:spPr>
          <a:xfrm>
            <a:off x="495300" y="277810"/>
            <a:ext cx="8909050" cy="1322390"/>
          </a:xfrm>
          <a:prstGeom prst="rect">
            <a:avLst/>
          </a:prstGeom>
        </p:spPr>
        <p:txBody>
          <a:bodyPr lIns="50800" tIns="50800" rIns="50800" bIns="50800"/>
          <a:lstStyle>
            <a:lvl1pPr indent="38100">
              <a:spcBef>
                <a:spcPts val="0"/>
              </a:spcBef>
              <a:defRPr b="0" sz="4200">
                <a:solidFill>
                  <a:srgbClr val="006633"/>
                </a:solidFill>
                <a:latin typeface="Lucida Grande"/>
                <a:ea typeface="Lucida Grande"/>
                <a:cs typeface="Lucida Grande"/>
                <a:sym typeface="Lucida Grande"/>
              </a:defRPr>
            </a:lvl1pPr>
          </a:lstStyle>
          <a:p>
            <a:pPr lvl="0">
              <a:defRPr sz="1800">
                <a:solidFill>
                  <a:srgbClr val="000000"/>
                </a:solidFill>
              </a:defRPr>
            </a:pPr>
            <a:r>
              <a:rPr sz="4200">
                <a:solidFill>
                  <a:srgbClr val="006633"/>
                </a:solidFill>
              </a:rPr>
              <a:t>Title Text</a:t>
            </a:r>
          </a:p>
        </p:txBody>
      </p:sp>
      <p:sp>
        <p:nvSpPr>
          <p:cNvPr id="73" name="Shape 73"/>
          <p:cNvSpPr/>
          <p:nvPr>
            <p:ph type="body" idx="1"/>
          </p:nvPr>
        </p:nvSpPr>
        <p:spPr>
          <a:xfrm>
            <a:off x="495300" y="1600200"/>
            <a:ext cx="8909050" cy="5257800"/>
          </a:xfrm>
          <a:prstGeom prst="rect">
            <a:avLst/>
          </a:prstGeom>
        </p:spPr>
        <p:txBody>
          <a:bodyPr lIns="50800" tIns="50800" rIns="50800" bIns="50800"/>
          <a:lstStyle>
            <a:lvl1pPr indent="38100">
              <a:lnSpc>
                <a:spcPct val="100000"/>
              </a:lnSpc>
              <a:spcBef>
                <a:spcPts val="800"/>
              </a:spcBef>
              <a:defRPr sz="3000">
                <a:latin typeface="Arial"/>
                <a:ea typeface="Arial"/>
                <a:cs typeface="Arial"/>
                <a:sym typeface="Arial"/>
              </a:defRPr>
            </a:lvl1pPr>
            <a:lvl2pPr indent="38100">
              <a:lnSpc>
                <a:spcPct val="100000"/>
              </a:lnSpc>
              <a:spcBef>
                <a:spcPts val="800"/>
              </a:spcBef>
              <a:defRPr sz="3000">
                <a:latin typeface="Arial"/>
                <a:ea typeface="Arial"/>
                <a:cs typeface="Arial"/>
                <a:sym typeface="Arial"/>
              </a:defRPr>
            </a:lvl2pPr>
            <a:lvl3pPr indent="38100">
              <a:lnSpc>
                <a:spcPct val="100000"/>
              </a:lnSpc>
              <a:spcBef>
                <a:spcPts val="800"/>
              </a:spcBef>
              <a:defRPr sz="3000">
                <a:latin typeface="Arial"/>
                <a:ea typeface="Arial"/>
                <a:cs typeface="Arial"/>
                <a:sym typeface="Arial"/>
              </a:defRPr>
            </a:lvl3pPr>
            <a:lvl4pPr indent="38100">
              <a:lnSpc>
                <a:spcPct val="100000"/>
              </a:lnSpc>
              <a:spcBef>
                <a:spcPts val="800"/>
              </a:spcBef>
              <a:defRPr sz="3000">
                <a:latin typeface="Arial"/>
                <a:ea typeface="Arial"/>
                <a:cs typeface="Arial"/>
                <a:sym typeface="Arial"/>
              </a:defRPr>
            </a:lvl4pPr>
            <a:lvl5pPr indent="38100">
              <a:lnSpc>
                <a:spcPct val="100000"/>
              </a:lnSpc>
              <a:spcBef>
                <a:spcPts val="800"/>
              </a:spcBef>
              <a:defRPr sz="3000">
                <a:latin typeface="Arial"/>
                <a:ea typeface="Arial"/>
                <a:cs typeface="Arial"/>
                <a:sym typeface="Arial"/>
              </a:defRPr>
            </a:lvl5p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75" name="Shape 7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76"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77" name="image2.png"/>
          <p:cNvPicPr/>
          <p:nvPr/>
        </p:nvPicPr>
        <p:blipFill>
          <a:blip r:embed="rId3">
            <a:extLst/>
          </a:blip>
          <a:stretch>
            <a:fillRect/>
          </a:stretch>
        </p:blipFill>
        <p:spPr>
          <a:xfrm>
            <a:off x="0" y="6356350"/>
            <a:ext cx="1909765" cy="493713"/>
          </a:xfrm>
          <a:prstGeom prst="rect">
            <a:avLst/>
          </a:prstGeom>
          <a:ln w="12700">
            <a:miter lim="400000"/>
          </a:ln>
        </p:spPr>
      </p:pic>
      <p:sp>
        <p:nvSpPr>
          <p:cNvPr id="78" name="Shape 78"/>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79" name="Shape 79"/>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ED6B04"/>
        </a:solidFill>
      </p:bgPr>
    </p:bg>
    <p:spTree>
      <p:nvGrpSpPr>
        <p:cNvPr id="1" name=""/>
        <p:cNvGrpSpPr/>
        <p:nvPr/>
      </p:nvGrpSpPr>
      <p:grpSpPr>
        <a:xfrm>
          <a:off x="0" y="0"/>
          <a:ext cx="0" cy="0"/>
          <a:chOff x="0" y="0"/>
          <a:chExt cx="0" cy="0"/>
        </a:xfrm>
      </p:grpSpPr>
      <p:sp>
        <p:nvSpPr>
          <p:cNvPr id="81" name="Shape 8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2" name="Shape 8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83" name="Shape 83"/>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84"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5" name="Shape 85"/>
          <p:cNvSpPr/>
          <p:nvPr>
            <p:ph type="title"/>
          </p:nvPr>
        </p:nvSpPr>
        <p:spPr>
          <a:xfrm>
            <a:off x="395285" y="395285"/>
            <a:ext cx="9102729" cy="1136654"/>
          </a:xfrm>
          <a:prstGeom prst="rect">
            <a:avLst/>
          </a:prstGeom>
        </p:spPr>
        <p:txBody>
          <a:bodyPr/>
          <a:lstStyle>
            <a:lvl1pPr>
              <a:defRPr>
                <a:solidFill>
                  <a:srgbClr val="000000"/>
                </a:solidFill>
              </a:defRPr>
            </a:lvl1pPr>
          </a:lstStyle>
          <a:p>
            <a:pPr lvl="0">
              <a:defRPr b="0" sz="1800"/>
            </a:pPr>
            <a:r>
              <a:rPr b="1" sz="2400"/>
              <a:t>Title Text</a:t>
            </a:r>
          </a:p>
        </p:txBody>
      </p:sp>
      <p:sp>
        <p:nvSpPr>
          <p:cNvPr id="86" name="Shape 86"/>
          <p:cNvSpPr/>
          <p:nvPr>
            <p:ph type="body" idx="1"/>
          </p:nvPr>
        </p:nvSpPr>
        <p:spPr>
          <a:xfrm>
            <a:off x="6848475" y="-9202740"/>
            <a:ext cx="2873375" cy="15970255"/>
          </a:xfrm>
          <a:prstGeom prst="rect">
            <a:avLst/>
          </a:prstGeom>
        </p:spPr>
        <p:txBody>
          <a:bodyPr anchor="b"/>
          <a:lstStyle>
            <a:lvl1pPr algn="r">
              <a:lnSpc>
                <a:spcPct val="100000"/>
              </a:lnSpc>
              <a:defRPr sz="31500"/>
            </a:lvl1pPr>
            <a:lvl2pPr algn="r">
              <a:lnSpc>
                <a:spcPct val="100000"/>
              </a:lnSpc>
              <a:defRPr sz="31500"/>
            </a:lvl2pPr>
            <a:lvl3pPr algn="r">
              <a:lnSpc>
                <a:spcPct val="100000"/>
              </a:lnSpc>
              <a:defRPr sz="31500"/>
            </a:lvl3pPr>
            <a:lvl4pPr algn="r">
              <a:lnSpc>
                <a:spcPct val="100000"/>
              </a:lnSpc>
              <a:defRPr sz="31500"/>
            </a:lvl4pPr>
            <a:lvl5pPr algn="r">
              <a:lnSpc>
                <a:spcPct val="100000"/>
              </a:lnSpc>
              <a:defRPr sz="31500"/>
            </a:lvl5pPr>
          </a:lstStyle>
          <a:p>
            <a:pPr lvl="0">
              <a:defRPr sz="1800"/>
            </a:pPr>
            <a:r>
              <a:rPr sz="31500"/>
              <a:t>Body Level One</a:t>
            </a:r>
            <a:endParaRPr sz="31500"/>
          </a:p>
          <a:p>
            <a:pPr lvl="1">
              <a:defRPr sz="1800"/>
            </a:pPr>
            <a:r>
              <a:rPr sz="31500"/>
              <a:t>Body Level Two</a:t>
            </a:r>
            <a:endParaRPr sz="31500"/>
          </a:p>
          <a:p>
            <a:pPr lvl="2">
              <a:defRPr sz="1800"/>
            </a:pPr>
            <a:r>
              <a:rPr sz="31500"/>
              <a:t>Body Level Three</a:t>
            </a:r>
            <a:endParaRPr sz="31500"/>
          </a:p>
          <a:p>
            <a:pPr lvl="3">
              <a:defRPr sz="1800"/>
            </a:pPr>
            <a:r>
              <a:rPr sz="31500"/>
              <a:t>Body Level Four</a:t>
            </a:r>
            <a:endParaRPr sz="31500"/>
          </a:p>
          <a:p>
            <a:pPr lvl="4">
              <a:defRPr sz="1800"/>
            </a:pPr>
            <a:r>
              <a:rPr sz="31500"/>
              <a:t>Body Level Five</a:t>
            </a:r>
          </a:p>
        </p:txBody>
      </p:sp>
    </p:spTree>
  </p:cSld>
  <p:clrMapOvr>
    <a:masterClrMapping/>
  </p:clrMapOvr>
  <p:transitio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88" name="Shape 8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9" name="Shape 89"/>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9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91" name="Shape 9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92" name="Shape 92"/>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93" name="Shape 93"/>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95" name="Shape 95"/>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96" name="Shape 9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97" name="image2.png"/>
          <p:cNvPicPr/>
          <p:nvPr/>
        </p:nvPicPr>
        <p:blipFill>
          <a:blip r:embed="rId2">
            <a:extLst/>
          </a:blip>
          <a:stretch>
            <a:fillRect/>
          </a:stretch>
        </p:blipFill>
        <p:spPr>
          <a:xfrm>
            <a:off x="0" y="6356350"/>
            <a:ext cx="1909765" cy="493713"/>
          </a:xfrm>
          <a:prstGeom prst="rect">
            <a:avLst/>
          </a:prstGeom>
          <a:ln w="12700">
            <a:miter lim="400000"/>
          </a:ln>
        </p:spPr>
      </p:pic>
      <p:pic>
        <p:nvPicPr>
          <p:cNvPr id="98" name="image1.png"/>
          <p:cNvPicPr/>
          <p:nvPr/>
        </p:nvPicPr>
        <p:blipFill>
          <a:blip r:embed="rId3">
            <a:extLst/>
          </a:blip>
          <a:stretch>
            <a:fillRect/>
          </a:stretch>
        </p:blipFill>
        <p:spPr>
          <a:xfrm>
            <a:off x="8247060" y="6356350"/>
            <a:ext cx="1655765" cy="493713"/>
          </a:xfrm>
          <a:prstGeom prst="rect">
            <a:avLst/>
          </a:prstGeom>
          <a:ln w="12700">
            <a:miter lim="400000"/>
          </a:ln>
        </p:spPr>
      </p:pic>
      <p:sp>
        <p:nvSpPr>
          <p:cNvPr id="99" name="Shape 99"/>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00" name="Shape 100"/>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pic>
        <p:nvPicPr>
          <p:cNvPr id="102" name="image3.png"/>
          <p:cNvPicPr/>
          <p:nvPr/>
        </p:nvPicPr>
        <p:blipFill>
          <a:blip r:embed="rId2">
            <a:extLst/>
          </a:blip>
          <a:stretch>
            <a:fillRect/>
          </a:stretch>
        </p:blipFill>
        <p:spPr>
          <a:xfrm>
            <a:off x="8432800" y="6496050"/>
            <a:ext cx="1289050" cy="223840"/>
          </a:xfrm>
          <a:prstGeom prst="rect">
            <a:avLst/>
          </a:prstGeom>
          <a:ln w="12700">
            <a:miter lim="400000"/>
          </a:ln>
        </p:spPr>
      </p:pic>
      <p:sp>
        <p:nvSpPr>
          <p:cNvPr id="103" name="Shape 10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04" name="image4.png"/>
          <p:cNvPicPr/>
          <p:nvPr/>
        </p:nvPicPr>
        <p:blipFill>
          <a:blip r:embed="rId3">
            <a:extLst/>
          </a:blip>
          <a:stretch>
            <a:fillRect/>
          </a:stretch>
        </p:blipFill>
        <p:spPr>
          <a:xfrm>
            <a:off x="1366837" y="2330450"/>
            <a:ext cx="7161215" cy="1727200"/>
          </a:xfrm>
          <a:prstGeom prst="rect">
            <a:avLst/>
          </a:prstGeom>
          <a:ln w="12700">
            <a:miter lim="400000"/>
          </a:ln>
        </p:spPr>
      </p:pic>
      <p:sp>
        <p:nvSpPr>
          <p:cNvPr id="105" name="Shape 10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06" name="image2.png"/>
          <p:cNvPicPr/>
          <p:nvPr/>
        </p:nvPicPr>
        <p:blipFill>
          <a:blip r:embed="rId4">
            <a:extLst/>
          </a:blip>
          <a:stretch>
            <a:fillRect/>
          </a:stretch>
        </p:blipFill>
        <p:spPr>
          <a:xfrm>
            <a:off x="0" y="6356350"/>
            <a:ext cx="1909765" cy="493713"/>
          </a:xfrm>
          <a:prstGeom prst="rect">
            <a:avLst/>
          </a:prstGeom>
          <a:ln w="12700">
            <a:miter lim="400000"/>
          </a:ln>
        </p:spPr>
      </p:pic>
      <p:pic>
        <p:nvPicPr>
          <p:cNvPr id="107" name="image1.png"/>
          <p:cNvPicPr/>
          <p:nvPr/>
        </p:nvPicPr>
        <p:blipFill>
          <a:blip r:embed="rId5">
            <a:extLst/>
          </a:blip>
          <a:stretch>
            <a:fillRect/>
          </a:stretch>
        </p:blipFill>
        <p:spPr>
          <a:xfrm>
            <a:off x="8247060" y="6356350"/>
            <a:ext cx="1655765" cy="493713"/>
          </a:xfrm>
          <a:prstGeom prst="rect">
            <a:avLst/>
          </a:prstGeom>
          <a:ln w="12700">
            <a:miter lim="400000"/>
          </a:ln>
        </p:spPr>
      </p:pic>
      <p:sp>
        <p:nvSpPr>
          <p:cNvPr id="108" name="Shape 108"/>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09" name="Shape 109"/>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111" name="Shape 11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12"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113" name="image2.png"/>
          <p:cNvPicPr/>
          <p:nvPr/>
        </p:nvPicPr>
        <p:blipFill>
          <a:blip r:embed="rId3">
            <a:extLst/>
          </a:blip>
          <a:stretch>
            <a:fillRect/>
          </a:stretch>
        </p:blipFill>
        <p:spPr>
          <a:xfrm>
            <a:off x="0" y="6356350"/>
            <a:ext cx="1909765" cy="493713"/>
          </a:xfrm>
          <a:prstGeom prst="rect">
            <a:avLst/>
          </a:prstGeom>
          <a:ln w="12700">
            <a:miter lim="400000"/>
          </a:ln>
        </p:spPr>
      </p:pic>
      <p:sp>
        <p:nvSpPr>
          <p:cNvPr id="114" name="Shape 114"/>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115" name="Shape 115"/>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16" name="Shape 116"/>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3" name="Shape 13"/>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4" name="Shape 14"/>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118" name="Shape 11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19"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120" name="image2.png"/>
          <p:cNvPicPr/>
          <p:nvPr/>
        </p:nvPicPr>
        <p:blipFill>
          <a:blip r:embed="rId3">
            <a:extLst/>
          </a:blip>
          <a:stretch>
            <a:fillRect/>
          </a:stretch>
        </p:blipFill>
        <p:spPr>
          <a:xfrm>
            <a:off x="0" y="6356350"/>
            <a:ext cx="1909765" cy="493713"/>
          </a:xfrm>
          <a:prstGeom prst="rect">
            <a:avLst/>
          </a:prstGeom>
          <a:ln w="12700">
            <a:miter lim="400000"/>
          </a:ln>
        </p:spPr>
      </p:pic>
      <p:sp>
        <p:nvSpPr>
          <p:cNvPr id="121" name="Shape 121"/>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122" name="Shape 122"/>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23" name="Shape 123"/>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125" name="Shape 12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26"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127" name="image2.png"/>
          <p:cNvPicPr/>
          <p:nvPr/>
        </p:nvPicPr>
        <p:blipFill>
          <a:blip r:embed="rId3">
            <a:extLst/>
          </a:blip>
          <a:stretch>
            <a:fillRect/>
          </a:stretch>
        </p:blipFill>
        <p:spPr>
          <a:xfrm>
            <a:off x="0" y="6356350"/>
            <a:ext cx="1909765" cy="493713"/>
          </a:xfrm>
          <a:prstGeom prst="rect">
            <a:avLst/>
          </a:prstGeom>
          <a:ln w="12700">
            <a:miter lim="400000"/>
          </a:ln>
        </p:spPr>
      </p:pic>
      <p:sp>
        <p:nvSpPr>
          <p:cNvPr id="128" name="Shape 128"/>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129" name="Shape 129"/>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30" name="Shape 130"/>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pic>
        <p:nvPicPr>
          <p:cNvPr id="132" name="image5.png"/>
          <p:cNvPicPr/>
          <p:nvPr/>
        </p:nvPicPr>
        <p:blipFill>
          <a:blip r:embed="rId2">
            <a:extLst/>
          </a:blip>
          <a:stretch>
            <a:fillRect/>
          </a:stretch>
        </p:blipFill>
        <p:spPr>
          <a:xfrm>
            <a:off x="8432800" y="6496050"/>
            <a:ext cx="1289050" cy="223840"/>
          </a:xfrm>
          <a:prstGeom prst="rect">
            <a:avLst/>
          </a:prstGeom>
          <a:ln w="12700">
            <a:miter lim="400000"/>
          </a:ln>
        </p:spPr>
      </p:pic>
      <p:sp>
        <p:nvSpPr>
          <p:cNvPr id="133" name="Shape 13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34" name="image4.png"/>
          <p:cNvPicPr/>
          <p:nvPr/>
        </p:nvPicPr>
        <p:blipFill>
          <a:blip r:embed="rId3">
            <a:extLst/>
          </a:blip>
          <a:stretch>
            <a:fillRect/>
          </a:stretch>
        </p:blipFill>
        <p:spPr>
          <a:xfrm>
            <a:off x="1366837" y="2330450"/>
            <a:ext cx="7161215" cy="1727200"/>
          </a:xfrm>
          <a:prstGeom prst="rect">
            <a:avLst/>
          </a:prstGeom>
          <a:ln w="12700">
            <a:miter lim="400000"/>
          </a:ln>
        </p:spPr>
      </p:pic>
      <p:sp>
        <p:nvSpPr>
          <p:cNvPr id="135" name="Shape 13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36" name="image2.png"/>
          <p:cNvPicPr/>
          <p:nvPr/>
        </p:nvPicPr>
        <p:blipFill>
          <a:blip r:embed="rId4">
            <a:extLst/>
          </a:blip>
          <a:stretch>
            <a:fillRect/>
          </a:stretch>
        </p:blipFill>
        <p:spPr>
          <a:xfrm>
            <a:off x="0" y="6356350"/>
            <a:ext cx="1909765" cy="493713"/>
          </a:xfrm>
          <a:prstGeom prst="rect">
            <a:avLst/>
          </a:prstGeom>
          <a:ln w="12700">
            <a:miter lim="400000"/>
          </a:ln>
        </p:spPr>
      </p:pic>
      <p:pic>
        <p:nvPicPr>
          <p:cNvPr id="137" name="image1.png"/>
          <p:cNvPicPr/>
          <p:nvPr/>
        </p:nvPicPr>
        <p:blipFill>
          <a:blip r:embed="rId5">
            <a:extLst/>
          </a:blip>
          <a:stretch>
            <a:fillRect/>
          </a:stretch>
        </p:blipFill>
        <p:spPr>
          <a:xfrm>
            <a:off x="8247060" y="6356350"/>
            <a:ext cx="1655765" cy="493713"/>
          </a:xfrm>
          <a:prstGeom prst="rect">
            <a:avLst/>
          </a:prstGeom>
          <a:ln w="12700">
            <a:miter lim="400000"/>
          </a:ln>
        </p:spPr>
      </p:pic>
      <p:sp>
        <p:nvSpPr>
          <p:cNvPr id="138" name="Shape 138"/>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39" name="Shape 139"/>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141" name="Shape 14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42"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143" name="image2.png"/>
          <p:cNvPicPr/>
          <p:nvPr/>
        </p:nvPicPr>
        <p:blipFill>
          <a:blip r:embed="rId3">
            <a:extLst/>
          </a:blip>
          <a:stretch>
            <a:fillRect/>
          </a:stretch>
        </p:blipFill>
        <p:spPr>
          <a:xfrm>
            <a:off x="0" y="6356350"/>
            <a:ext cx="1909765" cy="493713"/>
          </a:xfrm>
          <a:prstGeom prst="rect">
            <a:avLst/>
          </a:prstGeom>
          <a:ln w="12700">
            <a:miter lim="400000"/>
          </a:ln>
        </p:spPr>
      </p:pic>
      <p:sp>
        <p:nvSpPr>
          <p:cNvPr id="144" name="Shape 144"/>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45" name="Shape 145"/>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47" name="Shape 14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48" name="Shape 14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4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50" name="Shape 15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151" name="Shape 151"/>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52" name="Shape 152"/>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54" name="Shape 15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155" name="Shape 15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156" name="image2.png"/>
          <p:cNvPicPr/>
          <p:nvPr/>
        </p:nvPicPr>
        <p:blipFill>
          <a:blip r:embed="rId2">
            <a:extLst/>
          </a:blip>
          <a:stretch>
            <a:fillRect/>
          </a:stretch>
        </p:blipFill>
        <p:spPr>
          <a:xfrm>
            <a:off x="0" y="6356350"/>
            <a:ext cx="1909765" cy="493713"/>
          </a:xfrm>
          <a:prstGeom prst="rect">
            <a:avLst/>
          </a:prstGeom>
          <a:ln w="12700">
            <a:miter lim="400000"/>
          </a:ln>
        </p:spPr>
      </p:pic>
      <p:pic>
        <p:nvPicPr>
          <p:cNvPr id="157" name="image1.png"/>
          <p:cNvPicPr/>
          <p:nvPr/>
        </p:nvPicPr>
        <p:blipFill>
          <a:blip r:embed="rId3">
            <a:extLst/>
          </a:blip>
          <a:stretch>
            <a:fillRect/>
          </a:stretch>
        </p:blipFill>
        <p:spPr>
          <a:xfrm>
            <a:off x="8247060" y="6356350"/>
            <a:ext cx="1655765" cy="493713"/>
          </a:xfrm>
          <a:prstGeom prst="rect">
            <a:avLst/>
          </a:prstGeom>
          <a:ln w="12700">
            <a:miter lim="400000"/>
          </a:ln>
        </p:spPr>
      </p:pic>
      <p:sp>
        <p:nvSpPr>
          <p:cNvPr id="158" name="Shape 158"/>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59" name="Shape 159"/>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61" name="Shape 16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62" name="Shape 16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6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64" name="Shape 16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165" name="Shape 165"/>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66" name="Shape 166"/>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68" name="Shape 16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69" name="Shape 169"/>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17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71" name="Shape 17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172" name="Shape 172"/>
          <p:cNvSpPr/>
          <p:nvPr>
            <p:ph type="title"/>
          </p:nvPr>
        </p:nvSpPr>
        <p:spPr>
          <a:xfrm>
            <a:off x="395285" y="395285"/>
            <a:ext cx="6040441" cy="3167067"/>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173" name="Shape 173"/>
          <p:cNvSpPr/>
          <p:nvPr>
            <p:ph type="body" idx="1"/>
          </p:nvPr>
        </p:nvSpPr>
        <p:spPr>
          <a:xfrm>
            <a:off x="395285" y="3562350"/>
            <a:ext cx="6040441" cy="3295650"/>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75" name="Shape 17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76" name="Shape 176"/>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77"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78" name="Shape 178"/>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179" name="Shape 179"/>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80" name="Shape 180"/>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82" name="Shape 18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83" name="Shape 18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84"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85" name="Shape 185"/>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186" name="Shape 186"/>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87" name="Shape 187"/>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6" name="Shape 16"/>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7" name="Shape 17"/>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89" name="Shape 18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90" name="Shape 19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9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92" name="Shape 192"/>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193" name="Shape 193"/>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194" name="Shape 194"/>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96" name="Shape 19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197" name="Shape 19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19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199" name="Shape 19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00" name="Shape 200"/>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01" name="Shape 201"/>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03" name="Shape 20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04" name="Shape 20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0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06" name="Shape 20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07" name="Shape 207"/>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08" name="Shape 208"/>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3.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10" name="Shape 21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11" name="Shape 21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1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13" name="Shape 21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14" name="Shape 214"/>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15" name="Shape 215"/>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ED6B04"/>
        </a:solidFill>
      </p:bgPr>
    </p:bg>
    <p:spTree>
      <p:nvGrpSpPr>
        <p:cNvPr id="1" name=""/>
        <p:cNvGrpSpPr/>
        <p:nvPr/>
      </p:nvGrpSpPr>
      <p:grpSpPr>
        <a:xfrm>
          <a:off x="0" y="0"/>
          <a:ext cx="0" cy="0"/>
          <a:chOff x="0" y="0"/>
          <a:chExt cx="0" cy="0"/>
        </a:xfrm>
      </p:grpSpPr>
      <p:sp>
        <p:nvSpPr>
          <p:cNvPr id="217" name="Shape 21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18" name="Shape 21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sp>
        <p:nvSpPr>
          <p:cNvPr id="219" name="Shape 219"/>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pic>
        <p:nvPicPr>
          <p:cNvPr id="22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21" name="Shape 221"/>
          <p:cNvSpPr/>
          <p:nvPr>
            <p:ph type="title"/>
          </p:nvPr>
        </p:nvSpPr>
        <p:spPr>
          <a:xfrm>
            <a:off x="395285" y="395285"/>
            <a:ext cx="9102729" cy="1136654"/>
          </a:xfrm>
          <a:prstGeom prst="rect">
            <a:avLst/>
          </a:prstGeom>
        </p:spPr>
        <p:txBody>
          <a:bodyPr/>
          <a:lstStyle>
            <a:lvl1pPr>
              <a:defRPr>
                <a:solidFill>
                  <a:srgbClr val="000000"/>
                </a:solidFill>
              </a:defRPr>
            </a:lvl1pPr>
          </a:lstStyle>
          <a:p>
            <a:pPr lvl="0">
              <a:defRPr b="0" sz="1800"/>
            </a:pPr>
            <a:r>
              <a:rPr b="1" sz="2400"/>
              <a:t>Title Text</a:t>
            </a:r>
          </a:p>
        </p:txBody>
      </p:sp>
      <p:sp>
        <p:nvSpPr>
          <p:cNvPr id="222" name="Shape 222"/>
          <p:cNvSpPr/>
          <p:nvPr>
            <p:ph type="body" idx="1"/>
          </p:nvPr>
        </p:nvSpPr>
        <p:spPr>
          <a:xfrm>
            <a:off x="6848475" y="-9202740"/>
            <a:ext cx="2873375" cy="15970255"/>
          </a:xfrm>
          <a:prstGeom prst="rect">
            <a:avLst/>
          </a:prstGeom>
        </p:spPr>
        <p:txBody>
          <a:bodyPr anchor="b"/>
          <a:lstStyle>
            <a:lvl1pPr algn="r">
              <a:lnSpc>
                <a:spcPct val="100000"/>
              </a:lnSpc>
              <a:defRPr sz="31500"/>
            </a:lvl1pPr>
            <a:lvl2pPr algn="r">
              <a:lnSpc>
                <a:spcPct val="100000"/>
              </a:lnSpc>
              <a:defRPr sz="31500"/>
            </a:lvl2pPr>
            <a:lvl3pPr algn="r">
              <a:lnSpc>
                <a:spcPct val="100000"/>
              </a:lnSpc>
              <a:defRPr sz="31500"/>
            </a:lvl3pPr>
            <a:lvl4pPr algn="r">
              <a:lnSpc>
                <a:spcPct val="100000"/>
              </a:lnSpc>
              <a:defRPr sz="31500"/>
            </a:lvl4pPr>
            <a:lvl5pPr algn="r">
              <a:lnSpc>
                <a:spcPct val="100000"/>
              </a:lnSpc>
              <a:defRPr sz="31500"/>
            </a:lvl5pPr>
          </a:lstStyle>
          <a:p>
            <a:pPr lvl="0">
              <a:defRPr sz="1800"/>
            </a:pPr>
            <a:r>
              <a:rPr sz="31500"/>
              <a:t>Body Level One</a:t>
            </a:r>
            <a:endParaRPr sz="31500"/>
          </a:p>
          <a:p>
            <a:pPr lvl="1">
              <a:defRPr sz="1800"/>
            </a:pPr>
            <a:r>
              <a:rPr sz="31500"/>
              <a:t>Body Level Two</a:t>
            </a:r>
            <a:endParaRPr sz="31500"/>
          </a:p>
          <a:p>
            <a:pPr lvl="2">
              <a:defRPr sz="1800"/>
            </a:pPr>
            <a:r>
              <a:rPr sz="31500"/>
              <a:t>Body Level Three</a:t>
            </a:r>
            <a:endParaRPr sz="31500"/>
          </a:p>
          <a:p>
            <a:pPr lvl="3">
              <a:defRPr sz="1800"/>
            </a:pPr>
            <a:r>
              <a:rPr sz="31500"/>
              <a:t>Body Level Four</a:t>
            </a:r>
            <a:endParaRPr sz="31500"/>
          </a:p>
          <a:p>
            <a:pPr lvl="4">
              <a:defRPr sz="1800"/>
            </a:pPr>
            <a:r>
              <a:rPr sz="31500"/>
              <a:t>Body Level Five</a:t>
            </a:r>
          </a:p>
        </p:txBody>
      </p:sp>
    </p:spTree>
  </p:cSld>
  <p:clrMapOvr>
    <a:masterClrMapping/>
  </p:clrMapOvr>
  <p:transition spd="med" advClick="1"/>
</p:sldLayout>
</file>

<file path=ppt/slideLayouts/slideLayout3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24" name="Shape 224"/>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25" name="Shape 225"/>
          <p:cNvSpPr/>
          <p:nvPr/>
        </p:nvSpPr>
        <p:spPr>
          <a:xfrm>
            <a:off x="549274" y="6546850"/>
            <a:ext cx="5422902"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Presentation Title runs here  l  00/00/00</a:t>
            </a:r>
          </a:p>
        </p:txBody>
      </p:sp>
      <p:sp>
        <p:nvSpPr>
          <p:cNvPr id="226" name="Shape 226"/>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27"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28" name="Shape 228"/>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29" name="Shape 229"/>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
        <p:nvSpPr>
          <p:cNvPr id="230" name="Shape 230"/>
          <p:cNvSpPr/>
          <p:nvPr>
            <p:ph type="sldNum" sz="quarter" idx="2"/>
          </p:nvPr>
        </p:nvSpPr>
        <p:spPr>
          <a:xfrm>
            <a:off x="341193" y="6546850"/>
            <a:ext cx="249468" cy="231137"/>
          </a:xfrm>
          <a:prstGeom prst="rect">
            <a:avLst/>
          </a:prstGeom>
        </p:spPr>
        <p:txBody>
          <a:bodyPr/>
          <a:lstStyle>
            <a:lvl1pPr>
              <a:defRPr>
                <a:latin typeface="Verdana"/>
                <a:ea typeface="Verdana"/>
                <a:cs typeface="Verdana"/>
                <a:sym typeface="Verdana"/>
              </a:defRPr>
            </a:lvl1pPr>
          </a:lstStyle>
          <a:p>
            <a:pPr lvl="0"/>
            <a:fld id="{86CB4B4D-7CA3-9044-876B-883B54F8677D}" type="slidenum"/>
          </a:p>
        </p:txBody>
      </p:sp>
    </p:spTree>
  </p:cSld>
  <p:clrMapOvr>
    <a:masterClrMapping/>
  </p:clrMapOvr>
  <p:transition spd="med" advClick="1"/>
</p:sldLayout>
</file>

<file path=ppt/slideLayouts/slideLayout3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32" name="Shape 23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33" name="Shape 23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34"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35" name="Shape 235"/>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36" name="Shape 236"/>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37" name="Shape 237"/>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7.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39" name="Shape 23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40" name="Shape 24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4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42" name="Shape 242"/>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43" name="Shape 243"/>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44" name="Shape 244"/>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8.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46" name="Shape 24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47" name="Shape 24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4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49" name="Shape 249"/>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50" name="Shape 250"/>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51" name="Shape 251"/>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39.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53" name="Shape 253"/>
          <p:cNvSpPr/>
          <p:nvPr/>
        </p:nvSpPr>
        <p:spPr>
          <a:xfrm>
            <a:off x="658812" y="1219199"/>
            <a:ext cx="8586790"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560">
            <a:solidFill>
              <a:srgbClr val="CC9900"/>
            </a:solidFill>
            <a:miter/>
          </a:ln>
        </p:spPr>
        <p:txBody>
          <a:bodyPr lIns="0" tIns="0" rIns="0" bIns="0"/>
          <a:lstStyle/>
          <a:p>
            <a:pPr lvl="0">
              <a:defRPr>
                <a:latin typeface="Verdana"/>
                <a:ea typeface="Verdana"/>
                <a:cs typeface="Verdana"/>
                <a:sym typeface="Verdana"/>
              </a:defRPr>
            </a:pPr>
          </a:p>
        </p:txBody>
      </p:sp>
      <p:sp>
        <p:nvSpPr>
          <p:cNvPr id="254" name="Shape 254"/>
          <p:cNvSpPr/>
          <p:nvPr/>
        </p:nvSpPr>
        <p:spPr>
          <a:xfrm>
            <a:off x="2146300" y="3962398"/>
            <a:ext cx="7054851" cy="1590"/>
          </a:xfrm>
          <a:prstGeom prst="line">
            <a:avLst/>
          </a:prstGeom>
          <a:ln w="19080">
            <a:solidFill>
              <a:srgbClr val="CC9900"/>
            </a:solidFill>
            <a:miter/>
          </a:ln>
        </p:spPr>
        <p:txBody>
          <a:bodyPr lIns="0" tIns="0" rIns="0" bIns="0"/>
          <a:lstStyle/>
          <a:p>
            <a:pPr lvl="0" defTabSz="457200"/>
          </a:p>
        </p:txBody>
      </p:sp>
      <p:sp>
        <p:nvSpPr>
          <p:cNvPr id="255" name="Shape 255"/>
          <p:cNvSpPr/>
          <p:nvPr/>
        </p:nvSpPr>
        <p:spPr>
          <a:xfrm>
            <a:off x="3387725" y="6502400"/>
            <a:ext cx="3149600" cy="190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indent="38100" algn="ctr">
              <a:spcBef>
                <a:spcPts val="700"/>
              </a:spcBef>
              <a:tabLst>
                <a:tab pos="762000" algn="l"/>
                <a:tab pos="1485900" algn="l"/>
                <a:tab pos="2209800" algn="l"/>
                <a:tab pos="2933700" algn="l"/>
                <a:tab pos="3238500" algn="l"/>
                <a:tab pos="3657600" algn="l"/>
              </a:tabLst>
              <a:defRPr>
                <a:latin typeface="Lucida Grande"/>
                <a:ea typeface="Lucida Grande"/>
                <a:cs typeface="Lucida Grande"/>
                <a:sym typeface="Lucida Grande"/>
              </a:defRPr>
            </a:lvl1pPr>
          </a:lstStyle>
          <a:p>
            <a:pPr lvl="0">
              <a:defRPr sz="1800"/>
            </a:pPr>
            <a:r>
              <a:rPr sz="1200"/>
              <a:t>Copyright 2005 Prentice Hall</a:t>
            </a:r>
          </a:p>
        </p:txBody>
      </p:sp>
      <p:sp>
        <p:nvSpPr>
          <p:cNvPr id="256" name="Shape 256"/>
          <p:cNvSpPr/>
          <p:nvPr>
            <p:ph type="title"/>
          </p:nvPr>
        </p:nvSpPr>
        <p:spPr>
          <a:xfrm>
            <a:off x="495300" y="277810"/>
            <a:ext cx="8909050" cy="1322390"/>
          </a:xfrm>
          <a:prstGeom prst="rect">
            <a:avLst/>
          </a:prstGeom>
        </p:spPr>
        <p:txBody>
          <a:bodyPr lIns="50800" tIns="50800" rIns="50800" bIns="50800"/>
          <a:lstStyle>
            <a:lvl1pPr indent="38100">
              <a:spcBef>
                <a:spcPts val="0"/>
              </a:spcBef>
              <a:defRPr b="0" sz="4200">
                <a:solidFill>
                  <a:srgbClr val="006633"/>
                </a:solidFill>
                <a:latin typeface="Lucida Grande"/>
                <a:ea typeface="Lucida Grande"/>
                <a:cs typeface="Lucida Grande"/>
                <a:sym typeface="Lucida Grande"/>
              </a:defRPr>
            </a:lvl1pPr>
          </a:lstStyle>
          <a:p>
            <a:pPr lvl="0">
              <a:defRPr sz="1800">
                <a:solidFill>
                  <a:srgbClr val="000000"/>
                </a:solidFill>
              </a:defRPr>
            </a:pPr>
            <a:r>
              <a:rPr sz="4200">
                <a:solidFill>
                  <a:srgbClr val="006633"/>
                </a:solidFill>
              </a:rPr>
              <a:t>Title Text</a:t>
            </a:r>
          </a:p>
        </p:txBody>
      </p:sp>
      <p:sp>
        <p:nvSpPr>
          <p:cNvPr id="257" name="Shape 257"/>
          <p:cNvSpPr/>
          <p:nvPr>
            <p:ph type="body" idx="1"/>
          </p:nvPr>
        </p:nvSpPr>
        <p:spPr>
          <a:xfrm>
            <a:off x="495300" y="1600200"/>
            <a:ext cx="8909050" cy="5257800"/>
          </a:xfrm>
          <a:prstGeom prst="rect">
            <a:avLst/>
          </a:prstGeom>
        </p:spPr>
        <p:txBody>
          <a:bodyPr lIns="50800" tIns="50800" rIns="50800" bIns="50800"/>
          <a:lstStyle>
            <a:lvl1pPr indent="38100">
              <a:lnSpc>
                <a:spcPct val="100000"/>
              </a:lnSpc>
              <a:spcBef>
                <a:spcPts val="800"/>
              </a:spcBef>
              <a:defRPr sz="3000">
                <a:latin typeface="Arial"/>
                <a:ea typeface="Arial"/>
                <a:cs typeface="Arial"/>
                <a:sym typeface="Arial"/>
              </a:defRPr>
            </a:lvl1pPr>
            <a:lvl2pPr indent="38100">
              <a:lnSpc>
                <a:spcPct val="100000"/>
              </a:lnSpc>
              <a:spcBef>
                <a:spcPts val="800"/>
              </a:spcBef>
              <a:defRPr sz="3000">
                <a:latin typeface="Arial"/>
                <a:ea typeface="Arial"/>
                <a:cs typeface="Arial"/>
                <a:sym typeface="Arial"/>
              </a:defRPr>
            </a:lvl2pPr>
            <a:lvl3pPr indent="38100">
              <a:lnSpc>
                <a:spcPct val="100000"/>
              </a:lnSpc>
              <a:spcBef>
                <a:spcPts val="800"/>
              </a:spcBef>
              <a:defRPr sz="3000">
                <a:latin typeface="Arial"/>
                <a:ea typeface="Arial"/>
                <a:cs typeface="Arial"/>
                <a:sym typeface="Arial"/>
              </a:defRPr>
            </a:lvl3pPr>
            <a:lvl4pPr indent="38100">
              <a:lnSpc>
                <a:spcPct val="100000"/>
              </a:lnSpc>
              <a:spcBef>
                <a:spcPts val="800"/>
              </a:spcBef>
              <a:defRPr sz="3000">
                <a:latin typeface="Arial"/>
                <a:ea typeface="Arial"/>
                <a:cs typeface="Arial"/>
                <a:sym typeface="Arial"/>
              </a:defRPr>
            </a:lvl4pPr>
            <a:lvl5pPr indent="38100">
              <a:lnSpc>
                <a:spcPct val="100000"/>
              </a:lnSpc>
              <a:spcBef>
                <a:spcPts val="800"/>
              </a:spcBef>
              <a:defRPr sz="3000">
                <a:latin typeface="Arial"/>
                <a:ea typeface="Arial"/>
                <a:cs typeface="Arial"/>
                <a:sym typeface="Arial"/>
              </a:defRPr>
            </a:lvl5p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258" name="Shape 258"/>
          <p:cNvSpPr/>
          <p:nvPr>
            <p:ph type="sldNum" sz="quarter" idx="2"/>
          </p:nvPr>
        </p:nvSpPr>
        <p:spPr>
          <a:xfrm>
            <a:off x="8101800" y="6410959"/>
            <a:ext cx="296869" cy="281937"/>
          </a:xfrm>
          <a:prstGeom prst="rect">
            <a:avLst/>
          </a:prstGeom>
        </p:spPr>
        <p:txBody>
          <a:bodyPr anchor="b"/>
          <a:lstStyle>
            <a:lvl1pPr>
              <a:defRPr sz="1200">
                <a:solidFill>
                  <a:srgbClr val="000000"/>
                </a:solidFill>
                <a:latin typeface="Lucida Grande"/>
                <a:ea typeface="Lucida Grande"/>
                <a:cs typeface="Lucida Grande"/>
                <a:sym typeface="Lucida Grande"/>
              </a:defRPr>
            </a:lvl1p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9" name="Shape 19"/>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0" name="Shape 20"/>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40.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pic>
        <p:nvPicPr>
          <p:cNvPr id="260" name="image3.png"/>
          <p:cNvPicPr/>
          <p:nvPr/>
        </p:nvPicPr>
        <p:blipFill>
          <a:blip r:embed="rId2">
            <a:extLst/>
          </a:blip>
          <a:stretch>
            <a:fillRect/>
          </a:stretch>
        </p:blipFill>
        <p:spPr>
          <a:xfrm>
            <a:off x="8432800" y="6496050"/>
            <a:ext cx="1289050" cy="223840"/>
          </a:xfrm>
          <a:prstGeom prst="rect">
            <a:avLst/>
          </a:prstGeom>
          <a:ln w="12700">
            <a:miter lim="400000"/>
          </a:ln>
        </p:spPr>
      </p:pic>
      <p:sp>
        <p:nvSpPr>
          <p:cNvPr id="261" name="Shape 26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62" name="image4.png"/>
          <p:cNvPicPr/>
          <p:nvPr/>
        </p:nvPicPr>
        <p:blipFill>
          <a:blip r:embed="rId3">
            <a:extLst/>
          </a:blip>
          <a:stretch>
            <a:fillRect/>
          </a:stretch>
        </p:blipFill>
        <p:spPr>
          <a:xfrm>
            <a:off x="1366837" y="2330450"/>
            <a:ext cx="7161215" cy="1727200"/>
          </a:xfrm>
          <a:prstGeom prst="rect">
            <a:avLst/>
          </a:prstGeom>
          <a:ln w="12700">
            <a:miter lim="400000"/>
          </a:ln>
        </p:spPr>
      </p:pic>
      <p:sp>
        <p:nvSpPr>
          <p:cNvPr id="263" name="Shape 26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264" name="image2.png"/>
          <p:cNvPicPr/>
          <p:nvPr/>
        </p:nvPicPr>
        <p:blipFill>
          <a:blip r:embed="rId4">
            <a:extLst/>
          </a:blip>
          <a:stretch>
            <a:fillRect/>
          </a:stretch>
        </p:blipFill>
        <p:spPr>
          <a:xfrm>
            <a:off x="0" y="6356350"/>
            <a:ext cx="1909765" cy="493713"/>
          </a:xfrm>
          <a:prstGeom prst="rect">
            <a:avLst/>
          </a:prstGeom>
          <a:ln w="12700">
            <a:miter lim="400000"/>
          </a:ln>
        </p:spPr>
      </p:pic>
      <p:pic>
        <p:nvPicPr>
          <p:cNvPr id="265" name="image1.png"/>
          <p:cNvPicPr/>
          <p:nvPr/>
        </p:nvPicPr>
        <p:blipFill>
          <a:blip r:embed="rId5">
            <a:extLst/>
          </a:blip>
          <a:stretch>
            <a:fillRect/>
          </a:stretch>
        </p:blipFill>
        <p:spPr>
          <a:xfrm>
            <a:off x="8247060" y="6356350"/>
            <a:ext cx="1655765" cy="493713"/>
          </a:xfrm>
          <a:prstGeom prst="rect">
            <a:avLst/>
          </a:prstGeom>
          <a:ln w="12700">
            <a:miter lim="400000"/>
          </a:ln>
        </p:spPr>
      </p:pic>
      <p:sp>
        <p:nvSpPr>
          <p:cNvPr id="266" name="Shape 266"/>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67" name="Shape 267"/>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4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69" name="Shape 26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70" name="Shape 27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7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72" name="Shape 272"/>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73" name="Shape 273"/>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74" name="Shape 274"/>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4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76" name="Shape 27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277" name="Shape 27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27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279" name="Shape 279"/>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280" name="Shape 280"/>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81" name="Shape 281"/>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43.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283" name="Shape 28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284"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285" name="image2.png"/>
          <p:cNvPicPr/>
          <p:nvPr/>
        </p:nvPicPr>
        <p:blipFill>
          <a:blip r:embed="rId3">
            <a:extLst/>
          </a:blip>
          <a:stretch>
            <a:fillRect/>
          </a:stretch>
        </p:blipFill>
        <p:spPr>
          <a:xfrm>
            <a:off x="0" y="6356350"/>
            <a:ext cx="1909765" cy="493713"/>
          </a:xfrm>
          <a:prstGeom prst="rect">
            <a:avLst/>
          </a:prstGeom>
          <a:ln w="12700">
            <a:miter lim="400000"/>
          </a:ln>
        </p:spPr>
      </p:pic>
      <p:sp>
        <p:nvSpPr>
          <p:cNvPr id="286" name="Shape 286"/>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287" name="Shape 287"/>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288" name="Shape 288"/>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4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290" name="Shape 29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291"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292" name="image2.png"/>
          <p:cNvPicPr/>
          <p:nvPr/>
        </p:nvPicPr>
        <p:blipFill>
          <a:blip r:embed="rId3">
            <a:extLst/>
          </a:blip>
          <a:stretch>
            <a:fillRect/>
          </a:stretch>
        </p:blipFill>
        <p:spPr>
          <a:xfrm>
            <a:off x="0" y="6356350"/>
            <a:ext cx="1909765" cy="493713"/>
          </a:xfrm>
          <a:prstGeom prst="rect">
            <a:avLst/>
          </a:prstGeom>
          <a:ln w="12700">
            <a:miter lim="400000"/>
          </a:ln>
        </p:spPr>
      </p:pic>
      <p:sp>
        <p:nvSpPr>
          <p:cNvPr id="293" name="Shape 293"/>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294" name="Shape 294"/>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295" name="Shape 295"/>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45.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297" name="Shape 29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298"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299" name="image2.png"/>
          <p:cNvPicPr/>
          <p:nvPr/>
        </p:nvPicPr>
        <p:blipFill>
          <a:blip r:embed="rId3">
            <a:extLst/>
          </a:blip>
          <a:stretch>
            <a:fillRect/>
          </a:stretch>
        </p:blipFill>
        <p:spPr>
          <a:xfrm>
            <a:off x="0" y="6356350"/>
            <a:ext cx="1909765" cy="493713"/>
          </a:xfrm>
          <a:prstGeom prst="rect">
            <a:avLst/>
          </a:prstGeom>
          <a:ln w="12700">
            <a:miter lim="400000"/>
          </a:ln>
        </p:spPr>
      </p:pic>
      <p:sp>
        <p:nvSpPr>
          <p:cNvPr id="300" name="Shape 300"/>
          <p:cNvSpPr/>
          <p:nvPr/>
        </p:nvSpPr>
        <p:spPr>
          <a:xfrm>
            <a:off x="412750" y="6172198"/>
            <a:ext cx="6045200" cy="74905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Copyright © 2009 Pearson Education, Inc. </a:t>
            </a:r>
            <a:endParaRPr sz="2400">
              <a:latin typeface="Times New Roman"/>
              <a:ea typeface="Times New Roman"/>
              <a:cs typeface="Times New Roman"/>
              <a:sym typeface="Times New Roman"/>
            </a:endParaRPr>
          </a:p>
          <a:p>
            <a:pPr lvl="0" indent="38100">
              <a:spcBef>
                <a:spcPts val="6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sz="2400">
                <a:latin typeface="Times New Roman"/>
                <a:ea typeface="Times New Roman"/>
                <a:cs typeface="Times New Roman"/>
                <a:sym typeface="Times New Roman"/>
              </a:rPr>
              <a:t>Publishing as Prentice Hall</a:t>
            </a:r>
          </a:p>
        </p:txBody>
      </p:sp>
      <p:sp>
        <p:nvSpPr>
          <p:cNvPr id="301" name="Shape 301"/>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302" name="Shape 302"/>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Layouts/slideLayout4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304" name="Shape 304"/>
          <p:cNvSpPr/>
          <p:nvPr/>
        </p:nvSpPr>
        <p:spPr>
          <a:xfrm>
            <a:off x="658812" y="1219199"/>
            <a:ext cx="8586790"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560">
            <a:solidFill>
              <a:srgbClr val="CC9900"/>
            </a:solidFill>
            <a:miter/>
          </a:ln>
        </p:spPr>
        <p:txBody>
          <a:bodyPr lIns="0" tIns="0" rIns="0" bIns="0"/>
          <a:lstStyle/>
          <a:p>
            <a:pPr lvl="0">
              <a:defRPr>
                <a:latin typeface="Verdana"/>
                <a:ea typeface="Verdana"/>
                <a:cs typeface="Verdana"/>
                <a:sym typeface="Verdana"/>
              </a:defRPr>
            </a:pPr>
          </a:p>
        </p:txBody>
      </p:sp>
      <p:sp>
        <p:nvSpPr>
          <p:cNvPr id="305" name="Shape 305"/>
          <p:cNvSpPr/>
          <p:nvPr/>
        </p:nvSpPr>
        <p:spPr>
          <a:xfrm>
            <a:off x="2146300" y="3962398"/>
            <a:ext cx="7054851" cy="1590"/>
          </a:xfrm>
          <a:prstGeom prst="line">
            <a:avLst/>
          </a:prstGeom>
          <a:ln w="19080">
            <a:solidFill>
              <a:srgbClr val="CC9900"/>
            </a:solidFill>
            <a:miter/>
          </a:ln>
        </p:spPr>
        <p:txBody>
          <a:bodyPr lIns="0" tIns="0" rIns="0" bIns="0"/>
          <a:lstStyle/>
          <a:p>
            <a:pPr lvl="0" defTabSz="457200"/>
          </a:p>
        </p:txBody>
      </p:sp>
      <p:sp>
        <p:nvSpPr>
          <p:cNvPr id="306" name="Shape 306"/>
          <p:cNvSpPr/>
          <p:nvPr/>
        </p:nvSpPr>
        <p:spPr>
          <a:xfrm>
            <a:off x="3387725" y="6502400"/>
            <a:ext cx="3149600" cy="190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indent="38100" algn="ctr">
              <a:spcBef>
                <a:spcPts val="700"/>
              </a:spcBef>
              <a:tabLst>
                <a:tab pos="762000" algn="l"/>
                <a:tab pos="1485900" algn="l"/>
                <a:tab pos="2209800" algn="l"/>
                <a:tab pos="2933700" algn="l"/>
                <a:tab pos="3238500" algn="l"/>
                <a:tab pos="3657600" algn="l"/>
              </a:tabLst>
              <a:defRPr>
                <a:latin typeface="Lucida Grande"/>
                <a:ea typeface="Lucida Grande"/>
                <a:cs typeface="Lucida Grande"/>
                <a:sym typeface="Lucida Grande"/>
              </a:defRPr>
            </a:lvl1pPr>
          </a:lstStyle>
          <a:p>
            <a:pPr lvl="0">
              <a:defRPr sz="1800"/>
            </a:pPr>
            <a:r>
              <a:rPr sz="1200"/>
              <a:t>Copyright 2005 Prentice Hall</a:t>
            </a:r>
          </a:p>
        </p:txBody>
      </p:sp>
      <p:sp>
        <p:nvSpPr>
          <p:cNvPr id="307" name="Shape 307"/>
          <p:cNvSpPr/>
          <p:nvPr>
            <p:ph type="title"/>
          </p:nvPr>
        </p:nvSpPr>
        <p:spPr>
          <a:xfrm>
            <a:off x="495300" y="277810"/>
            <a:ext cx="8909050" cy="1322390"/>
          </a:xfrm>
          <a:prstGeom prst="rect">
            <a:avLst/>
          </a:prstGeom>
        </p:spPr>
        <p:txBody>
          <a:bodyPr lIns="50800" tIns="50800" rIns="50800" bIns="50800"/>
          <a:lstStyle>
            <a:lvl1pPr indent="38100">
              <a:spcBef>
                <a:spcPts val="0"/>
              </a:spcBef>
              <a:defRPr b="0" sz="4200">
                <a:solidFill>
                  <a:srgbClr val="006633"/>
                </a:solidFill>
                <a:latin typeface="Lucida Grande"/>
                <a:ea typeface="Lucida Grande"/>
                <a:cs typeface="Lucida Grande"/>
                <a:sym typeface="Lucida Grande"/>
              </a:defRPr>
            </a:lvl1pPr>
          </a:lstStyle>
          <a:p>
            <a:pPr lvl="0">
              <a:defRPr sz="1800">
                <a:solidFill>
                  <a:srgbClr val="000000"/>
                </a:solidFill>
              </a:defRPr>
            </a:pPr>
            <a:r>
              <a:rPr sz="4200">
                <a:solidFill>
                  <a:srgbClr val="006633"/>
                </a:solidFill>
              </a:rPr>
              <a:t>Title Text</a:t>
            </a:r>
          </a:p>
        </p:txBody>
      </p:sp>
      <p:sp>
        <p:nvSpPr>
          <p:cNvPr id="308" name="Shape 308"/>
          <p:cNvSpPr/>
          <p:nvPr>
            <p:ph type="body" idx="1"/>
          </p:nvPr>
        </p:nvSpPr>
        <p:spPr>
          <a:xfrm>
            <a:off x="495300" y="1600200"/>
            <a:ext cx="8909050" cy="5257800"/>
          </a:xfrm>
          <a:prstGeom prst="rect">
            <a:avLst/>
          </a:prstGeom>
        </p:spPr>
        <p:txBody>
          <a:bodyPr lIns="50800" tIns="50800" rIns="50800" bIns="50800"/>
          <a:lstStyle>
            <a:lvl1pPr indent="38100">
              <a:lnSpc>
                <a:spcPct val="100000"/>
              </a:lnSpc>
              <a:spcBef>
                <a:spcPts val="800"/>
              </a:spcBef>
              <a:defRPr sz="3000">
                <a:latin typeface="Arial"/>
                <a:ea typeface="Arial"/>
                <a:cs typeface="Arial"/>
                <a:sym typeface="Arial"/>
              </a:defRPr>
            </a:lvl1pPr>
            <a:lvl2pPr indent="38100">
              <a:lnSpc>
                <a:spcPct val="100000"/>
              </a:lnSpc>
              <a:spcBef>
                <a:spcPts val="800"/>
              </a:spcBef>
              <a:defRPr sz="3000">
                <a:latin typeface="Arial"/>
                <a:ea typeface="Arial"/>
                <a:cs typeface="Arial"/>
                <a:sym typeface="Arial"/>
              </a:defRPr>
            </a:lvl2pPr>
            <a:lvl3pPr indent="38100">
              <a:lnSpc>
                <a:spcPct val="100000"/>
              </a:lnSpc>
              <a:spcBef>
                <a:spcPts val="800"/>
              </a:spcBef>
              <a:defRPr sz="3000">
                <a:latin typeface="Arial"/>
                <a:ea typeface="Arial"/>
                <a:cs typeface="Arial"/>
                <a:sym typeface="Arial"/>
              </a:defRPr>
            </a:lvl3pPr>
            <a:lvl4pPr indent="38100">
              <a:lnSpc>
                <a:spcPct val="100000"/>
              </a:lnSpc>
              <a:spcBef>
                <a:spcPts val="800"/>
              </a:spcBef>
              <a:defRPr sz="3000">
                <a:latin typeface="Arial"/>
                <a:ea typeface="Arial"/>
                <a:cs typeface="Arial"/>
                <a:sym typeface="Arial"/>
              </a:defRPr>
            </a:lvl4pPr>
            <a:lvl5pPr indent="38100">
              <a:lnSpc>
                <a:spcPct val="100000"/>
              </a:lnSpc>
              <a:spcBef>
                <a:spcPts val="800"/>
              </a:spcBef>
              <a:defRPr sz="3000">
                <a:latin typeface="Arial"/>
                <a:ea typeface="Arial"/>
                <a:cs typeface="Arial"/>
                <a:sym typeface="Arial"/>
              </a:defRPr>
            </a:lvl5p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
        <p:nvSpPr>
          <p:cNvPr id="309" name="Shape 309"/>
          <p:cNvSpPr/>
          <p:nvPr>
            <p:ph type="sldNum" sz="quarter" idx="2"/>
          </p:nvPr>
        </p:nvSpPr>
        <p:spPr>
          <a:xfrm>
            <a:off x="8101800" y="6410959"/>
            <a:ext cx="296869" cy="281937"/>
          </a:xfrm>
          <a:prstGeom prst="rect">
            <a:avLst/>
          </a:prstGeom>
        </p:spPr>
        <p:txBody>
          <a:bodyPr anchor="b"/>
          <a:lstStyle>
            <a:lvl1pPr>
              <a:defRPr sz="1200">
                <a:solidFill>
                  <a:srgbClr val="000000"/>
                </a:solidFill>
                <a:latin typeface="Lucida Grande"/>
                <a:ea typeface="Lucida Grande"/>
                <a:cs typeface="Lucida Grande"/>
                <a:sym typeface="Lucida Grande"/>
              </a:defRPr>
            </a:lvl1p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2" name="Shape 22"/>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3" name="Shape 23"/>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25" name="Shape 25"/>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26" name="Shape 26"/>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
        <p:nvSpPr>
          <p:cNvPr id="27" name="Shape 2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29" name="Shape 29"/>
          <p:cNvSpPr/>
          <p:nvPr/>
        </p:nvSpPr>
        <p:spPr>
          <a:xfrm>
            <a:off x="412749" y="228599"/>
            <a:ext cx="8915402" cy="609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19080">
            <a:solidFill>
              <a:srgbClr val="CC9900"/>
            </a:solidFill>
            <a:miter/>
          </a:ln>
        </p:spPr>
        <p:txBody>
          <a:bodyPr lIns="0" tIns="0" rIns="0" bIns="0"/>
          <a:lstStyle/>
          <a:p>
            <a:pPr lvl="0">
              <a:defRPr>
                <a:latin typeface="Verdana"/>
                <a:ea typeface="Verdana"/>
                <a:cs typeface="Verdana"/>
                <a:sym typeface="Verdana"/>
              </a:defRPr>
            </a:pPr>
          </a:p>
        </p:txBody>
      </p:sp>
      <p:sp>
        <p:nvSpPr>
          <p:cNvPr id="30" name="Shape 30"/>
          <p:cNvSpPr/>
          <p:nvPr/>
        </p:nvSpPr>
        <p:spPr>
          <a:xfrm>
            <a:off x="495300" y="6172198"/>
            <a:ext cx="8915402" cy="1590"/>
          </a:xfrm>
          <a:prstGeom prst="line">
            <a:avLst/>
          </a:prstGeom>
          <a:ln w="19080">
            <a:solidFill>
              <a:srgbClr val="CC9900"/>
            </a:solidFill>
            <a:miter/>
          </a:ln>
        </p:spPr>
        <p:txBody>
          <a:bodyPr lIns="0" tIns="0" rIns="0" bIns="0"/>
          <a:lstStyle/>
          <a:p>
            <a:pPr lvl="0" defTabSz="457200"/>
          </a:p>
        </p:txBody>
      </p:sp>
      <p:sp>
        <p:nvSpPr>
          <p:cNvPr id="31" name="Shape 31"/>
          <p:cNvSpPr/>
          <p:nvPr/>
        </p:nvSpPr>
        <p:spPr>
          <a:xfrm>
            <a:off x="412750" y="6158514"/>
            <a:ext cx="6045200" cy="50044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indent="38100">
              <a:spcBef>
                <a:spcPts val="8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i="1" sz="1400">
                <a:solidFill>
                  <a:srgbClr val="71602F"/>
                </a:solidFill>
                <a:latin typeface="Times New Roman"/>
                <a:ea typeface="Times New Roman"/>
                <a:cs typeface="Times New Roman"/>
                <a:sym typeface="Times New Roman"/>
              </a:rPr>
              <a:t>Copyright © 2009 Pearson Education, Inc. </a:t>
            </a:r>
            <a:endParaRPr i="1" sz="1400">
              <a:solidFill>
                <a:srgbClr val="71602F"/>
              </a:solidFill>
              <a:latin typeface="Times New Roman"/>
              <a:ea typeface="Times New Roman"/>
              <a:cs typeface="Times New Roman"/>
              <a:sym typeface="Times New Roman"/>
            </a:endParaRPr>
          </a:p>
          <a:p>
            <a:pPr lvl="0" indent="38100">
              <a:spcBef>
                <a:spcPts val="800"/>
              </a:spcBef>
              <a:tabLst>
                <a:tab pos="762000" algn="l"/>
                <a:tab pos="762000" algn="l"/>
                <a:tab pos="762000" algn="l"/>
                <a:tab pos="762000" algn="l"/>
                <a:tab pos="1485900" algn="l"/>
                <a:tab pos="1485900" algn="l"/>
                <a:tab pos="1485900" algn="l"/>
                <a:tab pos="1485900" algn="l"/>
                <a:tab pos="2209800" algn="l"/>
                <a:tab pos="2209800" algn="l"/>
                <a:tab pos="2209800" algn="l"/>
                <a:tab pos="2209800" algn="l"/>
                <a:tab pos="2933700" algn="l"/>
                <a:tab pos="2933700" algn="l"/>
                <a:tab pos="2933700" algn="l"/>
                <a:tab pos="2933700" algn="l"/>
                <a:tab pos="3657600" algn="l"/>
                <a:tab pos="3657600" algn="l"/>
                <a:tab pos="3657600" algn="l"/>
                <a:tab pos="3657600" algn="l"/>
                <a:tab pos="4381500" algn="l"/>
                <a:tab pos="4381500" algn="l"/>
                <a:tab pos="4381500" algn="l"/>
                <a:tab pos="4381500" algn="l"/>
                <a:tab pos="5105400" algn="l"/>
                <a:tab pos="5105400" algn="l"/>
                <a:tab pos="5105400" algn="l"/>
                <a:tab pos="5105400" algn="l"/>
                <a:tab pos="5829300" algn="l"/>
                <a:tab pos="5829300" algn="l"/>
                <a:tab pos="5829300" algn="l"/>
                <a:tab pos="5829300" algn="l"/>
                <a:tab pos="5981700" algn="l"/>
                <a:tab pos="5981700" algn="l"/>
                <a:tab pos="5981700" algn="l"/>
                <a:tab pos="5981700" algn="l"/>
                <a:tab pos="6400800" algn="l"/>
                <a:tab pos="6400800" algn="l"/>
              </a:tabLst>
              <a:defRPr sz="1800"/>
            </a:pPr>
            <a:r>
              <a:rPr i="1" sz="1400">
                <a:solidFill>
                  <a:srgbClr val="71602F"/>
                </a:solidFill>
                <a:latin typeface="Times New Roman"/>
                <a:ea typeface="Times New Roman"/>
                <a:cs typeface="Times New Roman"/>
                <a:sym typeface="Times New Roman"/>
              </a:rPr>
              <a:t>Publishing as Prentice Hall</a:t>
            </a:r>
          </a:p>
        </p:txBody>
      </p:sp>
      <p:sp>
        <p:nvSpPr>
          <p:cNvPr id="32" name="Shape 32"/>
          <p:cNvSpPr/>
          <p:nvPr>
            <p:ph type="title"/>
          </p:nvPr>
        </p:nvSpPr>
        <p:spPr>
          <a:xfrm>
            <a:off x="495300" y="277810"/>
            <a:ext cx="8909050" cy="1322390"/>
          </a:xfrm>
          <a:prstGeom prst="rect">
            <a:avLst/>
          </a:prstGeom>
        </p:spPr>
        <p:txBody>
          <a:bodyPr lIns="50800" tIns="50800" rIns="50800" bIns="50800"/>
          <a:lstStyle>
            <a:lvl1pPr indent="38100">
              <a:spcBef>
                <a:spcPts val="0"/>
              </a:spcBef>
              <a:defRPr b="0" sz="4200">
                <a:solidFill>
                  <a:srgbClr val="006633"/>
                </a:solidFill>
                <a:latin typeface="Lucida Grande"/>
                <a:ea typeface="Lucida Grande"/>
                <a:cs typeface="Lucida Grande"/>
                <a:sym typeface="Lucida Grande"/>
              </a:defRPr>
            </a:lvl1pPr>
          </a:lstStyle>
          <a:p>
            <a:pPr lvl="0">
              <a:defRPr sz="1800">
                <a:solidFill>
                  <a:srgbClr val="000000"/>
                </a:solidFill>
              </a:defRPr>
            </a:pPr>
            <a:r>
              <a:rPr sz="4200">
                <a:solidFill>
                  <a:srgbClr val="006633"/>
                </a:solidFill>
              </a:rPr>
              <a:t>Title Text</a:t>
            </a:r>
          </a:p>
        </p:txBody>
      </p:sp>
      <p:sp>
        <p:nvSpPr>
          <p:cNvPr id="33" name="Shape 33"/>
          <p:cNvSpPr/>
          <p:nvPr>
            <p:ph type="body" idx="1"/>
          </p:nvPr>
        </p:nvSpPr>
        <p:spPr>
          <a:xfrm>
            <a:off x="495300" y="1600200"/>
            <a:ext cx="8909050" cy="5257800"/>
          </a:xfrm>
          <a:prstGeom prst="rect">
            <a:avLst/>
          </a:prstGeom>
        </p:spPr>
        <p:txBody>
          <a:bodyPr lIns="50800" tIns="50800" rIns="50800" bIns="50800"/>
          <a:lstStyle>
            <a:lvl1pPr indent="38100">
              <a:lnSpc>
                <a:spcPct val="100000"/>
              </a:lnSpc>
              <a:spcBef>
                <a:spcPts val="800"/>
              </a:spcBef>
              <a:defRPr sz="3000">
                <a:latin typeface="Arial"/>
                <a:ea typeface="Arial"/>
                <a:cs typeface="Arial"/>
                <a:sym typeface="Arial"/>
              </a:defRPr>
            </a:lvl1pPr>
            <a:lvl2pPr indent="38100">
              <a:lnSpc>
                <a:spcPct val="100000"/>
              </a:lnSpc>
              <a:spcBef>
                <a:spcPts val="800"/>
              </a:spcBef>
              <a:defRPr sz="3000">
                <a:latin typeface="Arial"/>
                <a:ea typeface="Arial"/>
                <a:cs typeface="Arial"/>
                <a:sym typeface="Arial"/>
              </a:defRPr>
            </a:lvl2pPr>
            <a:lvl3pPr indent="38100">
              <a:lnSpc>
                <a:spcPct val="100000"/>
              </a:lnSpc>
              <a:spcBef>
                <a:spcPts val="800"/>
              </a:spcBef>
              <a:defRPr sz="3000">
                <a:latin typeface="Arial"/>
                <a:ea typeface="Arial"/>
                <a:cs typeface="Arial"/>
                <a:sym typeface="Arial"/>
              </a:defRPr>
            </a:lvl3pPr>
            <a:lvl4pPr indent="38100">
              <a:lnSpc>
                <a:spcPct val="100000"/>
              </a:lnSpc>
              <a:spcBef>
                <a:spcPts val="800"/>
              </a:spcBef>
              <a:defRPr sz="3000">
                <a:latin typeface="Arial"/>
                <a:ea typeface="Arial"/>
                <a:cs typeface="Arial"/>
                <a:sym typeface="Arial"/>
              </a:defRPr>
            </a:lvl4pPr>
            <a:lvl5pPr indent="38100">
              <a:lnSpc>
                <a:spcPct val="100000"/>
              </a:lnSpc>
              <a:spcBef>
                <a:spcPts val="800"/>
              </a:spcBef>
              <a:defRPr sz="3000">
                <a:latin typeface="Arial"/>
                <a:ea typeface="Arial"/>
                <a:cs typeface="Arial"/>
                <a:sym typeface="Arial"/>
              </a:defRPr>
            </a:lvl5pPr>
          </a:lstStyle>
          <a:p>
            <a:pPr lvl="0">
              <a:defRPr sz="1800"/>
            </a:pPr>
            <a:r>
              <a:rPr sz="3000"/>
              <a:t>Body Level One</a:t>
            </a:r>
            <a:endParaRPr sz="3000"/>
          </a:p>
          <a:p>
            <a:pPr lvl="1">
              <a:defRPr sz="1800"/>
            </a:pPr>
            <a:r>
              <a:rPr sz="3000"/>
              <a:t>Body Level Two</a:t>
            </a:r>
            <a:endParaRPr sz="3000"/>
          </a:p>
          <a:p>
            <a:pPr lvl="2">
              <a:defRPr sz="1800"/>
            </a:pPr>
            <a:r>
              <a:rPr sz="3000"/>
              <a:t>Body Level Three</a:t>
            </a:r>
            <a:endParaRPr sz="3000"/>
          </a:p>
          <a:p>
            <a:pPr lvl="3">
              <a:defRPr sz="1800"/>
            </a:pPr>
            <a:r>
              <a:rPr sz="3000"/>
              <a:t>Body Level Four</a:t>
            </a:r>
            <a:endParaRPr sz="3000"/>
          </a:p>
          <a:p>
            <a:pPr lvl="4">
              <a:defRPr sz="1800"/>
            </a:pPr>
            <a:r>
              <a:rPr sz="3000"/>
              <a:t>Body Level Five</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35" name="Shape 3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6" name="Shape 3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7" name="Shape 3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9" name="Shape 39"/>
          <p:cNvSpPr/>
          <p:nvPr>
            <p:ph type="title"/>
          </p:nvPr>
        </p:nvSpPr>
        <p:spPr>
          <a:prstGeom prst="rect">
            <a:avLst/>
          </a:prstGeom>
        </p:spPr>
        <p:txBody>
          <a:bodyPr/>
          <a:lstStyle/>
          <a:p>
            <a:pPr lvl="0">
              <a:defRPr b="0" sz="1800">
                <a:solidFill>
                  <a:srgbClr val="000000"/>
                </a:solidFill>
              </a:defRPr>
            </a:pPr>
            <a:r>
              <a:rPr b="1" sz="2400">
                <a:solidFill>
                  <a:srgbClr val="ED6B06"/>
                </a:solidFill>
              </a:rPr>
              <a:t>Title Text</a:t>
            </a:r>
          </a:p>
        </p:txBody>
      </p:sp>
      <p:sp>
        <p:nvSpPr>
          <p:cNvPr id="40" name="Shape 40"/>
          <p:cNvSpPr/>
          <p:nvPr>
            <p:ph type="body" idx="1"/>
          </p:nvPr>
        </p:nvSpPr>
        <p:spPr>
          <a:prstGeom prst="rect">
            <a:avLst/>
          </a:prstGeom>
        </p:spPr>
        <p:txBody>
          <a:body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solidFill>
          <a:srgbClr val="FBF5EA"/>
        </a:solidFill>
      </p:bgPr>
    </p:bg>
    <p:spTree>
      <p:nvGrpSpPr>
        <p:cNvPr id="1" name=""/>
        <p:cNvGrpSpPr/>
        <p:nvPr/>
      </p:nvGrpSpPr>
      <p:grpSpPr>
        <a:xfrm>
          <a:off x="0" y="0"/>
          <a:ext cx="0" cy="0"/>
          <a:chOff x="0" y="0"/>
          <a:chExt cx="0" cy="0"/>
        </a:xfrm>
      </p:grpSpPr>
      <p:sp>
        <p:nvSpPr>
          <p:cNvPr id="42" name="Shape 4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pic>
        <p:nvPicPr>
          <p:cNvPr id="43" name="image1.png"/>
          <p:cNvPicPr/>
          <p:nvPr/>
        </p:nvPicPr>
        <p:blipFill>
          <a:blip r:embed="rId2">
            <a:extLst/>
          </a:blip>
          <a:stretch>
            <a:fillRect/>
          </a:stretch>
        </p:blipFill>
        <p:spPr>
          <a:xfrm>
            <a:off x="8247060" y="6356350"/>
            <a:ext cx="1655765" cy="493713"/>
          </a:xfrm>
          <a:prstGeom prst="rect">
            <a:avLst/>
          </a:prstGeom>
          <a:ln w="12700">
            <a:miter lim="400000"/>
          </a:ln>
        </p:spPr>
      </p:pic>
      <p:pic>
        <p:nvPicPr>
          <p:cNvPr id="44" name="image2.png"/>
          <p:cNvPicPr/>
          <p:nvPr/>
        </p:nvPicPr>
        <p:blipFill>
          <a:blip r:embed="rId3">
            <a:extLst/>
          </a:blip>
          <a:stretch>
            <a:fillRect/>
          </a:stretch>
        </p:blipFill>
        <p:spPr>
          <a:xfrm>
            <a:off x="0" y="6356350"/>
            <a:ext cx="1909765" cy="493713"/>
          </a:xfrm>
          <a:prstGeom prst="rect">
            <a:avLst/>
          </a:prstGeom>
          <a:ln w="12700">
            <a:miter lim="400000"/>
          </a:ln>
        </p:spPr>
      </p:pic>
      <p:sp>
        <p:nvSpPr>
          <p:cNvPr id="45" name="Shape 45"/>
          <p:cNvSpPr/>
          <p:nvPr>
            <p:ph type="title"/>
          </p:nvPr>
        </p:nvSpPr>
        <p:spPr>
          <a:xfrm>
            <a:off x="395285" y="395285"/>
            <a:ext cx="9102729" cy="1366840"/>
          </a:xfrm>
          <a:prstGeom prst="rect">
            <a:avLst/>
          </a:prstGeom>
        </p:spPr>
        <p:txBody>
          <a:bodyPr/>
          <a:lstStyle>
            <a:lvl1pPr>
              <a:spcBef>
                <a:spcPts val="1800"/>
              </a:spcBef>
              <a:defRPr sz="3600"/>
            </a:lvl1pPr>
          </a:lstStyle>
          <a:p>
            <a:pPr lvl="0">
              <a:defRPr b="0" sz="1800">
                <a:solidFill>
                  <a:srgbClr val="000000"/>
                </a:solidFill>
              </a:defRPr>
            </a:pPr>
            <a:r>
              <a:rPr b="1" sz="3600">
                <a:solidFill>
                  <a:srgbClr val="ED6B06"/>
                </a:solidFill>
              </a:rPr>
              <a:t>Title Text</a:t>
            </a:r>
          </a:p>
        </p:txBody>
      </p:sp>
      <p:sp>
        <p:nvSpPr>
          <p:cNvPr id="46" name="Shape 46"/>
          <p:cNvSpPr/>
          <p:nvPr>
            <p:ph type="body" idx="1"/>
          </p:nvPr>
        </p:nvSpPr>
        <p:spPr>
          <a:xfrm>
            <a:off x="395285" y="1762125"/>
            <a:ext cx="9102729" cy="5095875"/>
          </a:xfrm>
          <a:prstGeom prst="rect">
            <a:avLst/>
          </a:prstGeom>
        </p:spPr>
        <p:txBody>
          <a:bodyPr/>
          <a:lstStyle>
            <a:lvl1pPr>
              <a:lnSpc>
                <a:spcPct val="100000"/>
              </a:lnSpc>
              <a:defRPr b="1" sz="2400">
                <a:solidFill>
                  <a:srgbClr val="ED6B06"/>
                </a:solidFill>
              </a:defRPr>
            </a:lvl1pPr>
            <a:lvl2pPr>
              <a:lnSpc>
                <a:spcPct val="100000"/>
              </a:lnSpc>
              <a:defRPr b="1" sz="2400">
                <a:solidFill>
                  <a:srgbClr val="ED6B06"/>
                </a:solidFill>
              </a:defRPr>
            </a:lvl2pPr>
            <a:lvl3pPr>
              <a:lnSpc>
                <a:spcPct val="100000"/>
              </a:lnSpc>
              <a:defRPr b="1" sz="2400">
                <a:solidFill>
                  <a:srgbClr val="ED6B06"/>
                </a:solidFill>
              </a:defRPr>
            </a:lvl3pPr>
            <a:lvl4pPr>
              <a:lnSpc>
                <a:spcPct val="100000"/>
              </a:lnSpc>
              <a:defRPr b="1" sz="2400">
                <a:solidFill>
                  <a:srgbClr val="ED6B06"/>
                </a:solidFill>
              </a:defRPr>
            </a:lvl4pPr>
            <a:lvl5pPr>
              <a:lnSpc>
                <a:spcPct val="100000"/>
              </a:lnSpc>
              <a:defRPr b="1" sz="2400">
                <a:solidFill>
                  <a:srgbClr val="ED6B06"/>
                </a:solidFill>
              </a:defRPr>
            </a:lvl5pPr>
          </a:lstStyle>
          <a:p>
            <a:pPr lvl="0">
              <a:defRPr b="0" sz="1800">
                <a:solidFill>
                  <a:srgbClr val="000000"/>
                </a:solidFill>
              </a:defRPr>
            </a:pPr>
            <a:r>
              <a:rPr b="1" sz="2400">
                <a:solidFill>
                  <a:srgbClr val="ED6B06"/>
                </a:solidFill>
              </a:rPr>
              <a:t>Body Level One</a:t>
            </a:r>
            <a:endParaRPr b="1" sz="2400">
              <a:solidFill>
                <a:srgbClr val="ED6B06"/>
              </a:solidFill>
            </a:endParaRPr>
          </a:p>
          <a:p>
            <a:pPr lvl="1">
              <a:defRPr b="0" sz="1800">
                <a:solidFill>
                  <a:srgbClr val="000000"/>
                </a:solidFill>
              </a:defRPr>
            </a:pPr>
            <a:r>
              <a:rPr b="1" sz="2400">
                <a:solidFill>
                  <a:srgbClr val="ED6B06"/>
                </a:solidFill>
              </a:rPr>
              <a:t>Body Level Two</a:t>
            </a:r>
            <a:endParaRPr b="1" sz="2400">
              <a:solidFill>
                <a:srgbClr val="ED6B06"/>
              </a:solidFill>
            </a:endParaRPr>
          </a:p>
          <a:p>
            <a:pPr lvl="2">
              <a:defRPr b="0" sz="1800">
                <a:solidFill>
                  <a:srgbClr val="000000"/>
                </a:solidFill>
              </a:defRPr>
            </a:pPr>
            <a:r>
              <a:rPr b="1" sz="2400">
                <a:solidFill>
                  <a:srgbClr val="ED6B06"/>
                </a:solidFill>
              </a:rPr>
              <a:t>Body Level Three</a:t>
            </a:r>
            <a:endParaRPr b="1" sz="2400">
              <a:solidFill>
                <a:srgbClr val="ED6B06"/>
              </a:solidFill>
            </a:endParaRPr>
          </a:p>
          <a:p>
            <a:pPr lvl="3">
              <a:defRPr b="0" sz="1800">
                <a:solidFill>
                  <a:srgbClr val="000000"/>
                </a:solidFill>
              </a:defRPr>
            </a:pPr>
            <a:r>
              <a:rPr b="1" sz="2400">
                <a:solidFill>
                  <a:srgbClr val="ED6B06"/>
                </a:solidFill>
              </a:rPr>
              <a:t>Body Level Four</a:t>
            </a:r>
            <a:endParaRPr b="1" sz="2400">
              <a:solidFill>
                <a:srgbClr val="ED6B06"/>
              </a:solidFill>
            </a:endParaRPr>
          </a:p>
          <a:p>
            <a:pPr lvl="4">
              <a:defRPr b="0" sz="1800">
                <a:solidFill>
                  <a:srgbClr val="000000"/>
                </a:solidFill>
              </a:defRPr>
            </a:pPr>
            <a:r>
              <a:rPr b="1" sz="2400">
                <a:solidFill>
                  <a:srgbClr val="ED6B06"/>
                </a:solidFill>
              </a:rPr>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 Id="rId33" Type="http://schemas.openxmlformats.org/officeDocument/2006/relationships/slideLayout" Target="../slideLayouts/slideLayout31.xml"/><Relationship Id="rId34" Type="http://schemas.openxmlformats.org/officeDocument/2006/relationships/slideLayout" Target="../slideLayouts/slideLayout32.xml"/><Relationship Id="rId35" Type="http://schemas.openxmlformats.org/officeDocument/2006/relationships/slideLayout" Target="../slideLayouts/slideLayout33.xml"/><Relationship Id="rId36" Type="http://schemas.openxmlformats.org/officeDocument/2006/relationships/slideLayout" Target="../slideLayouts/slideLayout34.xml"/><Relationship Id="rId37" Type="http://schemas.openxmlformats.org/officeDocument/2006/relationships/slideLayout" Target="../slideLayouts/slideLayout35.xml"/><Relationship Id="rId38" Type="http://schemas.openxmlformats.org/officeDocument/2006/relationships/slideLayout" Target="../slideLayouts/slideLayout36.xml"/><Relationship Id="rId39" Type="http://schemas.openxmlformats.org/officeDocument/2006/relationships/slideLayout" Target="../slideLayouts/slideLayout37.xml"/><Relationship Id="rId40" Type="http://schemas.openxmlformats.org/officeDocument/2006/relationships/slideLayout" Target="../slideLayouts/slideLayout38.xml"/><Relationship Id="rId41" Type="http://schemas.openxmlformats.org/officeDocument/2006/relationships/slideLayout" Target="../slideLayouts/slideLayout39.xml"/><Relationship Id="rId42" Type="http://schemas.openxmlformats.org/officeDocument/2006/relationships/slideLayout" Target="../slideLayouts/slideLayout40.xml"/><Relationship Id="rId43" Type="http://schemas.openxmlformats.org/officeDocument/2006/relationships/slideLayout" Target="../slideLayouts/slideLayout41.xml"/><Relationship Id="rId44" Type="http://schemas.openxmlformats.org/officeDocument/2006/relationships/slideLayout" Target="../slideLayouts/slideLayout42.xml"/><Relationship Id="rId45" Type="http://schemas.openxmlformats.org/officeDocument/2006/relationships/slideLayout" Target="../slideLayouts/slideLayout43.xml"/><Relationship Id="rId46" Type="http://schemas.openxmlformats.org/officeDocument/2006/relationships/slideLayout" Target="../slideLayouts/slideLayout44.xml"/><Relationship Id="rId47" Type="http://schemas.openxmlformats.org/officeDocument/2006/relationships/slideLayout" Target="../slideLayouts/slideLayout45.xml"/><Relationship Id="rId48"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 name="Shape 3"/>
          <p:cNvSpPr/>
          <p:nvPr/>
        </p:nvSpPr>
        <p:spPr>
          <a:xfrm>
            <a:off x="549274" y="6546850"/>
            <a:ext cx="5422902"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723900" algn="l"/>
                <a:tab pos="1447800" algn="l"/>
                <a:tab pos="2171700" algn="l"/>
                <a:tab pos="2895600" algn="l"/>
                <a:tab pos="3619500" algn="l"/>
                <a:tab pos="4343400" algn="l"/>
                <a:tab pos="5067300" algn="l"/>
                <a:tab pos="5486400" algn="l"/>
              </a:tabLst>
              <a:defRPr sz="900">
                <a:solidFill>
                  <a:srgbClr val="FBF5EA"/>
                </a:solidFill>
                <a:latin typeface="Times New Roman"/>
                <a:ea typeface="Times New Roman"/>
                <a:cs typeface="Times New Roman"/>
                <a:sym typeface="Times New Roman"/>
              </a:defRPr>
            </a:lvl1pPr>
          </a:lstStyle>
          <a:p>
            <a:pPr lvl="0">
              <a:defRPr sz="1800">
                <a:solidFill>
                  <a:srgbClr val="000000"/>
                </a:solidFill>
              </a:defRPr>
            </a:pPr>
            <a:r>
              <a:rPr sz="900">
                <a:solidFill>
                  <a:srgbClr val="FBF5EA"/>
                </a:solidFill>
              </a:rPr>
              <a:t>Presentation Title runs here  l  00/00/00</a:t>
            </a:r>
          </a:p>
        </p:txBody>
      </p:sp>
      <p:sp>
        <p:nvSpPr>
          <p:cNvPr id="4" name="Shape 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 name="Shape 6"/>
          <p:cNvSpPr/>
          <p:nvPr>
            <p:ph type="title"/>
          </p:nvPr>
        </p:nvSpPr>
        <p:spPr>
          <a:xfrm>
            <a:off x="395285" y="395285"/>
            <a:ext cx="9102729" cy="115094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b="0" sz="1800">
                <a:solidFill>
                  <a:srgbClr val="000000"/>
                </a:solidFill>
              </a:defRPr>
            </a:pPr>
            <a:r>
              <a:rPr b="1" sz="2400">
                <a:solidFill>
                  <a:srgbClr val="ED6B06"/>
                </a:solidFill>
              </a:rPr>
              <a:t>Title Text</a:t>
            </a:r>
          </a:p>
        </p:txBody>
      </p:sp>
      <p:sp>
        <p:nvSpPr>
          <p:cNvPr id="7" name="Shape 7"/>
          <p:cNvSpPr/>
          <p:nvPr>
            <p:ph type="body" idx="1"/>
          </p:nvPr>
        </p:nvSpPr>
        <p:spPr>
          <a:xfrm>
            <a:off x="395285" y="1546225"/>
            <a:ext cx="9102729" cy="5311775"/>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
        <p:nvSpPr>
          <p:cNvPr id="8" name="Shape 8"/>
          <p:cNvSpPr/>
          <p:nvPr>
            <p:ph type="sldNum" sz="quarter" idx="2"/>
          </p:nvPr>
        </p:nvSpPr>
        <p:spPr>
          <a:xfrm>
            <a:off x="357504" y="6546850"/>
            <a:ext cx="218437" cy="213581"/>
          </a:xfrm>
          <a:prstGeom prst="rect">
            <a:avLst/>
          </a:prstGeom>
          <a:ln w="12700">
            <a:miter lim="400000"/>
          </a:ln>
        </p:spPr>
        <p:txBody>
          <a:bodyPr wrap="none" lIns="45718" tIns="45718" rIns="45718" bIns="45718">
            <a:spAutoFit/>
          </a:bodyPr>
          <a:lstStyle>
            <a:lvl1pPr algn="ctr">
              <a:defRPr sz="900">
                <a:solidFill>
                  <a:srgbClr val="FBF5EA"/>
                </a:solidFill>
                <a:latin typeface="Times New Roman"/>
                <a:ea typeface="Times New Roman"/>
                <a:cs typeface="Times New Roman"/>
                <a:sym typeface="Times New Roman"/>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 id="2147483686" r:id="rId40"/>
    <p:sldLayoutId id="2147483687" r:id="rId41"/>
    <p:sldLayoutId id="2147483688" r:id="rId42"/>
    <p:sldLayoutId id="2147483689" r:id="rId43"/>
    <p:sldLayoutId id="2147483690" r:id="rId44"/>
    <p:sldLayoutId id="2147483691" r:id="rId45"/>
    <p:sldLayoutId id="2147483692" r:id="rId46"/>
    <p:sldLayoutId id="2147483693" r:id="rId47"/>
    <p:sldLayoutId id="2147483694" r:id="rId48"/>
  </p:sldLayoutIdLst>
  <p:transition spd="med" advClick="1"/>
  <p:txStyles>
    <p:titleStyle>
      <a:lvl1pPr>
        <a:spcBef>
          <a:spcPts val="1200"/>
        </a:spcBef>
        <a:defRPr b="1" sz="2400">
          <a:solidFill>
            <a:srgbClr val="ED6B06"/>
          </a:solidFill>
          <a:latin typeface="Verdana"/>
          <a:ea typeface="Verdana"/>
          <a:cs typeface="Verdana"/>
          <a:sym typeface="Verdana"/>
        </a:defRPr>
      </a:lvl1pPr>
      <a:lvl2pPr>
        <a:spcBef>
          <a:spcPts val="1200"/>
        </a:spcBef>
        <a:defRPr b="1" sz="2400">
          <a:solidFill>
            <a:srgbClr val="ED6B06"/>
          </a:solidFill>
          <a:latin typeface="Verdana"/>
          <a:ea typeface="Verdana"/>
          <a:cs typeface="Verdana"/>
          <a:sym typeface="Verdana"/>
        </a:defRPr>
      </a:lvl2pPr>
      <a:lvl3pPr>
        <a:spcBef>
          <a:spcPts val="1200"/>
        </a:spcBef>
        <a:defRPr b="1" sz="2400">
          <a:solidFill>
            <a:srgbClr val="ED6B06"/>
          </a:solidFill>
          <a:latin typeface="Verdana"/>
          <a:ea typeface="Verdana"/>
          <a:cs typeface="Verdana"/>
          <a:sym typeface="Verdana"/>
        </a:defRPr>
      </a:lvl3pPr>
      <a:lvl4pPr>
        <a:spcBef>
          <a:spcPts val="1200"/>
        </a:spcBef>
        <a:defRPr b="1" sz="2400">
          <a:solidFill>
            <a:srgbClr val="ED6B06"/>
          </a:solidFill>
          <a:latin typeface="Verdana"/>
          <a:ea typeface="Verdana"/>
          <a:cs typeface="Verdana"/>
          <a:sym typeface="Verdana"/>
        </a:defRPr>
      </a:lvl4pPr>
      <a:lvl5pPr>
        <a:spcBef>
          <a:spcPts val="1200"/>
        </a:spcBef>
        <a:defRPr b="1" sz="2400">
          <a:solidFill>
            <a:srgbClr val="ED6B06"/>
          </a:solidFill>
          <a:latin typeface="Verdana"/>
          <a:ea typeface="Verdana"/>
          <a:cs typeface="Verdana"/>
          <a:sym typeface="Verdana"/>
        </a:defRPr>
      </a:lvl5pPr>
      <a:lvl6pPr>
        <a:spcBef>
          <a:spcPts val="1200"/>
        </a:spcBef>
        <a:defRPr b="1" sz="2400">
          <a:solidFill>
            <a:srgbClr val="ED6B06"/>
          </a:solidFill>
          <a:latin typeface="Verdana"/>
          <a:ea typeface="Verdana"/>
          <a:cs typeface="Verdana"/>
          <a:sym typeface="Verdana"/>
        </a:defRPr>
      </a:lvl6pPr>
      <a:lvl7pPr>
        <a:spcBef>
          <a:spcPts val="1200"/>
        </a:spcBef>
        <a:defRPr b="1" sz="2400">
          <a:solidFill>
            <a:srgbClr val="ED6B06"/>
          </a:solidFill>
          <a:latin typeface="Verdana"/>
          <a:ea typeface="Verdana"/>
          <a:cs typeface="Verdana"/>
          <a:sym typeface="Verdana"/>
        </a:defRPr>
      </a:lvl7pPr>
      <a:lvl8pPr>
        <a:spcBef>
          <a:spcPts val="1200"/>
        </a:spcBef>
        <a:defRPr b="1" sz="2400">
          <a:solidFill>
            <a:srgbClr val="ED6B06"/>
          </a:solidFill>
          <a:latin typeface="Verdana"/>
          <a:ea typeface="Verdana"/>
          <a:cs typeface="Verdana"/>
          <a:sym typeface="Verdana"/>
        </a:defRPr>
      </a:lvl8pPr>
      <a:lvl9pPr>
        <a:spcBef>
          <a:spcPts val="1200"/>
        </a:spcBef>
        <a:defRPr b="1" sz="2400">
          <a:solidFill>
            <a:srgbClr val="ED6B06"/>
          </a:solidFill>
          <a:latin typeface="Verdana"/>
          <a:ea typeface="Verdana"/>
          <a:cs typeface="Verdana"/>
          <a:sym typeface="Verdana"/>
        </a:defRPr>
      </a:lvl9pPr>
    </p:titleStyle>
    <p:bodyStyle>
      <a:lvl1pPr>
        <a:lnSpc>
          <a:spcPct val="120000"/>
        </a:lnSpc>
        <a:defRPr sz="2000">
          <a:latin typeface="Verdana"/>
          <a:ea typeface="Verdana"/>
          <a:cs typeface="Verdana"/>
          <a:sym typeface="Verdana"/>
        </a:defRPr>
      </a:lvl1pPr>
      <a:lvl2pPr>
        <a:lnSpc>
          <a:spcPct val="120000"/>
        </a:lnSpc>
        <a:defRPr sz="2000">
          <a:latin typeface="Verdana"/>
          <a:ea typeface="Verdana"/>
          <a:cs typeface="Verdana"/>
          <a:sym typeface="Verdana"/>
        </a:defRPr>
      </a:lvl2pPr>
      <a:lvl3pPr>
        <a:lnSpc>
          <a:spcPct val="120000"/>
        </a:lnSpc>
        <a:defRPr sz="2000">
          <a:latin typeface="Verdana"/>
          <a:ea typeface="Verdana"/>
          <a:cs typeface="Verdana"/>
          <a:sym typeface="Verdana"/>
        </a:defRPr>
      </a:lvl3pPr>
      <a:lvl4pPr>
        <a:lnSpc>
          <a:spcPct val="120000"/>
        </a:lnSpc>
        <a:defRPr sz="2000">
          <a:latin typeface="Verdana"/>
          <a:ea typeface="Verdana"/>
          <a:cs typeface="Verdana"/>
          <a:sym typeface="Verdana"/>
        </a:defRPr>
      </a:lvl4pPr>
      <a:lvl5pPr>
        <a:lnSpc>
          <a:spcPct val="120000"/>
        </a:lnSpc>
        <a:defRPr sz="2000">
          <a:latin typeface="Verdana"/>
          <a:ea typeface="Verdana"/>
          <a:cs typeface="Verdana"/>
          <a:sym typeface="Verdana"/>
        </a:defRPr>
      </a:lvl5pPr>
      <a:lvl6pPr>
        <a:lnSpc>
          <a:spcPct val="120000"/>
        </a:lnSpc>
        <a:defRPr sz="2000">
          <a:latin typeface="Verdana"/>
          <a:ea typeface="Verdana"/>
          <a:cs typeface="Verdana"/>
          <a:sym typeface="Verdana"/>
        </a:defRPr>
      </a:lvl6pPr>
      <a:lvl7pPr>
        <a:lnSpc>
          <a:spcPct val="120000"/>
        </a:lnSpc>
        <a:defRPr sz="2000">
          <a:latin typeface="Verdana"/>
          <a:ea typeface="Verdana"/>
          <a:cs typeface="Verdana"/>
          <a:sym typeface="Verdana"/>
        </a:defRPr>
      </a:lvl7pPr>
      <a:lvl8pPr>
        <a:lnSpc>
          <a:spcPct val="120000"/>
        </a:lnSpc>
        <a:defRPr sz="2000">
          <a:latin typeface="Verdana"/>
          <a:ea typeface="Verdana"/>
          <a:cs typeface="Verdana"/>
          <a:sym typeface="Verdana"/>
        </a:defRPr>
      </a:lvl8pPr>
      <a:lvl9pPr>
        <a:lnSpc>
          <a:spcPct val="120000"/>
        </a:lnSpc>
        <a:defRPr sz="2000">
          <a:latin typeface="Verdana"/>
          <a:ea typeface="Verdana"/>
          <a:cs typeface="Verdana"/>
          <a:sym typeface="Verdana"/>
        </a:defRPr>
      </a:lvl9pPr>
    </p:bodyStyle>
    <p:otherStyle>
      <a:lvl1pPr algn="ctr">
        <a:defRPr sz="900">
          <a:solidFill>
            <a:schemeClr val="tx1"/>
          </a:solidFill>
          <a:latin typeface="+mn-lt"/>
          <a:ea typeface="+mn-ea"/>
          <a:cs typeface="+mn-cs"/>
          <a:sym typeface="Times New Roman"/>
        </a:defRPr>
      </a:lvl1pPr>
      <a:lvl2pPr algn="ctr">
        <a:defRPr sz="900">
          <a:solidFill>
            <a:schemeClr val="tx1"/>
          </a:solidFill>
          <a:latin typeface="+mn-lt"/>
          <a:ea typeface="+mn-ea"/>
          <a:cs typeface="+mn-cs"/>
          <a:sym typeface="Times New Roman"/>
        </a:defRPr>
      </a:lvl2pPr>
      <a:lvl3pPr algn="ctr">
        <a:defRPr sz="900">
          <a:solidFill>
            <a:schemeClr val="tx1"/>
          </a:solidFill>
          <a:latin typeface="+mn-lt"/>
          <a:ea typeface="+mn-ea"/>
          <a:cs typeface="+mn-cs"/>
          <a:sym typeface="Times New Roman"/>
        </a:defRPr>
      </a:lvl3pPr>
      <a:lvl4pPr algn="ctr">
        <a:defRPr sz="900">
          <a:solidFill>
            <a:schemeClr val="tx1"/>
          </a:solidFill>
          <a:latin typeface="+mn-lt"/>
          <a:ea typeface="+mn-ea"/>
          <a:cs typeface="+mn-cs"/>
          <a:sym typeface="Times New Roman"/>
        </a:defRPr>
      </a:lvl4pPr>
      <a:lvl5pPr algn="ctr">
        <a:defRPr sz="900">
          <a:solidFill>
            <a:schemeClr val="tx1"/>
          </a:solidFill>
          <a:latin typeface="+mn-lt"/>
          <a:ea typeface="+mn-ea"/>
          <a:cs typeface="+mn-cs"/>
          <a:sym typeface="Times New Roman"/>
        </a:defRPr>
      </a:lvl5pPr>
      <a:lvl6pPr algn="ctr">
        <a:defRPr sz="900">
          <a:solidFill>
            <a:schemeClr val="tx1"/>
          </a:solidFill>
          <a:latin typeface="+mn-lt"/>
          <a:ea typeface="+mn-ea"/>
          <a:cs typeface="+mn-cs"/>
          <a:sym typeface="Times New Roman"/>
        </a:defRPr>
      </a:lvl6pPr>
      <a:lvl7pPr algn="ctr">
        <a:defRPr sz="900">
          <a:solidFill>
            <a:schemeClr val="tx1"/>
          </a:solidFill>
          <a:latin typeface="+mn-lt"/>
          <a:ea typeface="+mn-ea"/>
          <a:cs typeface="+mn-cs"/>
          <a:sym typeface="Times New Roman"/>
        </a:defRPr>
      </a:lvl7pPr>
      <a:lvl8pPr algn="ctr">
        <a:defRPr sz="900">
          <a:solidFill>
            <a:schemeClr val="tx1"/>
          </a:solidFill>
          <a:latin typeface="+mn-lt"/>
          <a:ea typeface="+mn-ea"/>
          <a:cs typeface="+mn-cs"/>
          <a:sym typeface="Times New Roman"/>
        </a:defRPr>
      </a:lvl8pPr>
      <a:lvl9pPr algn="ctr">
        <a:defRPr sz="900">
          <a:solidFill>
            <a:schemeClr val="tx1"/>
          </a:solidFill>
          <a:latin typeface="+mn-lt"/>
          <a:ea typeface="+mn-ea"/>
          <a:cs typeface="+mn-cs"/>
          <a:sym typeface="Times New Roman"/>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10.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1.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11.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12.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13.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 Id="rId3" Type="http://schemas.openxmlformats.org/officeDocument/2006/relationships/image" Target="../media/image14.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15.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image" Target="../media/image16.pn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6.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3" name="Shape 31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14" name="Shape 31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1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16" name="Shape 316"/>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pic>
        <p:nvPicPr>
          <p:cNvPr id="317" name="image4.png"/>
          <p:cNvPicPr/>
          <p:nvPr/>
        </p:nvPicPr>
        <p:blipFill>
          <a:blip r:embed="rId3">
            <a:extLst/>
          </a:blip>
          <a:stretch>
            <a:fillRect/>
          </a:stretch>
        </p:blipFill>
        <p:spPr>
          <a:xfrm>
            <a:off x="1366837" y="2330450"/>
            <a:ext cx="7161215" cy="1727200"/>
          </a:xfrm>
          <a:prstGeom prst="rect">
            <a:avLst/>
          </a:prstGeom>
          <a:ln w="12700">
            <a:miter lim="400000"/>
          </a:ln>
        </p:spPr>
      </p:pic>
      <p:sp>
        <p:nvSpPr>
          <p:cNvPr id="318" name="Shape 31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a:t>
            </a:r>
          </a:p>
        </p:txBody>
      </p:sp>
      <p:sp>
        <p:nvSpPr>
          <p:cNvPr id="319" name="Shape 31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8" name="Shape 44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449" name="Shape 44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45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451" name="Shape 451"/>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452" name="Shape 452"/>
          <p:cNvSpPr/>
          <p:nvPr/>
        </p:nvSpPr>
        <p:spPr>
          <a:xfrm>
            <a:off x="660400" y="1495425"/>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453" name="Shape 453"/>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1 -8</a:t>
            </a:r>
          </a:p>
        </p:txBody>
      </p:sp>
      <p:grpSp>
        <p:nvGrpSpPr>
          <p:cNvPr id="456" name="Group 456"/>
          <p:cNvGrpSpPr/>
          <p:nvPr/>
        </p:nvGrpSpPr>
        <p:grpSpPr>
          <a:xfrm>
            <a:off x="631712" y="1341408"/>
            <a:ext cx="4292390" cy="1066751"/>
            <a:chOff x="-55" y="-14"/>
            <a:chExt cx="4292389" cy="1066749"/>
          </a:xfrm>
        </p:grpSpPr>
        <p:sp>
          <p:nvSpPr>
            <p:cNvPr id="454" name="Shape 454"/>
            <p:cNvSpPr/>
            <p:nvPr/>
          </p:nvSpPr>
          <p:spPr>
            <a:xfrm>
              <a:off x="-56" y="-15"/>
              <a:ext cx="4292390" cy="1066751"/>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55" name="Shape 455"/>
            <p:cNvSpPr/>
            <p:nvPr/>
          </p:nvSpPr>
          <p:spPr>
            <a:xfrm>
              <a:off x="61110" y="311163"/>
              <a:ext cx="4180012" cy="444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lvl="0" algn="ctr">
                <a:spcBef>
                  <a:spcPts val="13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b="1" sz="2400">
                  <a:latin typeface="Verdana"/>
                  <a:ea typeface="Verdana"/>
                  <a:cs typeface="Verdana"/>
                  <a:sym typeface="Verdana"/>
                </a:rPr>
                <a:t>Strategy</a:t>
              </a:r>
              <a:r>
                <a:rPr b="1" sz="2200">
                  <a:latin typeface="Verdana"/>
                  <a:ea typeface="Verdana"/>
                  <a:cs typeface="Verdana"/>
                  <a:sym typeface="Verdana"/>
                </a:rPr>
                <a:t> Implementation</a:t>
              </a:r>
            </a:p>
          </p:txBody>
        </p:sp>
      </p:grpSp>
      <p:grpSp>
        <p:nvGrpSpPr>
          <p:cNvPr id="459" name="Group 459"/>
          <p:cNvGrpSpPr/>
          <p:nvPr/>
        </p:nvGrpSpPr>
        <p:grpSpPr>
          <a:xfrm>
            <a:off x="4429125" y="2941634"/>
            <a:ext cx="4210050" cy="609605"/>
            <a:chOff x="0" y="0"/>
            <a:chExt cx="4210050" cy="609603"/>
          </a:xfrm>
        </p:grpSpPr>
        <p:sp>
          <p:nvSpPr>
            <p:cNvPr id="457" name="Shape 457"/>
            <p:cNvSpPr/>
            <p:nvPr/>
          </p:nvSpPr>
          <p:spPr>
            <a:xfrm>
              <a:off x="0" y="-1"/>
              <a:ext cx="4210050"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58" name="Shape 458"/>
            <p:cNvSpPr/>
            <p:nvPr/>
          </p:nvSpPr>
          <p:spPr>
            <a:xfrm>
              <a:off x="792249" y="152400"/>
              <a:ext cx="2635077"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Annual Objectives</a:t>
              </a:r>
            </a:p>
          </p:txBody>
        </p:sp>
      </p:grpSp>
      <p:sp>
        <p:nvSpPr>
          <p:cNvPr id="460" name="Shape 460"/>
          <p:cNvSpPr/>
          <p:nvPr/>
        </p:nvSpPr>
        <p:spPr>
          <a:xfrm>
            <a:off x="2695574" y="2408235"/>
            <a:ext cx="1590" cy="3124203"/>
          </a:xfrm>
          <a:prstGeom prst="line">
            <a:avLst/>
          </a:prstGeom>
          <a:ln w="76320">
            <a:solidFill>
              <a:srgbClr val="ED6B06"/>
            </a:solidFill>
            <a:miter/>
          </a:ln>
        </p:spPr>
        <p:txBody>
          <a:bodyPr lIns="0" tIns="0" rIns="0" bIns="0"/>
          <a:lstStyle/>
          <a:p>
            <a:pPr lvl="0" defTabSz="457200"/>
          </a:p>
        </p:txBody>
      </p:sp>
      <p:sp>
        <p:nvSpPr>
          <p:cNvPr id="461" name="Shape 461"/>
          <p:cNvSpPr/>
          <p:nvPr/>
        </p:nvSpPr>
        <p:spPr>
          <a:xfrm>
            <a:off x="2695574" y="5532437"/>
            <a:ext cx="1733552" cy="1590"/>
          </a:xfrm>
          <a:prstGeom prst="line">
            <a:avLst/>
          </a:prstGeom>
          <a:ln w="76320">
            <a:solidFill>
              <a:srgbClr val="ED6B06"/>
            </a:solidFill>
            <a:miter/>
          </a:ln>
        </p:spPr>
        <p:txBody>
          <a:bodyPr lIns="0" tIns="0" rIns="0" bIns="0"/>
          <a:lstStyle/>
          <a:p>
            <a:pPr lvl="0" defTabSz="457200"/>
          </a:p>
        </p:txBody>
      </p:sp>
      <p:sp>
        <p:nvSpPr>
          <p:cNvPr id="462" name="Shape 462"/>
          <p:cNvSpPr/>
          <p:nvPr/>
        </p:nvSpPr>
        <p:spPr>
          <a:xfrm>
            <a:off x="2695574" y="4008437"/>
            <a:ext cx="1733552" cy="1590"/>
          </a:xfrm>
          <a:prstGeom prst="line">
            <a:avLst/>
          </a:prstGeom>
          <a:ln w="76320">
            <a:solidFill>
              <a:srgbClr val="ED6B06"/>
            </a:solidFill>
            <a:miter/>
          </a:ln>
        </p:spPr>
        <p:txBody>
          <a:bodyPr lIns="0" tIns="0" rIns="0" bIns="0"/>
          <a:lstStyle/>
          <a:p>
            <a:pPr lvl="0" defTabSz="457200"/>
          </a:p>
        </p:txBody>
      </p:sp>
      <p:sp>
        <p:nvSpPr>
          <p:cNvPr id="463" name="Shape 463"/>
          <p:cNvSpPr/>
          <p:nvPr/>
        </p:nvSpPr>
        <p:spPr>
          <a:xfrm>
            <a:off x="2695574" y="3246435"/>
            <a:ext cx="1733552" cy="1590"/>
          </a:xfrm>
          <a:prstGeom prst="line">
            <a:avLst/>
          </a:prstGeom>
          <a:ln w="76320">
            <a:solidFill>
              <a:srgbClr val="ED6B06"/>
            </a:solidFill>
            <a:miter/>
          </a:ln>
        </p:spPr>
        <p:txBody>
          <a:bodyPr lIns="0" tIns="0" rIns="0" bIns="0"/>
          <a:lstStyle/>
          <a:p>
            <a:pPr lvl="0" defTabSz="457200"/>
          </a:p>
        </p:txBody>
      </p:sp>
      <p:grpSp>
        <p:nvGrpSpPr>
          <p:cNvPr id="466" name="Group 466"/>
          <p:cNvGrpSpPr/>
          <p:nvPr/>
        </p:nvGrpSpPr>
        <p:grpSpPr>
          <a:xfrm>
            <a:off x="4429125" y="3703636"/>
            <a:ext cx="4210050" cy="609605"/>
            <a:chOff x="0" y="0"/>
            <a:chExt cx="4210050" cy="609603"/>
          </a:xfrm>
        </p:grpSpPr>
        <p:sp>
          <p:nvSpPr>
            <p:cNvPr id="464" name="Shape 464"/>
            <p:cNvSpPr/>
            <p:nvPr/>
          </p:nvSpPr>
          <p:spPr>
            <a:xfrm>
              <a:off x="0" y="-1"/>
              <a:ext cx="4210050"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65" name="Shape 465"/>
            <p:cNvSpPr/>
            <p:nvPr/>
          </p:nvSpPr>
          <p:spPr>
            <a:xfrm>
              <a:off x="1539488" y="152400"/>
              <a:ext cx="1140595"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Policies</a:t>
              </a:r>
            </a:p>
          </p:txBody>
        </p:sp>
      </p:grpSp>
      <p:grpSp>
        <p:nvGrpSpPr>
          <p:cNvPr id="469" name="Group 469"/>
          <p:cNvGrpSpPr/>
          <p:nvPr/>
        </p:nvGrpSpPr>
        <p:grpSpPr>
          <a:xfrm>
            <a:off x="4429125" y="4465636"/>
            <a:ext cx="4210050" cy="609605"/>
            <a:chOff x="0" y="0"/>
            <a:chExt cx="4210050" cy="609603"/>
          </a:xfrm>
        </p:grpSpPr>
        <p:sp>
          <p:nvSpPr>
            <p:cNvPr id="467" name="Shape 467"/>
            <p:cNvSpPr/>
            <p:nvPr/>
          </p:nvSpPr>
          <p:spPr>
            <a:xfrm>
              <a:off x="0" y="-1"/>
              <a:ext cx="4210050"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68" name="Shape 468"/>
            <p:cNvSpPr/>
            <p:nvPr/>
          </p:nvSpPr>
          <p:spPr>
            <a:xfrm>
              <a:off x="593995" y="152400"/>
              <a:ext cx="3031581"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Employee Motivation</a:t>
              </a:r>
            </a:p>
          </p:txBody>
        </p:sp>
      </p:grpSp>
      <p:grpSp>
        <p:nvGrpSpPr>
          <p:cNvPr id="472" name="Group 472"/>
          <p:cNvGrpSpPr/>
          <p:nvPr/>
        </p:nvGrpSpPr>
        <p:grpSpPr>
          <a:xfrm>
            <a:off x="4429125" y="5227636"/>
            <a:ext cx="4210050" cy="609605"/>
            <a:chOff x="0" y="0"/>
            <a:chExt cx="4210050" cy="609603"/>
          </a:xfrm>
        </p:grpSpPr>
        <p:sp>
          <p:nvSpPr>
            <p:cNvPr id="470" name="Shape 470"/>
            <p:cNvSpPr/>
            <p:nvPr/>
          </p:nvSpPr>
          <p:spPr>
            <a:xfrm>
              <a:off x="0" y="-1"/>
              <a:ext cx="4210050"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71" name="Shape 471"/>
            <p:cNvSpPr/>
            <p:nvPr/>
          </p:nvSpPr>
          <p:spPr>
            <a:xfrm>
              <a:off x="671016" y="152400"/>
              <a:ext cx="2877543"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Resource Allocation</a:t>
              </a:r>
            </a:p>
          </p:txBody>
        </p:sp>
      </p:grpSp>
      <p:sp>
        <p:nvSpPr>
          <p:cNvPr id="473" name="Shape 473"/>
          <p:cNvSpPr/>
          <p:nvPr/>
        </p:nvSpPr>
        <p:spPr>
          <a:xfrm>
            <a:off x="2695574" y="4770437"/>
            <a:ext cx="1733552" cy="1590"/>
          </a:xfrm>
          <a:prstGeom prst="line">
            <a:avLst/>
          </a:prstGeom>
          <a:ln w="76320">
            <a:solidFill>
              <a:srgbClr val="ED6B06"/>
            </a:solidFill>
            <a:miter/>
          </a:ln>
        </p:spPr>
        <p:txBody>
          <a:bodyPr lIns="0" tIns="0" rIns="0" bIns="0"/>
          <a:lstStyle/>
          <a:p>
            <a:pPr lvl="0" defTabSz="457200"/>
          </a:p>
        </p:txBody>
      </p:sp>
      <p:sp>
        <p:nvSpPr>
          <p:cNvPr id="474" name="Shape 47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1 -8</a:t>
            </a:r>
          </a:p>
        </p:txBody>
      </p:sp>
      <p:sp>
        <p:nvSpPr>
          <p:cNvPr id="475" name="Shape 47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476" name="Shape 476"/>
          <p:cNvSpPr/>
          <p:nvPr/>
        </p:nvSpPr>
        <p:spPr>
          <a:xfrm>
            <a:off x="495300" y="457200"/>
            <a:ext cx="6210300" cy="431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b="1" sz="2400">
                <a:solidFill>
                  <a:srgbClr val="ED6B06"/>
                </a:solidFill>
                <a:latin typeface="Verdana"/>
                <a:ea typeface="Verdana"/>
                <a:cs typeface="Verdana"/>
                <a:sym typeface="Verdana"/>
              </a:rPr>
              <a:t>Strategy</a:t>
            </a:r>
            <a:r>
              <a:rPr b="1" sz="2800">
                <a:solidFill>
                  <a:srgbClr val="ED6B06"/>
                </a:solidFill>
                <a:latin typeface="Verdana"/>
                <a:ea typeface="Verdana"/>
                <a:cs typeface="Verdana"/>
                <a:sym typeface="Verdana"/>
              </a:rPr>
              <a:t> </a:t>
            </a:r>
            <a:r>
              <a:rPr b="1" sz="2400">
                <a:solidFill>
                  <a:srgbClr val="ED6B06"/>
                </a:solidFill>
                <a:latin typeface="Verdana"/>
                <a:ea typeface="Verdana"/>
                <a:cs typeface="Verdana"/>
                <a:sym typeface="Verdana"/>
              </a:rPr>
              <a:t>Implementation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6" presetID="4" grpId="1" fill="hold">
                                  <p:stCondLst>
                                    <p:cond delay="2000"/>
                                  </p:stCondLst>
                                  <p:iterate type="el" backwards="0">
                                    <p:tmAbs val="0"/>
                                  </p:iterate>
                                  <p:childTnLst>
                                    <p:set>
                                      <p:cBhvr>
                                        <p:cTn id="6" fill="hold"/>
                                        <p:tgtEl>
                                          <p:spTgt spid="459"/>
                                        </p:tgtEl>
                                        <p:attrNameLst>
                                          <p:attrName>style.visibility</p:attrName>
                                        </p:attrNameLst>
                                      </p:cBhvr>
                                      <p:to>
                                        <p:strVal val="visible"/>
                                      </p:to>
                                    </p:set>
                                    <p:animEffect filter="box(in)" transition="in">
                                      <p:cBhvr>
                                        <p:cTn id="7" dur="1000"/>
                                        <p:tgtEl>
                                          <p:spTgt spid="459"/>
                                        </p:tgtEl>
                                      </p:cBhvr>
                                    </p:animEffect>
                                  </p:childTnLst>
                                </p:cTn>
                              </p:par>
                            </p:childTnLst>
                          </p:cTn>
                        </p:par>
                        <p:par>
                          <p:cTn id="8" fill="hold">
                            <p:stCondLst>
                              <p:cond delay="3000"/>
                            </p:stCondLst>
                            <p:childTnLst>
                              <p:par>
                                <p:cTn id="9" nodeType="afterEffect" presetClass="entr" presetSubtype="16" presetID="4" grpId="2" fill="hold">
                                  <p:stCondLst>
                                    <p:cond delay="2000"/>
                                  </p:stCondLst>
                                  <p:iterate type="el" backwards="0">
                                    <p:tmAbs val="0"/>
                                  </p:iterate>
                                  <p:childTnLst>
                                    <p:set>
                                      <p:cBhvr>
                                        <p:cTn id="10" fill="hold"/>
                                        <p:tgtEl>
                                          <p:spTgt spid="466"/>
                                        </p:tgtEl>
                                        <p:attrNameLst>
                                          <p:attrName>style.visibility</p:attrName>
                                        </p:attrNameLst>
                                      </p:cBhvr>
                                      <p:to>
                                        <p:strVal val="visible"/>
                                      </p:to>
                                    </p:set>
                                    <p:animEffect filter="box(in)" transition="in">
                                      <p:cBhvr>
                                        <p:cTn id="11" dur="1000"/>
                                        <p:tgtEl>
                                          <p:spTgt spid="466"/>
                                        </p:tgtEl>
                                      </p:cBhvr>
                                    </p:animEffect>
                                  </p:childTnLst>
                                </p:cTn>
                              </p:par>
                            </p:childTnLst>
                          </p:cTn>
                        </p:par>
                        <p:par>
                          <p:cTn id="12" fill="hold">
                            <p:stCondLst>
                              <p:cond delay="6000"/>
                            </p:stCondLst>
                            <p:childTnLst>
                              <p:par>
                                <p:cTn id="13" nodeType="afterEffect" presetClass="entr" presetSubtype="16" presetID="4" grpId="3" fill="hold">
                                  <p:stCondLst>
                                    <p:cond delay="2000"/>
                                  </p:stCondLst>
                                  <p:iterate type="el" backwards="0">
                                    <p:tmAbs val="0"/>
                                  </p:iterate>
                                  <p:childTnLst>
                                    <p:set>
                                      <p:cBhvr>
                                        <p:cTn id="14" fill="hold"/>
                                        <p:tgtEl>
                                          <p:spTgt spid="469"/>
                                        </p:tgtEl>
                                        <p:attrNameLst>
                                          <p:attrName>style.visibility</p:attrName>
                                        </p:attrNameLst>
                                      </p:cBhvr>
                                      <p:to>
                                        <p:strVal val="visible"/>
                                      </p:to>
                                    </p:set>
                                    <p:animEffect filter="box(in)" transition="in">
                                      <p:cBhvr>
                                        <p:cTn id="15" dur="1000"/>
                                        <p:tgtEl>
                                          <p:spTgt spid="469"/>
                                        </p:tgtEl>
                                      </p:cBhvr>
                                    </p:animEffect>
                                  </p:childTnLst>
                                </p:cTn>
                              </p:par>
                            </p:childTnLst>
                          </p:cTn>
                        </p:par>
                        <p:par>
                          <p:cTn id="16" fill="hold">
                            <p:stCondLst>
                              <p:cond delay="9000"/>
                            </p:stCondLst>
                            <p:childTnLst>
                              <p:par>
                                <p:cTn id="17" nodeType="afterEffect" presetClass="entr" presetSubtype="16" presetID="4" grpId="4" fill="hold">
                                  <p:stCondLst>
                                    <p:cond delay="2000"/>
                                  </p:stCondLst>
                                  <p:iterate type="el" backwards="0">
                                    <p:tmAbs val="0"/>
                                  </p:iterate>
                                  <p:childTnLst>
                                    <p:set>
                                      <p:cBhvr>
                                        <p:cTn id="18" fill="hold"/>
                                        <p:tgtEl>
                                          <p:spTgt spid="472"/>
                                        </p:tgtEl>
                                        <p:attrNameLst>
                                          <p:attrName>style.visibility</p:attrName>
                                        </p:attrNameLst>
                                      </p:cBhvr>
                                      <p:to>
                                        <p:strVal val="visible"/>
                                      </p:to>
                                    </p:set>
                                    <p:animEffect filter="box(in)" transition="in">
                                      <p:cBhvr>
                                        <p:cTn id="19" dur="1000"/>
                                        <p:tgtEl>
                                          <p:spTgt spid="4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9" grpId="3"/>
      <p:bldP build="whole" bldLvl="1" animBg="1" rev="0" advAuto="0" spid="472" grpId="4"/>
      <p:bldP build="whole" bldLvl="1" animBg="1" rev="0" advAuto="0" spid="466" grpId="2"/>
      <p:bldP build="whole" bldLvl="1" animBg="1" rev="0" advAuto="0" spid="459"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8" name="Shape 47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479" name="Shape 47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48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481" name="Shape 481"/>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482" name="Shape 482"/>
          <p:cNvSpPr/>
          <p:nvPr/>
        </p:nvSpPr>
        <p:spPr>
          <a:xfrm>
            <a:off x="660400" y="1752600"/>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483" name="Shape 483"/>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1 -9</a:t>
            </a:r>
          </a:p>
        </p:txBody>
      </p:sp>
      <p:grpSp>
        <p:nvGrpSpPr>
          <p:cNvPr id="486" name="Group 486"/>
          <p:cNvGrpSpPr/>
          <p:nvPr/>
        </p:nvGrpSpPr>
        <p:grpSpPr>
          <a:xfrm>
            <a:off x="617425" y="1454120"/>
            <a:ext cx="4292606" cy="1066751"/>
            <a:chOff x="-55" y="-14"/>
            <a:chExt cx="4292605" cy="1066749"/>
          </a:xfrm>
        </p:grpSpPr>
        <p:sp>
          <p:nvSpPr>
            <p:cNvPr id="484" name="Shape 484"/>
            <p:cNvSpPr/>
            <p:nvPr/>
          </p:nvSpPr>
          <p:spPr>
            <a:xfrm>
              <a:off x="-56" y="-15"/>
              <a:ext cx="4292606" cy="1066751"/>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85" name="Shape 485"/>
            <p:cNvSpPr/>
            <p:nvPr/>
          </p:nvSpPr>
          <p:spPr>
            <a:xfrm>
              <a:off x="420816" y="311163"/>
              <a:ext cx="3460602" cy="444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latin typeface="Verdana"/>
                  <a:ea typeface="Verdana"/>
                  <a:cs typeface="Verdana"/>
                  <a:sym typeface="Verdana"/>
                </a:defRPr>
              </a:lvl1pPr>
            </a:lstStyle>
            <a:p>
              <a:pPr lvl="0">
                <a:defRPr b="0" sz="1800"/>
              </a:pPr>
              <a:r>
                <a:rPr b="1" sz="2400"/>
                <a:t>Strategy Evaluation</a:t>
              </a:r>
            </a:p>
          </p:txBody>
        </p:sp>
      </p:grpSp>
      <p:grpSp>
        <p:nvGrpSpPr>
          <p:cNvPr id="489" name="Group 489"/>
          <p:cNvGrpSpPr/>
          <p:nvPr/>
        </p:nvGrpSpPr>
        <p:grpSpPr>
          <a:xfrm>
            <a:off x="4414836" y="3054350"/>
            <a:ext cx="4210055" cy="609600"/>
            <a:chOff x="0" y="0"/>
            <a:chExt cx="4210053" cy="609600"/>
          </a:xfrm>
        </p:grpSpPr>
        <p:sp>
          <p:nvSpPr>
            <p:cNvPr id="487" name="Shape 487"/>
            <p:cNvSpPr/>
            <p:nvPr/>
          </p:nvSpPr>
          <p:spPr>
            <a:xfrm>
              <a:off x="-1" y="0"/>
              <a:ext cx="4210054"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88" name="Shape 488"/>
            <p:cNvSpPr/>
            <p:nvPr/>
          </p:nvSpPr>
          <p:spPr>
            <a:xfrm>
              <a:off x="938783" y="152400"/>
              <a:ext cx="2342010"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Internal Review</a:t>
              </a:r>
            </a:p>
          </p:txBody>
        </p:sp>
      </p:grpSp>
      <p:sp>
        <p:nvSpPr>
          <p:cNvPr id="490" name="Shape 490"/>
          <p:cNvSpPr/>
          <p:nvPr/>
        </p:nvSpPr>
        <p:spPr>
          <a:xfrm>
            <a:off x="2681285" y="2520950"/>
            <a:ext cx="1590" cy="3124202"/>
          </a:xfrm>
          <a:prstGeom prst="line">
            <a:avLst/>
          </a:prstGeom>
          <a:ln w="76320">
            <a:solidFill>
              <a:srgbClr val="ED6B06"/>
            </a:solidFill>
            <a:miter/>
          </a:ln>
        </p:spPr>
        <p:txBody>
          <a:bodyPr lIns="0" tIns="0" rIns="0" bIns="0"/>
          <a:lstStyle/>
          <a:p>
            <a:pPr lvl="0" defTabSz="457200"/>
          </a:p>
        </p:txBody>
      </p:sp>
      <p:sp>
        <p:nvSpPr>
          <p:cNvPr id="491" name="Shape 491"/>
          <p:cNvSpPr/>
          <p:nvPr/>
        </p:nvSpPr>
        <p:spPr>
          <a:xfrm>
            <a:off x="2681285" y="5645150"/>
            <a:ext cx="1733553" cy="1590"/>
          </a:xfrm>
          <a:prstGeom prst="line">
            <a:avLst/>
          </a:prstGeom>
          <a:ln w="76320">
            <a:solidFill>
              <a:srgbClr val="ED6B06"/>
            </a:solidFill>
            <a:miter/>
          </a:ln>
        </p:spPr>
        <p:txBody>
          <a:bodyPr lIns="0" tIns="0" rIns="0" bIns="0"/>
          <a:lstStyle/>
          <a:p>
            <a:pPr lvl="0" defTabSz="457200"/>
          </a:p>
        </p:txBody>
      </p:sp>
      <p:sp>
        <p:nvSpPr>
          <p:cNvPr id="492" name="Shape 492"/>
          <p:cNvSpPr/>
          <p:nvPr/>
        </p:nvSpPr>
        <p:spPr>
          <a:xfrm>
            <a:off x="2681285" y="4121150"/>
            <a:ext cx="1733553" cy="1590"/>
          </a:xfrm>
          <a:prstGeom prst="line">
            <a:avLst/>
          </a:prstGeom>
          <a:ln w="76320">
            <a:solidFill>
              <a:srgbClr val="ED6B06"/>
            </a:solidFill>
            <a:miter/>
          </a:ln>
        </p:spPr>
        <p:txBody>
          <a:bodyPr lIns="0" tIns="0" rIns="0" bIns="0"/>
          <a:lstStyle/>
          <a:p>
            <a:pPr lvl="0" defTabSz="457200"/>
          </a:p>
        </p:txBody>
      </p:sp>
      <p:sp>
        <p:nvSpPr>
          <p:cNvPr id="493" name="Shape 493"/>
          <p:cNvSpPr/>
          <p:nvPr/>
        </p:nvSpPr>
        <p:spPr>
          <a:xfrm>
            <a:off x="2681285" y="3359150"/>
            <a:ext cx="1733553" cy="1590"/>
          </a:xfrm>
          <a:prstGeom prst="line">
            <a:avLst/>
          </a:prstGeom>
          <a:ln w="76320">
            <a:solidFill>
              <a:srgbClr val="ED6B06"/>
            </a:solidFill>
            <a:miter/>
          </a:ln>
        </p:spPr>
        <p:txBody>
          <a:bodyPr lIns="0" tIns="0" rIns="0" bIns="0"/>
          <a:lstStyle/>
          <a:p>
            <a:pPr lvl="0" defTabSz="457200"/>
          </a:p>
        </p:txBody>
      </p:sp>
      <p:grpSp>
        <p:nvGrpSpPr>
          <p:cNvPr id="496" name="Group 496"/>
          <p:cNvGrpSpPr/>
          <p:nvPr/>
        </p:nvGrpSpPr>
        <p:grpSpPr>
          <a:xfrm>
            <a:off x="4414836" y="3816350"/>
            <a:ext cx="4210055" cy="609600"/>
            <a:chOff x="0" y="0"/>
            <a:chExt cx="4210053" cy="609600"/>
          </a:xfrm>
        </p:grpSpPr>
        <p:sp>
          <p:nvSpPr>
            <p:cNvPr id="494" name="Shape 494"/>
            <p:cNvSpPr/>
            <p:nvPr/>
          </p:nvSpPr>
          <p:spPr>
            <a:xfrm>
              <a:off x="-1" y="0"/>
              <a:ext cx="4210054"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95" name="Shape 495"/>
            <p:cNvSpPr/>
            <p:nvPr/>
          </p:nvSpPr>
          <p:spPr>
            <a:xfrm>
              <a:off x="926876" y="152400"/>
              <a:ext cx="2365822"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External Review</a:t>
              </a:r>
            </a:p>
          </p:txBody>
        </p:sp>
      </p:grpSp>
      <p:grpSp>
        <p:nvGrpSpPr>
          <p:cNvPr id="499" name="Group 499"/>
          <p:cNvGrpSpPr/>
          <p:nvPr/>
        </p:nvGrpSpPr>
        <p:grpSpPr>
          <a:xfrm>
            <a:off x="4414836" y="4578350"/>
            <a:ext cx="4210055" cy="609600"/>
            <a:chOff x="0" y="0"/>
            <a:chExt cx="4210053" cy="609600"/>
          </a:xfrm>
        </p:grpSpPr>
        <p:sp>
          <p:nvSpPr>
            <p:cNvPr id="497" name="Shape 497"/>
            <p:cNvSpPr/>
            <p:nvPr/>
          </p:nvSpPr>
          <p:spPr>
            <a:xfrm>
              <a:off x="-1" y="0"/>
              <a:ext cx="4210054"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98" name="Shape 498"/>
            <p:cNvSpPr/>
            <p:nvPr/>
          </p:nvSpPr>
          <p:spPr>
            <a:xfrm>
              <a:off x="608570" y="152400"/>
              <a:ext cx="3002434"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Performance Metrics</a:t>
              </a:r>
            </a:p>
          </p:txBody>
        </p:sp>
      </p:grpSp>
      <p:grpSp>
        <p:nvGrpSpPr>
          <p:cNvPr id="502" name="Group 502"/>
          <p:cNvGrpSpPr/>
          <p:nvPr/>
        </p:nvGrpSpPr>
        <p:grpSpPr>
          <a:xfrm>
            <a:off x="4414836" y="5340350"/>
            <a:ext cx="4210055" cy="609600"/>
            <a:chOff x="0" y="0"/>
            <a:chExt cx="4210053" cy="609600"/>
          </a:xfrm>
        </p:grpSpPr>
        <p:sp>
          <p:nvSpPr>
            <p:cNvPr id="500" name="Shape 500"/>
            <p:cNvSpPr/>
            <p:nvPr/>
          </p:nvSpPr>
          <p:spPr>
            <a:xfrm>
              <a:off x="-1" y="0"/>
              <a:ext cx="4210054"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01" name="Shape 501"/>
            <p:cNvSpPr/>
            <p:nvPr/>
          </p:nvSpPr>
          <p:spPr>
            <a:xfrm>
              <a:off x="780839" y="152400"/>
              <a:ext cx="2657897"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Corrective Actions</a:t>
              </a:r>
            </a:p>
          </p:txBody>
        </p:sp>
      </p:grpSp>
      <p:sp>
        <p:nvSpPr>
          <p:cNvPr id="503" name="Shape 503"/>
          <p:cNvSpPr/>
          <p:nvPr/>
        </p:nvSpPr>
        <p:spPr>
          <a:xfrm>
            <a:off x="2681285" y="4883150"/>
            <a:ext cx="1733553" cy="1590"/>
          </a:xfrm>
          <a:prstGeom prst="line">
            <a:avLst/>
          </a:prstGeom>
          <a:ln w="76320">
            <a:solidFill>
              <a:srgbClr val="ED6B06"/>
            </a:solidFill>
            <a:miter/>
          </a:ln>
        </p:spPr>
        <p:txBody>
          <a:bodyPr lIns="0" tIns="0" rIns="0" bIns="0"/>
          <a:lstStyle/>
          <a:p>
            <a:pPr lvl="0" defTabSz="457200"/>
          </a:p>
        </p:txBody>
      </p:sp>
      <p:sp>
        <p:nvSpPr>
          <p:cNvPr id="504" name="Shape 50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1 -9</a:t>
            </a:r>
          </a:p>
        </p:txBody>
      </p:sp>
      <p:sp>
        <p:nvSpPr>
          <p:cNvPr id="505" name="Shape 50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506" name="Shape 506"/>
          <p:cNvSpPr/>
          <p:nvPr/>
        </p:nvSpPr>
        <p:spPr>
          <a:xfrm>
            <a:off x="495300" y="457200"/>
            <a:ext cx="65024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Strategy Evaluation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489"/>
                                        </p:tgtEl>
                                        <p:attrNameLst>
                                          <p:attrName>style.visibility</p:attrName>
                                        </p:attrNameLst>
                                      </p:cBhvr>
                                      <p:to>
                                        <p:strVal val="visible"/>
                                      </p:to>
                                    </p:set>
                                    <p:anim calcmode="lin" valueType="num">
                                      <p:cBhvr>
                                        <p:cTn id="7" dur="1000" fill="hold"/>
                                        <p:tgtEl>
                                          <p:spTgt spid="489"/>
                                        </p:tgtEl>
                                        <p:attrNameLst>
                                          <p:attrName>ppt_x</p:attrName>
                                        </p:attrNameLst>
                                      </p:cBhvr>
                                      <p:tavLst>
                                        <p:tav tm="0">
                                          <p:val>
                                            <p:strVal val="#ppt_x"/>
                                          </p:val>
                                        </p:tav>
                                        <p:tav tm="100000">
                                          <p:val>
                                            <p:strVal val="#ppt_x"/>
                                          </p:val>
                                        </p:tav>
                                      </p:tavLst>
                                    </p:anim>
                                    <p:anim calcmode="lin" valueType="num">
                                      <p:cBhvr>
                                        <p:cTn id="8" dur="1000" fill="hold"/>
                                        <p:tgtEl>
                                          <p:spTgt spid="489"/>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nodeType="afterEffect" presetClass="entr" presetSubtype="4" presetID="2" grpId="2" fill="hold">
                                  <p:stCondLst>
                                    <p:cond delay="500"/>
                                  </p:stCondLst>
                                  <p:iterate type="el" backwards="0">
                                    <p:tmAbs val="0"/>
                                  </p:iterate>
                                  <p:childTnLst>
                                    <p:set>
                                      <p:cBhvr>
                                        <p:cTn id="11" fill="hold"/>
                                        <p:tgtEl>
                                          <p:spTgt spid="496"/>
                                        </p:tgtEl>
                                        <p:attrNameLst>
                                          <p:attrName>style.visibility</p:attrName>
                                        </p:attrNameLst>
                                      </p:cBhvr>
                                      <p:to>
                                        <p:strVal val="visible"/>
                                      </p:to>
                                    </p:set>
                                    <p:anim calcmode="lin" valueType="num">
                                      <p:cBhvr>
                                        <p:cTn id="12" dur="1000" fill="hold"/>
                                        <p:tgtEl>
                                          <p:spTgt spid="496"/>
                                        </p:tgtEl>
                                        <p:attrNameLst>
                                          <p:attrName>ppt_x</p:attrName>
                                        </p:attrNameLst>
                                      </p:cBhvr>
                                      <p:tavLst>
                                        <p:tav tm="0">
                                          <p:val>
                                            <p:strVal val="#ppt_x"/>
                                          </p:val>
                                        </p:tav>
                                        <p:tav tm="100000">
                                          <p:val>
                                            <p:strVal val="#ppt_x"/>
                                          </p:val>
                                        </p:tav>
                                      </p:tavLst>
                                    </p:anim>
                                    <p:anim calcmode="lin" valueType="num">
                                      <p:cBhvr>
                                        <p:cTn id="13" dur="1000" fill="hold"/>
                                        <p:tgtEl>
                                          <p:spTgt spid="496"/>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nodeType="afterEffect" presetClass="entr" presetSubtype="4" presetID="2" grpId="3" fill="hold">
                                  <p:stCondLst>
                                    <p:cond delay="500"/>
                                  </p:stCondLst>
                                  <p:iterate type="el" backwards="0">
                                    <p:tmAbs val="0"/>
                                  </p:iterate>
                                  <p:childTnLst>
                                    <p:set>
                                      <p:cBhvr>
                                        <p:cTn id="16" fill="hold"/>
                                        <p:tgtEl>
                                          <p:spTgt spid="499"/>
                                        </p:tgtEl>
                                        <p:attrNameLst>
                                          <p:attrName>style.visibility</p:attrName>
                                        </p:attrNameLst>
                                      </p:cBhvr>
                                      <p:to>
                                        <p:strVal val="visible"/>
                                      </p:to>
                                    </p:set>
                                    <p:anim calcmode="lin" valueType="num">
                                      <p:cBhvr>
                                        <p:cTn id="17" dur="1000" fill="hold"/>
                                        <p:tgtEl>
                                          <p:spTgt spid="499"/>
                                        </p:tgtEl>
                                        <p:attrNameLst>
                                          <p:attrName>ppt_x</p:attrName>
                                        </p:attrNameLst>
                                      </p:cBhvr>
                                      <p:tavLst>
                                        <p:tav tm="0">
                                          <p:val>
                                            <p:strVal val="#ppt_x"/>
                                          </p:val>
                                        </p:tav>
                                        <p:tav tm="100000">
                                          <p:val>
                                            <p:strVal val="#ppt_x"/>
                                          </p:val>
                                        </p:tav>
                                      </p:tavLst>
                                    </p:anim>
                                    <p:anim calcmode="lin" valueType="num">
                                      <p:cBhvr>
                                        <p:cTn id="18" dur="1000" fill="hold"/>
                                        <p:tgtEl>
                                          <p:spTgt spid="499"/>
                                        </p:tgtEl>
                                        <p:attrNameLst>
                                          <p:attrName>ppt_y</p:attrName>
                                        </p:attrNameLst>
                                      </p:cBhvr>
                                      <p:tavLst>
                                        <p:tav tm="0">
                                          <p:val>
                                            <p:strVal val="1+#ppt_h/2"/>
                                          </p:val>
                                        </p:tav>
                                        <p:tav tm="100000">
                                          <p:val>
                                            <p:strVal val="#ppt_y"/>
                                          </p:val>
                                        </p:tav>
                                      </p:tavLst>
                                    </p:anim>
                                  </p:childTnLst>
                                </p:cTn>
                              </p:par>
                            </p:childTnLst>
                          </p:cTn>
                        </p:par>
                        <p:par>
                          <p:cTn id="19" fill="hold">
                            <p:stCondLst>
                              <p:cond delay="4500"/>
                            </p:stCondLst>
                            <p:childTnLst>
                              <p:par>
                                <p:cTn id="20" nodeType="afterEffect" presetClass="entr" presetSubtype="4" presetID="2" grpId="4" fill="hold">
                                  <p:stCondLst>
                                    <p:cond delay="500"/>
                                  </p:stCondLst>
                                  <p:iterate type="el" backwards="0">
                                    <p:tmAbs val="0"/>
                                  </p:iterate>
                                  <p:childTnLst>
                                    <p:set>
                                      <p:cBhvr>
                                        <p:cTn id="21" fill="hold"/>
                                        <p:tgtEl>
                                          <p:spTgt spid="502"/>
                                        </p:tgtEl>
                                        <p:attrNameLst>
                                          <p:attrName>style.visibility</p:attrName>
                                        </p:attrNameLst>
                                      </p:cBhvr>
                                      <p:to>
                                        <p:strVal val="visible"/>
                                      </p:to>
                                    </p:set>
                                    <p:anim calcmode="lin" valueType="num">
                                      <p:cBhvr>
                                        <p:cTn id="22" dur="1000" fill="hold"/>
                                        <p:tgtEl>
                                          <p:spTgt spid="502"/>
                                        </p:tgtEl>
                                        <p:attrNameLst>
                                          <p:attrName>ppt_x</p:attrName>
                                        </p:attrNameLst>
                                      </p:cBhvr>
                                      <p:tavLst>
                                        <p:tav tm="0">
                                          <p:val>
                                            <p:strVal val="#ppt_x"/>
                                          </p:val>
                                        </p:tav>
                                        <p:tav tm="100000">
                                          <p:val>
                                            <p:strVal val="#ppt_x"/>
                                          </p:val>
                                        </p:tav>
                                      </p:tavLst>
                                    </p:anim>
                                    <p:anim calcmode="lin" valueType="num">
                                      <p:cBhvr>
                                        <p:cTn id="23" dur="1000" fill="hold"/>
                                        <p:tgtEl>
                                          <p:spTgt spid="5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99" grpId="3"/>
      <p:bldP build="whole" bldLvl="1" animBg="1" rev="0" advAuto="0" spid="496" grpId="2"/>
      <p:bldP build="whole" bldLvl="1" animBg="1" rev="0" advAuto="0" spid="502" grpId="4"/>
      <p:bldP build="whole" bldLvl="1" animBg="1" rev="0" advAuto="0" spid="489" grpId="1"/>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8" name="Shape 50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09" name="Shape 50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1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11" name="Shape 511"/>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512" name="Shape 512"/>
          <p:cNvSpPr/>
          <p:nvPr/>
        </p:nvSpPr>
        <p:spPr>
          <a:xfrm>
            <a:off x="631825" y="1052512"/>
            <a:ext cx="8940800" cy="3683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2400">
                <a:latin typeface="Verdana"/>
                <a:ea typeface="Verdana"/>
                <a:cs typeface="Verdana"/>
                <a:sym typeface="Verdana"/>
              </a:defRPr>
            </a:lvl1pPr>
          </a:lstStyle>
          <a:p>
            <a:pPr lvl="0">
              <a:defRPr b="0" sz="1800"/>
            </a:pPr>
            <a:r>
              <a:rPr b="1" sz="2400"/>
              <a:t>Final Stage of Strategic Management</a:t>
            </a:r>
          </a:p>
        </p:txBody>
      </p:sp>
      <p:sp>
        <p:nvSpPr>
          <p:cNvPr id="513" name="Shape 513"/>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1 -10</a:t>
            </a:r>
          </a:p>
        </p:txBody>
      </p:sp>
      <p:sp>
        <p:nvSpPr>
          <p:cNvPr id="514" name="Shape 514"/>
          <p:cNvSpPr/>
          <p:nvPr/>
        </p:nvSpPr>
        <p:spPr>
          <a:xfrm>
            <a:off x="495300" y="457200"/>
            <a:ext cx="36576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Strategy Evaluation</a:t>
            </a:r>
          </a:p>
        </p:txBody>
      </p:sp>
      <p:sp>
        <p:nvSpPr>
          <p:cNvPr id="515" name="Shape 515"/>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1 -10</a:t>
            </a:r>
          </a:p>
        </p:txBody>
      </p:sp>
      <p:sp>
        <p:nvSpPr>
          <p:cNvPr id="516" name="Shape 516"/>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517" name="Shape 517"/>
          <p:cNvSpPr/>
          <p:nvPr/>
        </p:nvSpPr>
        <p:spPr>
          <a:xfrm>
            <a:off x="631824" y="2133600"/>
            <a:ext cx="7586665" cy="2171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Lst>
              <a:defRPr sz="1800"/>
            </a:pPr>
            <a:r>
              <a:rPr sz="2000">
                <a:latin typeface="Verdana"/>
                <a:ea typeface="Verdana"/>
                <a:cs typeface="Verdana"/>
                <a:sym typeface="Verdana"/>
              </a:rPr>
              <a:t>Subject to future modification</a:t>
            </a:r>
            <a:endParaRPr sz="2000">
              <a:latin typeface="Verdana"/>
              <a:ea typeface="Verdana"/>
              <a:cs typeface="Verdana"/>
              <a:sym typeface="Verdana"/>
            </a:endParaRPr>
          </a:p>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Lst>
              <a:defRPr sz="1800"/>
            </a:pPr>
            <a:r>
              <a:rPr sz="2000">
                <a:latin typeface="Verdana"/>
                <a:ea typeface="Verdana"/>
                <a:cs typeface="Verdana"/>
                <a:sym typeface="Verdana"/>
              </a:rPr>
              <a:t>Today’s success is no guarantee of future success</a:t>
            </a:r>
            <a:endParaRPr sz="2000">
              <a:latin typeface="Verdana"/>
              <a:ea typeface="Verdana"/>
              <a:cs typeface="Verdana"/>
              <a:sym typeface="Verdana"/>
            </a:endParaRPr>
          </a:p>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Lst>
              <a:defRPr sz="1800"/>
            </a:pPr>
            <a:r>
              <a:rPr sz="2000">
                <a:latin typeface="Verdana"/>
                <a:ea typeface="Verdana"/>
                <a:cs typeface="Verdana"/>
                <a:sym typeface="Verdana"/>
              </a:rPr>
              <a:t>New and different problems</a:t>
            </a:r>
            <a:endParaRPr sz="2000">
              <a:latin typeface="Verdana"/>
              <a:ea typeface="Verdana"/>
              <a:cs typeface="Verdana"/>
              <a:sym typeface="Verdana"/>
            </a:endParaRPr>
          </a:p>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Lst>
              <a:defRPr sz="1800"/>
            </a:pPr>
            <a:r>
              <a:rPr sz="2000">
                <a:latin typeface="Verdana"/>
                <a:ea typeface="Verdana"/>
                <a:cs typeface="Verdana"/>
                <a:sym typeface="Verdana"/>
              </a:rPr>
              <a:t>Complacency leads to demise</a:t>
            </a:r>
          </a:p>
        </p:txBody>
      </p:sp>
    </p:spTree>
  </p:cSld>
  <p:clrMapOvr>
    <a:masterClrMapping/>
  </p:clrMapOvr>
  <p:transition spd="fast" advClick="1">
    <p:cover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9" name="Shape 51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20" name="Shape 52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2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22" name="Shape 522"/>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525" name="Group 525"/>
          <p:cNvGrpSpPr/>
          <p:nvPr/>
        </p:nvGrpSpPr>
        <p:grpSpPr>
          <a:xfrm>
            <a:off x="576262" y="1928809"/>
            <a:ext cx="8343902" cy="2500317"/>
            <a:chOff x="0" y="0"/>
            <a:chExt cx="8343900" cy="2500316"/>
          </a:xfrm>
        </p:grpSpPr>
        <p:sp>
          <p:nvSpPr>
            <p:cNvPr id="523" name="Shape 523"/>
            <p:cNvSpPr/>
            <p:nvPr/>
          </p:nvSpPr>
          <p:spPr>
            <a:xfrm>
              <a:off x="0" y="-1"/>
              <a:ext cx="8337551" cy="250031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524" name="Shape 524"/>
            <p:cNvSpPr/>
            <p:nvPr/>
          </p:nvSpPr>
          <p:spPr>
            <a:xfrm>
              <a:off x="0" y="-2"/>
              <a:ext cx="8343902" cy="13716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lnSpc>
                  <a:spcPct val="120000"/>
                </a:lnSpc>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br/>
              <a:r>
                <a:rPr sz="2000">
                  <a:latin typeface="Verdana"/>
                  <a:ea typeface="Verdana"/>
                  <a:cs typeface="Verdana"/>
                  <a:sym typeface="Verdana"/>
                </a:rPr>
                <a:t>The strategic management process attempts to organize quantitative and qualitative information under conditions of uncertainty.</a:t>
              </a:r>
            </a:p>
          </p:txBody>
        </p:sp>
      </p:grpSp>
      <p:sp>
        <p:nvSpPr>
          <p:cNvPr id="526" name="Shape 526"/>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1 -11</a:t>
            </a:r>
          </a:p>
        </p:txBody>
      </p:sp>
      <p:sp>
        <p:nvSpPr>
          <p:cNvPr id="527" name="Shape 527"/>
          <p:cNvSpPr/>
          <p:nvPr/>
        </p:nvSpPr>
        <p:spPr>
          <a:xfrm>
            <a:off x="577850" y="457200"/>
            <a:ext cx="8432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Integrating Intuition &amp; Analysis</a:t>
            </a:r>
          </a:p>
        </p:txBody>
      </p:sp>
      <p:sp>
        <p:nvSpPr>
          <p:cNvPr id="528" name="Shape 52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1 -11</a:t>
            </a:r>
          </a:p>
        </p:txBody>
      </p:sp>
      <p:sp>
        <p:nvSpPr>
          <p:cNvPr id="529" name="Shape 52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1" name="Shape 53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32" name="Shape 53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3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34" name="Shape 53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537" name="Group 537"/>
          <p:cNvGrpSpPr/>
          <p:nvPr/>
        </p:nvGrpSpPr>
        <p:grpSpPr>
          <a:xfrm>
            <a:off x="560387" y="1557335"/>
            <a:ext cx="8369302" cy="2449517"/>
            <a:chOff x="0" y="0"/>
            <a:chExt cx="8369300" cy="2449516"/>
          </a:xfrm>
        </p:grpSpPr>
        <p:sp>
          <p:nvSpPr>
            <p:cNvPr id="535" name="Shape 535"/>
            <p:cNvSpPr/>
            <p:nvPr/>
          </p:nvSpPr>
          <p:spPr>
            <a:xfrm>
              <a:off x="0" y="-1"/>
              <a:ext cx="8353426" cy="244951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536" name="Shape 536"/>
            <p:cNvSpPr/>
            <p:nvPr/>
          </p:nvSpPr>
          <p:spPr>
            <a:xfrm>
              <a:off x="0" y="-2"/>
              <a:ext cx="8369302" cy="12649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lnSpc>
                  <a:spcPct val="80000"/>
                </a:lnSpc>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b="1" sz="2000">
                  <a:latin typeface="Verdana"/>
                  <a:ea typeface="Verdana"/>
                  <a:cs typeface="Verdana"/>
                  <a:sym typeface="Verdana"/>
                </a:rPr>
                <a:t>Intuition is based on:</a:t>
              </a:r>
              <a:endParaRPr b="1" sz="2000">
                <a:latin typeface="Verdana"/>
                <a:ea typeface="Verdana"/>
                <a:cs typeface="Verdana"/>
                <a:sym typeface="Verdana"/>
              </a:endParaRPr>
            </a:p>
            <a:p>
              <a:pPr lvl="0" marL="41275">
                <a:lnSpc>
                  <a:spcPct val="80000"/>
                </a:lnSpc>
                <a:spcBef>
                  <a:spcPts val="6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sz="2000">
                  <a:latin typeface="Verdana"/>
                  <a:ea typeface="Verdana"/>
                  <a:cs typeface="Verdana"/>
                  <a:sym typeface="Verdana"/>
                </a:rPr>
                <a:t>  Past experiences</a:t>
              </a:r>
              <a:endParaRPr sz="2000">
                <a:latin typeface="Verdana"/>
                <a:ea typeface="Verdana"/>
                <a:cs typeface="Verdana"/>
                <a:sym typeface="Verdana"/>
              </a:endParaRPr>
            </a:p>
            <a:p>
              <a:pPr lvl="0" marL="41275">
                <a:lnSpc>
                  <a:spcPct val="80000"/>
                </a:lnSpc>
                <a:spcBef>
                  <a:spcPts val="6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sz="2000">
                  <a:latin typeface="Verdana"/>
                  <a:ea typeface="Verdana"/>
                  <a:cs typeface="Verdana"/>
                  <a:sym typeface="Verdana"/>
                </a:rPr>
                <a:t>  Judgment</a:t>
              </a:r>
              <a:endParaRPr sz="2000">
                <a:latin typeface="Verdana"/>
                <a:ea typeface="Verdana"/>
                <a:cs typeface="Verdana"/>
                <a:sym typeface="Verdana"/>
              </a:endParaRPr>
            </a:p>
            <a:p>
              <a:pPr lvl="0" marL="41275">
                <a:lnSpc>
                  <a:spcPct val="80000"/>
                </a:lnSpc>
                <a:spcBef>
                  <a:spcPts val="6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sz="2000">
                  <a:latin typeface="Verdana"/>
                  <a:ea typeface="Verdana"/>
                  <a:cs typeface="Verdana"/>
                  <a:sym typeface="Verdana"/>
                </a:rPr>
                <a:t>  Feelings</a:t>
              </a:r>
            </a:p>
          </p:txBody>
        </p:sp>
      </p:grpSp>
      <p:sp>
        <p:nvSpPr>
          <p:cNvPr id="538" name="Shape 53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1 -12</a:t>
            </a:r>
          </a:p>
        </p:txBody>
      </p:sp>
      <p:sp>
        <p:nvSpPr>
          <p:cNvPr id="539" name="Shape 539"/>
          <p:cNvSpPr/>
          <p:nvPr/>
        </p:nvSpPr>
        <p:spPr>
          <a:xfrm>
            <a:off x="577850" y="457200"/>
            <a:ext cx="8432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Integrating Intuition &amp; Analysis</a:t>
            </a:r>
          </a:p>
        </p:txBody>
      </p:sp>
      <p:grpSp>
        <p:nvGrpSpPr>
          <p:cNvPr id="542" name="Group 542"/>
          <p:cNvGrpSpPr/>
          <p:nvPr/>
        </p:nvGrpSpPr>
        <p:grpSpPr>
          <a:xfrm>
            <a:off x="560387" y="4149722"/>
            <a:ext cx="8369302" cy="1871668"/>
            <a:chOff x="0" y="0"/>
            <a:chExt cx="8369300" cy="1871666"/>
          </a:xfrm>
        </p:grpSpPr>
        <p:sp>
          <p:nvSpPr>
            <p:cNvPr id="540" name="Shape 540"/>
            <p:cNvSpPr/>
            <p:nvPr/>
          </p:nvSpPr>
          <p:spPr>
            <a:xfrm>
              <a:off x="0" y="-1"/>
              <a:ext cx="8353426" cy="1871668"/>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541" name="Shape 541"/>
            <p:cNvSpPr/>
            <p:nvPr/>
          </p:nvSpPr>
          <p:spPr>
            <a:xfrm>
              <a:off x="0" y="-1"/>
              <a:ext cx="8369302" cy="12649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54000" indent="-212725">
                <a:lnSpc>
                  <a:spcPct val="80000"/>
                </a:lnSpc>
                <a:spcBef>
                  <a:spcPts val="500"/>
                </a:spcBef>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b="1" sz="2000">
                  <a:latin typeface="Verdana"/>
                  <a:ea typeface="Verdana"/>
                  <a:cs typeface="Verdana"/>
                  <a:sym typeface="Verdana"/>
                </a:rPr>
                <a:t>Intuition is useful for decision making in:</a:t>
              </a:r>
              <a:endParaRPr b="1" sz="2000">
                <a:latin typeface="Verdana"/>
                <a:ea typeface="Verdana"/>
                <a:cs typeface="Verdana"/>
                <a:sym typeface="Verdana"/>
              </a:endParaRPr>
            </a:p>
            <a:p>
              <a:pPr lvl="0" marL="733763" indent="-692488">
                <a:lnSpc>
                  <a:spcPct val="80000"/>
                </a:lnSpc>
                <a:spcBef>
                  <a:spcPts val="6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Conditions of great uncertainty</a:t>
              </a:r>
              <a:endParaRPr sz="2000">
                <a:latin typeface="Verdana"/>
                <a:ea typeface="Verdana"/>
                <a:cs typeface="Verdana"/>
                <a:sym typeface="Verdana"/>
              </a:endParaRPr>
            </a:p>
            <a:p>
              <a:pPr lvl="0" marL="733763" indent="-692488">
                <a:lnSpc>
                  <a:spcPct val="80000"/>
                </a:lnSpc>
                <a:spcBef>
                  <a:spcPts val="6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Conditions with little precedent</a:t>
              </a:r>
              <a:endParaRPr sz="2000">
                <a:latin typeface="Verdana"/>
                <a:ea typeface="Verdana"/>
                <a:cs typeface="Verdana"/>
                <a:sym typeface="Verdana"/>
              </a:endParaRPr>
            </a:p>
            <a:p>
              <a:pPr lvl="0" marL="733763" indent="-692488">
                <a:lnSpc>
                  <a:spcPct val="80000"/>
                </a:lnSpc>
                <a:spcBef>
                  <a:spcPts val="6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Several reasonable alternatives</a:t>
              </a:r>
            </a:p>
          </p:txBody>
        </p:sp>
      </p:grpSp>
      <p:pic>
        <p:nvPicPr>
          <p:cNvPr id="543" name="image8.png"/>
          <p:cNvPicPr/>
          <p:nvPr/>
        </p:nvPicPr>
        <p:blipFill>
          <a:blip r:embed="rId3">
            <a:extLst/>
          </a:blip>
          <a:stretch>
            <a:fillRect/>
          </a:stretch>
        </p:blipFill>
        <p:spPr>
          <a:xfrm>
            <a:off x="6753225" y="1125537"/>
            <a:ext cx="2154240" cy="2447926"/>
          </a:xfrm>
          <a:prstGeom prst="rect">
            <a:avLst/>
          </a:prstGeom>
          <a:ln w="12700">
            <a:miter lim="400000"/>
          </a:ln>
        </p:spPr>
      </p:pic>
      <p:sp>
        <p:nvSpPr>
          <p:cNvPr id="544" name="Shape 54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1 -12</a:t>
            </a:r>
          </a:p>
        </p:txBody>
      </p:sp>
      <p:sp>
        <p:nvSpPr>
          <p:cNvPr id="545" name="Shape 54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7" name="Shape 54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48" name="Shape 54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4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50" name="Shape 55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551" name="Shape 551"/>
          <p:cNvSpPr/>
          <p:nvPr/>
        </p:nvSpPr>
        <p:spPr>
          <a:xfrm>
            <a:off x="660400" y="1752600"/>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552" name="Shape 552"/>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1 -13</a:t>
            </a:r>
          </a:p>
        </p:txBody>
      </p:sp>
      <p:grpSp>
        <p:nvGrpSpPr>
          <p:cNvPr id="555" name="Group 555"/>
          <p:cNvGrpSpPr/>
          <p:nvPr/>
        </p:nvGrpSpPr>
        <p:grpSpPr>
          <a:xfrm>
            <a:off x="2271708" y="3200400"/>
            <a:ext cx="4497396" cy="685800"/>
            <a:chOff x="-1" y="0"/>
            <a:chExt cx="4497394" cy="685800"/>
          </a:xfrm>
        </p:grpSpPr>
        <p:sp>
          <p:nvSpPr>
            <p:cNvPr id="553" name="Shape 553"/>
            <p:cNvSpPr/>
            <p:nvPr/>
          </p:nvSpPr>
          <p:spPr>
            <a:xfrm>
              <a:off x="-2" y="0"/>
              <a:ext cx="4497396" cy="6858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54" name="Shape 554"/>
            <p:cNvSpPr/>
            <p:nvPr/>
          </p:nvSpPr>
          <p:spPr>
            <a:xfrm>
              <a:off x="52304" y="203199"/>
              <a:ext cx="4405475"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 Involve management at all levels</a:t>
              </a:r>
            </a:p>
          </p:txBody>
        </p:sp>
      </p:grpSp>
      <p:grpSp>
        <p:nvGrpSpPr>
          <p:cNvPr id="558" name="Group 558"/>
          <p:cNvGrpSpPr/>
          <p:nvPr/>
        </p:nvGrpSpPr>
        <p:grpSpPr>
          <a:xfrm>
            <a:off x="704850" y="1752600"/>
            <a:ext cx="4705350" cy="914400"/>
            <a:chOff x="0" y="0"/>
            <a:chExt cx="4705350" cy="914400"/>
          </a:xfrm>
        </p:grpSpPr>
        <p:sp>
          <p:nvSpPr>
            <p:cNvPr id="556" name="Shape 556"/>
            <p:cNvSpPr/>
            <p:nvPr/>
          </p:nvSpPr>
          <p:spPr>
            <a:xfrm>
              <a:off x="0" y="0"/>
              <a:ext cx="4705350" cy="914400"/>
            </a:xfrm>
            <a:prstGeom prst="roundRect">
              <a:avLst>
                <a:gd name="adj" fmla="val 16667"/>
              </a:avLst>
            </a:pr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57" name="Shape 557"/>
            <p:cNvSpPr/>
            <p:nvPr/>
          </p:nvSpPr>
          <p:spPr>
            <a:xfrm>
              <a:off x="493115" y="273049"/>
              <a:ext cx="3728642"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FBF5EA"/>
                  </a:solidFill>
                  <a:latin typeface="Verdana"/>
                  <a:ea typeface="Verdana"/>
                  <a:cs typeface="Verdana"/>
                  <a:sym typeface="Verdana"/>
                </a:defRPr>
              </a:lvl1pPr>
            </a:lstStyle>
            <a:p>
              <a:pPr lvl="0">
                <a:defRPr b="0" sz="1800">
                  <a:solidFill>
                    <a:srgbClr val="000000"/>
                  </a:solidFill>
                </a:defRPr>
              </a:pPr>
              <a:r>
                <a:rPr b="1" sz="2400">
                  <a:solidFill>
                    <a:srgbClr val="FBF5EA"/>
                  </a:solidFill>
                </a:rPr>
                <a:t>Intuition &amp; Judgment</a:t>
              </a:r>
            </a:p>
          </p:txBody>
        </p:sp>
      </p:grpSp>
      <p:grpSp>
        <p:nvGrpSpPr>
          <p:cNvPr id="561" name="Group 561"/>
          <p:cNvGrpSpPr/>
          <p:nvPr/>
        </p:nvGrpSpPr>
        <p:grpSpPr>
          <a:xfrm>
            <a:off x="2273297" y="4191000"/>
            <a:ext cx="4497395" cy="685800"/>
            <a:chOff x="-1" y="0"/>
            <a:chExt cx="4497394" cy="685800"/>
          </a:xfrm>
        </p:grpSpPr>
        <p:sp>
          <p:nvSpPr>
            <p:cNvPr id="559" name="Shape 559"/>
            <p:cNvSpPr/>
            <p:nvPr/>
          </p:nvSpPr>
          <p:spPr>
            <a:xfrm>
              <a:off x="-2" y="0"/>
              <a:ext cx="4497396" cy="6858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60" name="Shape 560"/>
            <p:cNvSpPr/>
            <p:nvPr/>
          </p:nvSpPr>
          <p:spPr>
            <a:xfrm>
              <a:off x="823249" y="203199"/>
              <a:ext cx="2860415"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Influence all analyses</a:t>
              </a:r>
            </a:p>
          </p:txBody>
        </p:sp>
      </p:grpSp>
      <p:grpSp>
        <p:nvGrpSpPr>
          <p:cNvPr id="565" name="Group 565"/>
          <p:cNvGrpSpPr/>
          <p:nvPr/>
        </p:nvGrpSpPr>
        <p:grpSpPr>
          <a:xfrm>
            <a:off x="1447798" y="2666998"/>
            <a:ext cx="990603" cy="1706567"/>
            <a:chOff x="0" y="-1"/>
            <a:chExt cx="990602" cy="1706565"/>
          </a:xfrm>
        </p:grpSpPr>
        <p:sp>
          <p:nvSpPr>
            <p:cNvPr id="562" name="Shape 562"/>
            <p:cNvSpPr/>
            <p:nvPr/>
          </p:nvSpPr>
          <p:spPr>
            <a:xfrm>
              <a:off x="-1" y="-2"/>
              <a:ext cx="990603" cy="17065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3565"/>
                    <a:pt x="0" y="7962"/>
                  </a:cubicBezTo>
                  <a:lnTo>
                    <a:pt x="0" y="10866"/>
                  </a:lnTo>
                  <a:cubicBezTo>
                    <a:pt x="0" y="14110"/>
                    <a:pt x="5341" y="17030"/>
                    <a:pt x="13500" y="18246"/>
                  </a:cubicBezTo>
                  <a:lnTo>
                    <a:pt x="13500" y="21600"/>
                  </a:lnTo>
                  <a:lnTo>
                    <a:pt x="21600" y="17375"/>
                  </a:lnTo>
                  <a:lnTo>
                    <a:pt x="13500" y="11988"/>
                  </a:lnTo>
                  <a:lnTo>
                    <a:pt x="13500" y="15342"/>
                  </a:lnTo>
                  <a:cubicBezTo>
                    <a:pt x="6661" y="14323"/>
                    <a:pt x="1708" y="12087"/>
                    <a:pt x="362" y="9414"/>
                  </a:cubicBezTo>
                  <a:cubicBezTo>
                    <a:pt x="2261" y="5641"/>
                    <a:pt x="11190" y="2904"/>
                    <a:pt x="21600" y="2904"/>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63" name="Shape 563"/>
            <p:cNvSpPr/>
            <p:nvPr/>
          </p:nvSpPr>
          <p:spPr>
            <a:xfrm>
              <a:off x="-1" y="-1"/>
              <a:ext cx="990603" cy="7429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8179"/>
                    <a:pt x="0" y="18268"/>
                  </a:cubicBezTo>
                  <a:cubicBezTo>
                    <a:pt x="0" y="19386"/>
                    <a:pt x="121" y="20501"/>
                    <a:pt x="362" y="21600"/>
                  </a:cubicBezTo>
                  <a:cubicBezTo>
                    <a:pt x="2261" y="12943"/>
                    <a:pt x="11190" y="6664"/>
                    <a:pt x="21600" y="6664"/>
                  </a:cubicBezTo>
                  <a:close/>
                </a:path>
              </a:pathLst>
            </a:custGeom>
            <a:solidFill>
              <a:srgbClr val="BD5504"/>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564" name="Shape 564"/>
            <p:cNvSpPr/>
            <p:nvPr/>
          </p:nvSpPr>
          <p:spPr>
            <a:xfrm>
              <a:off x="-1" y="628650"/>
              <a:ext cx="15877" cy="1143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7246"/>
                    <a:pt x="7230" y="14476"/>
                    <a:pt x="21600" y="21600"/>
                  </a:cubicBezTo>
                </a:path>
              </a:pathLst>
            </a:custGeom>
            <a:no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grpSp>
      <p:sp>
        <p:nvSpPr>
          <p:cNvPr id="566" name="Shape 566"/>
          <p:cNvSpPr/>
          <p:nvPr/>
        </p:nvSpPr>
        <p:spPr>
          <a:xfrm>
            <a:off x="577850" y="457200"/>
            <a:ext cx="8432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Integrating Intuition &amp; Analysis</a:t>
            </a:r>
          </a:p>
        </p:txBody>
      </p:sp>
      <p:sp>
        <p:nvSpPr>
          <p:cNvPr id="567" name="Shape 567"/>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1 -13</a:t>
            </a:r>
          </a:p>
        </p:txBody>
      </p:sp>
      <p:sp>
        <p:nvSpPr>
          <p:cNvPr id="568" name="Shape 568"/>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565"/>
                                        </p:tgtEl>
                                        <p:attrNameLst>
                                          <p:attrName>style.visibility</p:attrName>
                                        </p:attrNameLst>
                                      </p:cBhvr>
                                      <p:to>
                                        <p:strVal val="visible"/>
                                      </p:to>
                                    </p:set>
                                    <p:animEffect filter="blinds(horizontal)" transition="in">
                                      <p:cBhvr>
                                        <p:cTn id="7" dur="1000"/>
                                        <p:tgtEl>
                                          <p:spTgt spid="565"/>
                                        </p:tgtEl>
                                      </p:cBhvr>
                                    </p:animEffect>
                                  </p:childTnLst>
                                </p:cTn>
                              </p:par>
                            </p:childTnLst>
                          </p:cTn>
                        </p:par>
                        <p:par>
                          <p:cTn id="8" fill="hold">
                            <p:stCondLst>
                              <p:cond delay="1500"/>
                            </p:stCondLst>
                            <p:childTnLst>
                              <p:par>
                                <p:cTn id="9" nodeType="afterEffect" presetClass="entr" presetSubtype="0" presetID="10" grpId="2" fill="hold">
                                  <p:stCondLst>
                                    <p:cond delay="500"/>
                                  </p:stCondLst>
                                  <p:iterate type="el" backwards="0">
                                    <p:tmAbs val="0"/>
                                  </p:iterate>
                                  <p:childTnLst>
                                    <p:set>
                                      <p:cBhvr>
                                        <p:cTn id="10" fill="hold"/>
                                        <p:tgtEl>
                                          <p:spTgt spid="555"/>
                                        </p:tgtEl>
                                        <p:attrNameLst>
                                          <p:attrName>style.visibility</p:attrName>
                                        </p:attrNameLst>
                                      </p:cBhvr>
                                      <p:to>
                                        <p:strVal val="visible"/>
                                      </p:to>
                                    </p:set>
                                    <p:animEffect filter="fade" transition="in">
                                      <p:cBhvr>
                                        <p:cTn id="11" dur="1000"/>
                                        <p:tgtEl>
                                          <p:spTgt spid="555"/>
                                        </p:tgtEl>
                                      </p:cBhvr>
                                    </p:animEffect>
                                  </p:childTnLst>
                                </p:cTn>
                              </p:par>
                            </p:childTnLst>
                          </p:cTn>
                        </p:par>
                        <p:par>
                          <p:cTn id="12" fill="hold">
                            <p:stCondLst>
                              <p:cond delay="3000"/>
                            </p:stCondLst>
                            <p:childTnLst>
                              <p:par>
                                <p:cTn id="13" nodeType="afterEffect" presetClass="entr" presetSubtype="0" presetID="10" grpId="3" fill="hold">
                                  <p:stCondLst>
                                    <p:cond delay="500"/>
                                  </p:stCondLst>
                                  <p:iterate type="el" backwards="0">
                                    <p:tmAbs val="0"/>
                                  </p:iterate>
                                  <p:childTnLst>
                                    <p:set>
                                      <p:cBhvr>
                                        <p:cTn id="14" fill="hold"/>
                                        <p:tgtEl>
                                          <p:spTgt spid="561"/>
                                        </p:tgtEl>
                                        <p:attrNameLst>
                                          <p:attrName>style.visibility</p:attrName>
                                        </p:attrNameLst>
                                      </p:cBhvr>
                                      <p:to>
                                        <p:strVal val="visible"/>
                                      </p:to>
                                    </p:set>
                                    <p:animEffect filter="fade" transition="in">
                                      <p:cBhvr>
                                        <p:cTn id="15" dur="1000"/>
                                        <p:tgtEl>
                                          <p:spTgt spid="5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55" grpId="2"/>
      <p:bldP build="whole" bldLvl="1" animBg="1" rev="0" advAuto="0" spid="561" grpId="3"/>
      <p:bldP build="whole" bldLvl="1" animBg="1" rev="0" advAuto="0" spid="565" grpId="1"/>
    </p:bldLst>
  </p:timing>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0" name="Shape 57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71" name="Shape 57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7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73" name="Shape 57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574" name="Shape 574"/>
          <p:cNvSpPr/>
          <p:nvPr/>
        </p:nvSpPr>
        <p:spPr>
          <a:xfrm>
            <a:off x="660400" y="1752600"/>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575" name="Shape 575"/>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1 -14</a:t>
            </a:r>
          </a:p>
        </p:txBody>
      </p:sp>
      <p:grpSp>
        <p:nvGrpSpPr>
          <p:cNvPr id="578" name="Group 578"/>
          <p:cNvGrpSpPr/>
          <p:nvPr/>
        </p:nvGrpSpPr>
        <p:grpSpPr>
          <a:xfrm>
            <a:off x="2505075" y="1844675"/>
            <a:ext cx="4705350" cy="914400"/>
            <a:chOff x="0" y="0"/>
            <a:chExt cx="4705350" cy="914400"/>
          </a:xfrm>
        </p:grpSpPr>
        <p:sp>
          <p:nvSpPr>
            <p:cNvPr id="576" name="Shape 576"/>
            <p:cNvSpPr/>
            <p:nvPr/>
          </p:nvSpPr>
          <p:spPr>
            <a:xfrm>
              <a:off x="0" y="0"/>
              <a:ext cx="4705350" cy="914400"/>
            </a:xfrm>
            <a:prstGeom prst="roundRect">
              <a:avLst>
                <a:gd name="adj" fmla="val 16667"/>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77" name="Shape 577"/>
            <p:cNvSpPr/>
            <p:nvPr/>
          </p:nvSpPr>
          <p:spPr>
            <a:xfrm>
              <a:off x="692322" y="273049"/>
              <a:ext cx="3330229"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latin typeface="Verdana"/>
                  <a:ea typeface="Verdana"/>
                  <a:cs typeface="Verdana"/>
                  <a:sym typeface="Verdana"/>
                </a:defRPr>
              </a:lvl1pPr>
            </a:lstStyle>
            <a:p>
              <a:pPr lvl="0">
                <a:defRPr b="0" sz="1800"/>
              </a:pPr>
              <a:r>
                <a:rPr b="1" sz="2400"/>
                <a:t>Analytical Thinking</a:t>
              </a:r>
            </a:p>
          </p:txBody>
        </p:sp>
      </p:grpSp>
      <p:sp>
        <p:nvSpPr>
          <p:cNvPr id="579" name="Shape 579"/>
          <p:cNvSpPr/>
          <p:nvPr/>
        </p:nvSpPr>
        <p:spPr>
          <a:xfrm>
            <a:off x="577850" y="457200"/>
            <a:ext cx="8432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Integrating Intuition &amp; Analysis</a:t>
            </a:r>
          </a:p>
        </p:txBody>
      </p:sp>
      <p:grpSp>
        <p:nvGrpSpPr>
          <p:cNvPr id="582" name="Group 582"/>
          <p:cNvGrpSpPr/>
          <p:nvPr/>
        </p:nvGrpSpPr>
        <p:grpSpPr>
          <a:xfrm>
            <a:off x="2505075" y="4149725"/>
            <a:ext cx="4705350" cy="914400"/>
            <a:chOff x="0" y="0"/>
            <a:chExt cx="4705350" cy="914400"/>
          </a:xfrm>
        </p:grpSpPr>
        <p:sp>
          <p:nvSpPr>
            <p:cNvPr id="580" name="Shape 580"/>
            <p:cNvSpPr/>
            <p:nvPr/>
          </p:nvSpPr>
          <p:spPr>
            <a:xfrm>
              <a:off x="0" y="0"/>
              <a:ext cx="4705350" cy="914400"/>
            </a:xfrm>
            <a:prstGeom prst="roundRect">
              <a:avLst>
                <a:gd name="adj" fmla="val 16667"/>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581" name="Shape 581"/>
            <p:cNvSpPr/>
            <p:nvPr/>
          </p:nvSpPr>
          <p:spPr>
            <a:xfrm>
              <a:off x="793750" y="273049"/>
              <a:ext cx="3127376"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latin typeface="Verdana"/>
                  <a:ea typeface="Verdana"/>
                  <a:cs typeface="Verdana"/>
                  <a:sym typeface="Verdana"/>
                </a:defRPr>
              </a:lvl1pPr>
            </a:lstStyle>
            <a:p>
              <a:pPr lvl="0">
                <a:defRPr b="0" sz="1800"/>
              </a:pPr>
              <a:r>
                <a:rPr b="1" sz="2400"/>
                <a:t>Intuitive Thinking</a:t>
              </a:r>
            </a:p>
          </p:txBody>
        </p:sp>
      </p:grpSp>
      <p:sp>
        <p:nvSpPr>
          <p:cNvPr id="583" name="Shape 583"/>
          <p:cNvSpPr/>
          <p:nvPr/>
        </p:nvSpPr>
        <p:spPr>
          <a:xfrm>
            <a:off x="4592637" y="2852735"/>
            <a:ext cx="495303" cy="1219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4680"/>
                </a:lnTo>
                <a:lnTo>
                  <a:pt x="16200" y="4680"/>
                </a:lnTo>
                <a:lnTo>
                  <a:pt x="16200" y="16920"/>
                </a:lnTo>
                <a:lnTo>
                  <a:pt x="21600" y="16920"/>
                </a:lnTo>
                <a:lnTo>
                  <a:pt x="10800" y="21600"/>
                </a:lnTo>
                <a:lnTo>
                  <a:pt x="0" y="16920"/>
                </a:lnTo>
                <a:lnTo>
                  <a:pt x="5400" y="16920"/>
                </a:lnTo>
                <a:lnTo>
                  <a:pt x="5400" y="4680"/>
                </a:lnTo>
                <a:lnTo>
                  <a:pt x="0" y="4680"/>
                </a:lnTo>
                <a:close/>
              </a:path>
            </a:pathLst>
          </a:custGeom>
          <a:solidFill>
            <a:srgbClr val="F39B1C"/>
          </a:solidFill>
          <a:ln w="9360">
            <a:solidFill/>
            <a:miter/>
          </a:ln>
        </p:spPr>
        <p:txBody>
          <a:bodyPr lIns="0" tIns="0" rIns="0" bIns="0"/>
          <a:lstStyle/>
          <a:p>
            <a:pPr lvl="0">
              <a:defRPr>
                <a:latin typeface="Verdana"/>
                <a:ea typeface="Verdana"/>
                <a:cs typeface="Verdana"/>
                <a:sym typeface="Verdana"/>
              </a:defRPr>
            </a:pPr>
          </a:p>
        </p:txBody>
      </p:sp>
      <p:sp>
        <p:nvSpPr>
          <p:cNvPr id="584" name="Shape 58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1 -14</a:t>
            </a:r>
          </a:p>
        </p:txBody>
      </p:sp>
      <p:sp>
        <p:nvSpPr>
          <p:cNvPr id="585" name="Shape 58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6" presetID="4" grpId="1" fill="hold">
                                  <p:stCondLst>
                                    <p:cond delay="500"/>
                                  </p:stCondLst>
                                  <p:iterate type="el" backwards="0">
                                    <p:tmAbs val="0"/>
                                  </p:iterate>
                                  <p:childTnLst>
                                    <p:set>
                                      <p:cBhvr>
                                        <p:cTn id="6" fill="hold"/>
                                        <p:tgtEl>
                                          <p:spTgt spid="578"/>
                                        </p:tgtEl>
                                        <p:attrNameLst>
                                          <p:attrName>style.visibility</p:attrName>
                                        </p:attrNameLst>
                                      </p:cBhvr>
                                      <p:to>
                                        <p:strVal val="visible"/>
                                      </p:to>
                                    </p:set>
                                    <p:animEffect filter="box(in)" transition="in">
                                      <p:cBhvr>
                                        <p:cTn id="7" dur="1000"/>
                                        <p:tgtEl>
                                          <p:spTgt spid="578"/>
                                        </p:tgtEl>
                                      </p:cBhvr>
                                    </p:animEffect>
                                  </p:childTnLst>
                                </p:cTn>
                              </p:par>
                            </p:childTnLst>
                          </p:cTn>
                        </p:par>
                        <p:par>
                          <p:cTn id="8" fill="hold">
                            <p:stCondLst>
                              <p:cond delay="1500"/>
                            </p:stCondLst>
                            <p:childTnLst>
                              <p:par>
                                <p:cTn id="9" nodeType="afterEffect" presetClass="entr" presetSubtype="16" presetID="4" grpId="2" fill="hold">
                                  <p:stCondLst>
                                    <p:cond delay="500"/>
                                  </p:stCondLst>
                                  <p:iterate type="el" backwards="0">
                                    <p:tmAbs val="0"/>
                                  </p:iterate>
                                  <p:childTnLst>
                                    <p:set>
                                      <p:cBhvr>
                                        <p:cTn id="10" fill="hold"/>
                                        <p:tgtEl>
                                          <p:spTgt spid="582"/>
                                        </p:tgtEl>
                                        <p:attrNameLst>
                                          <p:attrName>style.visibility</p:attrName>
                                        </p:attrNameLst>
                                      </p:cBhvr>
                                      <p:to>
                                        <p:strVal val="visible"/>
                                      </p:to>
                                    </p:set>
                                    <p:animEffect filter="box(in)" transition="in">
                                      <p:cBhvr>
                                        <p:cTn id="11" dur="1000"/>
                                        <p:tgtEl>
                                          <p:spTgt spid="5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78" grpId="1"/>
      <p:bldP build="whole" bldLvl="1" animBg="1" rev="0" advAuto="0" spid="582" grpId="2"/>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7" name="Shape 58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588" name="Shape 58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58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590" name="Shape 59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593" name="Group 593"/>
          <p:cNvGrpSpPr/>
          <p:nvPr/>
        </p:nvGrpSpPr>
        <p:grpSpPr>
          <a:xfrm>
            <a:off x="560387" y="1628772"/>
            <a:ext cx="8343902" cy="2500318"/>
            <a:chOff x="0" y="0"/>
            <a:chExt cx="8343900" cy="2500316"/>
          </a:xfrm>
        </p:grpSpPr>
        <p:sp>
          <p:nvSpPr>
            <p:cNvPr id="591" name="Shape 591"/>
            <p:cNvSpPr/>
            <p:nvPr/>
          </p:nvSpPr>
          <p:spPr>
            <a:xfrm>
              <a:off x="0" y="-1"/>
              <a:ext cx="8337551" cy="250031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592" name="Shape 592"/>
            <p:cNvSpPr/>
            <p:nvPr/>
          </p:nvSpPr>
          <p:spPr>
            <a:xfrm>
              <a:off x="0" y="-1"/>
              <a:ext cx="8343902" cy="100584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lnSpc>
                  <a:spcPct val="120000"/>
                </a:lnSpc>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br/>
              <a:r>
                <a:rPr sz="2000">
                  <a:latin typeface="Verdana"/>
                  <a:ea typeface="Verdana"/>
                  <a:cs typeface="Verdana"/>
                  <a:sym typeface="Verdana"/>
                </a:rPr>
                <a:t>In the Arab world, there is a cultural tendency to emphasize the role of intuition and imagination in decision making. </a:t>
              </a:r>
            </a:p>
          </p:txBody>
        </p:sp>
      </p:grpSp>
      <p:sp>
        <p:nvSpPr>
          <p:cNvPr id="594" name="Shape 594"/>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1 -15</a:t>
            </a:r>
          </a:p>
        </p:txBody>
      </p:sp>
      <p:sp>
        <p:nvSpPr>
          <p:cNvPr id="595" name="Shape 595"/>
          <p:cNvSpPr/>
          <p:nvPr/>
        </p:nvSpPr>
        <p:spPr>
          <a:xfrm>
            <a:off x="577850" y="457200"/>
            <a:ext cx="8432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Integrating Intuition &amp; Analysis</a:t>
            </a:r>
          </a:p>
        </p:txBody>
      </p:sp>
      <p:sp>
        <p:nvSpPr>
          <p:cNvPr id="596" name="Shape 596"/>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1 -15</a:t>
            </a:r>
          </a:p>
        </p:txBody>
      </p:sp>
      <p:sp>
        <p:nvSpPr>
          <p:cNvPr id="597" name="Shape 597"/>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9" name="Shape 59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00" name="Shape 60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0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02" name="Shape 602"/>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605" name="Group 605"/>
          <p:cNvGrpSpPr/>
          <p:nvPr/>
        </p:nvGrpSpPr>
        <p:grpSpPr>
          <a:xfrm>
            <a:off x="742948" y="2133598"/>
            <a:ext cx="8267702" cy="2362205"/>
            <a:chOff x="0" y="0"/>
            <a:chExt cx="8267701" cy="2362203"/>
          </a:xfrm>
        </p:grpSpPr>
        <p:sp>
          <p:nvSpPr>
            <p:cNvPr id="603" name="Shape 603"/>
            <p:cNvSpPr/>
            <p:nvPr/>
          </p:nvSpPr>
          <p:spPr>
            <a:xfrm>
              <a:off x="-1" y="0"/>
              <a:ext cx="8255001" cy="23622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604" name="Shape 604"/>
            <p:cNvSpPr/>
            <p:nvPr/>
          </p:nvSpPr>
          <p:spPr>
            <a:xfrm>
              <a:off x="0" y="-2"/>
              <a:ext cx="8267701" cy="13716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lnSpc>
                  <a:spcPct val="120000"/>
                </a:lnSpc>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br/>
              <a:r>
                <a:rPr b="1" sz="2000">
                  <a:latin typeface="Verdana"/>
                  <a:ea typeface="Verdana"/>
                  <a:cs typeface="Verdana"/>
                  <a:sym typeface="Verdana"/>
                </a:rPr>
                <a:t>Competitive Advantage: </a:t>
              </a:r>
              <a:endParaRPr b="1" sz="2000">
                <a:latin typeface="Verdana"/>
                <a:ea typeface="Verdana"/>
                <a:cs typeface="Verdana"/>
                <a:sym typeface="Verdana"/>
              </a:endParaRPr>
            </a:p>
            <a:p>
              <a:pPr lvl="0" indent="41275">
                <a:lnSpc>
                  <a:spcPct val="120000"/>
                </a:lnSpc>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sz="2000">
                  <a:latin typeface="Verdana"/>
                  <a:ea typeface="Verdana"/>
                  <a:cs typeface="Verdana"/>
                  <a:sym typeface="Verdana"/>
                </a:rPr>
                <a:t>Anything that a firm does especially well compared to rival firms</a:t>
              </a:r>
            </a:p>
          </p:txBody>
        </p:sp>
      </p:grpSp>
      <p:sp>
        <p:nvSpPr>
          <p:cNvPr id="606" name="Shape 606"/>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1 -16</a:t>
            </a:r>
          </a:p>
        </p:txBody>
      </p:sp>
      <p:sp>
        <p:nvSpPr>
          <p:cNvPr id="607" name="Shape 607"/>
          <p:cNvSpPr/>
          <p:nvPr/>
        </p:nvSpPr>
        <p:spPr>
          <a:xfrm>
            <a:off x="577850" y="457200"/>
            <a:ext cx="8940800" cy="1854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r>
              <a:rPr b="1" sz="2400">
                <a:solidFill>
                  <a:srgbClr val="ED6B06"/>
                </a:solidFill>
                <a:latin typeface="Verdana"/>
                <a:ea typeface="Verdana"/>
                <a:cs typeface="Verdana"/>
                <a:sym typeface="Verdana"/>
              </a:rPr>
              <a:t>9 Key Terms:</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r>
              <a:rPr b="1" sz="2400">
                <a:solidFill>
                  <a:srgbClr val="ED6B06"/>
                </a:solidFill>
                <a:latin typeface="Verdana"/>
                <a:ea typeface="Verdana"/>
                <a:cs typeface="Verdana"/>
                <a:sym typeface="Verdana"/>
              </a:rPr>
              <a:t>Strategic Management is Gaining and Maintaining Competitive Advantage</a:t>
            </a:r>
          </a:p>
        </p:txBody>
      </p:sp>
      <p:sp>
        <p:nvSpPr>
          <p:cNvPr id="608" name="Shape 60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1 -16</a:t>
            </a:r>
          </a:p>
        </p:txBody>
      </p:sp>
      <p:sp>
        <p:nvSpPr>
          <p:cNvPr id="609" name="Shape 60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11" name="Shape 61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12" name="Shape 61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1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14" name="Shape 61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617" name="Group 617"/>
          <p:cNvGrpSpPr/>
          <p:nvPr/>
        </p:nvGrpSpPr>
        <p:grpSpPr>
          <a:xfrm>
            <a:off x="631823" y="1700210"/>
            <a:ext cx="8267702" cy="3960816"/>
            <a:chOff x="0" y="0"/>
            <a:chExt cx="8267701" cy="3960815"/>
          </a:xfrm>
        </p:grpSpPr>
        <p:sp>
          <p:nvSpPr>
            <p:cNvPr id="615" name="Shape 615"/>
            <p:cNvSpPr/>
            <p:nvPr/>
          </p:nvSpPr>
          <p:spPr>
            <a:xfrm>
              <a:off x="-1" y="-1"/>
              <a:ext cx="8255001" cy="396081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616" name="Shape 616"/>
            <p:cNvSpPr/>
            <p:nvPr/>
          </p:nvSpPr>
          <p:spPr>
            <a:xfrm>
              <a:off x="0" y="-1"/>
              <a:ext cx="8267701" cy="12801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982014" indent="-940739">
                <a:lnSpc>
                  <a:spcPct val="80000"/>
                </a:lnSpc>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Adapting to change in external trends, internal capabilities,  and resources</a:t>
              </a:r>
              <a:endParaRPr sz="2000">
                <a:latin typeface="Verdana"/>
                <a:ea typeface="Verdana"/>
                <a:cs typeface="Verdana"/>
                <a:sym typeface="Verdana"/>
              </a:endParaRPr>
            </a:p>
            <a:p>
              <a:pPr lvl="0" marL="374650" indent="-333375">
                <a:lnSpc>
                  <a:spcPct val="80000"/>
                </a:lnSpc>
                <a:tabLst>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endParaRPr sz="2000">
                <a:latin typeface="Verdana"/>
                <a:ea typeface="Verdana"/>
                <a:cs typeface="Verdana"/>
                <a:sym typeface="Verdana"/>
              </a:endParaRPr>
            </a:p>
            <a:p>
              <a:pPr lvl="0" marL="982014" indent="-940739">
                <a:lnSpc>
                  <a:spcPct val="80000"/>
                </a:lnSpc>
                <a:buClr>
                  <a:srgbClr val="000000"/>
                </a:buClr>
                <a:buSzPct val="100000"/>
                <a:buFont typeface="Verdana"/>
                <a:buChar char="•"/>
                <a:tabLst>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Effectively formulating, implementing, and evaluating strategies</a:t>
              </a:r>
            </a:p>
          </p:txBody>
        </p:sp>
      </p:grpSp>
      <p:sp>
        <p:nvSpPr>
          <p:cNvPr id="618" name="Shape 61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1 -17</a:t>
            </a:r>
          </a:p>
        </p:txBody>
      </p:sp>
      <p:sp>
        <p:nvSpPr>
          <p:cNvPr id="619" name="Shape 619"/>
          <p:cNvSpPr/>
          <p:nvPr/>
        </p:nvSpPr>
        <p:spPr>
          <a:xfrm>
            <a:off x="576261" y="457200"/>
            <a:ext cx="936149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Achieving Sustained Competitive Advantage</a:t>
            </a:r>
          </a:p>
        </p:txBody>
      </p:sp>
      <p:sp>
        <p:nvSpPr>
          <p:cNvPr id="620" name="Shape 62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1 -17</a:t>
            </a:r>
          </a:p>
        </p:txBody>
      </p:sp>
      <p:sp>
        <p:nvSpPr>
          <p:cNvPr id="621" name="Shape 62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pic>
        <p:nvPicPr>
          <p:cNvPr id="622" name="image9.png"/>
          <p:cNvPicPr/>
          <p:nvPr/>
        </p:nvPicPr>
        <p:blipFill>
          <a:blip r:embed="rId3">
            <a:extLst/>
          </a:blip>
          <a:stretch>
            <a:fillRect/>
          </a:stretch>
        </p:blipFill>
        <p:spPr>
          <a:xfrm>
            <a:off x="5229225" y="4019550"/>
            <a:ext cx="3686175" cy="1238250"/>
          </a:xfrm>
          <a:prstGeom prst="rect">
            <a:avLst/>
          </a:prstGeom>
          <a:ln w="12700">
            <a:miter lim="400000"/>
          </a:ln>
        </p:spPr>
      </p:pic>
      <p:pic>
        <p:nvPicPr>
          <p:cNvPr id="623" name="image10.png"/>
          <p:cNvPicPr/>
          <p:nvPr/>
        </p:nvPicPr>
        <p:blipFill>
          <a:blip r:embed="rId4">
            <a:extLst/>
          </a:blip>
          <a:stretch>
            <a:fillRect/>
          </a:stretch>
        </p:blipFill>
        <p:spPr>
          <a:xfrm>
            <a:off x="1028700" y="3657600"/>
            <a:ext cx="2857500" cy="1600200"/>
          </a:xfrm>
          <a:prstGeom prst="rect">
            <a:avLst/>
          </a:prstGeom>
          <a:ln w="12700">
            <a:miter lim="400000"/>
          </a:ln>
        </p:spPr>
      </p:pic>
    </p:spTree>
  </p:cSld>
  <p:clrMapOvr>
    <a:masterClrMapping/>
  </p:clrMapOvr>
  <p:transition spd="fast" advClick="1">
    <p:cover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1" name="Shape 32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22" name="Shape 32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2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24" name="Shape 324"/>
          <p:cNvSpPr/>
          <p:nvPr/>
        </p:nvSpPr>
        <p:spPr>
          <a:xfrm>
            <a:off x="412750" y="6172200"/>
            <a:ext cx="6045200"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791200" algn="l"/>
                <a:tab pos="5791200" algn="l"/>
                <a:tab pos="5791200" algn="l"/>
                <a:tab pos="5791200" algn="l"/>
                <a:tab pos="5943600" algn="l"/>
                <a:tab pos="5943600" algn="l"/>
                <a:tab pos="5943600" algn="l"/>
                <a:tab pos="5943600" algn="l"/>
                <a:tab pos="6400800" algn="l"/>
                <a:tab pos="64008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25" name="Shape 325"/>
          <p:cNvSpPr/>
          <p:nvPr/>
        </p:nvSpPr>
        <p:spPr>
          <a:xfrm>
            <a:off x="395287" y="395287"/>
            <a:ext cx="9207501" cy="1117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8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3600">
                <a:solidFill>
                  <a:srgbClr val="ED6B06"/>
                </a:solidFill>
                <a:latin typeface="Verdana"/>
                <a:ea typeface="Verdana"/>
                <a:cs typeface="Verdana"/>
                <a:sym typeface="Verdana"/>
              </a:defRPr>
            </a:lvl1pPr>
          </a:lstStyle>
          <a:p>
            <a:pPr lvl="0">
              <a:defRPr b="0" sz="1800">
                <a:solidFill>
                  <a:srgbClr val="000000"/>
                </a:solidFill>
              </a:defRPr>
            </a:pPr>
            <a:r>
              <a:rPr b="1" sz="3600">
                <a:solidFill>
                  <a:srgbClr val="ED6B06"/>
                </a:solidFill>
              </a:rPr>
              <a:t>Strategic Management: Concepts and Cases</a:t>
            </a:r>
          </a:p>
        </p:txBody>
      </p:sp>
      <p:sp>
        <p:nvSpPr>
          <p:cNvPr id="326" name="Shape 326"/>
          <p:cNvSpPr/>
          <p:nvPr/>
        </p:nvSpPr>
        <p:spPr>
          <a:xfrm>
            <a:off x="395285" y="1546223"/>
            <a:ext cx="4724405" cy="359918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b="1" sz="2400">
                <a:solidFill>
                  <a:srgbClr val="ED6B06"/>
                </a:solidFill>
                <a:latin typeface="Verdana"/>
                <a:ea typeface="Verdana"/>
                <a:cs typeface="Verdana"/>
                <a:sym typeface="Verdana"/>
              </a:rPr>
              <a:t>Arab World Edition</a:t>
            </a:r>
            <a:endParaRPr b="1" sz="2400">
              <a:solidFill>
                <a:srgbClr val="ED6B06"/>
              </a:solidFill>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Fred R. David</a:t>
            </a:r>
            <a:endParaRPr sz="2000">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Abbas J. Ali</a:t>
            </a:r>
            <a:endParaRPr sz="2000">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Abdulrahman Y. Al-Aali</a:t>
            </a:r>
            <a:endParaRPr sz="2000">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b="1" sz="2400">
              <a:solidFill>
                <a:srgbClr val="ED6B06"/>
              </a:solidFill>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b="1" sz="2400">
                <a:solidFill>
                  <a:srgbClr val="ED6B06"/>
                </a:solidFill>
                <a:latin typeface="Verdana"/>
                <a:ea typeface="Verdana"/>
                <a:cs typeface="Verdana"/>
                <a:sym typeface="Verdana"/>
              </a:rPr>
              <a:t>Chapter 1: </a:t>
            </a:r>
            <a:endParaRPr b="1" sz="2400">
              <a:solidFill>
                <a:srgbClr val="ED6B06"/>
              </a:solidFill>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b="1" sz="2400">
                <a:solidFill>
                  <a:srgbClr val="ED6B06"/>
                </a:solidFill>
                <a:latin typeface="Verdana"/>
                <a:ea typeface="Verdana"/>
                <a:cs typeface="Verdana"/>
                <a:sym typeface="Verdana"/>
              </a:rPr>
              <a:t>The Nature of Strategic</a:t>
            </a:r>
            <a:endParaRPr b="1" sz="2400">
              <a:solidFill>
                <a:srgbClr val="ED6B06"/>
              </a:solidFill>
              <a:latin typeface="Verdana"/>
              <a:ea typeface="Verdana"/>
              <a:cs typeface="Verdana"/>
              <a:sym typeface="Verdana"/>
            </a:endParaRPr>
          </a:p>
          <a:p>
            <a:pPr lvl="0">
              <a:lnSpc>
                <a:spcPct val="12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b="1" sz="2400">
                <a:solidFill>
                  <a:srgbClr val="ED6B06"/>
                </a:solidFill>
                <a:latin typeface="Verdana"/>
                <a:ea typeface="Verdana"/>
                <a:cs typeface="Verdana"/>
                <a:sym typeface="Verdana"/>
              </a:rPr>
              <a:t>Management</a:t>
            </a:r>
          </a:p>
        </p:txBody>
      </p:sp>
      <p:pic>
        <p:nvPicPr>
          <p:cNvPr id="327" name="image1.jpeg"/>
          <p:cNvPicPr/>
          <p:nvPr/>
        </p:nvPicPr>
        <p:blipFill>
          <a:blip r:embed="rId3">
            <a:extLst/>
          </a:blip>
          <a:stretch>
            <a:fillRect/>
          </a:stretch>
        </p:blipFill>
        <p:spPr>
          <a:xfrm>
            <a:off x="5861050" y="1524000"/>
            <a:ext cx="3114675" cy="4138613"/>
          </a:xfrm>
          <a:prstGeom prst="rect">
            <a:avLst/>
          </a:prstGeom>
          <a:ln w="12700">
            <a:miter lim="400000"/>
          </a:ln>
        </p:spPr>
      </p:pic>
      <p:sp>
        <p:nvSpPr>
          <p:cNvPr id="328" name="Shape 32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a:t>
            </a:r>
          </a:p>
        </p:txBody>
      </p:sp>
      <p:sp>
        <p:nvSpPr>
          <p:cNvPr id="329" name="Shape 32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5" name="Shape 62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26" name="Shape 626"/>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27"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28" name="Shape 628"/>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629" name="Shape 629"/>
          <p:cNvSpPr/>
          <p:nvPr/>
        </p:nvSpPr>
        <p:spPr>
          <a:xfrm>
            <a:off x="660400" y="457200"/>
            <a:ext cx="7124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2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Key Terms</a:t>
            </a:r>
          </a:p>
        </p:txBody>
      </p:sp>
      <p:sp>
        <p:nvSpPr>
          <p:cNvPr id="630" name="Shape 630"/>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1 -18</a:t>
            </a:r>
          </a:p>
        </p:txBody>
      </p:sp>
      <p:grpSp>
        <p:nvGrpSpPr>
          <p:cNvPr id="633" name="Group 633"/>
          <p:cNvGrpSpPr/>
          <p:nvPr/>
        </p:nvGrpSpPr>
        <p:grpSpPr>
          <a:xfrm>
            <a:off x="577850" y="1219196"/>
            <a:ext cx="8839200" cy="4495801"/>
            <a:chOff x="0" y="0"/>
            <a:chExt cx="8839200" cy="4495800"/>
          </a:xfrm>
        </p:grpSpPr>
        <p:sp>
          <p:nvSpPr>
            <p:cNvPr id="631" name="Shape 631"/>
            <p:cNvSpPr/>
            <p:nvPr/>
          </p:nvSpPr>
          <p:spPr>
            <a:xfrm>
              <a:off x="0" y="-1"/>
              <a:ext cx="8839200" cy="4483106"/>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632" name="Shape 632"/>
            <p:cNvSpPr/>
            <p:nvPr/>
          </p:nvSpPr>
          <p:spPr>
            <a:xfrm>
              <a:off x="0" y="-1"/>
              <a:ext cx="8839200" cy="4495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br/>
              <a:r>
                <a:rPr b="1" sz="2400">
                  <a:latin typeface="Verdana"/>
                  <a:ea typeface="Verdana"/>
                  <a:cs typeface="Verdana"/>
                  <a:sym typeface="Verdana"/>
                </a:rPr>
                <a:t>The </a:t>
              </a:r>
              <a:r>
                <a:rPr b="1" sz="2000">
                  <a:latin typeface="Verdana"/>
                  <a:ea typeface="Verdana"/>
                  <a:cs typeface="Verdana"/>
                  <a:sym typeface="Verdana"/>
                </a:rPr>
                <a:t>Strategists – Those that affect a firm’s success or failure:</a:t>
              </a:r>
              <a:endParaRPr b="1"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Chief Executive Officer (CEO)</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Chief Strategy Officer (CSO)</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President</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Owner</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Board Chair</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Executive Director</a:t>
              </a:r>
              <a:endParaRPr sz="2000">
                <a:latin typeface="Verdana"/>
                <a:ea typeface="Verdana"/>
                <a:cs typeface="Verdana"/>
                <a:sym typeface="Verdana"/>
              </a:endParaRPr>
            </a:p>
            <a:p>
              <a:pPr lvl="0" indent="38100">
                <a:spcBef>
                  <a:spcPts val="15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br>
                <a:rPr sz="2000">
                  <a:latin typeface="Verdana"/>
                  <a:ea typeface="Verdana"/>
                  <a:cs typeface="Verdana"/>
                  <a:sym typeface="Verdana"/>
                </a:rPr>
              </a:br>
            </a:p>
          </p:txBody>
        </p:sp>
      </p:grpSp>
      <p:sp>
        <p:nvSpPr>
          <p:cNvPr id="634" name="Shape 63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1 -18</a:t>
            </a:r>
          </a:p>
        </p:txBody>
      </p:sp>
      <p:sp>
        <p:nvSpPr>
          <p:cNvPr id="635" name="Shape 63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37" name="Shape 63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38" name="Shape 63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3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40" name="Shape 64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641" name="Shape 641"/>
          <p:cNvSpPr/>
          <p:nvPr/>
        </p:nvSpPr>
        <p:spPr>
          <a:xfrm>
            <a:off x="560387" y="620712"/>
            <a:ext cx="6629401" cy="3683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Opportunities and Threats (External)</a:t>
            </a:r>
          </a:p>
        </p:txBody>
      </p:sp>
      <p:sp>
        <p:nvSpPr>
          <p:cNvPr id="642" name="Shape 642"/>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1 -19</a:t>
            </a:r>
          </a:p>
        </p:txBody>
      </p:sp>
      <p:sp>
        <p:nvSpPr>
          <p:cNvPr id="643" name="Shape 643"/>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644" name="Shape 644"/>
          <p:cNvSpPr/>
          <p:nvPr/>
        </p:nvSpPr>
        <p:spPr>
          <a:xfrm>
            <a:off x="776287" y="2420935"/>
            <a:ext cx="7010401" cy="762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150000"/>
              </a:lnSpc>
              <a:spcBef>
                <a:spcPts val="12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latin typeface="Verdana"/>
                <a:ea typeface="Verdana"/>
                <a:cs typeface="Verdana"/>
                <a:sym typeface="Verdana"/>
              </a:defRPr>
            </a:lvl1pPr>
          </a:lstStyle>
          <a:p>
            <a:pPr lvl="0">
              <a:defRPr sz="1800"/>
            </a:pPr>
            <a:r>
              <a:rPr sz="2000"/>
              <a:t>External opportunities and threats are largely beyond the control of a single organization.</a:t>
            </a:r>
          </a:p>
        </p:txBody>
      </p:sp>
    </p:spTree>
  </p:cSld>
  <p:clrMapOvr>
    <a:masterClrMapping/>
  </p:clrMapOvr>
  <p:transition spd="fast" advClick="1">
    <p:cover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6" name="Shape 64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47" name="Shape 64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4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49" name="Shape 64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650" name="Shape 650"/>
          <p:cNvSpPr/>
          <p:nvPr/>
        </p:nvSpPr>
        <p:spPr>
          <a:xfrm>
            <a:off x="577850" y="457200"/>
            <a:ext cx="82931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Oportunities and Threats (External) Cont’d…</a:t>
            </a:r>
          </a:p>
        </p:txBody>
      </p:sp>
      <p:sp>
        <p:nvSpPr>
          <p:cNvPr id="651" name="Shape 651"/>
          <p:cNvSpPr/>
          <p:nvPr/>
        </p:nvSpPr>
        <p:spPr>
          <a:xfrm>
            <a:off x="631825" y="1557335"/>
            <a:ext cx="7620000" cy="3505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b="1" sz="2000">
                <a:latin typeface="Verdana"/>
                <a:ea typeface="Verdana"/>
                <a:cs typeface="Verdana"/>
                <a:sym typeface="Verdana"/>
              </a:rPr>
              <a:t>Analysis of Trends:</a:t>
            </a:r>
            <a:endParaRPr b="1"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Economic</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Social</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Cultural</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Demographic/Environmental</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Political, Legal, Governmental</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Technological</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Competitors</a:t>
            </a:r>
          </a:p>
        </p:txBody>
      </p:sp>
      <p:pic>
        <p:nvPicPr>
          <p:cNvPr id="652" name="image11.png"/>
          <p:cNvPicPr/>
          <p:nvPr/>
        </p:nvPicPr>
        <p:blipFill>
          <a:blip r:embed="rId3">
            <a:extLst/>
          </a:blip>
          <a:stretch>
            <a:fillRect/>
          </a:stretch>
        </p:blipFill>
        <p:spPr>
          <a:xfrm>
            <a:off x="6824660" y="2060575"/>
            <a:ext cx="2282828" cy="3357563"/>
          </a:xfrm>
          <a:prstGeom prst="rect">
            <a:avLst/>
          </a:prstGeom>
          <a:ln w="12700">
            <a:miter lim="400000"/>
          </a:ln>
        </p:spPr>
      </p:pic>
      <p:sp>
        <p:nvSpPr>
          <p:cNvPr id="653" name="Shape 653"/>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1 -20</a:t>
            </a:r>
          </a:p>
        </p:txBody>
      </p:sp>
      <p:sp>
        <p:nvSpPr>
          <p:cNvPr id="654" name="Shape 654"/>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651">
                                            <p:bg/>
                                          </p:spTgt>
                                        </p:tgtEl>
                                        <p:attrNameLst>
                                          <p:attrName>style.visibility</p:attrName>
                                        </p:attrNameLst>
                                      </p:cBhvr>
                                      <p:to>
                                        <p:strVal val="visible"/>
                                      </p:to>
                                    </p:set>
                                    <p:anim calcmode="lin" valueType="num">
                                      <p:cBhvr>
                                        <p:cTn id="7" dur="1000" fill="hold"/>
                                        <p:tgtEl>
                                          <p:spTgt spid="651">
                                            <p:bg/>
                                          </p:spTgt>
                                        </p:tgtEl>
                                        <p:attrNameLst>
                                          <p:attrName>ppt_x</p:attrName>
                                        </p:attrNameLst>
                                      </p:cBhvr>
                                      <p:tavLst>
                                        <p:tav tm="0">
                                          <p:val>
                                            <p:strVal val="#ppt_x"/>
                                          </p:val>
                                        </p:tav>
                                        <p:tav tm="100000">
                                          <p:val>
                                            <p:strVal val="#ppt_x"/>
                                          </p:val>
                                        </p:tav>
                                      </p:tavLst>
                                    </p:anim>
                                    <p:anim calcmode="lin" valueType="num">
                                      <p:cBhvr>
                                        <p:cTn id="8" dur="1000" fill="hold"/>
                                        <p:tgtEl>
                                          <p:spTgt spid="651">
                                            <p:bg/>
                                          </p:spTgt>
                                        </p:tgtEl>
                                        <p:attrNameLst>
                                          <p:attrName>ppt_y</p:attrName>
                                        </p:attrNameLst>
                                      </p:cBhvr>
                                      <p:tavLst>
                                        <p:tav tm="0">
                                          <p:val>
                                            <p:strVal val="1+#ppt_h/2"/>
                                          </p:val>
                                        </p:tav>
                                        <p:tav tm="100000">
                                          <p:val>
                                            <p:strVal val="#ppt_y"/>
                                          </p:val>
                                        </p:tav>
                                      </p:tavLst>
                                    </p:anim>
                                  </p:childTnLst>
                                </p:cTn>
                              </p:par>
                              <p:par>
                                <p:cTn id="9" presetClass="entr" presetSubtype="4" presetID="2" grpId="1" fill="hold">
                                  <p:stCondLst>
                                    <p:cond delay="0"/>
                                  </p:stCondLst>
                                  <p:iterate type="el" backwards="0">
                                    <p:tmAbs val="0"/>
                                  </p:iterate>
                                  <p:childTnLst>
                                    <p:set>
                                      <p:cBhvr>
                                        <p:cTn id="10" fill="hold"/>
                                        <p:tgtEl>
                                          <p:spTgt spid="651">
                                            <p:txEl>
                                              <p:pRg st="0" end="0"/>
                                            </p:txEl>
                                          </p:spTgt>
                                        </p:tgtEl>
                                        <p:attrNameLst>
                                          <p:attrName>style.visibility</p:attrName>
                                        </p:attrNameLst>
                                      </p:cBhvr>
                                      <p:to>
                                        <p:strVal val="visible"/>
                                      </p:to>
                                    </p:set>
                                    <p:anim calcmode="lin" valueType="num">
                                      <p:cBhvr>
                                        <p:cTn id="11" dur="1000" fill="hold"/>
                                        <p:tgtEl>
                                          <p:spTgt spid="651">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651">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nodeType="afterEffect" presetClass="entr" presetSubtype="4" presetID="2" grpId="1" fill="hold">
                                  <p:stCondLst>
                                    <p:cond delay="0"/>
                                  </p:stCondLst>
                                  <p:iterate type="el" backwards="0">
                                    <p:tmAbs val="0"/>
                                  </p:iterate>
                                  <p:childTnLst>
                                    <p:set>
                                      <p:cBhvr>
                                        <p:cTn id="15" fill="hold"/>
                                        <p:tgtEl>
                                          <p:spTgt spid="651">
                                            <p:txEl>
                                              <p:pRg st="1" end="1"/>
                                            </p:txEl>
                                          </p:spTgt>
                                        </p:tgtEl>
                                        <p:attrNameLst>
                                          <p:attrName>style.visibility</p:attrName>
                                        </p:attrNameLst>
                                      </p:cBhvr>
                                      <p:to>
                                        <p:strVal val="visible"/>
                                      </p:to>
                                    </p:set>
                                    <p:anim calcmode="lin" valueType="num">
                                      <p:cBhvr>
                                        <p:cTn id="16" dur="1000" fill="hold"/>
                                        <p:tgtEl>
                                          <p:spTgt spid="651">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65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nodeType="afterEffect" presetClass="entr" presetSubtype="4" presetID="2" grpId="1" fill="hold">
                                  <p:stCondLst>
                                    <p:cond delay="0"/>
                                  </p:stCondLst>
                                  <p:iterate type="el" backwards="0">
                                    <p:tmAbs val="0"/>
                                  </p:iterate>
                                  <p:childTnLst>
                                    <p:set>
                                      <p:cBhvr>
                                        <p:cTn id="20" fill="hold"/>
                                        <p:tgtEl>
                                          <p:spTgt spid="651">
                                            <p:txEl>
                                              <p:pRg st="2" end="2"/>
                                            </p:txEl>
                                          </p:spTgt>
                                        </p:tgtEl>
                                        <p:attrNameLst>
                                          <p:attrName>style.visibility</p:attrName>
                                        </p:attrNameLst>
                                      </p:cBhvr>
                                      <p:to>
                                        <p:strVal val="visible"/>
                                      </p:to>
                                    </p:set>
                                    <p:anim calcmode="lin" valueType="num">
                                      <p:cBhvr>
                                        <p:cTn id="21" dur="1000" fill="hold"/>
                                        <p:tgtEl>
                                          <p:spTgt spid="651">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651">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nodeType="afterEffect" presetClass="entr" presetSubtype="4" presetID="2" grpId="1" fill="hold">
                                  <p:stCondLst>
                                    <p:cond delay="500"/>
                                  </p:stCondLst>
                                  <p:iterate type="el" backwards="0">
                                    <p:tmAbs val="0"/>
                                  </p:iterate>
                                  <p:childTnLst>
                                    <p:set>
                                      <p:cBhvr>
                                        <p:cTn id="25" fill="hold"/>
                                        <p:tgtEl>
                                          <p:spTgt spid="651">
                                            <p:txEl>
                                              <p:pRg st="3" end="3"/>
                                            </p:txEl>
                                          </p:spTgt>
                                        </p:tgtEl>
                                        <p:attrNameLst>
                                          <p:attrName>style.visibility</p:attrName>
                                        </p:attrNameLst>
                                      </p:cBhvr>
                                      <p:to>
                                        <p:strVal val="visible"/>
                                      </p:to>
                                    </p:set>
                                    <p:anim calcmode="lin" valueType="num">
                                      <p:cBhvr>
                                        <p:cTn id="26" dur="1000" fill="hold"/>
                                        <p:tgtEl>
                                          <p:spTgt spid="651">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651">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nodeType="afterEffect" presetClass="entr" presetSubtype="4" presetID="2" grpId="1" fill="hold">
                                  <p:stCondLst>
                                    <p:cond delay="500"/>
                                  </p:stCondLst>
                                  <p:iterate type="el" backwards="0">
                                    <p:tmAbs val="0"/>
                                  </p:iterate>
                                  <p:childTnLst>
                                    <p:set>
                                      <p:cBhvr>
                                        <p:cTn id="30" fill="hold"/>
                                        <p:tgtEl>
                                          <p:spTgt spid="651">
                                            <p:txEl>
                                              <p:pRg st="4" end="4"/>
                                            </p:txEl>
                                          </p:spTgt>
                                        </p:tgtEl>
                                        <p:attrNameLst>
                                          <p:attrName>style.visibility</p:attrName>
                                        </p:attrNameLst>
                                      </p:cBhvr>
                                      <p:to>
                                        <p:strVal val="visible"/>
                                      </p:to>
                                    </p:set>
                                    <p:anim calcmode="lin" valueType="num">
                                      <p:cBhvr>
                                        <p:cTn id="31" dur="1000" fill="hold"/>
                                        <p:tgtEl>
                                          <p:spTgt spid="651">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651">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6000"/>
                            </p:stCondLst>
                            <p:childTnLst>
                              <p:par>
                                <p:cTn id="34" nodeType="afterEffect" presetClass="entr" presetSubtype="4" presetID="2" grpId="1" fill="hold">
                                  <p:stCondLst>
                                    <p:cond delay="500"/>
                                  </p:stCondLst>
                                  <p:iterate type="el" backwards="0">
                                    <p:tmAbs val="0"/>
                                  </p:iterate>
                                  <p:childTnLst>
                                    <p:set>
                                      <p:cBhvr>
                                        <p:cTn id="35" fill="hold"/>
                                        <p:tgtEl>
                                          <p:spTgt spid="651">
                                            <p:txEl>
                                              <p:pRg st="5" end="5"/>
                                            </p:txEl>
                                          </p:spTgt>
                                        </p:tgtEl>
                                        <p:attrNameLst>
                                          <p:attrName>style.visibility</p:attrName>
                                        </p:attrNameLst>
                                      </p:cBhvr>
                                      <p:to>
                                        <p:strVal val="visible"/>
                                      </p:to>
                                    </p:set>
                                    <p:anim calcmode="lin" valueType="num">
                                      <p:cBhvr>
                                        <p:cTn id="36" dur="1000" fill="hold"/>
                                        <p:tgtEl>
                                          <p:spTgt spid="651">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51">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7500"/>
                            </p:stCondLst>
                            <p:childTnLst>
                              <p:par>
                                <p:cTn id="39" nodeType="afterEffect" presetClass="entr" presetSubtype="4" presetID="2" grpId="1" fill="hold">
                                  <p:stCondLst>
                                    <p:cond delay="500"/>
                                  </p:stCondLst>
                                  <p:iterate type="el" backwards="0">
                                    <p:tmAbs val="0"/>
                                  </p:iterate>
                                  <p:childTnLst>
                                    <p:set>
                                      <p:cBhvr>
                                        <p:cTn id="40" fill="hold"/>
                                        <p:tgtEl>
                                          <p:spTgt spid="651">
                                            <p:txEl>
                                              <p:pRg st="6" end="6"/>
                                            </p:txEl>
                                          </p:spTgt>
                                        </p:tgtEl>
                                        <p:attrNameLst>
                                          <p:attrName>style.visibility</p:attrName>
                                        </p:attrNameLst>
                                      </p:cBhvr>
                                      <p:to>
                                        <p:strVal val="visible"/>
                                      </p:to>
                                    </p:set>
                                    <p:anim calcmode="lin" valueType="num">
                                      <p:cBhvr>
                                        <p:cTn id="41" dur="1000" fill="hold"/>
                                        <p:tgtEl>
                                          <p:spTgt spid="651">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651">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9000"/>
                            </p:stCondLst>
                            <p:childTnLst>
                              <p:par>
                                <p:cTn id="44" nodeType="afterEffect" presetClass="entr" presetSubtype="4" presetID="2" grpId="1" fill="hold">
                                  <p:stCondLst>
                                    <p:cond delay="500"/>
                                  </p:stCondLst>
                                  <p:iterate type="el" backwards="0">
                                    <p:tmAbs val="0"/>
                                  </p:iterate>
                                  <p:childTnLst>
                                    <p:set>
                                      <p:cBhvr>
                                        <p:cTn id="45" fill="hold"/>
                                        <p:tgtEl>
                                          <p:spTgt spid="651">
                                            <p:txEl>
                                              <p:pRg st="7" end="7"/>
                                            </p:txEl>
                                          </p:spTgt>
                                        </p:tgtEl>
                                        <p:attrNameLst>
                                          <p:attrName>style.visibility</p:attrName>
                                        </p:attrNameLst>
                                      </p:cBhvr>
                                      <p:to>
                                        <p:strVal val="visible"/>
                                      </p:to>
                                    </p:set>
                                    <p:anim calcmode="lin" valueType="num">
                                      <p:cBhvr>
                                        <p:cTn id="46" dur="1000" fill="hold"/>
                                        <p:tgtEl>
                                          <p:spTgt spid="651">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65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651" grpId="1"/>
    </p:bldLst>
  </p:timing>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6" name="Shape 65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57" name="Shape 65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5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59" name="Shape 65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660" name="Shape 660"/>
          <p:cNvSpPr/>
          <p:nvPr/>
        </p:nvSpPr>
        <p:spPr>
          <a:xfrm>
            <a:off x="577850" y="457200"/>
            <a:ext cx="8940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Key Terms</a:t>
            </a:r>
          </a:p>
        </p:txBody>
      </p:sp>
      <p:grpSp>
        <p:nvGrpSpPr>
          <p:cNvPr id="663" name="Group 663"/>
          <p:cNvGrpSpPr/>
          <p:nvPr/>
        </p:nvGrpSpPr>
        <p:grpSpPr>
          <a:xfrm>
            <a:off x="560386" y="1989135"/>
            <a:ext cx="8839203" cy="2146301"/>
            <a:chOff x="0" y="0"/>
            <a:chExt cx="8839202" cy="2146300"/>
          </a:xfrm>
        </p:grpSpPr>
        <p:sp>
          <p:nvSpPr>
            <p:cNvPr id="661" name="Shape 661"/>
            <p:cNvSpPr/>
            <p:nvPr/>
          </p:nvSpPr>
          <p:spPr>
            <a:xfrm>
              <a:off x="-1" y="0"/>
              <a:ext cx="8839203" cy="2044702"/>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662" name="Shape 662"/>
            <p:cNvSpPr/>
            <p:nvPr/>
          </p:nvSpPr>
          <p:spPr>
            <a:xfrm>
              <a:off x="-1" y="0"/>
              <a:ext cx="8839203" cy="2146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br/>
              <a:r>
                <a:rPr b="1" sz="2000">
                  <a:latin typeface="Verdana"/>
                  <a:ea typeface="Verdana"/>
                  <a:cs typeface="Verdana"/>
                  <a:sym typeface="Verdana"/>
                </a:rPr>
                <a:t>Environmental Scanning (Industry Analysis): </a:t>
              </a:r>
              <a:endParaRPr b="1" sz="2000">
                <a:latin typeface="Verdana"/>
                <a:ea typeface="Verdana"/>
                <a:cs typeface="Verdana"/>
                <a:sym typeface="Verdana"/>
              </a:endParaRPr>
            </a:p>
            <a:p>
              <a:pPr lvl="0" indent="38100">
                <a:spcBef>
                  <a:spcPts val="12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r>
                <a:rPr sz="2000">
                  <a:latin typeface="Verdana"/>
                  <a:ea typeface="Verdana"/>
                  <a:cs typeface="Verdana"/>
                  <a:sym typeface="Verdana"/>
                </a:rPr>
                <a:t>The process of conducting research and gathering and assimilating external information</a:t>
              </a:r>
              <a:endParaRPr sz="2000">
                <a:latin typeface="Verdana"/>
                <a:ea typeface="Verdana"/>
                <a:cs typeface="Verdana"/>
                <a:sym typeface="Verdana"/>
              </a:endParaRPr>
            </a:p>
            <a:p>
              <a:pPr lvl="0" indent="38100">
                <a:spcBef>
                  <a:spcPts val="1500"/>
                </a:spcBef>
                <a:tabLst>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Lst>
                <a:defRPr sz="1800"/>
              </a:pPr>
              <a:br>
                <a:rPr sz="2000">
                  <a:latin typeface="Verdana"/>
                  <a:ea typeface="Verdana"/>
                  <a:cs typeface="Verdana"/>
                  <a:sym typeface="Verdana"/>
                </a:rPr>
              </a:br>
            </a:p>
          </p:txBody>
        </p:sp>
      </p:grpSp>
      <p:sp>
        <p:nvSpPr>
          <p:cNvPr id="664" name="Shape 66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1 -21</a:t>
            </a:r>
          </a:p>
        </p:txBody>
      </p:sp>
      <p:sp>
        <p:nvSpPr>
          <p:cNvPr id="665" name="Shape 66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7" name="Shape 66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68" name="Shape 66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6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70" name="Shape 67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673" name="Group 673"/>
          <p:cNvGrpSpPr/>
          <p:nvPr/>
        </p:nvGrpSpPr>
        <p:grpSpPr>
          <a:xfrm>
            <a:off x="560387" y="1557337"/>
            <a:ext cx="8191502" cy="1371603"/>
            <a:chOff x="0" y="0"/>
            <a:chExt cx="8191500" cy="1371601"/>
          </a:xfrm>
        </p:grpSpPr>
        <p:sp>
          <p:nvSpPr>
            <p:cNvPr id="671" name="Shape 671"/>
            <p:cNvSpPr/>
            <p:nvPr/>
          </p:nvSpPr>
          <p:spPr>
            <a:xfrm>
              <a:off x="0" y="0"/>
              <a:ext cx="8172451" cy="1371602"/>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672" name="Shape 672"/>
            <p:cNvSpPr/>
            <p:nvPr/>
          </p:nvSpPr>
          <p:spPr>
            <a:xfrm>
              <a:off x="0" y="0"/>
              <a:ext cx="8191502"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41275">
                <a:lnSpc>
                  <a:spcPct val="80000"/>
                </a:lnSpc>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The basic tenet of strategic management:</a:t>
              </a:r>
            </a:p>
          </p:txBody>
        </p:sp>
      </p:grpSp>
      <p:sp>
        <p:nvSpPr>
          <p:cNvPr id="674" name="Shape 674"/>
          <p:cNvSpPr/>
          <p:nvPr/>
        </p:nvSpPr>
        <p:spPr>
          <a:xfrm>
            <a:off x="577850" y="457200"/>
            <a:ext cx="8940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Key Terms Opportunities &amp; Threats</a:t>
            </a:r>
          </a:p>
        </p:txBody>
      </p:sp>
      <p:grpSp>
        <p:nvGrpSpPr>
          <p:cNvPr id="677" name="Group 677"/>
          <p:cNvGrpSpPr/>
          <p:nvPr/>
        </p:nvGrpSpPr>
        <p:grpSpPr>
          <a:xfrm>
            <a:off x="704765" y="2895539"/>
            <a:ext cx="3270256" cy="2286005"/>
            <a:chOff x="-42" y="-29"/>
            <a:chExt cx="3270255" cy="2286004"/>
          </a:xfrm>
        </p:grpSpPr>
        <p:sp>
          <p:nvSpPr>
            <p:cNvPr id="675" name="Shape 675"/>
            <p:cNvSpPr/>
            <p:nvPr/>
          </p:nvSpPr>
          <p:spPr>
            <a:xfrm>
              <a:off x="-43" y="-30"/>
              <a:ext cx="3270256" cy="2286005"/>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676" name="Shape 676"/>
            <p:cNvSpPr/>
            <p:nvPr/>
          </p:nvSpPr>
          <p:spPr>
            <a:xfrm>
              <a:off x="77430" y="952529"/>
              <a:ext cx="3124994" cy="3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solidFill>
                    <a:srgbClr val="FBF5EA"/>
                  </a:solidFill>
                  <a:latin typeface="Verdana"/>
                  <a:ea typeface="Verdana"/>
                  <a:cs typeface="Verdana"/>
                  <a:sym typeface="Verdana"/>
                </a:defRPr>
              </a:lvl1pPr>
            </a:lstStyle>
            <a:p>
              <a:pPr lvl="0">
                <a:defRPr b="0" sz="1800">
                  <a:solidFill>
                    <a:srgbClr val="000000"/>
                  </a:solidFill>
                </a:defRPr>
              </a:pPr>
              <a:r>
                <a:rPr b="1" sz="2000">
                  <a:solidFill>
                    <a:srgbClr val="FBF5EA"/>
                  </a:solidFill>
                </a:rPr>
                <a:t>Strategy Formulation</a:t>
              </a:r>
            </a:p>
          </p:txBody>
        </p:sp>
      </p:grpSp>
      <p:grpSp>
        <p:nvGrpSpPr>
          <p:cNvPr id="681" name="Group 681"/>
          <p:cNvGrpSpPr/>
          <p:nvPr/>
        </p:nvGrpSpPr>
        <p:grpSpPr>
          <a:xfrm>
            <a:off x="4718049" y="2666998"/>
            <a:ext cx="4127504" cy="990603"/>
            <a:chOff x="0" y="0"/>
            <a:chExt cx="4127502" cy="990602"/>
          </a:xfrm>
        </p:grpSpPr>
        <p:sp>
          <p:nvSpPr>
            <p:cNvPr id="678" name="Shape 678"/>
            <p:cNvSpPr/>
            <p:nvPr/>
          </p:nvSpPr>
          <p:spPr>
            <a:xfrm>
              <a:off x="-1" y="-1"/>
              <a:ext cx="4127504" cy="9906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88" y="0"/>
                  </a:moveTo>
                  <a:lnTo>
                    <a:pt x="0" y="0"/>
                  </a:lnTo>
                  <a:lnTo>
                    <a:pt x="0" y="19099"/>
                  </a:lnTo>
                  <a:lnTo>
                    <a:pt x="8466" y="19099"/>
                  </a:lnTo>
                  <a:lnTo>
                    <a:pt x="8490" y="19440"/>
                  </a:lnTo>
                  <a:lnTo>
                    <a:pt x="8537" y="20008"/>
                  </a:lnTo>
                  <a:lnTo>
                    <a:pt x="8607" y="20349"/>
                  </a:lnTo>
                  <a:lnTo>
                    <a:pt x="8701" y="20691"/>
                  </a:lnTo>
                  <a:lnTo>
                    <a:pt x="8842" y="21145"/>
                  </a:lnTo>
                  <a:lnTo>
                    <a:pt x="9053" y="21373"/>
                  </a:lnTo>
                  <a:lnTo>
                    <a:pt x="9264" y="21600"/>
                  </a:lnTo>
                  <a:lnTo>
                    <a:pt x="12266" y="21600"/>
                  </a:lnTo>
                  <a:lnTo>
                    <a:pt x="12477" y="21429"/>
                  </a:lnTo>
                  <a:lnTo>
                    <a:pt x="12618" y="21202"/>
                  </a:lnTo>
                  <a:lnTo>
                    <a:pt x="12758" y="20861"/>
                  </a:lnTo>
                  <a:lnTo>
                    <a:pt x="12922" y="20349"/>
                  </a:lnTo>
                  <a:lnTo>
                    <a:pt x="12993" y="19952"/>
                  </a:lnTo>
                  <a:lnTo>
                    <a:pt x="13016" y="19440"/>
                  </a:lnTo>
                  <a:lnTo>
                    <a:pt x="13063" y="19099"/>
                  </a:lnTo>
                  <a:lnTo>
                    <a:pt x="21600" y="19099"/>
                  </a:lnTo>
                  <a:lnTo>
                    <a:pt x="21600" y="0"/>
                  </a:lnTo>
                  <a:lnTo>
                    <a:pt x="10788" y="0"/>
                  </a:lnTo>
                  <a:close/>
                  <a:moveTo>
                    <a:pt x="9053" y="19099"/>
                  </a:moveTo>
                  <a:lnTo>
                    <a:pt x="9053" y="19440"/>
                  </a:lnTo>
                  <a:lnTo>
                    <a:pt x="9076" y="19611"/>
                  </a:lnTo>
                  <a:lnTo>
                    <a:pt x="9123" y="19781"/>
                  </a:lnTo>
                  <a:lnTo>
                    <a:pt x="9193" y="20008"/>
                  </a:lnTo>
                  <a:lnTo>
                    <a:pt x="9264" y="20179"/>
                  </a:lnTo>
                  <a:lnTo>
                    <a:pt x="9334" y="20293"/>
                  </a:lnTo>
                  <a:lnTo>
                    <a:pt x="9405" y="20349"/>
                  </a:lnTo>
                  <a:lnTo>
                    <a:pt x="12031" y="20349"/>
                  </a:lnTo>
                  <a:lnTo>
                    <a:pt x="12172" y="20236"/>
                  </a:lnTo>
                  <a:lnTo>
                    <a:pt x="12266" y="20179"/>
                  </a:lnTo>
                  <a:lnTo>
                    <a:pt x="12336" y="20008"/>
                  </a:lnTo>
                  <a:lnTo>
                    <a:pt x="12383" y="19838"/>
                  </a:lnTo>
                  <a:lnTo>
                    <a:pt x="12430" y="19611"/>
                  </a:lnTo>
                  <a:lnTo>
                    <a:pt x="12477" y="19440"/>
                  </a:lnTo>
                  <a:lnTo>
                    <a:pt x="12477" y="19099"/>
                  </a:lnTo>
                  <a:lnTo>
                    <a:pt x="9053" y="19099"/>
                  </a:lnTo>
                  <a:close/>
                </a:path>
              </a:pathLst>
            </a:custGeom>
            <a:solidFill>
              <a:srgbClr val="F39B1C"/>
            </a:solidFill>
            <a:ln w="9360" cap="flat">
              <a:solidFill>
                <a:srgbClr val="000000"/>
              </a:solidFill>
              <a:prstDash val="solid"/>
              <a:miter lim="800000"/>
            </a:ln>
            <a:effectLst>
              <a:outerShdw sx="100000" sy="100000" kx="0" ky="0" algn="b" rotWithShape="0" blurRad="63500" dist="101599" dir="2700000">
                <a:srgbClr val="000000">
                  <a:alpha val="75000"/>
                </a:srgbClr>
              </a:outerShdw>
            </a:effectLst>
          </p:spPr>
          <p:txBody>
            <a:bodyPr wrap="square" lIns="0" tIns="0" rIns="0" bIns="0" numCol="1" anchor="t">
              <a:noAutofit/>
            </a:bodyPr>
            <a:lstStyle/>
            <a:p>
              <a:pPr lvl="0">
                <a:defRPr>
                  <a:latin typeface="Verdana"/>
                  <a:ea typeface="Verdana"/>
                  <a:cs typeface="Verdana"/>
                  <a:sym typeface="Verdana"/>
                </a:defRPr>
              </a:pPr>
            </a:p>
          </p:txBody>
        </p:sp>
        <p:sp>
          <p:nvSpPr>
            <p:cNvPr id="679" name="Shape 679"/>
            <p:cNvSpPr/>
            <p:nvPr/>
          </p:nvSpPr>
          <p:spPr>
            <a:xfrm>
              <a:off x="-1" y="873918"/>
              <a:ext cx="4127504" cy="31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053" y="9053"/>
                  </a:moveTo>
                  <a:lnTo>
                    <a:pt x="0" y="0"/>
                  </a:lnTo>
                  <a:lnTo>
                    <a:pt x="21600" y="21600"/>
                  </a:lnTo>
                </a:path>
              </a:pathLst>
            </a:custGeom>
            <a:no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680" name="Shape 680"/>
            <p:cNvSpPr/>
            <p:nvPr/>
          </p:nvSpPr>
          <p:spPr>
            <a:xfrm>
              <a:off x="190499" y="22224"/>
              <a:ext cx="3746503" cy="685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t">
              <a:spAutoFit/>
            </a:bodyPr>
            <a:lstStyle/>
            <a:p>
              <a:pPr lvl="0" algn="ctr">
                <a:spcBef>
                  <a:spcPts val="1200"/>
                </a:spcBef>
                <a:tabLst>
                  <a:tab pos="50800" algn="l"/>
                  <a:tab pos="508000" algn="l"/>
                  <a:tab pos="965200" algn="l"/>
                  <a:tab pos="1422400" algn="l"/>
                  <a:tab pos="1879600" algn="l"/>
                  <a:tab pos="2336800" algn="l"/>
                  <a:tab pos="2794000" algn="l"/>
                  <a:tab pos="3251200" algn="l"/>
                  <a:tab pos="3708400" algn="l"/>
                  <a:tab pos="4165600" algn="l"/>
                  <a:tab pos="4622800" algn="l"/>
                  <a:tab pos="5080000" algn="l"/>
                  <a:tab pos="5537200" algn="l"/>
                  <a:tab pos="5994400" algn="l"/>
                  <a:tab pos="6451600" algn="l"/>
                  <a:tab pos="6908800" algn="l"/>
                  <a:tab pos="7366000" algn="l"/>
                  <a:tab pos="7823200" algn="l"/>
                  <a:tab pos="8280400" algn="l"/>
                  <a:tab pos="8737600" algn="l"/>
                  <a:tab pos="9194800" algn="l"/>
                  <a:tab pos="10058400" algn="l"/>
                </a:tabLst>
                <a:defRPr sz="1800"/>
              </a:pPr>
              <a:r>
                <a:rPr b="1" sz="2000">
                  <a:latin typeface="Verdana"/>
                  <a:ea typeface="Verdana"/>
                  <a:cs typeface="Verdana"/>
                  <a:sym typeface="Verdana"/>
                </a:rPr>
                <a:t>Maximize External </a:t>
              </a:r>
              <a:r>
                <a:rPr b="1" sz="2000" u="sng">
                  <a:latin typeface="Verdana"/>
                  <a:ea typeface="Verdana"/>
                  <a:cs typeface="Verdana"/>
                  <a:sym typeface="Verdana"/>
                </a:rPr>
                <a:t>Opportunities</a:t>
              </a:r>
            </a:p>
          </p:txBody>
        </p:sp>
      </p:grpSp>
      <p:grpSp>
        <p:nvGrpSpPr>
          <p:cNvPr id="685" name="Group 685"/>
          <p:cNvGrpSpPr/>
          <p:nvPr/>
        </p:nvGrpSpPr>
        <p:grpSpPr>
          <a:xfrm>
            <a:off x="4718049" y="4586287"/>
            <a:ext cx="4127504" cy="1003305"/>
            <a:chOff x="0" y="0"/>
            <a:chExt cx="4127502" cy="1003304"/>
          </a:xfrm>
        </p:grpSpPr>
        <p:sp>
          <p:nvSpPr>
            <p:cNvPr id="682" name="Shape 682"/>
            <p:cNvSpPr/>
            <p:nvPr/>
          </p:nvSpPr>
          <p:spPr>
            <a:xfrm>
              <a:off x="-1" y="-1"/>
              <a:ext cx="4127504" cy="1003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88" y="0"/>
                  </a:moveTo>
                  <a:lnTo>
                    <a:pt x="0" y="0"/>
                  </a:lnTo>
                  <a:lnTo>
                    <a:pt x="0" y="19099"/>
                  </a:lnTo>
                  <a:lnTo>
                    <a:pt x="8466" y="19099"/>
                  </a:lnTo>
                  <a:lnTo>
                    <a:pt x="8490" y="19440"/>
                  </a:lnTo>
                  <a:lnTo>
                    <a:pt x="8537" y="20008"/>
                  </a:lnTo>
                  <a:lnTo>
                    <a:pt x="8607" y="20349"/>
                  </a:lnTo>
                  <a:lnTo>
                    <a:pt x="8701" y="20691"/>
                  </a:lnTo>
                  <a:lnTo>
                    <a:pt x="8842" y="21145"/>
                  </a:lnTo>
                  <a:lnTo>
                    <a:pt x="9053" y="21373"/>
                  </a:lnTo>
                  <a:lnTo>
                    <a:pt x="9264" y="21600"/>
                  </a:lnTo>
                  <a:lnTo>
                    <a:pt x="12266" y="21600"/>
                  </a:lnTo>
                  <a:lnTo>
                    <a:pt x="12477" y="21429"/>
                  </a:lnTo>
                  <a:lnTo>
                    <a:pt x="12618" y="21202"/>
                  </a:lnTo>
                  <a:lnTo>
                    <a:pt x="12758" y="20861"/>
                  </a:lnTo>
                  <a:lnTo>
                    <a:pt x="12922" y="20349"/>
                  </a:lnTo>
                  <a:lnTo>
                    <a:pt x="12993" y="19952"/>
                  </a:lnTo>
                  <a:lnTo>
                    <a:pt x="13016" y="19440"/>
                  </a:lnTo>
                  <a:lnTo>
                    <a:pt x="13063" y="19099"/>
                  </a:lnTo>
                  <a:lnTo>
                    <a:pt x="21600" y="19099"/>
                  </a:lnTo>
                  <a:lnTo>
                    <a:pt x="21600" y="0"/>
                  </a:lnTo>
                  <a:lnTo>
                    <a:pt x="10788" y="0"/>
                  </a:lnTo>
                  <a:close/>
                  <a:moveTo>
                    <a:pt x="9053" y="19099"/>
                  </a:moveTo>
                  <a:lnTo>
                    <a:pt x="9053" y="19440"/>
                  </a:lnTo>
                  <a:lnTo>
                    <a:pt x="9076" y="19611"/>
                  </a:lnTo>
                  <a:lnTo>
                    <a:pt x="9123" y="19781"/>
                  </a:lnTo>
                  <a:lnTo>
                    <a:pt x="9193" y="20008"/>
                  </a:lnTo>
                  <a:lnTo>
                    <a:pt x="9264" y="20179"/>
                  </a:lnTo>
                  <a:lnTo>
                    <a:pt x="9334" y="20293"/>
                  </a:lnTo>
                  <a:lnTo>
                    <a:pt x="9405" y="20349"/>
                  </a:lnTo>
                  <a:lnTo>
                    <a:pt x="12031" y="20349"/>
                  </a:lnTo>
                  <a:lnTo>
                    <a:pt x="12172" y="20236"/>
                  </a:lnTo>
                  <a:lnTo>
                    <a:pt x="12266" y="20179"/>
                  </a:lnTo>
                  <a:lnTo>
                    <a:pt x="12336" y="20008"/>
                  </a:lnTo>
                  <a:lnTo>
                    <a:pt x="12383" y="19838"/>
                  </a:lnTo>
                  <a:lnTo>
                    <a:pt x="12430" y="19611"/>
                  </a:lnTo>
                  <a:lnTo>
                    <a:pt x="12477" y="19440"/>
                  </a:lnTo>
                  <a:lnTo>
                    <a:pt x="12477" y="19099"/>
                  </a:lnTo>
                  <a:lnTo>
                    <a:pt x="9053" y="19099"/>
                  </a:lnTo>
                  <a:close/>
                </a:path>
              </a:pathLst>
            </a:custGeom>
            <a:solidFill>
              <a:srgbClr val="F39B1C"/>
            </a:solidFill>
            <a:ln w="9360" cap="flat">
              <a:solidFill>
                <a:srgbClr val="000000"/>
              </a:solidFill>
              <a:prstDash val="solid"/>
              <a:miter lim="800000"/>
            </a:ln>
            <a:effectLst>
              <a:outerShdw sx="100000" sy="100000" kx="0" ky="0" algn="b" rotWithShape="0" blurRad="63500" dist="101599" dir="2700000">
                <a:srgbClr val="000000">
                  <a:alpha val="75000"/>
                </a:srgbClr>
              </a:outerShdw>
            </a:effectLst>
          </p:spPr>
          <p:txBody>
            <a:bodyPr wrap="square" lIns="0" tIns="0" rIns="0" bIns="0" numCol="1" anchor="t">
              <a:noAutofit/>
            </a:bodyPr>
            <a:lstStyle/>
            <a:p>
              <a:pPr lvl="0">
                <a:defRPr>
                  <a:latin typeface="Verdana"/>
                  <a:ea typeface="Verdana"/>
                  <a:cs typeface="Verdana"/>
                  <a:sym typeface="Verdana"/>
                </a:defRPr>
              </a:pPr>
            </a:p>
          </p:txBody>
        </p:sp>
        <p:sp>
          <p:nvSpPr>
            <p:cNvPr id="683" name="Shape 683"/>
            <p:cNvSpPr/>
            <p:nvPr/>
          </p:nvSpPr>
          <p:spPr>
            <a:xfrm>
              <a:off x="-1" y="885032"/>
              <a:ext cx="4127504" cy="31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053" y="9053"/>
                  </a:moveTo>
                  <a:lnTo>
                    <a:pt x="0" y="0"/>
                  </a:lnTo>
                  <a:lnTo>
                    <a:pt x="21600" y="21600"/>
                  </a:lnTo>
                </a:path>
              </a:pathLst>
            </a:custGeom>
            <a:no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684" name="Shape 684"/>
            <p:cNvSpPr/>
            <p:nvPr/>
          </p:nvSpPr>
          <p:spPr>
            <a:xfrm>
              <a:off x="190499" y="22225"/>
              <a:ext cx="3746503" cy="685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t">
              <a:spAutoFit/>
            </a:bodyPr>
            <a:lstStyle/>
            <a:p>
              <a:pPr lvl="0" algn="ctr">
                <a:spcBef>
                  <a:spcPts val="1200"/>
                </a:spcBef>
                <a:tabLst>
                  <a:tab pos="50800" algn="l"/>
                  <a:tab pos="508000" algn="l"/>
                  <a:tab pos="965200" algn="l"/>
                  <a:tab pos="1422400" algn="l"/>
                  <a:tab pos="1879600" algn="l"/>
                  <a:tab pos="2336800" algn="l"/>
                  <a:tab pos="2794000" algn="l"/>
                  <a:tab pos="3251200" algn="l"/>
                  <a:tab pos="3708400" algn="l"/>
                  <a:tab pos="4165600" algn="l"/>
                  <a:tab pos="4622800" algn="l"/>
                  <a:tab pos="5080000" algn="l"/>
                  <a:tab pos="5537200" algn="l"/>
                  <a:tab pos="5994400" algn="l"/>
                  <a:tab pos="6451600" algn="l"/>
                  <a:tab pos="6908800" algn="l"/>
                  <a:tab pos="7366000" algn="l"/>
                  <a:tab pos="7823200" algn="l"/>
                  <a:tab pos="8280400" algn="l"/>
                  <a:tab pos="8737600" algn="l"/>
                  <a:tab pos="9194800" algn="l"/>
                  <a:tab pos="10058400" algn="l"/>
                </a:tabLst>
                <a:defRPr sz="1800"/>
              </a:pPr>
              <a:r>
                <a:rPr b="1" sz="2000">
                  <a:latin typeface="Verdana"/>
                  <a:ea typeface="Verdana"/>
                  <a:cs typeface="Verdana"/>
                  <a:sym typeface="Verdana"/>
                </a:rPr>
                <a:t>Avoid/minimize impact of External </a:t>
              </a:r>
              <a:r>
                <a:rPr b="1" sz="2000" u="sng">
                  <a:latin typeface="Verdana"/>
                  <a:ea typeface="Verdana"/>
                  <a:cs typeface="Verdana"/>
                  <a:sym typeface="Verdana"/>
                </a:rPr>
                <a:t>Threats</a:t>
              </a:r>
            </a:p>
          </p:txBody>
        </p:sp>
      </p:grpSp>
      <p:sp>
        <p:nvSpPr>
          <p:cNvPr id="686" name="Shape 686"/>
          <p:cNvSpPr/>
          <p:nvPr/>
        </p:nvSpPr>
        <p:spPr>
          <a:xfrm flipV="1">
            <a:off x="3975098" y="3270248"/>
            <a:ext cx="742953" cy="774704"/>
          </a:xfrm>
          <a:prstGeom prst="line">
            <a:avLst/>
          </a:prstGeom>
          <a:ln w="9360">
            <a:solidFill/>
            <a:miter/>
            <a:tailEnd type="triangle"/>
          </a:ln>
        </p:spPr>
        <p:txBody>
          <a:bodyPr lIns="0" tIns="0" rIns="0" bIns="0"/>
          <a:lstStyle/>
          <a:p>
            <a:pPr lvl="0" defTabSz="457200"/>
          </a:p>
        </p:txBody>
      </p:sp>
      <p:sp>
        <p:nvSpPr>
          <p:cNvPr id="687" name="Shape 687"/>
          <p:cNvSpPr/>
          <p:nvPr/>
        </p:nvSpPr>
        <p:spPr>
          <a:xfrm>
            <a:off x="3975098" y="4038600"/>
            <a:ext cx="742953" cy="1066802"/>
          </a:xfrm>
          <a:prstGeom prst="line">
            <a:avLst/>
          </a:prstGeom>
          <a:ln w="9360">
            <a:solidFill/>
            <a:miter/>
            <a:tailEnd type="triangle"/>
          </a:ln>
        </p:spPr>
        <p:txBody>
          <a:bodyPr lIns="0" tIns="0" rIns="0" bIns="0"/>
          <a:lstStyle/>
          <a:p>
            <a:pPr lvl="0" defTabSz="457200"/>
          </a:p>
        </p:txBody>
      </p:sp>
      <p:sp>
        <p:nvSpPr>
          <p:cNvPr id="688" name="Shape 68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1 -22</a:t>
            </a:r>
          </a:p>
        </p:txBody>
      </p:sp>
      <p:sp>
        <p:nvSpPr>
          <p:cNvPr id="689" name="Shape 68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677"/>
                                        </p:tgtEl>
                                        <p:attrNameLst>
                                          <p:attrName>style.visibility</p:attrName>
                                        </p:attrNameLst>
                                      </p:cBhvr>
                                      <p:to>
                                        <p:strVal val="visible"/>
                                      </p:to>
                                    </p:set>
                                    <p:animEffect filter="blinds(horizontal)" transition="in">
                                      <p:cBhvr>
                                        <p:cTn id="7" dur="1000"/>
                                        <p:tgtEl>
                                          <p:spTgt spid="677"/>
                                        </p:tgtEl>
                                      </p:cBhvr>
                                    </p:animEffect>
                                  </p:childTnLst>
                                </p:cTn>
                              </p:par>
                            </p:childTnLst>
                          </p:cTn>
                        </p:par>
                        <p:par>
                          <p:cTn id="8" fill="hold">
                            <p:stCondLst>
                              <p:cond delay="1500"/>
                            </p:stCondLst>
                            <p:childTnLst>
                              <p:par>
                                <p:cTn id="9" nodeType="afterEffect" presetClass="entr" presetSubtype="16" presetID="4" grpId="2" fill="hold">
                                  <p:stCondLst>
                                    <p:cond delay="2000"/>
                                  </p:stCondLst>
                                  <p:iterate type="el" backwards="0">
                                    <p:tmAbs val="0"/>
                                  </p:iterate>
                                  <p:childTnLst>
                                    <p:set>
                                      <p:cBhvr>
                                        <p:cTn id="10" fill="hold"/>
                                        <p:tgtEl>
                                          <p:spTgt spid="681"/>
                                        </p:tgtEl>
                                        <p:attrNameLst>
                                          <p:attrName>style.visibility</p:attrName>
                                        </p:attrNameLst>
                                      </p:cBhvr>
                                      <p:to>
                                        <p:strVal val="visible"/>
                                      </p:to>
                                    </p:set>
                                    <p:animEffect filter="box(in)" transition="in">
                                      <p:cBhvr>
                                        <p:cTn id="11" dur="1000"/>
                                        <p:tgtEl>
                                          <p:spTgt spid="681"/>
                                        </p:tgtEl>
                                      </p:cBhvr>
                                    </p:animEffect>
                                  </p:childTnLst>
                                </p:cTn>
                              </p:par>
                            </p:childTnLst>
                          </p:cTn>
                        </p:par>
                        <p:par>
                          <p:cTn id="12" fill="hold">
                            <p:stCondLst>
                              <p:cond delay="4500"/>
                            </p:stCondLst>
                            <p:childTnLst>
                              <p:par>
                                <p:cTn id="13" nodeType="afterEffect" presetClass="entr" presetSubtype="16" presetID="4" grpId="3" fill="hold">
                                  <p:stCondLst>
                                    <p:cond delay="2000"/>
                                  </p:stCondLst>
                                  <p:iterate type="el" backwards="0">
                                    <p:tmAbs val="0"/>
                                  </p:iterate>
                                  <p:childTnLst>
                                    <p:set>
                                      <p:cBhvr>
                                        <p:cTn id="14" fill="hold"/>
                                        <p:tgtEl>
                                          <p:spTgt spid="685"/>
                                        </p:tgtEl>
                                        <p:attrNameLst>
                                          <p:attrName>style.visibility</p:attrName>
                                        </p:attrNameLst>
                                      </p:cBhvr>
                                      <p:to>
                                        <p:strVal val="visible"/>
                                      </p:to>
                                    </p:set>
                                    <p:animEffect filter="box(in)" transition="in">
                                      <p:cBhvr>
                                        <p:cTn id="15" dur="1000"/>
                                        <p:tgtEl>
                                          <p:spTgt spid="685"/>
                                        </p:tgtEl>
                                      </p:cBhvr>
                                    </p:animEffect>
                                  </p:childTnLst>
                                </p:cTn>
                              </p:par>
                            </p:childTnLst>
                          </p:cTn>
                        </p:par>
                        <p:par>
                          <p:cTn id="16" fill="hold">
                            <p:stCondLst>
                              <p:cond delay="7500"/>
                            </p:stCondLst>
                            <p:childTnLst>
                              <p:par>
                                <p:cTn id="17" nodeType="afterEffect" presetClass="entr" presetSubtype="10" presetID="3" grpId="4" fill="hold">
                                  <p:stCondLst>
                                    <p:cond delay="500"/>
                                  </p:stCondLst>
                                  <p:iterate type="el" backwards="0">
                                    <p:tmAbs val="0"/>
                                  </p:iterate>
                                  <p:childTnLst>
                                    <p:set>
                                      <p:cBhvr>
                                        <p:cTn id="18" fill="hold"/>
                                        <p:tgtEl>
                                          <p:spTgt spid="686"/>
                                        </p:tgtEl>
                                        <p:attrNameLst>
                                          <p:attrName>style.visibility</p:attrName>
                                        </p:attrNameLst>
                                      </p:cBhvr>
                                      <p:to>
                                        <p:strVal val="visible"/>
                                      </p:to>
                                    </p:set>
                                    <p:animEffect filter="blinds(horizontal)" transition="in">
                                      <p:cBhvr>
                                        <p:cTn id="19" dur="1000"/>
                                        <p:tgtEl>
                                          <p:spTgt spid="686"/>
                                        </p:tgtEl>
                                      </p:cBhvr>
                                    </p:animEffect>
                                  </p:childTnLst>
                                </p:cTn>
                              </p:par>
                            </p:childTnLst>
                          </p:cTn>
                        </p:par>
                        <p:par>
                          <p:cTn id="20" fill="hold">
                            <p:stCondLst>
                              <p:cond delay="9000"/>
                            </p:stCondLst>
                            <p:childTnLst>
                              <p:par>
                                <p:cTn id="21" nodeType="afterEffect" presetClass="entr" presetSubtype="4" presetID="22" grpId="5" fill="hold">
                                  <p:stCondLst>
                                    <p:cond delay="500"/>
                                  </p:stCondLst>
                                  <p:iterate type="el" backwards="0">
                                    <p:tmAbs val="0"/>
                                  </p:iterate>
                                  <p:childTnLst>
                                    <p:set>
                                      <p:cBhvr>
                                        <p:cTn id="22" fill="hold"/>
                                        <p:tgtEl>
                                          <p:spTgt spid="687"/>
                                        </p:tgtEl>
                                        <p:attrNameLst>
                                          <p:attrName>style.visibility</p:attrName>
                                        </p:attrNameLst>
                                      </p:cBhvr>
                                      <p:to>
                                        <p:strVal val="visible"/>
                                      </p:to>
                                    </p:set>
                                    <p:animEffect filter="wipe(down)" transition="in">
                                      <p:cBhvr>
                                        <p:cTn id="23" dur="1000"/>
                                        <p:tgtEl>
                                          <p:spTgt spid="6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85" grpId="3"/>
      <p:bldP build="whole" bldLvl="1" animBg="1" rev="0" advAuto="0" spid="686" grpId="4"/>
      <p:bldP build="whole" bldLvl="1" animBg="1" rev="0" advAuto="0" spid="681" grpId="2"/>
      <p:bldP build="whole" bldLvl="1" animBg="1" rev="0" advAuto="0" spid="687" grpId="5"/>
      <p:bldP build="whole" bldLvl="1" animBg="1" rev="0" advAuto="0" spid="677"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1" name="Shape 69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692" name="Shape 69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69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694" name="Shape 69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pic>
        <p:nvPicPr>
          <p:cNvPr id="695" name="image12.png"/>
          <p:cNvPicPr/>
          <p:nvPr/>
        </p:nvPicPr>
        <p:blipFill>
          <a:blip r:embed="rId3">
            <a:extLst/>
          </a:blip>
          <a:stretch>
            <a:fillRect/>
          </a:stretch>
        </p:blipFill>
        <p:spPr>
          <a:xfrm>
            <a:off x="6726235" y="2924175"/>
            <a:ext cx="2547940" cy="1951040"/>
          </a:xfrm>
          <a:prstGeom prst="rect">
            <a:avLst/>
          </a:prstGeom>
          <a:ln w="12700">
            <a:miter lim="400000"/>
          </a:ln>
        </p:spPr>
      </p:pic>
      <p:sp>
        <p:nvSpPr>
          <p:cNvPr id="696" name="Shape 696"/>
          <p:cNvSpPr/>
          <p:nvPr/>
        </p:nvSpPr>
        <p:spPr>
          <a:xfrm>
            <a:off x="577850" y="457200"/>
            <a:ext cx="83566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Strengths and Weaknesses (Internal)</a:t>
            </a:r>
          </a:p>
        </p:txBody>
      </p:sp>
      <p:sp>
        <p:nvSpPr>
          <p:cNvPr id="697" name="Shape 697"/>
          <p:cNvSpPr/>
          <p:nvPr/>
        </p:nvSpPr>
        <p:spPr>
          <a:xfrm>
            <a:off x="631825" y="1371600"/>
            <a:ext cx="7620000" cy="457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indent="38100">
              <a:spcBef>
                <a:spcPts val="6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u="sng">
                <a:latin typeface="Verdana"/>
                <a:ea typeface="Verdana"/>
                <a:cs typeface="Verdana"/>
                <a:sym typeface="Verdana"/>
              </a:rPr>
              <a:t>Controllable</a:t>
            </a:r>
            <a:r>
              <a:rPr sz="2000">
                <a:latin typeface="Verdana"/>
                <a:ea typeface="Verdana"/>
                <a:cs typeface="Verdana"/>
                <a:sym typeface="Verdana"/>
              </a:rPr>
              <a:t> activities performed especially </a:t>
            </a:r>
            <a:endParaRPr sz="2000">
              <a:latin typeface="Verdana"/>
              <a:ea typeface="Verdana"/>
              <a:cs typeface="Verdana"/>
              <a:sym typeface="Verdana"/>
            </a:endParaRPr>
          </a:p>
          <a:p>
            <a:pPr lvl="0" indent="38100">
              <a:spcBef>
                <a:spcPts val="6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Well (Strengths) or poorly(Weaknesses)</a:t>
            </a:r>
            <a:endParaRPr sz="2000">
              <a:latin typeface="Verdana"/>
              <a:ea typeface="Verdana"/>
              <a:cs typeface="Verdana"/>
              <a:sym typeface="Verdana"/>
            </a:endParaRPr>
          </a:p>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Strengths and weaknesses are typically located in the functional areas of the firm, such as: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Management</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Marketing</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Finance/Accounting</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Production/Operations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Research &amp; Development</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Computer Information Systems</a:t>
            </a:r>
          </a:p>
        </p:txBody>
      </p:sp>
      <p:sp>
        <p:nvSpPr>
          <p:cNvPr id="698" name="Shape 69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1 -23</a:t>
            </a:r>
          </a:p>
        </p:txBody>
      </p:sp>
      <p:sp>
        <p:nvSpPr>
          <p:cNvPr id="699" name="Shape 69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697">
                                            <p:bg/>
                                          </p:spTgt>
                                        </p:tgtEl>
                                        <p:attrNameLst>
                                          <p:attrName>style.visibility</p:attrName>
                                        </p:attrNameLst>
                                      </p:cBhvr>
                                      <p:to>
                                        <p:strVal val="visible"/>
                                      </p:to>
                                    </p:set>
                                    <p:anim calcmode="lin" valueType="num">
                                      <p:cBhvr>
                                        <p:cTn id="7" dur="1000" fill="hold"/>
                                        <p:tgtEl>
                                          <p:spTgt spid="697">
                                            <p:bg/>
                                          </p:spTgt>
                                        </p:tgtEl>
                                        <p:attrNameLst>
                                          <p:attrName>ppt_x</p:attrName>
                                        </p:attrNameLst>
                                      </p:cBhvr>
                                      <p:tavLst>
                                        <p:tav tm="0">
                                          <p:val>
                                            <p:strVal val="#ppt_x"/>
                                          </p:val>
                                        </p:tav>
                                        <p:tav tm="100000">
                                          <p:val>
                                            <p:strVal val="#ppt_x"/>
                                          </p:val>
                                        </p:tav>
                                      </p:tavLst>
                                    </p:anim>
                                    <p:anim calcmode="lin" valueType="num">
                                      <p:cBhvr>
                                        <p:cTn id="8" dur="1000" fill="hold"/>
                                        <p:tgtEl>
                                          <p:spTgt spid="697">
                                            <p:bg/>
                                          </p:spTgt>
                                        </p:tgtEl>
                                        <p:attrNameLst>
                                          <p:attrName>ppt_y</p:attrName>
                                        </p:attrNameLst>
                                      </p:cBhvr>
                                      <p:tavLst>
                                        <p:tav tm="0">
                                          <p:val>
                                            <p:strVal val="1+#ppt_h/2"/>
                                          </p:val>
                                        </p:tav>
                                        <p:tav tm="100000">
                                          <p:val>
                                            <p:strVal val="#ppt_y"/>
                                          </p:val>
                                        </p:tav>
                                      </p:tavLst>
                                    </p:anim>
                                  </p:childTnLst>
                                </p:cTn>
                              </p:par>
                              <p:par>
                                <p:cTn id="9" presetClass="entr" presetSubtype="4" presetID="2" grpId="1" fill="hold">
                                  <p:stCondLst>
                                    <p:cond delay="0"/>
                                  </p:stCondLst>
                                  <p:iterate type="el" backwards="0">
                                    <p:tmAbs val="0"/>
                                  </p:iterate>
                                  <p:childTnLst>
                                    <p:set>
                                      <p:cBhvr>
                                        <p:cTn id="10" fill="hold"/>
                                        <p:tgtEl>
                                          <p:spTgt spid="697">
                                            <p:txEl>
                                              <p:pRg st="0" end="0"/>
                                            </p:txEl>
                                          </p:spTgt>
                                        </p:tgtEl>
                                        <p:attrNameLst>
                                          <p:attrName>style.visibility</p:attrName>
                                        </p:attrNameLst>
                                      </p:cBhvr>
                                      <p:to>
                                        <p:strVal val="visible"/>
                                      </p:to>
                                    </p:set>
                                    <p:anim calcmode="lin" valueType="num">
                                      <p:cBhvr>
                                        <p:cTn id="11" dur="1000" fill="hold"/>
                                        <p:tgtEl>
                                          <p:spTgt spid="697">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69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nodeType="afterEffect" presetClass="entr" presetSubtype="4" presetID="2" grpId="1" fill="hold">
                                  <p:stCondLst>
                                    <p:cond delay="0"/>
                                  </p:stCondLst>
                                  <p:iterate type="el" backwards="0">
                                    <p:tmAbs val="0"/>
                                  </p:iterate>
                                  <p:childTnLst>
                                    <p:set>
                                      <p:cBhvr>
                                        <p:cTn id="15" fill="hold"/>
                                        <p:tgtEl>
                                          <p:spTgt spid="697">
                                            <p:txEl>
                                              <p:pRg st="1" end="1"/>
                                            </p:txEl>
                                          </p:spTgt>
                                        </p:tgtEl>
                                        <p:attrNameLst>
                                          <p:attrName>style.visibility</p:attrName>
                                        </p:attrNameLst>
                                      </p:cBhvr>
                                      <p:to>
                                        <p:strVal val="visible"/>
                                      </p:to>
                                    </p:set>
                                    <p:anim calcmode="lin" valueType="num">
                                      <p:cBhvr>
                                        <p:cTn id="16" dur="1000" fill="hold"/>
                                        <p:tgtEl>
                                          <p:spTgt spid="697">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69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nodeType="afterEffect" presetClass="entr" presetSubtype="4" presetID="2" grpId="1" fill="hold">
                                  <p:stCondLst>
                                    <p:cond delay="0"/>
                                  </p:stCondLst>
                                  <p:iterate type="el" backwards="0">
                                    <p:tmAbs val="0"/>
                                  </p:iterate>
                                  <p:childTnLst>
                                    <p:set>
                                      <p:cBhvr>
                                        <p:cTn id="20" fill="hold"/>
                                        <p:tgtEl>
                                          <p:spTgt spid="697">
                                            <p:txEl>
                                              <p:pRg st="2" end="2"/>
                                            </p:txEl>
                                          </p:spTgt>
                                        </p:tgtEl>
                                        <p:attrNameLst>
                                          <p:attrName>style.visibility</p:attrName>
                                        </p:attrNameLst>
                                      </p:cBhvr>
                                      <p:to>
                                        <p:strVal val="visible"/>
                                      </p:to>
                                    </p:set>
                                    <p:anim calcmode="lin" valueType="num">
                                      <p:cBhvr>
                                        <p:cTn id="21" dur="1000" fill="hold"/>
                                        <p:tgtEl>
                                          <p:spTgt spid="697">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69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nodeType="afterEffect" presetClass="entr" presetSubtype="4" presetID="2" grpId="1" fill="hold">
                                  <p:stCondLst>
                                    <p:cond delay="500"/>
                                  </p:stCondLst>
                                  <p:iterate type="el" backwards="0">
                                    <p:tmAbs val="0"/>
                                  </p:iterate>
                                  <p:childTnLst>
                                    <p:set>
                                      <p:cBhvr>
                                        <p:cTn id="25" fill="hold"/>
                                        <p:tgtEl>
                                          <p:spTgt spid="697">
                                            <p:txEl>
                                              <p:pRg st="3" end="3"/>
                                            </p:txEl>
                                          </p:spTgt>
                                        </p:tgtEl>
                                        <p:attrNameLst>
                                          <p:attrName>style.visibility</p:attrName>
                                        </p:attrNameLst>
                                      </p:cBhvr>
                                      <p:to>
                                        <p:strVal val="visible"/>
                                      </p:to>
                                    </p:set>
                                    <p:anim calcmode="lin" valueType="num">
                                      <p:cBhvr>
                                        <p:cTn id="26" dur="1000" fill="hold"/>
                                        <p:tgtEl>
                                          <p:spTgt spid="697">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69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nodeType="afterEffect" presetClass="entr" presetSubtype="4" presetID="2" grpId="1" fill="hold">
                                  <p:stCondLst>
                                    <p:cond delay="500"/>
                                  </p:stCondLst>
                                  <p:iterate type="el" backwards="0">
                                    <p:tmAbs val="0"/>
                                  </p:iterate>
                                  <p:childTnLst>
                                    <p:set>
                                      <p:cBhvr>
                                        <p:cTn id="30" fill="hold"/>
                                        <p:tgtEl>
                                          <p:spTgt spid="697">
                                            <p:txEl>
                                              <p:pRg st="4" end="4"/>
                                            </p:txEl>
                                          </p:spTgt>
                                        </p:tgtEl>
                                        <p:attrNameLst>
                                          <p:attrName>style.visibility</p:attrName>
                                        </p:attrNameLst>
                                      </p:cBhvr>
                                      <p:to>
                                        <p:strVal val="visible"/>
                                      </p:to>
                                    </p:set>
                                    <p:anim calcmode="lin" valueType="num">
                                      <p:cBhvr>
                                        <p:cTn id="31" dur="1000" fill="hold"/>
                                        <p:tgtEl>
                                          <p:spTgt spid="697">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697">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6000"/>
                            </p:stCondLst>
                            <p:childTnLst>
                              <p:par>
                                <p:cTn id="34" nodeType="afterEffect" presetClass="entr" presetSubtype="4" presetID="2" grpId="1" fill="hold">
                                  <p:stCondLst>
                                    <p:cond delay="500"/>
                                  </p:stCondLst>
                                  <p:iterate type="el" backwards="0">
                                    <p:tmAbs val="0"/>
                                  </p:iterate>
                                  <p:childTnLst>
                                    <p:set>
                                      <p:cBhvr>
                                        <p:cTn id="35" fill="hold"/>
                                        <p:tgtEl>
                                          <p:spTgt spid="697">
                                            <p:txEl>
                                              <p:pRg st="5" end="5"/>
                                            </p:txEl>
                                          </p:spTgt>
                                        </p:tgtEl>
                                        <p:attrNameLst>
                                          <p:attrName>style.visibility</p:attrName>
                                        </p:attrNameLst>
                                      </p:cBhvr>
                                      <p:to>
                                        <p:strVal val="visible"/>
                                      </p:to>
                                    </p:set>
                                    <p:anim calcmode="lin" valueType="num">
                                      <p:cBhvr>
                                        <p:cTn id="36" dur="1000" fill="hold"/>
                                        <p:tgtEl>
                                          <p:spTgt spid="697">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97">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7500"/>
                            </p:stCondLst>
                            <p:childTnLst>
                              <p:par>
                                <p:cTn id="39" nodeType="afterEffect" presetClass="entr" presetSubtype="4" presetID="2" grpId="1" fill="hold">
                                  <p:stCondLst>
                                    <p:cond delay="500"/>
                                  </p:stCondLst>
                                  <p:iterate type="el" backwards="0">
                                    <p:tmAbs val="0"/>
                                  </p:iterate>
                                  <p:childTnLst>
                                    <p:set>
                                      <p:cBhvr>
                                        <p:cTn id="40" fill="hold"/>
                                        <p:tgtEl>
                                          <p:spTgt spid="697">
                                            <p:txEl>
                                              <p:pRg st="6" end="6"/>
                                            </p:txEl>
                                          </p:spTgt>
                                        </p:tgtEl>
                                        <p:attrNameLst>
                                          <p:attrName>style.visibility</p:attrName>
                                        </p:attrNameLst>
                                      </p:cBhvr>
                                      <p:to>
                                        <p:strVal val="visible"/>
                                      </p:to>
                                    </p:set>
                                    <p:anim calcmode="lin" valueType="num">
                                      <p:cBhvr>
                                        <p:cTn id="41" dur="1000" fill="hold"/>
                                        <p:tgtEl>
                                          <p:spTgt spid="697">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697">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9000"/>
                            </p:stCondLst>
                            <p:childTnLst>
                              <p:par>
                                <p:cTn id="44" nodeType="afterEffect" presetClass="entr" presetSubtype="4" presetID="2" grpId="1" fill="hold">
                                  <p:stCondLst>
                                    <p:cond delay="500"/>
                                  </p:stCondLst>
                                  <p:iterate type="el" backwards="0">
                                    <p:tmAbs val="0"/>
                                  </p:iterate>
                                  <p:childTnLst>
                                    <p:set>
                                      <p:cBhvr>
                                        <p:cTn id="45" fill="hold"/>
                                        <p:tgtEl>
                                          <p:spTgt spid="697">
                                            <p:txEl>
                                              <p:pRg st="7" end="7"/>
                                            </p:txEl>
                                          </p:spTgt>
                                        </p:tgtEl>
                                        <p:attrNameLst>
                                          <p:attrName>style.visibility</p:attrName>
                                        </p:attrNameLst>
                                      </p:cBhvr>
                                      <p:to>
                                        <p:strVal val="visible"/>
                                      </p:to>
                                    </p:set>
                                    <p:anim calcmode="lin" valueType="num">
                                      <p:cBhvr>
                                        <p:cTn id="46" dur="1000" fill="hold"/>
                                        <p:tgtEl>
                                          <p:spTgt spid="697">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697">
                                            <p:txEl>
                                              <p:pRg st="7" end="7"/>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0500"/>
                            </p:stCondLst>
                            <p:childTnLst>
                              <p:par>
                                <p:cTn id="49" nodeType="afterEffect" presetClass="entr" presetSubtype="4" presetID="2" grpId="1" fill="hold">
                                  <p:stCondLst>
                                    <p:cond delay="500"/>
                                  </p:stCondLst>
                                  <p:iterate type="el" backwards="0">
                                    <p:tmAbs val="0"/>
                                  </p:iterate>
                                  <p:childTnLst>
                                    <p:set>
                                      <p:cBhvr>
                                        <p:cTn id="50" fill="hold"/>
                                        <p:tgtEl>
                                          <p:spTgt spid="697">
                                            <p:txEl>
                                              <p:pRg st="8" end="8"/>
                                            </p:txEl>
                                          </p:spTgt>
                                        </p:tgtEl>
                                        <p:attrNameLst>
                                          <p:attrName>style.visibility</p:attrName>
                                        </p:attrNameLst>
                                      </p:cBhvr>
                                      <p:to>
                                        <p:strVal val="visible"/>
                                      </p:to>
                                    </p:set>
                                    <p:anim calcmode="lin" valueType="num">
                                      <p:cBhvr>
                                        <p:cTn id="51" dur="1000" fill="hold"/>
                                        <p:tgtEl>
                                          <p:spTgt spid="697">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697">
                                            <p:txEl>
                                              <p:pRg st="8" end="8"/>
                                            </p:txEl>
                                          </p:spTgt>
                                        </p:tgtEl>
                                        <p:attrNameLst>
                                          <p:attrName>ppt_y</p:attrName>
                                        </p:attrNameLst>
                                      </p:cBhvr>
                                      <p:tavLst>
                                        <p:tav tm="0">
                                          <p:val>
                                            <p:strVal val="1+#ppt_h/2"/>
                                          </p:val>
                                        </p:tav>
                                        <p:tav tm="100000">
                                          <p:val>
                                            <p:strVal val="#ppt_y"/>
                                          </p:val>
                                        </p:tav>
                                      </p:tavLst>
                                    </p:anim>
                                  </p:childTnLst>
                                </p:cTn>
                              </p:par>
                            </p:childTnLst>
                          </p:cTn>
                        </p:par>
                        <p:par>
                          <p:cTn id="53" fill="hold">
                            <p:stCondLst>
                              <p:cond delay="12000"/>
                            </p:stCondLst>
                            <p:childTnLst>
                              <p:par>
                                <p:cTn id="54" nodeType="afterEffect" presetClass="entr" presetSubtype="4" presetID="2" grpId="1" fill="hold">
                                  <p:stCondLst>
                                    <p:cond delay="500"/>
                                  </p:stCondLst>
                                  <p:iterate type="el" backwards="0">
                                    <p:tmAbs val="0"/>
                                  </p:iterate>
                                  <p:childTnLst>
                                    <p:set>
                                      <p:cBhvr>
                                        <p:cTn id="55" fill="hold"/>
                                        <p:tgtEl>
                                          <p:spTgt spid="697">
                                            <p:txEl>
                                              <p:pRg st="9" end="9"/>
                                            </p:txEl>
                                          </p:spTgt>
                                        </p:tgtEl>
                                        <p:attrNameLst>
                                          <p:attrName>style.visibility</p:attrName>
                                        </p:attrNameLst>
                                      </p:cBhvr>
                                      <p:to>
                                        <p:strVal val="visible"/>
                                      </p:to>
                                    </p:set>
                                    <p:anim calcmode="lin" valueType="num">
                                      <p:cBhvr>
                                        <p:cTn id="56" dur="1000" fill="hold"/>
                                        <p:tgtEl>
                                          <p:spTgt spid="697">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69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697" grpId="1"/>
    </p:bldLst>
  </p:timing>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1" name="Shape 70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02" name="Shape 70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0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04" name="Shape 70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705" name="Shape 705"/>
          <p:cNvSpPr/>
          <p:nvPr/>
        </p:nvSpPr>
        <p:spPr>
          <a:xfrm>
            <a:off x="574674" y="457200"/>
            <a:ext cx="908209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Assessing the Internal Environment</a:t>
            </a:r>
          </a:p>
        </p:txBody>
      </p:sp>
      <p:grpSp>
        <p:nvGrpSpPr>
          <p:cNvPr id="708" name="Group 708"/>
          <p:cNvGrpSpPr/>
          <p:nvPr/>
        </p:nvGrpSpPr>
        <p:grpSpPr>
          <a:xfrm>
            <a:off x="1063546" y="2492314"/>
            <a:ext cx="3054199" cy="2286005"/>
            <a:chOff x="-39" y="-29"/>
            <a:chExt cx="3054198" cy="2286004"/>
          </a:xfrm>
        </p:grpSpPr>
        <p:sp>
          <p:nvSpPr>
            <p:cNvPr id="706" name="Shape 706"/>
            <p:cNvSpPr/>
            <p:nvPr/>
          </p:nvSpPr>
          <p:spPr>
            <a:xfrm>
              <a:off x="-40" y="-30"/>
              <a:ext cx="3054199" cy="2286005"/>
            </a:xfrm>
            <a:custGeom>
              <a:avLst/>
              <a:gdLst/>
              <a:ahLst/>
              <a:cxnLst>
                <a:cxn ang="0">
                  <a:pos x="wd2" y="hd2"/>
                </a:cxn>
                <a:cxn ang="5400000">
                  <a:pos x="wd2" y="hd2"/>
                </a:cxn>
                <a:cxn ang="10800000">
                  <a:pos x="wd2" y="hd2"/>
                </a:cxn>
                <a:cxn ang="16200000">
                  <a:pos x="wd2" y="hd2"/>
                </a:cxn>
              </a:cxnLst>
              <a:rect l="0" t="0" r="r" b="b"/>
              <a:pathLst>
                <a:path w="19678"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707" name="Shape 707"/>
            <p:cNvSpPr/>
            <p:nvPr/>
          </p:nvSpPr>
          <p:spPr>
            <a:xfrm>
              <a:off x="104813" y="920779"/>
              <a:ext cx="2855913" cy="444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FBF5EA"/>
                  </a:solidFill>
                  <a:latin typeface="Verdana"/>
                  <a:ea typeface="Verdana"/>
                  <a:cs typeface="Verdana"/>
                  <a:sym typeface="Verdana"/>
                </a:defRPr>
              </a:lvl1pPr>
            </a:lstStyle>
            <a:p>
              <a:pPr lvl="0">
                <a:defRPr b="0" sz="1800">
                  <a:solidFill>
                    <a:srgbClr val="000000"/>
                  </a:solidFill>
                </a:defRPr>
              </a:pPr>
              <a:r>
                <a:rPr b="1" sz="2400">
                  <a:solidFill>
                    <a:srgbClr val="FBF5EA"/>
                  </a:solidFill>
                </a:rPr>
                <a:t>Internal Factors</a:t>
              </a:r>
            </a:p>
          </p:txBody>
        </p:sp>
      </p:grpSp>
      <p:grpSp>
        <p:nvGrpSpPr>
          <p:cNvPr id="711" name="Group 711"/>
          <p:cNvGrpSpPr/>
          <p:nvPr/>
        </p:nvGrpSpPr>
        <p:grpSpPr>
          <a:xfrm>
            <a:off x="5024437" y="2924175"/>
            <a:ext cx="3219454" cy="609600"/>
            <a:chOff x="0" y="0"/>
            <a:chExt cx="3219453" cy="609600"/>
          </a:xfrm>
        </p:grpSpPr>
        <p:sp>
          <p:nvSpPr>
            <p:cNvPr id="709" name="Shape 709"/>
            <p:cNvSpPr/>
            <p:nvPr/>
          </p:nvSpPr>
          <p:spPr>
            <a:xfrm>
              <a:off x="-1" y="0"/>
              <a:ext cx="3219455"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710" name="Shape 710"/>
            <p:cNvSpPr/>
            <p:nvPr/>
          </p:nvSpPr>
          <p:spPr>
            <a:xfrm>
              <a:off x="113269" y="152400"/>
              <a:ext cx="3002434"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Performance Metrics</a:t>
              </a:r>
            </a:p>
          </p:txBody>
        </p:sp>
      </p:grpSp>
      <p:grpSp>
        <p:nvGrpSpPr>
          <p:cNvPr id="714" name="Group 714"/>
          <p:cNvGrpSpPr/>
          <p:nvPr/>
        </p:nvGrpSpPr>
        <p:grpSpPr>
          <a:xfrm>
            <a:off x="5024437" y="2060575"/>
            <a:ext cx="3219454" cy="609600"/>
            <a:chOff x="0" y="0"/>
            <a:chExt cx="3219453" cy="609600"/>
          </a:xfrm>
        </p:grpSpPr>
        <p:sp>
          <p:nvSpPr>
            <p:cNvPr id="712" name="Shape 712"/>
            <p:cNvSpPr/>
            <p:nvPr/>
          </p:nvSpPr>
          <p:spPr>
            <a:xfrm>
              <a:off x="-1" y="0"/>
              <a:ext cx="3219455"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713" name="Shape 713"/>
            <p:cNvSpPr/>
            <p:nvPr/>
          </p:nvSpPr>
          <p:spPr>
            <a:xfrm>
              <a:off x="459544" y="152400"/>
              <a:ext cx="2309888" cy="304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Financial Ratios</a:t>
              </a:r>
            </a:p>
          </p:txBody>
        </p:sp>
      </p:grpSp>
      <p:grpSp>
        <p:nvGrpSpPr>
          <p:cNvPr id="717" name="Group 717"/>
          <p:cNvGrpSpPr/>
          <p:nvPr/>
        </p:nvGrpSpPr>
        <p:grpSpPr>
          <a:xfrm>
            <a:off x="5024437" y="3789361"/>
            <a:ext cx="3219454" cy="609605"/>
            <a:chOff x="0" y="0"/>
            <a:chExt cx="3219453" cy="609603"/>
          </a:xfrm>
        </p:grpSpPr>
        <p:sp>
          <p:nvSpPr>
            <p:cNvPr id="715" name="Shape 715"/>
            <p:cNvSpPr/>
            <p:nvPr/>
          </p:nvSpPr>
          <p:spPr>
            <a:xfrm>
              <a:off x="-1" y="-1"/>
              <a:ext cx="3219455"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716" name="Shape 716"/>
            <p:cNvSpPr/>
            <p:nvPr/>
          </p:nvSpPr>
          <p:spPr>
            <a:xfrm>
              <a:off x="265695" y="152400"/>
              <a:ext cx="2697585"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Industry Averages</a:t>
              </a:r>
            </a:p>
          </p:txBody>
        </p:sp>
      </p:grpSp>
      <p:grpSp>
        <p:nvGrpSpPr>
          <p:cNvPr id="720" name="Group 720"/>
          <p:cNvGrpSpPr/>
          <p:nvPr/>
        </p:nvGrpSpPr>
        <p:grpSpPr>
          <a:xfrm>
            <a:off x="5024437" y="4652961"/>
            <a:ext cx="3219454" cy="609605"/>
            <a:chOff x="0" y="0"/>
            <a:chExt cx="3219453" cy="609603"/>
          </a:xfrm>
        </p:grpSpPr>
        <p:sp>
          <p:nvSpPr>
            <p:cNvPr id="718" name="Shape 718"/>
            <p:cNvSpPr/>
            <p:nvPr/>
          </p:nvSpPr>
          <p:spPr>
            <a:xfrm>
              <a:off x="-1" y="-1"/>
              <a:ext cx="3219455" cy="609604"/>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719" name="Shape 719"/>
            <p:cNvSpPr/>
            <p:nvPr/>
          </p:nvSpPr>
          <p:spPr>
            <a:xfrm>
              <a:off x="719373" y="152400"/>
              <a:ext cx="1790230"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000">
                  <a:latin typeface="Verdana"/>
                  <a:ea typeface="Verdana"/>
                  <a:cs typeface="Verdana"/>
                  <a:sym typeface="Verdana"/>
                </a:defRPr>
              </a:lvl1pPr>
            </a:lstStyle>
            <a:p>
              <a:pPr lvl="0">
                <a:defRPr b="0" sz="1800"/>
              </a:pPr>
              <a:r>
                <a:rPr b="1" sz="2000"/>
                <a:t>Survey Data</a:t>
              </a:r>
            </a:p>
          </p:txBody>
        </p:sp>
      </p:grpSp>
      <p:sp>
        <p:nvSpPr>
          <p:cNvPr id="721" name="Shape 721"/>
          <p:cNvSpPr/>
          <p:nvPr/>
        </p:nvSpPr>
        <p:spPr>
          <a:xfrm flipV="1">
            <a:off x="4089398" y="2414585"/>
            <a:ext cx="908053" cy="1231904"/>
          </a:xfrm>
          <a:prstGeom prst="line">
            <a:avLst/>
          </a:prstGeom>
          <a:ln w="9360">
            <a:solidFill/>
            <a:miter/>
            <a:tailEnd type="triangle"/>
          </a:ln>
        </p:spPr>
        <p:txBody>
          <a:bodyPr lIns="0" tIns="0" rIns="0" bIns="0"/>
          <a:lstStyle/>
          <a:p>
            <a:pPr lvl="0" defTabSz="457200"/>
          </a:p>
        </p:txBody>
      </p:sp>
      <p:sp>
        <p:nvSpPr>
          <p:cNvPr id="722" name="Shape 722"/>
          <p:cNvSpPr/>
          <p:nvPr/>
        </p:nvSpPr>
        <p:spPr>
          <a:xfrm flipV="1">
            <a:off x="4089400" y="3278187"/>
            <a:ext cx="908051" cy="393703"/>
          </a:xfrm>
          <a:prstGeom prst="line">
            <a:avLst/>
          </a:prstGeom>
          <a:ln w="9360">
            <a:solidFill/>
            <a:miter/>
            <a:tailEnd type="triangle"/>
          </a:ln>
        </p:spPr>
        <p:txBody>
          <a:bodyPr lIns="0" tIns="0" rIns="0" bIns="0"/>
          <a:lstStyle/>
          <a:p>
            <a:pPr lvl="0" defTabSz="457200"/>
          </a:p>
        </p:txBody>
      </p:sp>
      <p:sp>
        <p:nvSpPr>
          <p:cNvPr id="723" name="Shape 723"/>
          <p:cNvSpPr/>
          <p:nvPr/>
        </p:nvSpPr>
        <p:spPr>
          <a:xfrm>
            <a:off x="4089398" y="3716337"/>
            <a:ext cx="908053" cy="457203"/>
          </a:xfrm>
          <a:prstGeom prst="line">
            <a:avLst/>
          </a:prstGeom>
          <a:ln w="9360">
            <a:solidFill/>
            <a:miter/>
            <a:tailEnd type="triangle"/>
          </a:ln>
        </p:spPr>
        <p:txBody>
          <a:bodyPr lIns="0" tIns="0" rIns="0" bIns="0"/>
          <a:lstStyle/>
          <a:p>
            <a:pPr lvl="0" defTabSz="457200"/>
          </a:p>
        </p:txBody>
      </p:sp>
      <p:sp>
        <p:nvSpPr>
          <p:cNvPr id="724" name="Shape 724"/>
          <p:cNvSpPr/>
          <p:nvPr/>
        </p:nvSpPr>
        <p:spPr>
          <a:xfrm>
            <a:off x="4089398" y="3789362"/>
            <a:ext cx="908053" cy="1295403"/>
          </a:xfrm>
          <a:prstGeom prst="line">
            <a:avLst/>
          </a:prstGeom>
          <a:ln w="9360">
            <a:solidFill/>
            <a:miter/>
            <a:tailEnd type="triangle"/>
          </a:ln>
        </p:spPr>
        <p:txBody>
          <a:bodyPr lIns="0" tIns="0" rIns="0" bIns="0"/>
          <a:lstStyle/>
          <a:p>
            <a:pPr lvl="0" defTabSz="457200"/>
          </a:p>
        </p:txBody>
      </p:sp>
      <p:sp>
        <p:nvSpPr>
          <p:cNvPr id="725" name="Shape 725"/>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1 -24</a:t>
            </a:r>
          </a:p>
        </p:txBody>
      </p:sp>
      <p:sp>
        <p:nvSpPr>
          <p:cNvPr id="726" name="Shape 726"/>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500"/>
                                  </p:stCondLst>
                                  <p:iterate type="el" backwards="0">
                                    <p:tmAbs val="0"/>
                                  </p:iterate>
                                  <p:childTnLst>
                                    <p:set>
                                      <p:cBhvr>
                                        <p:cTn id="6" fill="hold"/>
                                        <p:tgtEl>
                                          <p:spTgt spid="708"/>
                                        </p:tgtEl>
                                        <p:attrNameLst>
                                          <p:attrName>style.visibility</p:attrName>
                                        </p:attrNameLst>
                                      </p:cBhvr>
                                      <p:to>
                                        <p:strVal val="visible"/>
                                      </p:to>
                                    </p:set>
                                    <p:animEffect filter="blinds(horizontal)" transition="in">
                                      <p:cBhvr>
                                        <p:cTn id="7" dur="1000"/>
                                        <p:tgtEl>
                                          <p:spTgt spid="708"/>
                                        </p:tgtEl>
                                      </p:cBhvr>
                                    </p:animEffect>
                                  </p:childTnLst>
                                </p:cTn>
                              </p:par>
                            </p:childTnLst>
                          </p:cTn>
                        </p:par>
                        <p:par>
                          <p:cTn id="8" fill="hold">
                            <p:stCondLst>
                              <p:cond delay="1500"/>
                            </p:stCondLst>
                            <p:childTnLst>
                              <p:par>
                                <p:cTn id="9" nodeType="afterEffect" presetClass="entr" presetSubtype="4" presetID="22" grpId="2" fill="hold">
                                  <p:stCondLst>
                                    <p:cond delay="500"/>
                                  </p:stCondLst>
                                  <p:iterate type="el" backwards="0">
                                    <p:tmAbs val="0"/>
                                  </p:iterate>
                                  <p:childTnLst>
                                    <p:set>
                                      <p:cBhvr>
                                        <p:cTn id="10" fill="hold"/>
                                        <p:tgtEl>
                                          <p:spTgt spid="714"/>
                                        </p:tgtEl>
                                        <p:attrNameLst>
                                          <p:attrName>style.visibility</p:attrName>
                                        </p:attrNameLst>
                                      </p:cBhvr>
                                      <p:to>
                                        <p:strVal val="visible"/>
                                      </p:to>
                                    </p:set>
                                    <p:animEffect filter="wipe(down)" transition="in">
                                      <p:cBhvr>
                                        <p:cTn id="11" dur="1000"/>
                                        <p:tgtEl>
                                          <p:spTgt spid="714"/>
                                        </p:tgtEl>
                                      </p:cBhvr>
                                    </p:animEffect>
                                  </p:childTnLst>
                                </p:cTn>
                              </p:par>
                            </p:childTnLst>
                          </p:cTn>
                        </p:par>
                        <p:par>
                          <p:cTn id="12" fill="hold">
                            <p:stCondLst>
                              <p:cond delay="3000"/>
                            </p:stCondLst>
                            <p:childTnLst>
                              <p:par>
                                <p:cTn id="13" nodeType="afterEffect" presetClass="entr" presetSubtype="4" presetID="22" grpId="3" fill="hold">
                                  <p:stCondLst>
                                    <p:cond delay="500"/>
                                  </p:stCondLst>
                                  <p:iterate type="el" backwards="0">
                                    <p:tmAbs val="0"/>
                                  </p:iterate>
                                  <p:childTnLst>
                                    <p:set>
                                      <p:cBhvr>
                                        <p:cTn id="14" fill="hold"/>
                                        <p:tgtEl>
                                          <p:spTgt spid="711"/>
                                        </p:tgtEl>
                                        <p:attrNameLst>
                                          <p:attrName>style.visibility</p:attrName>
                                        </p:attrNameLst>
                                      </p:cBhvr>
                                      <p:to>
                                        <p:strVal val="visible"/>
                                      </p:to>
                                    </p:set>
                                    <p:animEffect filter="wipe(down)" transition="in">
                                      <p:cBhvr>
                                        <p:cTn id="15" dur="1000"/>
                                        <p:tgtEl>
                                          <p:spTgt spid="711"/>
                                        </p:tgtEl>
                                      </p:cBhvr>
                                    </p:animEffect>
                                  </p:childTnLst>
                                </p:cTn>
                              </p:par>
                            </p:childTnLst>
                          </p:cTn>
                        </p:par>
                        <p:par>
                          <p:cTn id="16" fill="hold">
                            <p:stCondLst>
                              <p:cond delay="4500"/>
                            </p:stCondLst>
                            <p:childTnLst>
                              <p:par>
                                <p:cTn id="17" nodeType="afterEffect" presetClass="entr" presetSubtype="4" presetID="22" grpId="4" fill="hold">
                                  <p:stCondLst>
                                    <p:cond delay="500"/>
                                  </p:stCondLst>
                                  <p:iterate type="el" backwards="0">
                                    <p:tmAbs val="0"/>
                                  </p:iterate>
                                  <p:childTnLst>
                                    <p:set>
                                      <p:cBhvr>
                                        <p:cTn id="18" fill="hold"/>
                                        <p:tgtEl>
                                          <p:spTgt spid="717"/>
                                        </p:tgtEl>
                                        <p:attrNameLst>
                                          <p:attrName>style.visibility</p:attrName>
                                        </p:attrNameLst>
                                      </p:cBhvr>
                                      <p:to>
                                        <p:strVal val="visible"/>
                                      </p:to>
                                    </p:set>
                                    <p:animEffect filter="wipe(down)" transition="in">
                                      <p:cBhvr>
                                        <p:cTn id="19" dur="1000"/>
                                        <p:tgtEl>
                                          <p:spTgt spid="717"/>
                                        </p:tgtEl>
                                      </p:cBhvr>
                                    </p:animEffect>
                                  </p:childTnLst>
                                </p:cTn>
                              </p:par>
                            </p:childTnLst>
                          </p:cTn>
                        </p:par>
                        <p:par>
                          <p:cTn id="20" fill="hold">
                            <p:stCondLst>
                              <p:cond delay="6000"/>
                            </p:stCondLst>
                            <p:childTnLst>
                              <p:par>
                                <p:cTn id="21" nodeType="afterEffect" presetClass="entr" presetSubtype="4" presetID="22" grpId="5" fill="hold">
                                  <p:stCondLst>
                                    <p:cond delay="500"/>
                                  </p:stCondLst>
                                  <p:iterate type="el" backwards="0">
                                    <p:tmAbs val="0"/>
                                  </p:iterate>
                                  <p:childTnLst>
                                    <p:set>
                                      <p:cBhvr>
                                        <p:cTn id="22" fill="hold"/>
                                        <p:tgtEl>
                                          <p:spTgt spid="720"/>
                                        </p:tgtEl>
                                        <p:attrNameLst>
                                          <p:attrName>style.visibility</p:attrName>
                                        </p:attrNameLst>
                                      </p:cBhvr>
                                      <p:to>
                                        <p:strVal val="visible"/>
                                      </p:to>
                                    </p:set>
                                    <p:animEffect filter="wipe(down)" transition="in">
                                      <p:cBhvr>
                                        <p:cTn id="23" dur="1000"/>
                                        <p:tgtEl>
                                          <p:spTgt spid="7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20" grpId="5"/>
      <p:bldP build="whole" bldLvl="1" animBg="1" rev="0" advAuto="0" spid="714" grpId="2"/>
      <p:bldP build="whole" bldLvl="1" animBg="1" rev="0" advAuto="0" spid="717" grpId="4"/>
      <p:bldP build="whole" bldLvl="1" animBg="1" rev="0" advAuto="0" spid="708" grpId="1"/>
      <p:bldP build="whole" bldLvl="1" animBg="1" rev="0" advAuto="0" spid="711" grpId="3"/>
    </p:bldLst>
  </p:timing>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8" name="Shape 72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29" name="Shape 72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3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31" name="Shape 731"/>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734" name="Group 734"/>
          <p:cNvGrpSpPr/>
          <p:nvPr/>
        </p:nvGrpSpPr>
        <p:grpSpPr>
          <a:xfrm>
            <a:off x="596899" y="1773235"/>
            <a:ext cx="8191501" cy="4013201"/>
            <a:chOff x="0" y="0"/>
            <a:chExt cx="8191500" cy="4013200"/>
          </a:xfrm>
        </p:grpSpPr>
        <p:sp>
          <p:nvSpPr>
            <p:cNvPr id="732" name="Shape 732"/>
            <p:cNvSpPr/>
            <p:nvPr/>
          </p:nvSpPr>
          <p:spPr>
            <a:xfrm>
              <a:off x="0" y="-1"/>
              <a:ext cx="8172451" cy="13716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733" name="Shape 733"/>
            <p:cNvSpPr/>
            <p:nvPr/>
          </p:nvSpPr>
          <p:spPr>
            <a:xfrm>
              <a:off x="0" y="-1"/>
              <a:ext cx="8191502" cy="4013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spcBef>
                  <a:spcPts val="6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br/>
              <a:r>
                <a:rPr b="1" sz="2000">
                  <a:latin typeface="Verdana"/>
                  <a:ea typeface="Verdana"/>
                  <a:cs typeface="Verdana"/>
                  <a:sym typeface="Verdana"/>
                </a:rPr>
                <a:t>Long-term Objectives: </a:t>
              </a:r>
              <a:endParaRPr b="1" sz="2000">
                <a:latin typeface="Verdana"/>
                <a:ea typeface="Verdana"/>
                <a:cs typeface="Verdana"/>
                <a:sym typeface="Verdana"/>
              </a:endParaRPr>
            </a:p>
            <a:p>
              <a:pPr lvl="0" indent="41275">
                <a:spcBef>
                  <a:spcPts val="6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endParaRPr b="1" sz="2000">
                <a:latin typeface="Verdana"/>
                <a:ea typeface="Verdana"/>
                <a:cs typeface="Verdana"/>
                <a:sym typeface="Verdana"/>
              </a:endParaRPr>
            </a:p>
            <a:p>
              <a:pPr lvl="0" indent="41275"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Are specific results that an organization seeks to achieve in pursuing its basic mission for more than one year</a:t>
              </a:r>
              <a:endParaRPr sz="2000">
                <a:latin typeface="Verdana"/>
                <a:ea typeface="Verdana"/>
                <a:cs typeface="Verdana"/>
                <a:sym typeface="Verdana"/>
              </a:endParaRPr>
            </a:p>
            <a:p>
              <a:pPr lvl="0" indent="41275"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indent="41275">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Objectives should be challenging, measurable, consistent, reasonable, and clear.</a:t>
              </a:r>
              <a:endParaRPr sz="2000">
                <a:latin typeface="Verdana"/>
                <a:ea typeface="Verdana"/>
                <a:cs typeface="Verdana"/>
                <a:sym typeface="Verdana"/>
              </a:endParaRPr>
            </a:p>
            <a:p>
              <a:pPr lvl="0" indent="41275">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b="1" sz="2000">
                  <a:latin typeface="Verdana"/>
                  <a:ea typeface="Verdana"/>
                  <a:cs typeface="Verdana"/>
                  <a:sym typeface="Verdana"/>
                </a:rPr>
                <a:t>Annual Objectives: </a:t>
              </a:r>
              <a:endParaRPr b="1"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Short-term milestones that firms must achieve to attain long-term objectives</a:t>
              </a:r>
            </a:p>
          </p:txBody>
        </p:sp>
      </p:grpSp>
      <p:sp>
        <p:nvSpPr>
          <p:cNvPr id="735" name="Shape 735"/>
          <p:cNvSpPr/>
          <p:nvPr/>
        </p:nvSpPr>
        <p:spPr>
          <a:xfrm>
            <a:off x="577850" y="457200"/>
            <a:ext cx="6629400" cy="736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b="1" sz="2400">
                <a:solidFill>
                  <a:srgbClr val="ED6B06"/>
                </a:solidFill>
                <a:latin typeface="Verdana"/>
                <a:ea typeface="Verdana"/>
                <a:cs typeface="Verdana"/>
                <a:sym typeface="Verdana"/>
              </a:rPr>
              <a:t>Long Term Objectives </a:t>
            </a:r>
            <a:br>
              <a:rPr b="1" sz="2400">
                <a:solidFill>
                  <a:srgbClr val="ED6B06"/>
                </a:solidFill>
                <a:latin typeface="Verdana"/>
                <a:ea typeface="Verdana"/>
                <a:cs typeface="Verdana"/>
                <a:sym typeface="Verdana"/>
              </a:rPr>
            </a:br>
          </a:p>
        </p:txBody>
      </p:sp>
      <p:sp>
        <p:nvSpPr>
          <p:cNvPr id="736" name="Shape 736"/>
          <p:cNvSpPr/>
          <p:nvPr/>
        </p:nvSpPr>
        <p:spPr>
          <a:xfrm>
            <a:off x="584200" y="1600200"/>
            <a:ext cx="8832850" cy="400050"/>
          </a:xfrm>
          <a:prstGeom prst="rect">
            <a:avLst/>
          </a:prstGeom>
          <a:solidFill>
            <a:srgbClr val="FFFFFF"/>
          </a:solidFill>
          <a:ln w="12700">
            <a:miter lim="400000"/>
          </a:ln>
        </p:spPr>
        <p:txBody>
          <a:bodyPr lIns="0" tIns="0" rIns="0" bIns="0"/>
          <a:lstStyle/>
          <a:p>
            <a:pPr lvl="0">
              <a:defRPr>
                <a:latin typeface="Verdana"/>
                <a:ea typeface="Verdana"/>
                <a:cs typeface="Verdana"/>
                <a:sym typeface="Verdana"/>
              </a:defRPr>
            </a:pPr>
          </a:p>
        </p:txBody>
      </p:sp>
      <p:sp>
        <p:nvSpPr>
          <p:cNvPr id="737" name="Shape 737"/>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1 -25</a:t>
            </a:r>
          </a:p>
        </p:txBody>
      </p:sp>
      <p:sp>
        <p:nvSpPr>
          <p:cNvPr id="738" name="Shape 738"/>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0" name="Shape 74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41" name="Shape 74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4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43" name="Shape 74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744" name="Shape 744"/>
          <p:cNvSpPr/>
          <p:nvPr/>
        </p:nvSpPr>
        <p:spPr>
          <a:xfrm>
            <a:off x="577850" y="457200"/>
            <a:ext cx="66294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Long Term Objectives (Cont’d)</a:t>
            </a:r>
          </a:p>
        </p:txBody>
      </p:sp>
      <p:sp>
        <p:nvSpPr>
          <p:cNvPr id="745" name="Shape 745"/>
          <p:cNvSpPr/>
          <p:nvPr/>
        </p:nvSpPr>
        <p:spPr>
          <a:xfrm>
            <a:off x="560387" y="1708150"/>
            <a:ext cx="7620001" cy="3200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Long term objectives are essential for ensuring a firm’s success. They:</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Provide direction</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Help with evaluation</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Create synergy</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Focus coordination</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Basis for planning, motivating, and </a:t>
            </a:r>
            <a:br>
              <a:rPr sz="2000">
                <a:latin typeface="Verdana"/>
                <a:ea typeface="Verdana"/>
                <a:cs typeface="Verdana"/>
                <a:sym typeface="Verdana"/>
              </a:rPr>
            </a:br>
            <a:r>
              <a:rPr sz="2000">
                <a:latin typeface="Verdana"/>
                <a:ea typeface="Verdana"/>
                <a:cs typeface="Verdana"/>
                <a:sym typeface="Verdana"/>
              </a:rPr>
              <a:t>controlling</a:t>
            </a:r>
          </a:p>
        </p:txBody>
      </p:sp>
      <p:pic>
        <p:nvPicPr>
          <p:cNvPr id="746" name="image13.png"/>
          <p:cNvPicPr/>
          <p:nvPr/>
        </p:nvPicPr>
        <p:blipFill>
          <a:blip r:embed="rId3">
            <a:extLst/>
          </a:blip>
          <a:stretch>
            <a:fillRect/>
          </a:stretch>
        </p:blipFill>
        <p:spPr>
          <a:xfrm>
            <a:off x="7185025" y="2420935"/>
            <a:ext cx="1665290" cy="2535240"/>
          </a:xfrm>
          <a:prstGeom prst="rect">
            <a:avLst/>
          </a:prstGeom>
          <a:ln w="12700">
            <a:miter lim="400000"/>
          </a:ln>
        </p:spPr>
      </p:pic>
      <p:sp>
        <p:nvSpPr>
          <p:cNvPr id="747" name="Shape 747"/>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1 -26</a:t>
            </a:r>
          </a:p>
        </p:txBody>
      </p:sp>
      <p:sp>
        <p:nvSpPr>
          <p:cNvPr id="748" name="Shape 748"/>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6" presetID="4" grpId="1" fill="hold">
                                  <p:stCondLst>
                                    <p:cond delay="500"/>
                                  </p:stCondLst>
                                  <p:iterate type="el" backwards="0">
                                    <p:tmAbs val="0"/>
                                  </p:iterate>
                                  <p:childTnLst>
                                    <p:set>
                                      <p:cBhvr>
                                        <p:cTn id="6" fill="hold"/>
                                        <p:tgtEl>
                                          <p:spTgt spid="745">
                                            <p:bg/>
                                          </p:spTgt>
                                        </p:tgtEl>
                                        <p:attrNameLst>
                                          <p:attrName>style.visibility</p:attrName>
                                        </p:attrNameLst>
                                      </p:cBhvr>
                                      <p:to>
                                        <p:strVal val="visible"/>
                                      </p:to>
                                    </p:set>
                                    <p:animEffect filter="box(in)" transition="in">
                                      <p:cBhvr>
                                        <p:cTn id="7" dur="1000"/>
                                        <p:tgtEl>
                                          <p:spTgt spid="745">
                                            <p:bg/>
                                          </p:spTgt>
                                        </p:tgtEl>
                                      </p:cBhvr>
                                    </p:animEffect>
                                  </p:childTnLst>
                                </p:cTn>
                              </p:par>
                              <p:par>
                                <p:cTn id="8" presetClass="entr" presetSubtype="16" presetID="4" grpId="1" fill="hold">
                                  <p:stCondLst>
                                    <p:cond delay="0"/>
                                  </p:stCondLst>
                                  <p:iterate type="el" backwards="0">
                                    <p:tmAbs val="0"/>
                                  </p:iterate>
                                  <p:childTnLst>
                                    <p:set>
                                      <p:cBhvr>
                                        <p:cTn id="9" fill="hold"/>
                                        <p:tgtEl>
                                          <p:spTgt spid="745">
                                            <p:txEl>
                                              <p:pRg st="0" end="0"/>
                                            </p:txEl>
                                          </p:spTgt>
                                        </p:tgtEl>
                                        <p:attrNameLst>
                                          <p:attrName>style.visibility</p:attrName>
                                        </p:attrNameLst>
                                      </p:cBhvr>
                                      <p:to>
                                        <p:strVal val="visible"/>
                                      </p:to>
                                    </p:set>
                                    <p:animEffect filter="box(in)" transition="in">
                                      <p:cBhvr>
                                        <p:cTn id="10" dur="1000"/>
                                        <p:tgtEl>
                                          <p:spTgt spid="745">
                                            <p:txEl>
                                              <p:pRg st="0" end="0"/>
                                            </p:txEl>
                                          </p:spTgt>
                                        </p:tgtEl>
                                      </p:cBhvr>
                                    </p:animEffect>
                                  </p:childTnLst>
                                </p:cTn>
                              </p:par>
                            </p:childTnLst>
                          </p:cTn>
                        </p:par>
                        <p:par>
                          <p:cTn id="11" fill="hold">
                            <p:stCondLst>
                              <p:cond delay="1000"/>
                            </p:stCondLst>
                            <p:childTnLst>
                              <p:par>
                                <p:cTn id="12" nodeType="afterEffect" presetClass="entr" presetSubtype="16" presetID="4" grpId="1" fill="hold">
                                  <p:stCondLst>
                                    <p:cond delay="0"/>
                                  </p:stCondLst>
                                  <p:iterate type="el" backwards="0">
                                    <p:tmAbs val="0"/>
                                  </p:iterate>
                                  <p:childTnLst>
                                    <p:set>
                                      <p:cBhvr>
                                        <p:cTn id="13" fill="hold"/>
                                        <p:tgtEl>
                                          <p:spTgt spid="745">
                                            <p:txEl>
                                              <p:pRg st="1" end="1"/>
                                            </p:txEl>
                                          </p:spTgt>
                                        </p:tgtEl>
                                        <p:attrNameLst>
                                          <p:attrName>style.visibility</p:attrName>
                                        </p:attrNameLst>
                                      </p:cBhvr>
                                      <p:to>
                                        <p:strVal val="visible"/>
                                      </p:to>
                                    </p:set>
                                    <p:animEffect filter="box(in)" transition="in">
                                      <p:cBhvr>
                                        <p:cTn id="14" dur="1000"/>
                                        <p:tgtEl>
                                          <p:spTgt spid="745">
                                            <p:txEl>
                                              <p:pRg st="1" end="1"/>
                                            </p:txEl>
                                          </p:spTgt>
                                        </p:tgtEl>
                                      </p:cBhvr>
                                    </p:animEffect>
                                  </p:childTnLst>
                                </p:cTn>
                              </p:par>
                            </p:childTnLst>
                          </p:cTn>
                        </p:par>
                        <p:par>
                          <p:cTn id="15" fill="hold">
                            <p:stCondLst>
                              <p:cond delay="2000"/>
                            </p:stCondLst>
                            <p:childTnLst>
                              <p:par>
                                <p:cTn id="16" nodeType="afterEffect" presetClass="entr" presetSubtype="16" presetID="4" grpId="1" fill="hold">
                                  <p:stCondLst>
                                    <p:cond delay="0"/>
                                  </p:stCondLst>
                                  <p:iterate type="el" backwards="0">
                                    <p:tmAbs val="0"/>
                                  </p:iterate>
                                  <p:childTnLst>
                                    <p:set>
                                      <p:cBhvr>
                                        <p:cTn id="17" fill="hold"/>
                                        <p:tgtEl>
                                          <p:spTgt spid="745">
                                            <p:txEl>
                                              <p:pRg st="2" end="2"/>
                                            </p:txEl>
                                          </p:spTgt>
                                        </p:tgtEl>
                                        <p:attrNameLst>
                                          <p:attrName>style.visibility</p:attrName>
                                        </p:attrNameLst>
                                      </p:cBhvr>
                                      <p:to>
                                        <p:strVal val="visible"/>
                                      </p:to>
                                    </p:set>
                                    <p:animEffect filter="box(in)" transition="in">
                                      <p:cBhvr>
                                        <p:cTn id="18" dur="1000"/>
                                        <p:tgtEl>
                                          <p:spTgt spid="745">
                                            <p:txEl>
                                              <p:pRg st="2" end="2"/>
                                            </p:txEl>
                                          </p:spTgt>
                                        </p:tgtEl>
                                      </p:cBhvr>
                                    </p:animEffect>
                                  </p:childTnLst>
                                </p:cTn>
                              </p:par>
                            </p:childTnLst>
                          </p:cTn>
                        </p:par>
                        <p:par>
                          <p:cTn id="19" fill="hold">
                            <p:stCondLst>
                              <p:cond delay="3000"/>
                            </p:stCondLst>
                            <p:childTnLst>
                              <p:par>
                                <p:cTn id="20" nodeType="afterEffect" presetClass="entr" presetSubtype="16" presetID="4" grpId="1" fill="hold">
                                  <p:stCondLst>
                                    <p:cond delay="500"/>
                                  </p:stCondLst>
                                  <p:iterate type="el" backwards="0">
                                    <p:tmAbs val="0"/>
                                  </p:iterate>
                                  <p:childTnLst>
                                    <p:set>
                                      <p:cBhvr>
                                        <p:cTn id="21" fill="hold"/>
                                        <p:tgtEl>
                                          <p:spTgt spid="745">
                                            <p:txEl>
                                              <p:pRg st="3" end="3"/>
                                            </p:txEl>
                                          </p:spTgt>
                                        </p:tgtEl>
                                        <p:attrNameLst>
                                          <p:attrName>style.visibility</p:attrName>
                                        </p:attrNameLst>
                                      </p:cBhvr>
                                      <p:to>
                                        <p:strVal val="visible"/>
                                      </p:to>
                                    </p:set>
                                    <p:animEffect filter="box(in)" transition="in">
                                      <p:cBhvr>
                                        <p:cTn id="22" dur="1000"/>
                                        <p:tgtEl>
                                          <p:spTgt spid="745">
                                            <p:txEl>
                                              <p:pRg st="3" end="3"/>
                                            </p:txEl>
                                          </p:spTgt>
                                        </p:tgtEl>
                                      </p:cBhvr>
                                    </p:animEffect>
                                  </p:childTnLst>
                                </p:cTn>
                              </p:par>
                            </p:childTnLst>
                          </p:cTn>
                        </p:par>
                        <p:par>
                          <p:cTn id="23" fill="hold">
                            <p:stCondLst>
                              <p:cond delay="4500"/>
                            </p:stCondLst>
                            <p:childTnLst>
                              <p:par>
                                <p:cTn id="24" nodeType="afterEffect" presetClass="entr" presetSubtype="16" presetID="4" grpId="1" fill="hold">
                                  <p:stCondLst>
                                    <p:cond delay="500"/>
                                  </p:stCondLst>
                                  <p:iterate type="el" backwards="0">
                                    <p:tmAbs val="0"/>
                                  </p:iterate>
                                  <p:childTnLst>
                                    <p:set>
                                      <p:cBhvr>
                                        <p:cTn id="25" fill="hold"/>
                                        <p:tgtEl>
                                          <p:spTgt spid="745">
                                            <p:txEl>
                                              <p:pRg st="4" end="4"/>
                                            </p:txEl>
                                          </p:spTgt>
                                        </p:tgtEl>
                                        <p:attrNameLst>
                                          <p:attrName>style.visibility</p:attrName>
                                        </p:attrNameLst>
                                      </p:cBhvr>
                                      <p:to>
                                        <p:strVal val="visible"/>
                                      </p:to>
                                    </p:set>
                                    <p:animEffect filter="box(in)" transition="in">
                                      <p:cBhvr>
                                        <p:cTn id="26" dur="1000"/>
                                        <p:tgtEl>
                                          <p:spTgt spid="745">
                                            <p:txEl>
                                              <p:pRg st="4" end="4"/>
                                            </p:txEl>
                                          </p:spTgt>
                                        </p:tgtEl>
                                      </p:cBhvr>
                                    </p:animEffect>
                                  </p:childTnLst>
                                </p:cTn>
                              </p:par>
                            </p:childTnLst>
                          </p:cTn>
                        </p:par>
                        <p:par>
                          <p:cTn id="27" fill="hold">
                            <p:stCondLst>
                              <p:cond delay="6000"/>
                            </p:stCondLst>
                            <p:childTnLst>
                              <p:par>
                                <p:cTn id="28" nodeType="afterEffect" presetClass="entr" presetSubtype="16" presetID="4" grpId="1" fill="hold">
                                  <p:stCondLst>
                                    <p:cond delay="500"/>
                                  </p:stCondLst>
                                  <p:iterate type="el" backwards="0">
                                    <p:tmAbs val="0"/>
                                  </p:iterate>
                                  <p:childTnLst>
                                    <p:set>
                                      <p:cBhvr>
                                        <p:cTn id="29" fill="hold"/>
                                        <p:tgtEl>
                                          <p:spTgt spid="745">
                                            <p:txEl>
                                              <p:pRg st="5" end="5"/>
                                            </p:txEl>
                                          </p:spTgt>
                                        </p:tgtEl>
                                        <p:attrNameLst>
                                          <p:attrName>style.visibility</p:attrName>
                                        </p:attrNameLst>
                                      </p:cBhvr>
                                      <p:to>
                                        <p:strVal val="visible"/>
                                      </p:to>
                                    </p:set>
                                    <p:animEffect filter="box(in)" transition="in">
                                      <p:cBhvr>
                                        <p:cTn id="30" dur="1000"/>
                                        <p:tgtEl>
                                          <p:spTgt spid="745">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745" grpId="1"/>
    </p:bldLst>
  </p:timing>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0" name="Shape 75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51" name="Shape 75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5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53" name="Shape 75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756" name="Group 756"/>
          <p:cNvGrpSpPr/>
          <p:nvPr/>
        </p:nvGrpSpPr>
        <p:grpSpPr>
          <a:xfrm>
            <a:off x="560387" y="1142996"/>
            <a:ext cx="8191502" cy="4330702"/>
            <a:chOff x="0" y="-1"/>
            <a:chExt cx="8191500" cy="4330700"/>
          </a:xfrm>
        </p:grpSpPr>
        <p:sp>
          <p:nvSpPr>
            <p:cNvPr id="754" name="Shape 754"/>
            <p:cNvSpPr/>
            <p:nvPr/>
          </p:nvSpPr>
          <p:spPr>
            <a:xfrm>
              <a:off x="0" y="-2"/>
              <a:ext cx="8172451" cy="12065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755" name="Shape 755"/>
            <p:cNvSpPr/>
            <p:nvPr/>
          </p:nvSpPr>
          <p:spPr>
            <a:xfrm>
              <a:off x="0" y="-1"/>
              <a:ext cx="8191502" cy="433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Strategies</a:t>
              </a:r>
              <a:r>
                <a:rPr sz="2400">
                  <a:latin typeface="Verdana"/>
                  <a:ea typeface="Verdana"/>
                  <a:cs typeface="Verdana"/>
                  <a:sym typeface="Verdana"/>
                </a:rPr>
                <a:t> are t</a:t>
              </a:r>
              <a:r>
                <a:rPr sz="2000">
                  <a:latin typeface="Verdana"/>
                  <a:ea typeface="Verdana"/>
                  <a:cs typeface="Verdana"/>
                  <a:sym typeface="Verdana"/>
                </a:rPr>
                <a:t>he means by which long-term objectives are achieved</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Some examples of different strategies are:</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Geographic expansion</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Diversification</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Acquisition</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Market penetration</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Retrenchment </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Liquidation</a:t>
              </a:r>
              <a:endParaRPr sz="2000">
                <a:latin typeface="Verdana"/>
                <a:ea typeface="Verdana"/>
                <a:cs typeface="Verdana"/>
                <a:sym typeface="Verdana"/>
              </a:endParaRPr>
            </a:p>
            <a:p>
              <a:pPr lvl="0" indent="41275">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Joint venture</a:t>
              </a:r>
            </a:p>
          </p:txBody>
        </p:sp>
      </p:grpSp>
      <p:sp>
        <p:nvSpPr>
          <p:cNvPr id="757" name="Shape 757"/>
          <p:cNvSpPr/>
          <p:nvPr/>
        </p:nvSpPr>
        <p:spPr>
          <a:xfrm>
            <a:off x="577850" y="457200"/>
            <a:ext cx="6629400" cy="736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b="1" sz="2400">
                <a:solidFill>
                  <a:srgbClr val="ED6B06"/>
                </a:solidFill>
                <a:latin typeface="Verdana"/>
                <a:ea typeface="Verdana"/>
                <a:cs typeface="Verdana"/>
                <a:sym typeface="Verdana"/>
              </a:rPr>
              <a:t>Strategies </a:t>
            </a:r>
            <a:br>
              <a:rPr b="1" sz="2400">
                <a:solidFill>
                  <a:srgbClr val="ED6B06"/>
                </a:solidFill>
                <a:latin typeface="Verdana"/>
                <a:ea typeface="Verdana"/>
                <a:cs typeface="Verdana"/>
                <a:sym typeface="Verdana"/>
              </a:rPr>
            </a:br>
          </a:p>
        </p:txBody>
      </p:sp>
      <p:sp>
        <p:nvSpPr>
          <p:cNvPr id="758" name="Shape 75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1 -27</a:t>
            </a:r>
          </a:p>
        </p:txBody>
      </p:sp>
      <p:sp>
        <p:nvSpPr>
          <p:cNvPr id="759" name="Shape 75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pic>
        <p:nvPicPr>
          <p:cNvPr id="760" name="image14.png"/>
          <p:cNvPicPr/>
          <p:nvPr/>
        </p:nvPicPr>
        <p:blipFill>
          <a:blip r:embed="rId3">
            <a:extLst/>
          </a:blip>
          <a:stretch>
            <a:fillRect/>
          </a:stretch>
        </p:blipFill>
        <p:spPr>
          <a:xfrm>
            <a:off x="5529262" y="2133600"/>
            <a:ext cx="3941763" cy="3927475"/>
          </a:xfrm>
          <a:prstGeom prst="rect">
            <a:avLst/>
          </a:prstGeom>
          <a:ln w="12700">
            <a:miter lim="400000"/>
          </a:ln>
        </p:spPr>
      </p:pic>
    </p:spTree>
  </p:cSld>
  <p:clrMapOvr>
    <a:masterClrMapping/>
  </p:clrMapOvr>
  <p:transition spd="fast" advClick="1">
    <p:cover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1" name="Shape 33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32" name="Shape 33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3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34" name="Shape 33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337" name="Group 337"/>
          <p:cNvGrpSpPr/>
          <p:nvPr/>
        </p:nvGrpSpPr>
        <p:grpSpPr>
          <a:xfrm>
            <a:off x="560387" y="1700209"/>
            <a:ext cx="8572502" cy="2499363"/>
            <a:chOff x="0" y="0"/>
            <a:chExt cx="8572501" cy="2499361"/>
          </a:xfrm>
        </p:grpSpPr>
        <p:sp>
          <p:nvSpPr>
            <p:cNvPr id="335" name="Shape 335"/>
            <p:cNvSpPr/>
            <p:nvPr/>
          </p:nvSpPr>
          <p:spPr>
            <a:xfrm>
              <a:off x="0" y="-1"/>
              <a:ext cx="8556627" cy="1785942"/>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336" name="Shape 336"/>
            <p:cNvSpPr/>
            <p:nvPr/>
          </p:nvSpPr>
          <p:spPr>
            <a:xfrm>
              <a:off x="0" y="0"/>
              <a:ext cx="8572502" cy="24993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lnSpc>
                  <a:spcPct val="120000"/>
                </a:lnSpc>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sz="2000">
                  <a:latin typeface="Verdana"/>
                  <a:ea typeface="Verdana"/>
                  <a:cs typeface="Verdana"/>
                  <a:sym typeface="Verdana"/>
                </a:rPr>
                <a:t>Art &amp; science of formulating, implementing, and evaluating, cross-functional decisions that enable an organization to achieve its objectives</a:t>
              </a:r>
              <a:endParaRPr sz="2000">
                <a:latin typeface="Verdana"/>
                <a:ea typeface="Verdana"/>
                <a:cs typeface="Verdana"/>
                <a:sym typeface="Verdana"/>
              </a:endParaRPr>
            </a:p>
            <a:p>
              <a:pPr lvl="0" indent="41275">
                <a:lnSpc>
                  <a:spcPct val="120000"/>
                </a:lnSpc>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endParaRPr i="1" sz="2000">
                <a:solidFill>
                  <a:srgbClr val="663300"/>
                </a:solidFill>
                <a:latin typeface="Verdana"/>
                <a:ea typeface="Verdana"/>
                <a:cs typeface="Verdana"/>
                <a:sym typeface="Verdana"/>
              </a:endParaRPr>
            </a:p>
            <a:p>
              <a:pPr lvl="0" indent="41275">
                <a:lnSpc>
                  <a:spcPct val="120000"/>
                </a:lnSpc>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r>
                <a:rPr sz="2000">
                  <a:latin typeface="Verdana"/>
                  <a:ea typeface="Verdana"/>
                  <a:cs typeface="Verdana"/>
                  <a:sym typeface="Verdana"/>
                </a:rPr>
                <a:t>In essence, the </a:t>
              </a:r>
              <a:r>
                <a:rPr b="1" sz="2000">
                  <a:latin typeface="Verdana"/>
                  <a:ea typeface="Verdana"/>
                  <a:cs typeface="Verdana"/>
                  <a:sym typeface="Verdana"/>
                </a:rPr>
                <a:t>strategic plan </a:t>
              </a:r>
              <a:r>
                <a:rPr sz="2000">
                  <a:latin typeface="Verdana"/>
                  <a:ea typeface="Verdana"/>
                  <a:cs typeface="Verdana"/>
                  <a:sym typeface="Verdana"/>
                </a:rPr>
                <a:t>is a company’s </a:t>
              </a:r>
              <a:r>
                <a:rPr b="1" sz="2000">
                  <a:latin typeface="Verdana"/>
                  <a:ea typeface="Verdana"/>
                  <a:cs typeface="Verdana"/>
                  <a:sym typeface="Verdana"/>
                </a:rPr>
                <a:t>game plan</a:t>
              </a:r>
              <a:r>
                <a:rPr sz="2000">
                  <a:latin typeface="Verdana"/>
                  <a:ea typeface="Verdana"/>
                  <a:cs typeface="Verdana"/>
                  <a:sym typeface="Verdana"/>
                </a:rPr>
                <a:t>.</a:t>
              </a:r>
              <a:endParaRPr sz="2000">
                <a:latin typeface="Verdana"/>
                <a:ea typeface="Verdana"/>
                <a:cs typeface="Verdana"/>
                <a:sym typeface="Verdana"/>
              </a:endParaRPr>
            </a:p>
            <a:p>
              <a:pPr lvl="0" indent="41275">
                <a:lnSpc>
                  <a:spcPct val="120000"/>
                </a:lnSpc>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Lst>
                <a:defRPr sz="1800"/>
              </a:pPr>
              <a:br>
                <a:rPr sz="2000">
                  <a:latin typeface="Verdana"/>
                  <a:ea typeface="Verdana"/>
                  <a:cs typeface="Verdana"/>
                  <a:sym typeface="Verdana"/>
                </a:rPr>
              </a:br>
            </a:p>
          </p:txBody>
        </p:sp>
      </p:grpSp>
      <p:sp>
        <p:nvSpPr>
          <p:cNvPr id="338" name="Shape 33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a:t>
            </a:r>
          </a:p>
        </p:txBody>
      </p:sp>
      <p:sp>
        <p:nvSpPr>
          <p:cNvPr id="339" name="Shape 339"/>
          <p:cNvSpPr/>
          <p:nvPr/>
        </p:nvSpPr>
        <p:spPr>
          <a:xfrm>
            <a:off x="577850" y="457200"/>
            <a:ext cx="864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Strategic Management – Defined</a:t>
            </a:r>
          </a:p>
        </p:txBody>
      </p:sp>
      <p:sp>
        <p:nvSpPr>
          <p:cNvPr id="340" name="Shape 34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a:t>
            </a:r>
          </a:p>
        </p:txBody>
      </p:sp>
      <p:sp>
        <p:nvSpPr>
          <p:cNvPr id="341" name="Shape 34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2" name="Shape 76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63" name="Shape 76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64"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65" name="Shape 765"/>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766" name="Shape 766"/>
          <p:cNvSpPr/>
          <p:nvPr/>
        </p:nvSpPr>
        <p:spPr>
          <a:xfrm>
            <a:off x="577850" y="457200"/>
            <a:ext cx="6629400" cy="736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b="1" sz="2400">
                <a:solidFill>
                  <a:srgbClr val="ED6B06"/>
                </a:solidFill>
                <a:latin typeface="Verdana"/>
                <a:ea typeface="Verdana"/>
                <a:cs typeface="Verdana"/>
                <a:sym typeface="Verdana"/>
              </a:rPr>
              <a:t>Key Terms </a:t>
            </a:r>
            <a:br>
              <a:rPr b="1" sz="2400">
                <a:solidFill>
                  <a:srgbClr val="ED6B06"/>
                </a:solidFill>
                <a:latin typeface="Verdana"/>
                <a:ea typeface="Verdana"/>
                <a:cs typeface="Verdana"/>
                <a:sym typeface="Verdana"/>
              </a:rPr>
            </a:br>
          </a:p>
        </p:txBody>
      </p:sp>
      <p:grpSp>
        <p:nvGrpSpPr>
          <p:cNvPr id="769" name="Group 769"/>
          <p:cNvGrpSpPr/>
          <p:nvPr/>
        </p:nvGrpSpPr>
        <p:grpSpPr>
          <a:xfrm>
            <a:off x="539750" y="1963735"/>
            <a:ext cx="8839200" cy="3225805"/>
            <a:chOff x="0" y="0"/>
            <a:chExt cx="8839200" cy="3225803"/>
          </a:xfrm>
        </p:grpSpPr>
        <p:sp>
          <p:nvSpPr>
            <p:cNvPr id="767" name="Shape 767"/>
            <p:cNvSpPr/>
            <p:nvPr/>
          </p:nvSpPr>
          <p:spPr>
            <a:xfrm>
              <a:off x="0" y="0"/>
              <a:ext cx="8839200" cy="3225804"/>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768" name="Shape 768"/>
            <p:cNvSpPr/>
            <p:nvPr/>
          </p:nvSpPr>
          <p:spPr>
            <a:xfrm>
              <a:off x="0" y="-1"/>
              <a:ext cx="8839200" cy="303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5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br/>
              <a:r>
                <a:rPr b="1" sz="2400">
                  <a:latin typeface="Verdana"/>
                  <a:ea typeface="Verdana"/>
                  <a:cs typeface="Verdana"/>
                  <a:sym typeface="Verdana"/>
                </a:rPr>
                <a:t>Policies: </a:t>
              </a:r>
              <a:endParaRPr b="1" sz="2400">
                <a:latin typeface="Verdana"/>
                <a:ea typeface="Verdana"/>
                <a:cs typeface="Verdana"/>
                <a:sym typeface="Verdana"/>
              </a:endParaRPr>
            </a:p>
            <a:p>
              <a:pPr lvl="0" indent="38100">
                <a:spcBef>
                  <a:spcPts val="15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endParaRPr b="1" sz="2400">
                <a:latin typeface="Verdana"/>
                <a:ea typeface="Verdana"/>
                <a:cs typeface="Verdana"/>
                <a:sym typeface="Verdana"/>
              </a:endParaRPr>
            </a:p>
            <a:p>
              <a:pPr lvl="0" indent="38100"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Means by which </a:t>
              </a:r>
              <a:r>
                <a:rPr sz="2000" u="sng">
                  <a:latin typeface="Verdana"/>
                  <a:ea typeface="Verdana"/>
                  <a:cs typeface="Verdana"/>
                  <a:sym typeface="Verdana"/>
                </a:rPr>
                <a:t>annual objectives</a:t>
              </a:r>
              <a:r>
                <a:rPr sz="2000">
                  <a:latin typeface="Verdana"/>
                  <a:ea typeface="Verdana"/>
                  <a:cs typeface="Verdana"/>
                  <a:sym typeface="Verdana"/>
                </a:rPr>
                <a:t> will be achieved</a:t>
              </a:r>
              <a:endParaRPr sz="2000">
                <a:latin typeface="Verdana"/>
                <a:ea typeface="Verdana"/>
                <a:cs typeface="Verdana"/>
                <a:sym typeface="Verdana"/>
              </a:endParaRPr>
            </a:p>
            <a:p>
              <a:pPr lvl="0" indent="38100"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indent="38100"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Policies include guidelines, rules, and procedures established to support efforts to achieve stated objectives. </a:t>
              </a:r>
              <a:endParaRPr sz="2000">
                <a:latin typeface="Verdana"/>
                <a:ea typeface="Verdana"/>
                <a:cs typeface="Verdana"/>
                <a:sym typeface="Verdana"/>
              </a:endParaRPr>
            </a:p>
            <a:p>
              <a:pPr lvl="0" indent="38100"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indent="38100" algn="just">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Ex: Non Smoking working environment</a:t>
              </a:r>
            </a:p>
          </p:txBody>
        </p:sp>
      </p:grpSp>
      <p:sp>
        <p:nvSpPr>
          <p:cNvPr id="770" name="Shape 77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1 -28</a:t>
            </a:r>
          </a:p>
        </p:txBody>
      </p:sp>
      <p:sp>
        <p:nvSpPr>
          <p:cNvPr id="771" name="Shape 77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3" name="Shape 77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74" name="Shape 77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7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76" name="Shape 77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777" name="Shape 777"/>
          <p:cNvSpPr/>
          <p:nvPr/>
        </p:nvSpPr>
        <p:spPr>
          <a:xfrm>
            <a:off x="495298" y="277810"/>
            <a:ext cx="8877304" cy="3683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5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Example Strategies in Action in 2009</a:t>
            </a:r>
          </a:p>
        </p:txBody>
      </p:sp>
      <p:sp>
        <p:nvSpPr>
          <p:cNvPr id="778" name="Shape 77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1 -29</a:t>
            </a:r>
          </a:p>
        </p:txBody>
      </p:sp>
      <p:sp>
        <p:nvSpPr>
          <p:cNvPr id="779" name="Shape 779"/>
          <p:cNvSpPr/>
          <p:nvPr/>
        </p:nvSpPr>
        <p:spPr>
          <a:xfrm>
            <a:off x="488950" y="1484311"/>
            <a:ext cx="8750302" cy="1590"/>
          </a:xfrm>
          <a:prstGeom prst="line">
            <a:avLst/>
          </a:prstGeom>
          <a:ln w="38160">
            <a:solidFill/>
            <a:miter/>
          </a:ln>
        </p:spPr>
        <p:txBody>
          <a:bodyPr lIns="0" tIns="0" rIns="0" bIns="0"/>
          <a:lstStyle/>
          <a:p>
            <a:pPr lvl="0" defTabSz="457200"/>
          </a:p>
        </p:txBody>
      </p:sp>
      <p:sp>
        <p:nvSpPr>
          <p:cNvPr id="780" name="Shape 780"/>
          <p:cNvSpPr/>
          <p:nvPr/>
        </p:nvSpPr>
        <p:spPr>
          <a:xfrm>
            <a:off x="420685" y="692150"/>
            <a:ext cx="7839101" cy="609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indent="38100">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000">
                <a:latin typeface="Verdana"/>
                <a:ea typeface="Verdana"/>
                <a:cs typeface="Verdana"/>
                <a:sym typeface="Verdana"/>
              </a:rPr>
              <a:t>Mohammed Abdulmohsin Al-Kharafi &amp; Sons Company </a:t>
            </a:r>
            <a:endParaRPr b="1" sz="2000">
              <a:latin typeface="Verdana"/>
              <a:ea typeface="Verdana"/>
              <a:cs typeface="Verdana"/>
              <a:sym typeface="Verdana"/>
            </a:endParaRPr>
          </a:p>
          <a:p>
            <a:pPr lvl="0" indent="38100">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000">
                <a:latin typeface="Verdana"/>
                <a:ea typeface="Verdana"/>
                <a:cs typeface="Verdana"/>
                <a:sym typeface="Verdana"/>
              </a:rPr>
              <a:t>(MAK Group)</a:t>
            </a:r>
          </a:p>
        </p:txBody>
      </p:sp>
      <p:sp>
        <p:nvSpPr>
          <p:cNvPr id="781" name="Shape 781"/>
          <p:cNvSpPr/>
          <p:nvPr/>
        </p:nvSpPr>
        <p:spPr>
          <a:xfrm>
            <a:off x="415925" y="1557335"/>
            <a:ext cx="9042400" cy="441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2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sz="2000">
                <a:latin typeface="Verdana"/>
                <a:ea typeface="Verdana"/>
                <a:cs typeface="Verdana"/>
                <a:sym typeface="Verdana"/>
              </a:rPr>
              <a:t>The MAK Group is one of the largest family-owned organizations in the Arab world. In 2008 it was listed among the top 100 companies in the Muslim world by Dinar Standard. In 2009 its annual turnover was over US$5 billion; it operates in more than 25 countries around the world and has more than 120,000 employees. The company was established as a trading company more than 100 years ago and it has since developed into a large multi-national corporation.</a:t>
            </a:r>
            <a:endParaRPr sz="2000">
              <a:latin typeface="Verdana"/>
              <a:ea typeface="Verdana"/>
              <a:cs typeface="Verdana"/>
              <a:sym typeface="Verdana"/>
            </a:endParaRPr>
          </a:p>
          <a:p>
            <a:pPr lvl="0" indent="38100">
              <a:spcBef>
                <a:spcPts val="12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sz="2000">
                <a:latin typeface="Verdana"/>
                <a:ea typeface="Verdana"/>
                <a:cs typeface="Verdana"/>
                <a:sym typeface="Verdana"/>
              </a:rPr>
              <a:t>Faced with limited local market and enriched with a large amount of cash, the company has embarked on an ambitious diversification strategy. Since 1956 the company has participated in a number of important projects in Kuwait, the Gulf States, Africa, the Caribbean, Asia, and Eastern Europe. It has various branches and subsidiaries  in area related Construction, trade, and manufacturing in various parts of the world.</a:t>
            </a:r>
          </a:p>
        </p:txBody>
      </p:sp>
      <p:sp>
        <p:nvSpPr>
          <p:cNvPr id="782" name="Shape 782"/>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1 -29</a:t>
            </a:r>
          </a:p>
        </p:txBody>
      </p:sp>
      <p:sp>
        <p:nvSpPr>
          <p:cNvPr id="783" name="Shape 783"/>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5" name="Shape 785"/>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86" name="Shape 786"/>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87"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88" name="Shape 788"/>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789" name="Shape 789"/>
          <p:cNvSpPr/>
          <p:nvPr/>
        </p:nvSpPr>
        <p:spPr>
          <a:xfrm>
            <a:off x="415925" y="6524625"/>
            <a:ext cx="1231900"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1 -30</a:t>
            </a:r>
          </a:p>
        </p:txBody>
      </p:sp>
      <p:pic>
        <p:nvPicPr>
          <p:cNvPr id="790" name="image15.png"/>
          <p:cNvPicPr/>
          <p:nvPr/>
        </p:nvPicPr>
        <p:blipFill>
          <a:blip r:embed="rId3">
            <a:extLst/>
          </a:blip>
          <a:srcRect l="0" t="0" r="0" b="4876"/>
          <a:stretch>
            <a:fillRect/>
          </a:stretch>
        </p:blipFill>
        <p:spPr>
          <a:xfrm>
            <a:off x="415925" y="209550"/>
            <a:ext cx="9145590" cy="5849938"/>
          </a:xfrm>
          <a:prstGeom prst="rect">
            <a:avLst/>
          </a:prstGeom>
          <a:ln w="12700">
            <a:miter lim="400000"/>
          </a:ln>
        </p:spPr>
      </p:pic>
      <p:sp>
        <p:nvSpPr>
          <p:cNvPr id="791" name="Shape 79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grpSp>
        <p:nvGrpSpPr>
          <p:cNvPr id="794" name="Group 794"/>
          <p:cNvGrpSpPr/>
          <p:nvPr/>
        </p:nvGrpSpPr>
        <p:grpSpPr>
          <a:xfrm>
            <a:off x="55559" y="6092822"/>
            <a:ext cx="9867905" cy="288928"/>
            <a:chOff x="-1" y="-1"/>
            <a:chExt cx="9867903" cy="288927"/>
          </a:xfrm>
        </p:grpSpPr>
        <p:sp>
          <p:nvSpPr>
            <p:cNvPr id="792" name="Shape 792"/>
            <p:cNvSpPr/>
            <p:nvPr/>
          </p:nvSpPr>
          <p:spPr>
            <a:xfrm>
              <a:off x="-2" y="0"/>
              <a:ext cx="9850443" cy="288926"/>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793" name="Shape 793"/>
            <p:cNvSpPr/>
            <p:nvPr/>
          </p:nvSpPr>
          <p:spPr>
            <a:xfrm>
              <a:off x="-1" y="-2"/>
              <a:ext cx="9867904" cy="19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41275">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9448800" algn="l"/>
                  <a:tab pos="9639300" algn="l"/>
                  <a:tab pos="10058400" algn="l"/>
                </a:tabLst>
                <a:defRPr sz="1800"/>
              </a:pPr>
              <a:r>
                <a:rPr i="1" sz="1200">
                  <a:latin typeface="Verdana"/>
                  <a:ea typeface="Verdana"/>
                  <a:cs typeface="Verdana"/>
                  <a:sym typeface="Verdana"/>
                </a:rPr>
                <a:t>Source</a:t>
              </a:r>
              <a:r>
                <a:rPr sz="1200">
                  <a:latin typeface="Verdana"/>
                  <a:ea typeface="Verdana"/>
                  <a:cs typeface="Verdana"/>
                  <a:sym typeface="Verdana"/>
                </a:rPr>
                <a:t>: Adapted from Fred R. David, “How Companies Define Their Mission</a:t>
              </a:r>
              <a:r>
                <a:rPr i="1" sz="1200">
                  <a:latin typeface="Verdana"/>
                  <a:ea typeface="Verdana"/>
                  <a:cs typeface="Verdana"/>
                  <a:sym typeface="Verdana"/>
                </a:rPr>
                <a:t>,” Long Range Planning </a:t>
              </a:r>
              <a:r>
                <a:rPr sz="1200">
                  <a:latin typeface="Verdana"/>
                  <a:ea typeface="Verdana"/>
                  <a:cs typeface="Verdana"/>
                  <a:sym typeface="Verdana"/>
                </a:rPr>
                <a:t>22, no 3 (June 1988):40</a:t>
              </a:r>
            </a:p>
          </p:txBody>
        </p:sp>
      </p:gr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6" name="Shape 79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797" name="Shape 79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79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799" name="Shape 79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802" name="Group 802"/>
          <p:cNvGrpSpPr/>
          <p:nvPr/>
        </p:nvGrpSpPr>
        <p:grpSpPr>
          <a:xfrm>
            <a:off x="560387" y="1916110"/>
            <a:ext cx="8191502" cy="1371603"/>
            <a:chOff x="0" y="0"/>
            <a:chExt cx="8191500" cy="1371602"/>
          </a:xfrm>
        </p:grpSpPr>
        <p:sp>
          <p:nvSpPr>
            <p:cNvPr id="800" name="Shape 800"/>
            <p:cNvSpPr/>
            <p:nvPr/>
          </p:nvSpPr>
          <p:spPr>
            <a:xfrm>
              <a:off x="0" y="0"/>
              <a:ext cx="8172451" cy="1371602"/>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01" name="Shape 801"/>
            <p:cNvSpPr/>
            <p:nvPr/>
          </p:nvSpPr>
          <p:spPr>
            <a:xfrm>
              <a:off x="0" y="-1"/>
              <a:ext cx="8191502" cy="1219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33763" indent="-692488">
                <a:lnSpc>
                  <a:spcPct val="150000"/>
                </a:lnSpc>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Dynamic &amp; continuous</a:t>
              </a:r>
              <a:endParaRPr sz="2000">
                <a:latin typeface="Verdana"/>
                <a:ea typeface="Verdana"/>
                <a:cs typeface="Verdana"/>
                <a:sym typeface="Verdana"/>
              </a:endParaRPr>
            </a:p>
            <a:p>
              <a:pPr lvl="0" marL="733763" indent="-692488">
                <a:lnSpc>
                  <a:spcPct val="150000"/>
                </a:lnSpc>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More formal in larger organizations</a:t>
              </a:r>
              <a:endParaRPr sz="2000">
                <a:latin typeface="Verdana"/>
                <a:ea typeface="Verdana"/>
                <a:cs typeface="Verdana"/>
                <a:sym typeface="Verdana"/>
              </a:endParaRPr>
            </a:p>
            <a:p>
              <a:pPr lvl="0" marL="733763" indent="-692488">
                <a:lnSpc>
                  <a:spcPct val="150000"/>
                </a:lnSpc>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Good communication and feedback are needed</a:t>
              </a:r>
            </a:p>
          </p:txBody>
        </p:sp>
      </p:grpSp>
      <p:sp>
        <p:nvSpPr>
          <p:cNvPr id="803" name="Shape 803"/>
          <p:cNvSpPr/>
          <p:nvPr/>
        </p:nvSpPr>
        <p:spPr>
          <a:xfrm>
            <a:off x="577850" y="457200"/>
            <a:ext cx="88646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Strategic Management Model</a:t>
            </a:r>
          </a:p>
        </p:txBody>
      </p:sp>
      <p:grpSp>
        <p:nvGrpSpPr>
          <p:cNvPr id="806" name="Group 806"/>
          <p:cNvGrpSpPr/>
          <p:nvPr/>
        </p:nvGrpSpPr>
        <p:grpSpPr>
          <a:xfrm>
            <a:off x="560386" y="1196973"/>
            <a:ext cx="8839203" cy="711206"/>
            <a:chOff x="0" y="0"/>
            <a:chExt cx="8839202" cy="711204"/>
          </a:xfrm>
        </p:grpSpPr>
        <p:sp>
          <p:nvSpPr>
            <p:cNvPr id="804" name="Shape 804"/>
            <p:cNvSpPr/>
            <p:nvPr/>
          </p:nvSpPr>
          <p:spPr>
            <a:xfrm>
              <a:off x="-1" y="-1"/>
              <a:ext cx="8839203" cy="711206"/>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05" name="Shape 805"/>
            <p:cNvSpPr/>
            <p:nvPr/>
          </p:nvSpPr>
          <p:spPr>
            <a:xfrm>
              <a:off x="-1" y="0"/>
              <a:ext cx="8839203" cy="584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br/>
              <a:r>
                <a:rPr b="1" sz="2000">
                  <a:latin typeface="Verdana"/>
                  <a:ea typeface="Verdana"/>
                  <a:cs typeface="Verdana"/>
                  <a:sym typeface="Verdana"/>
                </a:rPr>
                <a:t>Strategic Management Process</a:t>
              </a:r>
            </a:p>
          </p:txBody>
        </p:sp>
      </p:grpSp>
      <p:sp>
        <p:nvSpPr>
          <p:cNvPr id="807" name="Shape 807"/>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1 -31</a:t>
            </a:r>
          </a:p>
        </p:txBody>
      </p:sp>
      <p:sp>
        <p:nvSpPr>
          <p:cNvPr id="808" name="Shape 808"/>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0" name="Shape 81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11" name="Shape 81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1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13" name="Shape 81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816" name="Group 816"/>
          <p:cNvGrpSpPr/>
          <p:nvPr/>
        </p:nvGrpSpPr>
        <p:grpSpPr>
          <a:xfrm>
            <a:off x="488950" y="457195"/>
            <a:ext cx="8636000" cy="469906"/>
            <a:chOff x="0" y="-1"/>
            <a:chExt cx="8636000" cy="469905"/>
          </a:xfrm>
        </p:grpSpPr>
        <p:sp>
          <p:nvSpPr>
            <p:cNvPr id="814" name="Shape 814"/>
            <p:cNvSpPr/>
            <p:nvPr/>
          </p:nvSpPr>
          <p:spPr>
            <a:xfrm>
              <a:off x="0" y="-1"/>
              <a:ext cx="8636000" cy="469906"/>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15" name="Shape 815"/>
            <p:cNvSpPr/>
            <p:nvPr/>
          </p:nvSpPr>
          <p:spPr>
            <a:xfrm>
              <a:off x="0" y="-2"/>
              <a:ext cx="8636000"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Benefits of Strategic Management</a:t>
              </a:r>
            </a:p>
          </p:txBody>
        </p:sp>
      </p:grpSp>
      <p:grpSp>
        <p:nvGrpSpPr>
          <p:cNvPr id="819" name="Group 819"/>
          <p:cNvGrpSpPr/>
          <p:nvPr/>
        </p:nvGrpSpPr>
        <p:grpSpPr>
          <a:xfrm>
            <a:off x="495300" y="2133598"/>
            <a:ext cx="8839200" cy="2108203"/>
            <a:chOff x="0" y="0"/>
            <a:chExt cx="8839200" cy="2108201"/>
          </a:xfrm>
        </p:grpSpPr>
        <p:sp>
          <p:nvSpPr>
            <p:cNvPr id="817" name="Shape 817"/>
            <p:cNvSpPr/>
            <p:nvPr/>
          </p:nvSpPr>
          <p:spPr>
            <a:xfrm>
              <a:off x="0" y="0"/>
              <a:ext cx="8839200" cy="21082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18" name="Shape 818"/>
            <p:cNvSpPr/>
            <p:nvPr/>
          </p:nvSpPr>
          <p:spPr>
            <a:xfrm>
              <a:off x="0" y="-1"/>
              <a:ext cx="8839200" cy="1981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190500" indent="-152400">
                <a:spcBef>
                  <a:spcPts val="1200"/>
                </a:spcBef>
                <a:tabLst>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Strategic Management:</a:t>
              </a:r>
              <a:endParaRPr sz="2000">
                <a:latin typeface="Verdana"/>
                <a:ea typeface="Verdana"/>
                <a:cs typeface="Verdana"/>
                <a:sym typeface="Verdana"/>
              </a:endParaRPr>
            </a:p>
            <a:p>
              <a:pPr lvl="0" marL="586864" indent="-548764">
                <a:spcBef>
                  <a:spcPts val="1200"/>
                </a:spcBef>
                <a:buClr>
                  <a:srgbClr val="000000"/>
                </a:buClr>
                <a:buSzPct val="100000"/>
                <a:buFont typeface="Verdana"/>
                <a:buChar char="•"/>
                <a:tabLst>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Is proactive in shaping firm’s future</a:t>
              </a:r>
              <a:endParaRPr sz="2000">
                <a:latin typeface="Verdana"/>
                <a:ea typeface="Verdana"/>
                <a:cs typeface="Verdana"/>
                <a:sym typeface="Verdana"/>
              </a:endParaRPr>
            </a:p>
            <a:p>
              <a:pPr lvl="0" marL="586864" indent="-548764">
                <a:spcBef>
                  <a:spcPts val="1200"/>
                </a:spcBef>
                <a:buClr>
                  <a:srgbClr val="000000"/>
                </a:buClr>
                <a:buSzPct val="100000"/>
                <a:buFont typeface="Verdana"/>
                <a:buChar char="•"/>
                <a:tabLst>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Initiates and influences firm’s activities</a:t>
              </a:r>
              <a:endParaRPr sz="2000">
                <a:latin typeface="Verdana"/>
                <a:ea typeface="Verdana"/>
                <a:cs typeface="Verdana"/>
                <a:sym typeface="Verdana"/>
              </a:endParaRPr>
            </a:p>
            <a:p>
              <a:pPr lvl="0" marL="586864" indent="-548764">
                <a:spcBef>
                  <a:spcPts val="1200"/>
                </a:spcBef>
                <a:buClr>
                  <a:srgbClr val="000000"/>
                </a:buClr>
                <a:buSzPct val="100000"/>
                <a:buFont typeface="Verdana"/>
                <a:buChar char="•"/>
                <a:tabLst>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3048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7620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2192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16764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1336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25908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0480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5052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39624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4196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48768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3340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57912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2484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67056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1628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76200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0772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5344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89916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4488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Lst>
                <a:defRPr sz="1800"/>
              </a:pPr>
              <a:r>
                <a:rPr sz="2000">
                  <a:latin typeface="Verdana"/>
                  <a:ea typeface="Verdana"/>
                  <a:cs typeface="Verdana"/>
                  <a:sym typeface="Verdana"/>
                </a:rPr>
                <a:t>Helps to formulate better strategies that are systematic, logical, and  rational</a:t>
              </a:r>
            </a:p>
          </p:txBody>
        </p:sp>
      </p:grpSp>
      <p:sp>
        <p:nvSpPr>
          <p:cNvPr id="820" name="Shape 82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1 -32</a:t>
            </a:r>
          </a:p>
        </p:txBody>
      </p:sp>
      <p:sp>
        <p:nvSpPr>
          <p:cNvPr id="821" name="Shape 82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ppt_x"/>
                                          </p:val>
                                        </p:tav>
                                        <p:tav tm="100000">
                                          <p:val>
                                            <p:strVal val="#ppt_x"/>
                                          </p:val>
                                        </p:tav>
                                      </p:tavLst>
                                    </p:anim>
                                    <p:anim calcmode="lin" valueType="num">
                                      <p:cBhvr>
                                        <p:cTn id="8" dur="1000" fill="hold"/>
                                        <p:tgtEl>
                                          <p:spTgt spid="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19" grpId="1"/>
    </p:bldLst>
  </p:timing>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3" name="Shape 82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24" name="Shape 82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2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26" name="Shape 82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pic>
        <p:nvPicPr>
          <p:cNvPr id="827" name="image16.png"/>
          <p:cNvPicPr/>
          <p:nvPr/>
        </p:nvPicPr>
        <p:blipFill>
          <a:blip r:embed="rId3">
            <a:extLst/>
          </a:blip>
          <a:stretch>
            <a:fillRect/>
          </a:stretch>
        </p:blipFill>
        <p:spPr>
          <a:xfrm>
            <a:off x="5556250" y="2060575"/>
            <a:ext cx="3573463" cy="3421063"/>
          </a:xfrm>
          <a:prstGeom prst="rect">
            <a:avLst/>
          </a:prstGeom>
          <a:ln w="12700">
            <a:miter lim="400000"/>
          </a:ln>
        </p:spPr>
      </p:pic>
      <p:sp>
        <p:nvSpPr>
          <p:cNvPr id="828" name="Shape 82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1 -33</a:t>
            </a:r>
          </a:p>
        </p:txBody>
      </p:sp>
      <p:sp>
        <p:nvSpPr>
          <p:cNvPr id="829" name="Shape 829"/>
          <p:cNvSpPr/>
          <p:nvPr/>
        </p:nvSpPr>
        <p:spPr>
          <a:xfrm>
            <a:off x="488950" y="457200"/>
            <a:ext cx="8077200" cy="92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solidFill>
                  <a:srgbClr val="ED6B06"/>
                </a:solidFill>
                <a:latin typeface="Verdana"/>
                <a:ea typeface="Verdana"/>
                <a:cs typeface="Verdana"/>
                <a:sym typeface="Verdana"/>
              </a:rPr>
              <a:t>Benefits of Strategic Management</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latin typeface="Verdana"/>
                <a:ea typeface="Verdana"/>
                <a:cs typeface="Verdana"/>
                <a:sym typeface="Verdana"/>
              </a:rPr>
              <a:t>Financial Benefits</a:t>
            </a:r>
          </a:p>
        </p:txBody>
      </p:sp>
      <p:sp>
        <p:nvSpPr>
          <p:cNvPr id="830" name="Shape 830"/>
          <p:cNvSpPr/>
          <p:nvPr/>
        </p:nvSpPr>
        <p:spPr>
          <a:xfrm>
            <a:off x="560387" y="2636835"/>
            <a:ext cx="7378701" cy="1219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 Improvement in sales</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 Improvement in profitability</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 Productivity improvement</a:t>
            </a:r>
          </a:p>
        </p:txBody>
      </p:sp>
      <p:sp>
        <p:nvSpPr>
          <p:cNvPr id="831" name="Shape 831"/>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1 -33</a:t>
            </a:r>
          </a:p>
        </p:txBody>
      </p:sp>
      <p:sp>
        <p:nvSpPr>
          <p:cNvPr id="832" name="Shape 832"/>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4" name="Shape 834"/>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35" name="Shape 835"/>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36"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37" name="Shape 837"/>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838" name="Shape 83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1 -34</a:t>
            </a:r>
          </a:p>
        </p:txBody>
      </p:sp>
      <p:sp>
        <p:nvSpPr>
          <p:cNvPr id="839" name="Shape 839"/>
          <p:cNvSpPr/>
          <p:nvPr/>
        </p:nvSpPr>
        <p:spPr>
          <a:xfrm>
            <a:off x="488950" y="457200"/>
            <a:ext cx="66294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Benefits of Strategic Management</a:t>
            </a:r>
          </a:p>
        </p:txBody>
      </p:sp>
      <p:grpSp>
        <p:nvGrpSpPr>
          <p:cNvPr id="842" name="Group 842"/>
          <p:cNvGrpSpPr/>
          <p:nvPr/>
        </p:nvGrpSpPr>
        <p:grpSpPr>
          <a:xfrm>
            <a:off x="415925" y="981071"/>
            <a:ext cx="8839200" cy="469906"/>
            <a:chOff x="0" y="-1"/>
            <a:chExt cx="8839200" cy="469905"/>
          </a:xfrm>
        </p:grpSpPr>
        <p:sp>
          <p:nvSpPr>
            <p:cNvPr id="840" name="Shape 840"/>
            <p:cNvSpPr/>
            <p:nvPr/>
          </p:nvSpPr>
          <p:spPr>
            <a:xfrm>
              <a:off x="0" y="-1"/>
              <a:ext cx="8839200" cy="469906"/>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41" name="Shape 841"/>
            <p:cNvSpPr/>
            <p:nvPr/>
          </p:nvSpPr>
          <p:spPr>
            <a:xfrm>
              <a:off x="0" y="-2"/>
              <a:ext cx="8839200"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latin typeface="Verdana"/>
                  <a:ea typeface="Verdana"/>
                  <a:cs typeface="Verdana"/>
                  <a:sym typeface="Verdana"/>
                </a:defRPr>
              </a:lvl1pPr>
            </a:lstStyle>
            <a:p>
              <a:pPr lvl="0">
                <a:defRPr b="0" sz="1800"/>
              </a:pPr>
              <a:r>
                <a:rPr b="1" sz="2400"/>
                <a:t> Nonfinancial Benefits</a:t>
              </a:r>
            </a:p>
          </p:txBody>
        </p:sp>
      </p:grpSp>
      <p:sp>
        <p:nvSpPr>
          <p:cNvPr id="843" name="Shape 843"/>
          <p:cNvSpPr/>
          <p:nvPr/>
        </p:nvSpPr>
        <p:spPr>
          <a:xfrm>
            <a:off x="488950" y="2565400"/>
            <a:ext cx="8521700" cy="2133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Lst>
              <a:defRPr sz="1800"/>
            </a:pPr>
            <a:r>
              <a:rPr b="1" sz="2000">
                <a:latin typeface="Verdana"/>
                <a:ea typeface="Verdana"/>
                <a:cs typeface="Verdana"/>
                <a:sym typeface="Verdana"/>
              </a:rPr>
              <a:t>  </a:t>
            </a:r>
            <a:r>
              <a:rPr sz="2000">
                <a:latin typeface="Verdana"/>
                <a:ea typeface="Verdana"/>
                <a:cs typeface="Verdana"/>
                <a:sym typeface="Verdana"/>
              </a:rPr>
              <a:t>Improved understanding of competitors’ strategies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Lst>
              <a:defRPr sz="1800"/>
            </a:pPr>
            <a:r>
              <a:rPr sz="2000">
                <a:latin typeface="Verdana"/>
                <a:ea typeface="Verdana"/>
                <a:cs typeface="Verdana"/>
                <a:sym typeface="Verdana"/>
              </a:rPr>
              <a:t>  Enhanced awareness of threats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Lst>
              <a:defRPr sz="1800"/>
            </a:pPr>
            <a:r>
              <a:rPr sz="2000">
                <a:latin typeface="Verdana"/>
                <a:ea typeface="Verdana"/>
                <a:cs typeface="Verdana"/>
                <a:sym typeface="Verdana"/>
              </a:rPr>
              <a:t>  Increased employee productivity</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Lst>
              <a:defRPr sz="1800"/>
            </a:pPr>
            <a:r>
              <a:rPr sz="2000">
                <a:latin typeface="Verdana"/>
                <a:ea typeface="Verdana"/>
                <a:cs typeface="Verdana"/>
                <a:sym typeface="Verdana"/>
              </a:rPr>
              <a:t>  Reduced resistance to change</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Lst>
              <a:defRPr sz="1800"/>
            </a:pPr>
            <a:r>
              <a:rPr sz="2000">
                <a:latin typeface="Verdana"/>
                <a:ea typeface="Verdana"/>
                <a:cs typeface="Verdana"/>
                <a:sym typeface="Verdana"/>
              </a:rPr>
              <a:t>  Enhanced problem-prevention capabilities</a:t>
            </a:r>
          </a:p>
        </p:txBody>
      </p:sp>
      <p:sp>
        <p:nvSpPr>
          <p:cNvPr id="844" name="Shape 844"/>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1 -34</a:t>
            </a:r>
          </a:p>
        </p:txBody>
      </p:sp>
      <p:sp>
        <p:nvSpPr>
          <p:cNvPr id="845" name="Shape 845"/>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6" presetID="4" grpId="1" fill="hold">
                                  <p:stCondLst>
                                    <p:cond delay="500"/>
                                  </p:stCondLst>
                                  <p:iterate type="el" backwards="0">
                                    <p:tmAbs val="0"/>
                                  </p:iterate>
                                  <p:childTnLst>
                                    <p:set>
                                      <p:cBhvr>
                                        <p:cTn id="6" fill="hold"/>
                                        <p:tgtEl>
                                          <p:spTgt spid="842"/>
                                        </p:tgtEl>
                                        <p:attrNameLst>
                                          <p:attrName>style.visibility</p:attrName>
                                        </p:attrNameLst>
                                      </p:cBhvr>
                                      <p:to>
                                        <p:strVal val="visible"/>
                                      </p:to>
                                    </p:set>
                                    <p:animEffect filter="box(in)" transition="in">
                                      <p:cBhvr>
                                        <p:cTn id="7" dur="1000"/>
                                        <p:tgtEl>
                                          <p:spTgt spid="8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42" grpId="1"/>
    </p:bldLst>
  </p:timing>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7" name="Shape 847"/>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48" name="Shape 848"/>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49"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50" name="Shape 850"/>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851" name="Shape 851"/>
          <p:cNvSpPr/>
          <p:nvPr/>
        </p:nvSpPr>
        <p:spPr>
          <a:xfrm>
            <a:off x="488950" y="457200"/>
            <a:ext cx="8521700" cy="92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solidFill>
                  <a:srgbClr val="ED6B06"/>
                </a:solidFill>
                <a:latin typeface="Verdana"/>
                <a:ea typeface="Verdana"/>
                <a:cs typeface="Verdana"/>
                <a:sym typeface="Verdana"/>
              </a:rPr>
              <a:t>Benefits of Strategic Management </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latin typeface="Verdana"/>
                <a:ea typeface="Verdana"/>
                <a:cs typeface="Verdana"/>
                <a:sym typeface="Verdana"/>
              </a:rPr>
              <a:t>Greenly</a:t>
            </a:r>
          </a:p>
        </p:txBody>
      </p:sp>
      <p:grpSp>
        <p:nvGrpSpPr>
          <p:cNvPr id="854" name="Group 854"/>
          <p:cNvGrpSpPr/>
          <p:nvPr/>
        </p:nvGrpSpPr>
        <p:grpSpPr>
          <a:xfrm>
            <a:off x="495300" y="1773234"/>
            <a:ext cx="8839200" cy="3492505"/>
            <a:chOff x="0" y="0"/>
            <a:chExt cx="8839200" cy="3492503"/>
          </a:xfrm>
        </p:grpSpPr>
        <p:sp>
          <p:nvSpPr>
            <p:cNvPr id="852" name="Shape 852"/>
            <p:cNvSpPr/>
            <p:nvPr/>
          </p:nvSpPr>
          <p:spPr>
            <a:xfrm>
              <a:off x="0" y="-1"/>
              <a:ext cx="8839200" cy="3492504"/>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53" name="Shape 853"/>
            <p:cNvSpPr/>
            <p:nvPr/>
          </p:nvSpPr>
          <p:spPr>
            <a:xfrm>
              <a:off x="0" y="-1"/>
              <a:ext cx="8839200" cy="335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Identification of opportunities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Objective view of management problems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Improved coordination &amp; control</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Minimizes adverse conditions &amp; changes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Decisions that better support objectives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Effective allocation of resources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Reduces resources and time spent correcting erroneous decisions</a:t>
              </a:r>
            </a:p>
          </p:txBody>
        </p:sp>
      </p:grpSp>
      <p:sp>
        <p:nvSpPr>
          <p:cNvPr id="855" name="Shape 855"/>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1 -35</a:t>
            </a:r>
          </a:p>
        </p:txBody>
      </p:sp>
      <p:sp>
        <p:nvSpPr>
          <p:cNvPr id="856" name="Shape 856"/>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8" name="Shape 858"/>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59" name="Shape 859"/>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60"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61" name="Shape 861"/>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862" name="Shape 862"/>
          <p:cNvSpPr/>
          <p:nvPr/>
        </p:nvSpPr>
        <p:spPr>
          <a:xfrm>
            <a:off x="488948" y="457200"/>
            <a:ext cx="9436104" cy="92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9448800" algn="l"/>
                <a:tab pos="9448800" algn="l"/>
                <a:tab pos="9448800" algn="l"/>
                <a:tab pos="9448800" algn="l"/>
                <a:tab pos="9639300" algn="l"/>
                <a:tab pos="9639300" algn="l"/>
                <a:tab pos="9639300" algn="l"/>
                <a:tab pos="9639300" algn="l"/>
                <a:tab pos="10058400" algn="l"/>
                <a:tab pos="10058400" algn="l"/>
              </a:tabLst>
              <a:defRPr sz="1800"/>
            </a:pPr>
            <a:r>
              <a:rPr b="1" sz="2400">
                <a:solidFill>
                  <a:srgbClr val="ED6B06"/>
                </a:solidFill>
                <a:latin typeface="Verdana"/>
                <a:ea typeface="Verdana"/>
                <a:cs typeface="Verdana"/>
                <a:sym typeface="Verdana"/>
              </a:rPr>
              <a:t>Benefits of Strategic Management</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9448800" algn="l"/>
                <a:tab pos="9448800" algn="l"/>
                <a:tab pos="9448800" algn="l"/>
                <a:tab pos="9448800" algn="l"/>
                <a:tab pos="9639300" algn="l"/>
                <a:tab pos="9639300" algn="l"/>
                <a:tab pos="9639300" algn="l"/>
                <a:tab pos="9639300" algn="l"/>
                <a:tab pos="10058400" algn="l"/>
                <a:tab pos="10058400" algn="l"/>
              </a:tabLst>
              <a:defRPr sz="1800"/>
            </a:pPr>
            <a:r>
              <a:rPr b="1" sz="2400">
                <a:latin typeface="Verdana"/>
                <a:ea typeface="Verdana"/>
                <a:cs typeface="Verdana"/>
                <a:sym typeface="Verdana"/>
              </a:rPr>
              <a:t>Greenley (Cont’d)</a:t>
            </a:r>
          </a:p>
        </p:txBody>
      </p:sp>
      <p:grpSp>
        <p:nvGrpSpPr>
          <p:cNvPr id="865" name="Group 865"/>
          <p:cNvGrpSpPr/>
          <p:nvPr/>
        </p:nvGrpSpPr>
        <p:grpSpPr>
          <a:xfrm>
            <a:off x="488950" y="1916109"/>
            <a:ext cx="8839200" cy="3429005"/>
            <a:chOff x="0" y="0"/>
            <a:chExt cx="8839200" cy="3429003"/>
          </a:xfrm>
        </p:grpSpPr>
        <p:sp>
          <p:nvSpPr>
            <p:cNvPr id="863" name="Shape 863"/>
            <p:cNvSpPr/>
            <p:nvPr/>
          </p:nvSpPr>
          <p:spPr>
            <a:xfrm>
              <a:off x="0" y="-1"/>
              <a:ext cx="8839200" cy="3429004"/>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64" name="Shape 864"/>
            <p:cNvSpPr/>
            <p:nvPr/>
          </p:nvSpPr>
          <p:spPr>
            <a:xfrm>
              <a:off x="0" y="-1"/>
              <a:ext cx="8839200" cy="3276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Internal communication among personnel</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Integration of individual behaviors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Clarify individual responsibilities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Encourages forward thinking</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Cooperative approach to tackling problems and opportunities</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Encourages favorable attitude toward change</a:t>
              </a:r>
              <a:endParaRPr sz="2000">
                <a:latin typeface="Verdana"/>
                <a:ea typeface="Verdana"/>
                <a:cs typeface="Verdana"/>
                <a:sym typeface="Verdana"/>
              </a:endParaRPr>
            </a:p>
            <a:p>
              <a:pPr lvl="0" marL="978839" indent="-940739">
                <a:spcBef>
                  <a:spcPts val="1200"/>
                </a:spcBef>
                <a:buSzPct val="100000"/>
                <a:buFont typeface="Verdana"/>
                <a:buAutoNum type="arabicPeriod" startAt="1"/>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Gives discipline to business management</a:t>
              </a:r>
              <a:endParaRPr sz="2000">
                <a:latin typeface="Verdana"/>
                <a:ea typeface="Verdana"/>
                <a:cs typeface="Verdana"/>
                <a:sym typeface="Verdana"/>
              </a:endParaRPr>
            </a:p>
            <a:p>
              <a:pPr lvl="0" marL="381000" indent="-342900">
                <a:spcBef>
                  <a:spcPts val="600"/>
                </a:spcBef>
                <a:tabLst>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 pos="10058400" algn="l"/>
                </a:tabLst>
                <a:defRPr sz="1800"/>
              </a:pPr>
              <a:r>
                <a:rPr sz="1000">
                  <a:latin typeface="Verdana"/>
                  <a:ea typeface="Verdana"/>
                  <a:cs typeface="Verdana"/>
                  <a:sym typeface="Verdana"/>
                </a:rPr>
                <a:t> </a:t>
              </a:r>
            </a:p>
          </p:txBody>
        </p:sp>
      </p:grpSp>
      <p:sp>
        <p:nvSpPr>
          <p:cNvPr id="866" name="Shape 866"/>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1 -36</a:t>
            </a:r>
          </a:p>
        </p:txBody>
      </p:sp>
      <p:sp>
        <p:nvSpPr>
          <p:cNvPr id="867" name="Shape 867"/>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865"/>
                                        </p:tgtEl>
                                        <p:attrNameLst>
                                          <p:attrName>style.visibility</p:attrName>
                                        </p:attrNameLst>
                                      </p:cBhvr>
                                      <p:to>
                                        <p:strVal val="visible"/>
                                      </p:to>
                                    </p:set>
                                    <p:anim calcmode="lin" valueType="num">
                                      <p:cBhvr>
                                        <p:cTn id="7" dur="1000" fill="hold"/>
                                        <p:tgtEl>
                                          <p:spTgt spid="865"/>
                                        </p:tgtEl>
                                        <p:attrNameLst>
                                          <p:attrName>ppt_x</p:attrName>
                                        </p:attrNameLst>
                                      </p:cBhvr>
                                      <p:tavLst>
                                        <p:tav tm="0">
                                          <p:val>
                                            <p:strVal val="#ppt_x"/>
                                          </p:val>
                                        </p:tav>
                                        <p:tav tm="100000">
                                          <p:val>
                                            <p:strVal val="#ppt_x"/>
                                          </p:val>
                                        </p:tav>
                                      </p:tavLst>
                                    </p:anim>
                                    <p:anim calcmode="lin" valueType="num">
                                      <p:cBhvr>
                                        <p:cTn id="8" dur="1000" fill="hold"/>
                                        <p:tgtEl>
                                          <p:spTgt spid="8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65" grpId="1"/>
    </p:bldLst>
  </p:timing>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9" name="Shape 86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70" name="Shape 87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7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72" name="Shape 872"/>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grpSp>
        <p:nvGrpSpPr>
          <p:cNvPr id="875" name="Group 875"/>
          <p:cNvGrpSpPr/>
          <p:nvPr/>
        </p:nvGrpSpPr>
        <p:grpSpPr>
          <a:xfrm>
            <a:off x="631825" y="1196973"/>
            <a:ext cx="8191500" cy="4419603"/>
            <a:chOff x="0" y="0"/>
            <a:chExt cx="8191500" cy="4419601"/>
          </a:xfrm>
        </p:grpSpPr>
        <p:sp>
          <p:nvSpPr>
            <p:cNvPr id="873" name="Shape 873"/>
            <p:cNvSpPr/>
            <p:nvPr/>
          </p:nvSpPr>
          <p:spPr>
            <a:xfrm>
              <a:off x="0" y="-1"/>
              <a:ext cx="8191500" cy="44196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74" name="Shape 874"/>
            <p:cNvSpPr/>
            <p:nvPr/>
          </p:nvSpPr>
          <p:spPr>
            <a:xfrm>
              <a:off x="0" y="-1"/>
              <a:ext cx="8191500" cy="426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200"/>
                </a:spcBef>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Reasons why some firms are resistant to strategic planning include:</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Poor reward structures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Fire-fighting</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Chief executives’ orientation</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Lack of access to needed resources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Waste of time</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Too expensive</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Laziness</a:t>
              </a:r>
              <a:endParaRPr sz="2000">
                <a:latin typeface="Verdana"/>
                <a:ea typeface="Verdana"/>
                <a:cs typeface="Verdana"/>
                <a:sym typeface="Verdana"/>
              </a:endParaRPr>
            </a:p>
            <a:p>
              <a:pPr lvl="0" marL="38100">
                <a:spcBef>
                  <a:spcPts val="1200"/>
                </a:spcBef>
                <a:buClr>
                  <a:srgbClr val="000000"/>
                </a:buClr>
                <a:buSzPct val="100000"/>
                <a:buFont typeface="Verdana"/>
                <a:buChar char="•"/>
                <a:tabLst>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381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4953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9525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4097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18669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3241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27813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2385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36957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1529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46101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0673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5245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59817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4389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68961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3533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78105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2677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87249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9182100" algn="l"/>
                  <a:tab pos="10058400" algn="l"/>
                  <a:tab pos="100584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  Content with success</a:t>
              </a:r>
            </a:p>
          </p:txBody>
        </p:sp>
      </p:grpSp>
      <p:sp>
        <p:nvSpPr>
          <p:cNvPr id="876" name="Shape 876"/>
          <p:cNvSpPr/>
          <p:nvPr/>
        </p:nvSpPr>
        <p:spPr>
          <a:xfrm>
            <a:off x="506412" y="457200"/>
            <a:ext cx="8648701"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Why Some Firms Do No Strategic Planning</a:t>
            </a:r>
          </a:p>
        </p:txBody>
      </p:sp>
      <p:sp>
        <p:nvSpPr>
          <p:cNvPr id="877" name="Shape 877"/>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1 -37</a:t>
            </a:r>
          </a:p>
        </p:txBody>
      </p:sp>
      <p:sp>
        <p:nvSpPr>
          <p:cNvPr id="878" name="Shape 878"/>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3" name="Shape 34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44" name="Shape 34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4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46" name="Shape 34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47" name="Shape 347"/>
          <p:cNvSpPr/>
          <p:nvPr/>
        </p:nvSpPr>
        <p:spPr>
          <a:xfrm>
            <a:off x="660400" y="1752600"/>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348" name="Shape 348"/>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1 -4</a:t>
            </a:r>
          </a:p>
        </p:txBody>
      </p:sp>
      <p:sp>
        <p:nvSpPr>
          <p:cNvPr id="349" name="Shape 349"/>
          <p:cNvSpPr/>
          <p:nvPr/>
        </p:nvSpPr>
        <p:spPr>
          <a:xfrm>
            <a:off x="560387" y="1143000"/>
            <a:ext cx="8356601" cy="609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2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1800"/>
            </a:pPr>
            <a:r>
              <a:rPr sz="2000">
                <a:latin typeface="Verdana"/>
                <a:ea typeface="Verdana"/>
                <a:cs typeface="Verdana"/>
                <a:sym typeface="Verdana"/>
              </a:rPr>
              <a:t>Strategic management achieves a firm’s success through integration:</a:t>
            </a:r>
            <a:r>
              <a:rPr sz="2000">
                <a:solidFill>
                  <a:srgbClr val="ED6B06"/>
                </a:solidFill>
                <a:latin typeface="Verdana"/>
                <a:ea typeface="Verdana"/>
                <a:cs typeface="Verdana"/>
                <a:sym typeface="Verdana"/>
              </a:rPr>
              <a:t> </a:t>
            </a:r>
          </a:p>
        </p:txBody>
      </p:sp>
      <p:grpSp>
        <p:nvGrpSpPr>
          <p:cNvPr id="352" name="Group 352"/>
          <p:cNvGrpSpPr/>
          <p:nvPr/>
        </p:nvGrpSpPr>
        <p:grpSpPr>
          <a:xfrm>
            <a:off x="1403350" y="3048000"/>
            <a:ext cx="3384550" cy="609600"/>
            <a:chOff x="0" y="0"/>
            <a:chExt cx="3384550" cy="609600"/>
          </a:xfrm>
        </p:grpSpPr>
        <p:sp>
          <p:nvSpPr>
            <p:cNvPr id="350" name="Shape 350"/>
            <p:cNvSpPr/>
            <p:nvPr/>
          </p:nvSpPr>
          <p:spPr>
            <a:xfrm>
              <a:off x="0" y="0"/>
              <a:ext cx="3384550"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51" name="Shape 351"/>
            <p:cNvSpPr/>
            <p:nvPr/>
          </p:nvSpPr>
          <p:spPr>
            <a:xfrm>
              <a:off x="842962" y="165100"/>
              <a:ext cx="1708039"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Management</a:t>
              </a:r>
            </a:p>
          </p:txBody>
        </p:sp>
      </p:grpSp>
      <p:grpSp>
        <p:nvGrpSpPr>
          <p:cNvPr id="355" name="Group 355"/>
          <p:cNvGrpSpPr/>
          <p:nvPr/>
        </p:nvGrpSpPr>
        <p:grpSpPr>
          <a:xfrm>
            <a:off x="4787900" y="4191000"/>
            <a:ext cx="3384550" cy="609600"/>
            <a:chOff x="0" y="0"/>
            <a:chExt cx="3384550" cy="609600"/>
          </a:xfrm>
        </p:grpSpPr>
        <p:sp>
          <p:nvSpPr>
            <p:cNvPr id="353" name="Shape 353"/>
            <p:cNvSpPr/>
            <p:nvPr/>
          </p:nvSpPr>
          <p:spPr>
            <a:xfrm>
              <a:off x="0" y="0"/>
              <a:ext cx="3384550" cy="609600"/>
            </a:xfrm>
            <a:prstGeom prst="rect">
              <a:avLst/>
            </a:pr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54" name="Shape 354"/>
            <p:cNvSpPr/>
            <p:nvPr/>
          </p:nvSpPr>
          <p:spPr>
            <a:xfrm>
              <a:off x="1419706" y="165099"/>
              <a:ext cx="554659"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MIS</a:t>
              </a:r>
            </a:p>
          </p:txBody>
        </p:sp>
      </p:grpSp>
      <p:grpSp>
        <p:nvGrpSpPr>
          <p:cNvPr id="358" name="Group 358"/>
          <p:cNvGrpSpPr/>
          <p:nvPr/>
        </p:nvGrpSpPr>
        <p:grpSpPr>
          <a:xfrm>
            <a:off x="4787900" y="3581400"/>
            <a:ext cx="3384550" cy="609600"/>
            <a:chOff x="0" y="0"/>
            <a:chExt cx="3384550" cy="609600"/>
          </a:xfrm>
        </p:grpSpPr>
        <p:sp>
          <p:nvSpPr>
            <p:cNvPr id="356" name="Shape 356"/>
            <p:cNvSpPr/>
            <p:nvPr/>
          </p:nvSpPr>
          <p:spPr>
            <a:xfrm>
              <a:off x="0" y="0"/>
              <a:ext cx="3384550"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57" name="Shape 357"/>
            <p:cNvSpPr/>
            <p:nvPr/>
          </p:nvSpPr>
          <p:spPr>
            <a:xfrm>
              <a:off x="189139" y="165099"/>
              <a:ext cx="3015793"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Production/Operations</a:t>
              </a:r>
            </a:p>
          </p:txBody>
        </p:sp>
      </p:grpSp>
      <p:grpSp>
        <p:nvGrpSpPr>
          <p:cNvPr id="361" name="Group 361"/>
          <p:cNvGrpSpPr/>
          <p:nvPr/>
        </p:nvGrpSpPr>
        <p:grpSpPr>
          <a:xfrm>
            <a:off x="1403350" y="3581400"/>
            <a:ext cx="3384550" cy="609600"/>
            <a:chOff x="0" y="0"/>
            <a:chExt cx="3384550" cy="609600"/>
          </a:xfrm>
        </p:grpSpPr>
        <p:sp>
          <p:nvSpPr>
            <p:cNvPr id="359" name="Shape 359"/>
            <p:cNvSpPr/>
            <p:nvPr/>
          </p:nvSpPr>
          <p:spPr>
            <a:xfrm>
              <a:off x="0" y="0"/>
              <a:ext cx="3384550" cy="609600"/>
            </a:xfrm>
            <a:prstGeom prst="rect">
              <a:avLst/>
            </a:pr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60" name="Shape 360"/>
            <p:cNvSpPr/>
            <p:nvPr/>
          </p:nvSpPr>
          <p:spPr>
            <a:xfrm>
              <a:off x="380014" y="165099"/>
              <a:ext cx="2634048"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Finance/Accounting</a:t>
              </a:r>
            </a:p>
          </p:txBody>
        </p:sp>
      </p:grpSp>
      <p:grpSp>
        <p:nvGrpSpPr>
          <p:cNvPr id="364" name="Group 364"/>
          <p:cNvGrpSpPr/>
          <p:nvPr/>
        </p:nvGrpSpPr>
        <p:grpSpPr>
          <a:xfrm>
            <a:off x="4787900" y="3048000"/>
            <a:ext cx="3384550" cy="533400"/>
            <a:chOff x="0" y="0"/>
            <a:chExt cx="3384550" cy="533400"/>
          </a:xfrm>
        </p:grpSpPr>
        <p:sp>
          <p:nvSpPr>
            <p:cNvPr id="362" name="Shape 362"/>
            <p:cNvSpPr/>
            <p:nvPr/>
          </p:nvSpPr>
          <p:spPr>
            <a:xfrm>
              <a:off x="0" y="0"/>
              <a:ext cx="3384550" cy="533400"/>
            </a:xfrm>
            <a:prstGeom prst="rect">
              <a:avLst/>
            </a:pr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63" name="Shape 363"/>
            <p:cNvSpPr/>
            <p:nvPr/>
          </p:nvSpPr>
          <p:spPr>
            <a:xfrm>
              <a:off x="1025070" y="126999"/>
              <a:ext cx="1343932"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Marketing</a:t>
              </a:r>
            </a:p>
          </p:txBody>
        </p:sp>
      </p:grpSp>
      <p:grpSp>
        <p:nvGrpSpPr>
          <p:cNvPr id="367" name="Group 367"/>
          <p:cNvGrpSpPr/>
          <p:nvPr/>
        </p:nvGrpSpPr>
        <p:grpSpPr>
          <a:xfrm>
            <a:off x="1401759" y="4191000"/>
            <a:ext cx="3384556" cy="609600"/>
            <a:chOff x="-1" y="0"/>
            <a:chExt cx="3384555" cy="609600"/>
          </a:xfrm>
        </p:grpSpPr>
        <p:sp>
          <p:nvSpPr>
            <p:cNvPr id="365" name="Shape 365"/>
            <p:cNvSpPr/>
            <p:nvPr/>
          </p:nvSpPr>
          <p:spPr>
            <a:xfrm>
              <a:off x="-2" y="0"/>
              <a:ext cx="3384556" cy="6096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66" name="Shape 366"/>
            <p:cNvSpPr/>
            <p:nvPr/>
          </p:nvSpPr>
          <p:spPr>
            <a:xfrm>
              <a:off x="56894" y="165099"/>
              <a:ext cx="3283459"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1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800">
                  <a:latin typeface="Verdana"/>
                  <a:ea typeface="Verdana"/>
                  <a:cs typeface="Verdana"/>
                  <a:sym typeface="Verdana"/>
                </a:defRPr>
              </a:lvl1pPr>
            </a:lstStyle>
            <a:p>
              <a:pPr lvl="0">
                <a:defRPr b="0"/>
              </a:pPr>
              <a:r>
                <a:rPr b="1"/>
                <a:t>Research &amp; Development</a:t>
              </a:r>
            </a:p>
          </p:txBody>
        </p:sp>
      </p:grpSp>
      <p:sp>
        <p:nvSpPr>
          <p:cNvPr id="368" name="Shape 368"/>
          <p:cNvSpPr/>
          <p:nvPr/>
        </p:nvSpPr>
        <p:spPr>
          <a:xfrm>
            <a:off x="247412" y="2209710"/>
            <a:ext cx="9328153" cy="3505202"/>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76320">
            <a:solidFill>
              <a:srgbClr val="ED6B06"/>
            </a:solidFill>
            <a:miter/>
          </a:ln>
        </p:spPr>
        <p:txBody>
          <a:bodyPr lIns="0" tIns="0" rIns="0" bIns="0"/>
          <a:lstStyle/>
          <a:p>
            <a:pPr lvl="0">
              <a:defRPr>
                <a:latin typeface="Verdana"/>
                <a:ea typeface="Verdana"/>
                <a:cs typeface="Verdana"/>
                <a:sym typeface="Verdana"/>
              </a:defRPr>
            </a:pPr>
          </a:p>
        </p:txBody>
      </p:sp>
      <p:sp>
        <p:nvSpPr>
          <p:cNvPr id="369" name="Shape 369"/>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1 -4</a:t>
            </a:r>
          </a:p>
        </p:txBody>
      </p:sp>
      <p:sp>
        <p:nvSpPr>
          <p:cNvPr id="370" name="Shape 370"/>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371" name="Shape 371"/>
          <p:cNvSpPr/>
          <p:nvPr/>
        </p:nvSpPr>
        <p:spPr>
          <a:xfrm>
            <a:off x="577850" y="457200"/>
            <a:ext cx="864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Strategic Management</a:t>
            </a:r>
          </a:p>
        </p:txBody>
      </p:sp>
    </p:spTree>
  </p:cSld>
  <p:clrMapOvr>
    <a:masterClrMapping/>
  </p:clrMapOvr>
  <p:transition spd="fast" advClick="1">
    <p:cover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80" name="Shape 880"/>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81" name="Shape 881"/>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82"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83" name="Shape 883"/>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884" name="Shape 884"/>
          <p:cNvSpPr/>
          <p:nvPr/>
        </p:nvSpPr>
        <p:spPr>
          <a:xfrm>
            <a:off x="558797" y="457200"/>
            <a:ext cx="8599493" cy="736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Why Some Firms Do No Strategic Planning (Cont’d)</a:t>
            </a:r>
          </a:p>
        </p:txBody>
      </p:sp>
      <p:grpSp>
        <p:nvGrpSpPr>
          <p:cNvPr id="887" name="Group 887"/>
          <p:cNvGrpSpPr/>
          <p:nvPr/>
        </p:nvGrpSpPr>
        <p:grpSpPr>
          <a:xfrm>
            <a:off x="584200" y="1904995"/>
            <a:ext cx="8839200" cy="3187707"/>
            <a:chOff x="0" y="-1"/>
            <a:chExt cx="8839200" cy="3187705"/>
          </a:xfrm>
        </p:grpSpPr>
        <p:sp>
          <p:nvSpPr>
            <p:cNvPr id="885" name="Shape 885"/>
            <p:cNvSpPr/>
            <p:nvPr/>
          </p:nvSpPr>
          <p:spPr>
            <a:xfrm>
              <a:off x="0" y="0"/>
              <a:ext cx="8839200" cy="3187705"/>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86" name="Shape 886"/>
            <p:cNvSpPr/>
            <p:nvPr/>
          </p:nvSpPr>
          <p:spPr>
            <a:xfrm>
              <a:off x="0" y="-2"/>
              <a:ext cx="8839200" cy="304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Fear of failure</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Overconfidence</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Prior bad experience</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Self-interest</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Fear of the unknown</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Honest difference of opinion</a:t>
              </a:r>
              <a:endParaRPr sz="2000">
                <a:latin typeface="Verdana"/>
                <a:ea typeface="Verdana"/>
                <a:cs typeface="Verdana"/>
                <a:sym typeface="Verdana"/>
              </a:endParaRPr>
            </a:p>
            <a:p>
              <a:pPr lvl="0" marL="730588" indent="-692488">
                <a:spcBef>
                  <a:spcPts val="1200"/>
                </a:spcBef>
                <a:buClr>
                  <a:srgbClr val="000000"/>
                </a:buClr>
                <a:buSzPct val="100000"/>
                <a:buFont typeface="Verdana"/>
                <a:buChar char="•"/>
                <a:tabLst>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3810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8382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2954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17526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2098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26670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1242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35814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0386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4958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49530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4102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58674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3246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67818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2390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76962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1534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86106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0678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5250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Suspicion</a:t>
              </a:r>
            </a:p>
          </p:txBody>
        </p:sp>
      </p:grpSp>
      <p:sp>
        <p:nvSpPr>
          <p:cNvPr id="888" name="Shape 888"/>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1 -38</a:t>
            </a:r>
          </a:p>
        </p:txBody>
      </p:sp>
      <p:sp>
        <p:nvSpPr>
          <p:cNvPr id="889" name="Shape 889"/>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2" grpId="1" fill="hold">
                                  <p:stCondLst>
                                    <p:cond delay="500"/>
                                  </p:stCondLst>
                                  <p:iterate type="el" backwards="0">
                                    <p:tmAbs val="0"/>
                                  </p:iterate>
                                  <p:childTnLst>
                                    <p:set>
                                      <p:cBhvr>
                                        <p:cTn id="6" fill="hold"/>
                                        <p:tgtEl>
                                          <p:spTgt spid="887"/>
                                        </p:tgtEl>
                                        <p:attrNameLst>
                                          <p:attrName>style.visibility</p:attrName>
                                        </p:attrNameLst>
                                      </p:cBhvr>
                                      <p:to>
                                        <p:strVal val="visible"/>
                                      </p:to>
                                    </p:set>
                                    <p:animEffect filter="wipe(down)" transition="in">
                                      <p:cBhvr>
                                        <p:cTn id="7" dur="1000"/>
                                        <p:tgtEl>
                                          <p:spTgt spid="8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87" grpId="1"/>
    </p:bldLst>
  </p:timing>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1" name="Shape 891"/>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892" name="Shape 892"/>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893"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894" name="Shape 894"/>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895" name="Shape 895"/>
          <p:cNvSpPr/>
          <p:nvPr/>
        </p:nvSpPr>
        <p:spPr>
          <a:xfrm>
            <a:off x="560387" y="457200"/>
            <a:ext cx="7912101"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Pitfalls in Strategic Planning</a:t>
            </a:r>
          </a:p>
        </p:txBody>
      </p:sp>
      <p:grpSp>
        <p:nvGrpSpPr>
          <p:cNvPr id="898" name="Group 898"/>
          <p:cNvGrpSpPr/>
          <p:nvPr/>
        </p:nvGrpSpPr>
        <p:grpSpPr>
          <a:xfrm>
            <a:off x="584200" y="1904998"/>
            <a:ext cx="8839200" cy="1333503"/>
            <a:chOff x="0" y="0"/>
            <a:chExt cx="8839200" cy="1333502"/>
          </a:xfrm>
        </p:grpSpPr>
        <p:sp>
          <p:nvSpPr>
            <p:cNvPr id="896" name="Shape 896"/>
            <p:cNvSpPr/>
            <p:nvPr/>
          </p:nvSpPr>
          <p:spPr>
            <a:xfrm>
              <a:off x="0" y="-1"/>
              <a:ext cx="8839200" cy="13335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897" name="Shape 897"/>
            <p:cNvSpPr/>
            <p:nvPr/>
          </p:nvSpPr>
          <p:spPr>
            <a:xfrm>
              <a:off x="0" y="-1"/>
              <a:ext cx="8839200" cy="1066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indent="38100">
                <a:spcBef>
                  <a:spcPts val="12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endParaRPr b="1" sz="2000">
                <a:latin typeface="Verdana"/>
                <a:ea typeface="Verdana"/>
                <a:cs typeface="Verdana"/>
                <a:sym typeface="Verdana"/>
              </a:endParaRPr>
            </a:p>
            <a:p>
              <a:pPr lvl="0" indent="38100">
                <a:spcBef>
                  <a:spcPts val="12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i="1" sz="2000">
                  <a:solidFill>
                    <a:srgbClr val="ED6B06"/>
                  </a:solidFill>
                  <a:latin typeface="Verdana"/>
                  <a:ea typeface="Verdana"/>
                  <a:cs typeface="Verdana"/>
                  <a:sym typeface="Verdana"/>
                </a:rPr>
                <a:t>Being aware of potential pitfalls of strategic planning and being prepared to address them is essential to success.</a:t>
              </a:r>
            </a:p>
          </p:txBody>
        </p:sp>
      </p:grpSp>
      <p:sp>
        <p:nvSpPr>
          <p:cNvPr id="899" name="Shape 899"/>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1 -39</a:t>
            </a:r>
          </a:p>
        </p:txBody>
      </p:sp>
      <p:sp>
        <p:nvSpPr>
          <p:cNvPr id="900" name="Shape 900"/>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2" grpId="1" fill="hold">
                                  <p:stCondLst>
                                    <p:cond delay="500"/>
                                  </p:stCondLst>
                                  <p:iterate type="el" backwards="0">
                                    <p:tmAbs val="0"/>
                                  </p:iterate>
                                  <p:childTnLst>
                                    <p:set>
                                      <p:cBhvr>
                                        <p:cTn id="6" fill="hold"/>
                                        <p:tgtEl>
                                          <p:spTgt spid="898"/>
                                        </p:tgtEl>
                                        <p:attrNameLst>
                                          <p:attrName>style.visibility</p:attrName>
                                        </p:attrNameLst>
                                      </p:cBhvr>
                                      <p:to>
                                        <p:strVal val="visible"/>
                                      </p:to>
                                    </p:set>
                                    <p:animEffect filter="wipe(down)" transition="in">
                                      <p:cBhvr>
                                        <p:cTn id="7" dur="1000"/>
                                        <p:tgtEl>
                                          <p:spTgt spid="8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98" grpId="1"/>
    </p:bldLst>
  </p:timing>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2" name="Shape 902"/>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903" name="Shape 903"/>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904"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905" name="Shape 905"/>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906" name="Shape 906"/>
          <p:cNvSpPr/>
          <p:nvPr/>
        </p:nvSpPr>
        <p:spPr>
          <a:xfrm>
            <a:off x="493712" y="457200"/>
            <a:ext cx="9601201" cy="1295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9448800" algn="l"/>
                <a:tab pos="9448800" algn="l"/>
                <a:tab pos="9448800" algn="l"/>
                <a:tab pos="9448800" algn="l"/>
                <a:tab pos="9639300" algn="l"/>
                <a:tab pos="9639300" algn="l"/>
                <a:tab pos="9639300" algn="l"/>
                <a:tab pos="9639300" algn="l"/>
                <a:tab pos="10058400" algn="l"/>
                <a:tab pos="10058400" algn="l"/>
              </a:tabLst>
              <a:defRPr sz="1800"/>
            </a:pPr>
            <a:r>
              <a:rPr b="1" sz="2400">
                <a:solidFill>
                  <a:srgbClr val="ED6B06"/>
                </a:solidFill>
                <a:latin typeface="Verdana"/>
                <a:ea typeface="Verdana"/>
                <a:cs typeface="Verdana"/>
                <a:sym typeface="Verdana"/>
              </a:rPr>
              <a:t>Pitfalls in Strategic Planning</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9448800" algn="l"/>
                <a:tab pos="9448800" algn="l"/>
                <a:tab pos="9448800" algn="l"/>
                <a:tab pos="9448800" algn="l"/>
                <a:tab pos="9639300" algn="l"/>
                <a:tab pos="9639300" algn="l"/>
                <a:tab pos="9639300" algn="l"/>
                <a:tab pos="9639300" algn="l"/>
                <a:tab pos="10058400" algn="l"/>
                <a:tab pos="10058400" algn="l"/>
              </a:tabLst>
              <a:defRPr sz="1800"/>
            </a:pPr>
            <a:r>
              <a:rPr b="1" sz="2400">
                <a:latin typeface="Verdana"/>
                <a:ea typeface="Verdana"/>
                <a:cs typeface="Verdana"/>
                <a:sym typeface="Verdana"/>
              </a:rPr>
              <a:t>Some pitfalls to watch out for and avoid in strategic planning (Cont’d)</a:t>
            </a:r>
          </a:p>
        </p:txBody>
      </p:sp>
      <p:grpSp>
        <p:nvGrpSpPr>
          <p:cNvPr id="909" name="Group 909"/>
          <p:cNvGrpSpPr/>
          <p:nvPr/>
        </p:nvGrpSpPr>
        <p:grpSpPr>
          <a:xfrm>
            <a:off x="488950" y="2276473"/>
            <a:ext cx="8940805" cy="1638303"/>
            <a:chOff x="0" y="-1"/>
            <a:chExt cx="8940804" cy="1638301"/>
          </a:xfrm>
        </p:grpSpPr>
        <p:sp>
          <p:nvSpPr>
            <p:cNvPr id="907" name="Shape 907"/>
            <p:cNvSpPr/>
            <p:nvPr/>
          </p:nvSpPr>
          <p:spPr>
            <a:xfrm>
              <a:off x="0" y="0"/>
              <a:ext cx="8940805" cy="1638301"/>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908" name="Shape 908"/>
            <p:cNvSpPr/>
            <p:nvPr/>
          </p:nvSpPr>
          <p:spPr>
            <a:xfrm>
              <a:off x="0" y="-2"/>
              <a:ext cx="8940805" cy="152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Top managers not actively supporting the strategic planning process</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Failing to use plans as a standard for measuring performance</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Failing to create a collaborative climate supportive of change</a:t>
              </a:r>
            </a:p>
          </p:txBody>
        </p:sp>
      </p:grpSp>
      <p:sp>
        <p:nvSpPr>
          <p:cNvPr id="910" name="Shape 91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1 -40</a:t>
            </a:r>
          </a:p>
        </p:txBody>
      </p:sp>
      <p:sp>
        <p:nvSpPr>
          <p:cNvPr id="911" name="Shape 91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2" grpId="1" fill="hold">
                                  <p:stCondLst>
                                    <p:cond delay="500"/>
                                  </p:stCondLst>
                                  <p:iterate type="el" backwards="0">
                                    <p:tmAbs val="0"/>
                                  </p:iterate>
                                  <p:childTnLst>
                                    <p:set>
                                      <p:cBhvr>
                                        <p:cTn id="6" fill="hold"/>
                                        <p:tgtEl>
                                          <p:spTgt spid="909"/>
                                        </p:tgtEl>
                                        <p:attrNameLst>
                                          <p:attrName>style.visibility</p:attrName>
                                        </p:attrNameLst>
                                      </p:cBhvr>
                                      <p:to>
                                        <p:strVal val="visible"/>
                                      </p:to>
                                    </p:set>
                                    <p:animEffect filter="wipe(down)" transition="in">
                                      <p:cBhvr>
                                        <p:cTn id="7" dur="1000"/>
                                        <p:tgtEl>
                                          <p:spTgt spid="9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09" grpId="1"/>
    </p:bldLst>
  </p:timing>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3" name="Shape 91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914" name="Shape 91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91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916" name="Shape 91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917" name="Shape 917"/>
          <p:cNvSpPr/>
          <p:nvPr/>
        </p:nvSpPr>
        <p:spPr>
          <a:xfrm>
            <a:off x="452437" y="457200"/>
            <a:ext cx="9093201" cy="1295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solidFill>
                  <a:srgbClr val="ED6B06"/>
                </a:solidFill>
                <a:latin typeface="Verdana"/>
                <a:ea typeface="Verdana"/>
                <a:cs typeface="Verdana"/>
                <a:sym typeface="Verdana"/>
              </a:rPr>
              <a:t>Pitfalls in Strategic Planning</a:t>
            </a:r>
            <a:endParaRPr b="1" sz="2400">
              <a:solidFill>
                <a:srgbClr val="ED6B06"/>
              </a:solidFill>
              <a:latin typeface="Verdana"/>
              <a:ea typeface="Verdana"/>
              <a:cs typeface="Verdana"/>
              <a:sym typeface="Verdana"/>
            </a:endParaRPr>
          </a:p>
          <a:p>
            <a:pPr lvl="0" indent="38100">
              <a:spcBef>
                <a:spcPts val="1500"/>
              </a:spcBef>
              <a:tabLst>
                <a:tab pos="38100" algn="l"/>
                <a:tab pos="38100" algn="l"/>
                <a:tab pos="38100" algn="l"/>
                <a:tab pos="38100" algn="l"/>
                <a:tab pos="495300" algn="l"/>
                <a:tab pos="495300" algn="l"/>
                <a:tab pos="495300" algn="l"/>
                <a:tab pos="495300" algn="l"/>
                <a:tab pos="952500" algn="l"/>
                <a:tab pos="952500" algn="l"/>
                <a:tab pos="952500" algn="l"/>
                <a:tab pos="952500" algn="l"/>
                <a:tab pos="1409700" algn="l"/>
                <a:tab pos="1409700" algn="l"/>
                <a:tab pos="1409700" algn="l"/>
                <a:tab pos="1409700" algn="l"/>
                <a:tab pos="1866900" algn="l"/>
                <a:tab pos="1866900" algn="l"/>
                <a:tab pos="1866900" algn="l"/>
                <a:tab pos="1866900" algn="l"/>
                <a:tab pos="2324100" algn="l"/>
                <a:tab pos="2324100" algn="l"/>
                <a:tab pos="2324100" algn="l"/>
                <a:tab pos="2324100" algn="l"/>
                <a:tab pos="2781300" algn="l"/>
                <a:tab pos="2781300" algn="l"/>
                <a:tab pos="2781300" algn="l"/>
                <a:tab pos="2781300" algn="l"/>
                <a:tab pos="3238500" algn="l"/>
                <a:tab pos="3238500" algn="l"/>
                <a:tab pos="3238500" algn="l"/>
                <a:tab pos="3238500" algn="l"/>
                <a:tab pos="3695700" algn="l"/>
                <a:tab pos="3695700" algn="l"/>
                <a:tab pos="3695700" algn="l"/>
                <a:tab pos="3695700" algn="l"/>
                <a:tab pos="4152900" algn="l"/>
                <a:tab pos="4152900" algn="l"/>
                <a:tab pos="4152900" algn="l"/>
                <a:tab pos="4152900" algn="l"/>
                <a:tab pos="4610100" algn="l"/>
                <a:tab pos="4610100" algn="l"/>
                <a:tab pos="4610100" algn="l"/>
                <a:tab pos="4610100" algn="l"/>
                <a:tab pos="5067300" algn="l"/>
                <a:tab pos="5067300" algn="l"/>
                <a:tab pos="5067300" algn="l"/>
                <a:tab pos="5067300" algn="l"/>
                <a:tab pos="5524500" algn="l"/>
                <a:tab pos="5524500" algn="l"/>
                <a:tab pos="5524500" algn="l"/>
                <a:tab pos="5524500" algn="l"/>
                <a:tab pos="5981700" algn="l"/>
                <a:tab pos="5981700" algn="l"/>
                <a:tab pos="5981700" algn="l"/>
                <a:tab pos="5981700" algn="l"/>
                <a:tab pos="6438900" algn="l"/>
                <a:tab pos="6438900" algn="l"/>
                <a:tab pos="6438900" algn="l"/>
                <a:tab pos="6438900" algn="l"/>
                <a:tab pos="6896100" algn="l"/>
                <a:tab pos="6896100" algn="l"/>
                <a:tab pos="6896100" algn="l"/>
                <a:tab pos="6896100" algn="l"/>
                <a:tab pos="7353300" algn="l"/>
                <a:tab pos="7353300" algn="l"/>
                <a:tab pos="7353300" algn="l"/>
                <a:tab pos="7353300" algn="l"/>
                <a:tab pos="7810500" algn="l"/>
                <a:tab pos="7810500" algn="l"/>
                <a:tab pos="7810500" algn="l"/>
                <a:tab pos="7810500" algn="l"/>
                <a:tab pos="8267700" algn="l"/>
                <a:tab pos="8267700" algn="l"/>
                <a:tab pos="8267700" algn="l"/>
                <a:tab pos="8267700" algn="l"/>
                <a:tab pos="8724900" algn="l"/>
                <a:tab pos="8724900" algn="l"/>
                <a:tab pos="8724900" algn="l"/>
                <a:tab pos="8724900" algn="l"/>
                <a:tab pos="9182100" algn="l"/>
                <a:tab pos="9182100" algn="l"/>
                <a:tab pos="9182100" algn="l"/>
                <a:tab pos="9182100" algn="l"/>
                <a:tab pos="10058400" algn="l"/>
                <a:tab pos="10058400" algn="l"/>
              </a:tabLst>
              <a:defRPr sz="1800"/>
            </a:pPr>
            <a:r>
              <a:rPr b="1" sz="2400">
                <a:latin typeface="Verdana"/>
                <a:ea typeface="Verdana"/>
                <a:cs typeface="Verdana"/>
                <a:sym typeface="Verdana"/>
              </a:rPr>
              <a:t>Some pitfalls to watch out for and avoid in strategic planning (Cont’d)</a:t>
            </a:r>
          </a:p>
        </p:txBody>
      </p:sp>
      <p:grpSp>
        <p:nvGrpSpPr>
          <p:cNvPr id="920" name="Group 920"/>
          <p:cNvGrpSpPr/>
          <p:nvPr/>
        </p:nvGrpSpPr>
        <p:grpSpPr>
          <a:xfrm>
            <a:off x="415925" y="2349498"/>
            <a:ext cx="9296400" cy="1333503"/>
            <a:chOff x="0" y="0"/>
            <a:chExt cx="9296400" cy="1333502"/>
          </a:xfrm>
        </p:grpSpPr>
        <p:sp>
          <p:nvSpPr>
            <p:cNvPr id="918" name="Shape 918"/>
            <p:cNvSpPr/>
            <p:nvPr/>
          </p:nvSpPr>
          <p:spPr>
            <a:xfrm>
              <a:off x="0" y="-1"/>
              <a:ext cx="9296400" cy="1333503"/>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919" name="Shape 919"/>
            <p:cNvSpPr/>
            <p:nvPr/>
          </p:nvSpPr>
          <p:spPr>
            <a:xfrm>
              <a:off x="0" y="-1"/>
              <a:ext cx="9296400" cy="1219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Viewing planning as unnecessary or unimportant</a:t>
              </a:r>
              <a:endParaRPr sz="2000">
                <a:latin typeface="Verdana"/>
                <a:ea typeface="Verdana"/>
                <a:cs typeface="Verdana"/>
                <a:sym typeface="Verdana"/>
              </a:endParaRPr>
            </a:p>
            <a:p>
              <a:pPr lvl="0" marL="273050" indent="-234950">
                <a:spcBef>
                  <a:spcPts val="1200"/>
                </a:spcBef>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 </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Lst>
                <a:defRPr sz="1800"/>
              </a:pPr>
              <a:r>
                <a:rPr sz="2000">
                  <a:latin typeface="Verdana"/>
                  <a:ea typeface="Verdana"/>
                  <a:cs typeface="Verdana"/>
                  <a:sym typeface="Verdana"/>
                </a:rPr>
                <a:t>Being so formal in planning that flexibility and creativity are stifled</a:t>
              </a:r>
            </a:p>
          </p:txBody>
        </p:sp>
      </p:grpSp>
      <p:sp>
        <p:nvSpPr>
          <p:cNvPr id="921" name="Shape 921"/>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1 -41</a:t>
            </a:r>
          </a:p>
        </p:txBody>
      </p:sp>
      <p:sp>
        <p:nvSpPr>
          <p:cNvPr id="922" name="Shape 922"/>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2" grpId="1" fill="hold">
                                  <p:stCondLst>
                                    <p:cond delay="500"/>
                                  </p:stCondLst>
                                  <p:iterate type="el" backwards="0">
                                    <p:tmAbs val="0"/>
                                  </p:iterate>
                                  <p:childTnLst>
                                    <p:set>
                                      <p:cBhvr>
                                        <p:cTn id="6" fill="hold"/>
                                        <p:tgtEl>
                                          <p:spTgt spid="920"/>
                                        </p:tgtEl>
                                        <p:attrNameLst>
                                          <p:attrName>style.visibility</p:attrName>
                                        </p:attrNameLst>
                                      </p:cBhvr>
                                      <p:to>
                                        <p:strVal val="visible"/>
                                      </p:to>
                                    </p:set>
                                    <p:animEffect filter="wipe(down)" transition="in">
                                      <p:cBhvr>
                                        <p:cTn id="7" dur="1000"/>
                                        <p:tgtEl>
                                          <p:spTgt spid="9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20" grpId="1"/>
    </p:bldLst>
  </p:timing>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4" name="Shape 924"/>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925" name="Shape 925"/>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926"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927" name="Shape 927"/>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928" name="Shape 928"/>
          <p:cNvSpPr/>
          <p:nvPr/>
        </p:nvSpPr>
        <p:spPr>
          <a:xfrm>
            <a:off x="452437" y="457200"/>
            <a:ext cx="9093201"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Guidelines for Effective Strategic Management</a:t>
            </a:r>
          </a:p>
        </p:txBody>
      </p:sp>
      <p:grpSp>
        <p:nvGrpSpPr>
          <p:cNvPr id="931" name="Group 931"/>
          <p:cNvGrpSpPr/>
          <p:nvPr/>
        </p:nvGrpSpPr>
        <p:grpSpPr>
          <a:xfrm>
            <a:off x="493712" y="1700209"/>
            <a:ext cx="9145591" cy="3340105"/>
            <a:chOff x="0" y="-1"/>
            <a:chExt cx="9145590" cy="3340104"/>
          </a:xfrm>
        </p:grpSpPr>
        <p:sp>
          <p:nvSpPr>
            <p:cNvPr id="929" name="Shape 929"/>
            <p:cNvSpPr/>
            <p:nvPr/>
          </p:nvSpPr>
          <p:spPr>
            <a:xfrm>
              <a:off x="0" y="-1"/>
              <a:ext cx="9145591" cy="3340104"/>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Verdana"/>
                  <a:ea typeface="Verdana"/>
                  <a:cs typeface="Verdana"/>
                  <a:sym typeface="Verdana"/>
                </a:defRPr>
              </a:pPr>
            </a:p>
          </p:txBody>
        </p:sp>
        <p:sp>
          <p:nvSpPr>
            <p:cNvPr id="930" name="Shape 930"/>
            <p:cNvSpPr/>
            <p:nvPr/>
          </p:nvSpPr>
          <p:spPr>
            <a:xfrm>
              <a:off x="0" y="-2"/>
              <a:ext cx="9145591" cy="3200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lvl="0" marL="273050" indent="-234950">
                <a:spcBef>
                  <a:spcPts val="1200"/>
                </a:spcBef>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Strategic Management must:</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Not become bureaucratic mechanism</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Not become too formal, predictable, and rigid</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Be a self-reflective learning process</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Words supported by numbers, rather than numbers supported by words</a:t>
              </a:r>
              <a:endParaRPr sz="2000">
                <a:latin typeface="Verdana"/>
                <a:ea typeface="Verdana"/>
                <a:cs typeface="Verdana"/>
                <a:sym typeface="Verdana"/>
              </a:endParaRPr>
            </a:p>
            <a:p>
              <a:pPr lvl="0" marL="756719" indent="-718619">
                <a:spcBef>
                  <a:spcPts val="1200"/>
                </a:spcBef>
                <a:buClr>
                  <a:srgbClr val="000000"/>
                </a:buClr>
                <a:buSzPct val="100000"/>
                <a:buFont typeface="Verdana"/>
                <a:buChar char="•"/>
                <a:tabLst>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3937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8509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3081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17653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2225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26797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1369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35941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0513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5085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49657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4229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58801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3373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67945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2517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77089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1661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86233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0805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5377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9639300" algn="l"/>
                  <a:tab pos="10058400" algn="l"/>
                  <a:tab pos="10058400" algn="l"/>
                  <a:tab pos="10058400" algn="l"/>
                  <a:tab pos="10058400" algn="l"/>
                  <a:tab pos="10058400" algn="l"/>
                  <a:tab pos="10058400" algn="l"/>
                </a:tabLst>
                <a:defRPr sz="1800"/>
              </a:pPr>
              <a:r>
                <a:rPr sz="2000">
                  <a:latin typeface="Verdana"/>
                  <a:ea typeface="Verdana"/>
                  <a:cs typeface="Verdana"/>
                  <a:sym typeface="Verdana"/>
                </a:rPr>
                <a:t>Represent the medium for explaining strategic issues and organizational responses</a:t>
              </a:r>
            </a:p>
          </p:txBody>
        </p:sp>
      </p:grpSp>
      <p:sp>
        <p:nvSpPr>
          <p:cNvPr id="932" name="Shape 932"/>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1 -42</a:t>
            </a:r>
          </a:p>
        </p:txBody>
      </p:sp>
      <p:sp>
        <p:nvSpPr>
          <p:cNvPr id="933" name="Shape 933"/>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Tree>
  </p:cSld>
  <p:clrMapOvr>
    <a:masterClrMapping/>
  </p:clrMapOvr>
  <p:transition spd="fast" advClick="1">
    <p:cover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2" grpId="1" fill="hold">
                                  <p:stCondLst>
                                    <p:cond delay="500"/>
                                  </p:stCondLst>
                                  <p:iterate type="el" backwards="0">
                                    <p:tmAbs val="0"/>
                                  </p:iterate>
                                  <p:childTnLst>
                                    <p:set>
                                      <p:cBhvr>
                                        <p:cTn id="6" fill="hold"/>
                                        <p:tgtEl>
                                          <p:spTgt spid="931"/>
                                        </p:tgtEl>
                                        <p:attrNameLst>
                                          <p:attrName>style.visibility</p:attrName>
                                        </p:attrNameLst>
                                      </p:cBhvr>
                                      <p:to>
                                        <p:strVal val="visible"/>
                                      </p:to>
                                    </p:set>
                                    <p:animEffect filter="wipe(down)" transition="in">
                                      <p:cBhvr>
                                        <p:cTn id="7" dur="1000"/>
                                        <p:tgtEl>
                                          <p:spTgt spid="9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31"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3" name="Shape 373"/>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74" name="Shape 374"/>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75"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76" name="Shape 376"/>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77" name="Shape 377"/>
          <p:cNvSpPr/>
          <p:nvPr>
            <p:ph type="body" idx="1"/>
          </p:nvPr>
        </p:nvSpPr>
        <p:spPr>
          <a:xfrm>
            <a:off x="395287" y="1546225"/>
            <a:ext cx="9102726" cy="5311775"/>
          </a:xfrm>
          <a:prstGeom prst="rect">
            <a:avLst/>
          </a:prstGeom>
        </p:spPr>
        <p:txBody>
          <a:bodyPr>
            <a:normAutofit fontScale="100000" lnSpcReduction="0"/>
          </a:bodyPr>
          <a:lstStyle/>
          <a:p>
            <a:pPr lvl="0" marL="342900" indent="-342900">
              <a:defRPr sz="1800"/>
            </a:pPr>
            <a:r>
              <a:rPr sz="2000"/>
              <a:t>                 </a:t>
            </a:r>
            <a:endParaRPr sz="2000"/>
          </a:p>
          <a:p>
            <a:pPr lvl="0" marL="342900" indent="-342900">
              <a:defRPr sz="1800"/>
            </a:pPr>
            <a:r>
              <a:rPr b="1" sz="2400">
                <a:solidFill>
                  <a:srgbClr val="ED6B06"/>
                </a:solidFill>
              </a:rPr>
              <a:t>      Strategic Management = Strategic Planning </a:t>
            </a:r>
            <a:endParaRPr b="1" sz="2400">
              <a:solidFill>
                <a:srgbClr val="ED6B06"/>
              </a:solidFill>
            </a:endParaRPr>
          </a:p>
          <a:p>
            <a:pPr lvl="0" marL="342900" indent="-342900">
              <a:defRPr sz="1800"/>
            </a:pPr>
            <a:r>
              <a:rPr sz="2400"/>
              <a:t> </a:t>
            </a:r>
            <a:endParaRPr sz="2400"/>
          </a:p>
          <a:p>
            <a:pPr lvl="0" marL="342900" indent="-342900">
              <a:defRPr sz="1800"/>
            </a:pPr>
            <a:endParaRPr sz="2400"/>
          </a:p>
          <a:p>
            <a:pPr lvl="0" marL="342900" indent="-342900">
              <a:defRPr sz="1800"/>
            </a:pPr>
            <a:r>
              <a:rPr sz="2400"/>
              <a:t>                              Who use each?</a:t>
            </a:r>
          </a:p>
        </p:txBody>
      </p:sp>
    </p:spTree>
  </p:cSld>
  <p:clrMapOvr>
    <a:masterClrMapping/>
  </p:clrMapOvr>
  <p:transition spd="fast" advClick="1">
    <p:cover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9" name="Shape 379"/>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80" name="Shape 380"/>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81"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82" name="Shape 382"/>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83" name="Shape 383"/>
          <p:cNvSpPr/>
          <p:nvPr>
            <p:ph type="title"/>
          </p:nvPr>
        </p:nvSpPr>
        <p:spPr>
          <a:xfrm>
            <a:off x="395287" y="395286"/>
            <a:ext cx="9102726" cy="1150939"/>
          </a:xfrm>
          <a:prstGeom prst="rect">
            <a:avLst/>
          </a:prstGeom>
        </p:spPr>
        <p:txBody>
          <a:bodyPr>
            <a:normAutofit fontScale="100000" lnSpcReduction="0"/>
          </a:bodyPr>
          <a:lstStyle/>
          <a:p>
            <a:pPr lvl="0">
              <a:defRPr b="0" sz="1800">
                <a:solidFill>
                  <a:srgbClr val="000000"/>
                </a:solidFill>
              </a:defRPr>
            </a:pPr>
            <a:r>
              <a:rPr b="1" sz="2400">
                <a:solidFill>
                  <a:srgbClr val="ED6B06"/>
                </a:solidFill>
              </a:rPr>
              <a:t>Purpose of Strategic Management </a:t>
            </a:r>
          </a:p>
        </p:txBody>
      </p:sp>
      <p:sp>
        <p:nvSpPr>
          <p:cNvPr id="384" name="Shape 384"/>
          <p:cNvSpPr/>
          <p:nvPr>
            <p:ph type="body" idx="1"/>
          </p:nvPr>
        </p:nvSpPr>
        <p:spPr>
          <a:xfrm>
            <a:off x="381000" y="1016000"/>
            <a:ext cx="8915400" cy="5080000"/>
          </a:xfrm>
          <a:prstGeom prst="rect">
            <a:avLst/>
          </a:prstGeom>
        </p:spPr>
        <p:txBody>
          <a:bodyPr lIns="38100" tIns="38100" rIns="38100" bIns="38100">
            <a:normAutofit fontScale="100000" lnSpcReduction="0"/>
          </a:bodyPr>
          <a:lstStyle/>
          <a:p>
            <a:pPr lvl="0" marL="1240356" indent="-1240356" defTabSz="896111">
              <a:lnSpc>
                <a:spcPct val="90000"/>
              </a:lnSpc>
              <a:buClr>
                <a:srgbClr val="000000"/>
              </a:buClr>
              <a:buSzPct val="100000"/>
              <a:buFont typeface="Arial"/>
              <a:buChar char="•"/>
              <a:defRPr sz="1800"/>
            </a:pPr>
            <a:r>
              <a:rPr sz="3100">
                <a:latin typeface="Arial Black"/>
                <a:ea typeface="Arial Black"/>
                <a:cs typeface="Arial Black"/>
                <a:sym typeface="Arial Black"/>
              </a:rPr>
              <a:t>Exploit                   </a:t>
            </a:r>
            <a:r>
              <a:rPr sz="4300">
                <a:latin typeface="Arial Black"/>
                <a:ea typeface="Arial Black"/>
                <a:cs typeface="Arial Black"/>
                <a:sym typeface="Arial Black"/>
              </a:rPr>
              <a:t>O</a:t>
            </a:r>
            <a:endParaRPr sz="4300">
              <a:latin typeface="Arial Black"/>
              <a:ea typeface="Arial Black"/>
              <a:cs typeface="Arial Black"/>
              <a:sym typeface="Arial Black"/>
            </a:endParaRPr>
          </a:p>
          <a:p>
            <a:pPr lvl="0" marL="261365" indent="-261365" defTabSz="896111">
              <a:lnSpc>
                <a:spcPct val="90000"/>
              </a:lnSpc>
              <a:spcBef>
                <a:spcPts val="700"/>
              </a:spcBef>
              <a:buClr>
                <a:srgbClr val="000000"/>
              </a:buClr>
              <a:buSzPct val="100000"/>
              <a:buFont typeface="Arial"/>
              <a:buChar char="•"/>
              <a:defRPr sz="1800"/>
            </a:pPr>
            <a:endParaRPr sz="3100">
              <a:latin typeface="Arial Black"/>
              <a:ea typeface="Arial Black"/>
              <a:cs typeface="Arial Black"/>
              <a:sym typeface="Arial Black"/>
            </a:endParaRPr>
          </a:p>
          <a:p>
            <a:pPr lvl="0" marL="1240356" indent="-1240356" defTabSz="896111">
              <a:lnSpc>
                <a:spcPct val="90000"/>
              </a:lnSpc>
              <a:spcBef>
                <a:spcPts val="700"/>
              </a:spcBef>
              <a:buClr>
                <a:srgbClr val="000000"/>
              </a:buClr>
              <a:buSzPct val="100000"/>
              <a:buFont typeface="Arial"/>
              <a:buChar char="•"/>
              <a:defRPr sz="1800"/>
            </a:pPr>
            <a:r>
              <a:rPr sz="3100">
                <a:latin typeface="Arial Black"/>
                <a:ea typeface="Arial Black"/>
                <a:cs typeface="Arial Black"/>
                <a:sym typeface="Arial Black"/>
              </a:rPr>
              <a:t>Avoid                     </a:t>
            </a:r>
            <a:r>
              <a:rPr sz="4300">
                <a:latin typeface="Arial Black"/>
                <a:ea typeface="Arial Black"/>
                <a:cs typeface="Arial Black"/>
                <a:sym typeface="Arial Black"/>
              </a:rPr>
              <a:t>T</a:t>
            </a:r>
            <a:endParaRPr sz="4300">
              <a:latin typeface="Arial Black"/>
              <a:ea typeface="Arial Black"/>
              <a:cs typeface="Arial Black"/>
              <a:sym typeface="Arial Black"/>
            </a:endParaRPr>
          </a:p>
          <a:p>
            <a:pPr lvl="0" marL="261365" indent="-261365" defTabSz="896111">
              <a:lnSpc>
                <a:spcPct val="90000"/>
              </a:lnSpc>
              <a:spcBef>
                <a:spcPts val="700"/>
              </a:spcBef>
              <a:buClr>
                <a:srgbClr val="000000"/>
              </a:buClr>
              <a:buSzPct val="100000"/>
              <a:buFont typeface="Arial"/>
              <a:buChar char="•"/>
              <a:defRPr sz="1800"/>
            </a:pPr>
            <a:endParaRPr sz="3100">
              <a:latin typeface="Arial Black"/>
              <a:ea typeface="Arial Black"/>
              <a:cs typeface="Arial Black"/>
              <a:sym typeface="Arial Black"/>
            </a:endParaRPr>
          </a:p>
          <a:p>
            <a:pPr lvl="0" marL="1240356" indent="-1240356" defTabSz="896111">
              <a:lnSpc>
                <a:spcPct val="90000"/>
              </a:lnSpc>
              <a:spcBef>
                <a:spcPts val="700"/>
              </a:spcBef>
              <a:buClr>
                <a:srgbClr val="000000"/>
              </a:buClr>
              <a:buSzPct val="100000"/>
              <a:buFont typeface="Arial"/>
              <a:buChar char="•"/>
              <a:defRPr sz="1800"/>
            </a:pPr>
            <a:r>
              <a:rPr sz="3100">
                <a:latin typeface="Arial Black"/>
                <a:ea typeface="Arial Black"/>
                <a:cs typeface="Arial Black"/>
                <a:sym typeface="Arial Black"/>
              </a:rPr>
              <a:t>Maximize              </a:t>
            </a:r>
            <a:r>
              <a:rPr sz="4300">
                <a:latin typeface="Arial Black"/>
                <a:ea typeface="Arial Black"/>
                <a:cs typeface="Arial Black"/>
                <a:sym typeface="Arial Black"/>
              </a:rPr>
              <a:t>S</a:t>
            </a:r>
            <a:endParaRPr sz="4300">
              <a:latin typeface="Arial Black"/>
              <a:ea typeface="Arial Black"/>
              <a:cs typeface="Arial Black"/>
              <a:sym typeface="Arial Black"/>
            </a:endParaRPr>
          </a:p>
          <a:p>
            <a:pPr lvl="0" marL="261365" indent="-261365" defTabSz="896111">
              <a:lnSpc>
                <a:spcPct val="90000"/>
              </a:lnSpc>
              <a:spcBef>
                <a:spcPts val="700"/>
              </a:spcBef>
              <a:buClr>
                <a:srgbClr val="000000"/>
              </a:buClr>
              <a:buSzPct val="100000"/>
              <a:buFont typeface="Arial"/>
              <a:buChar char="•"/>
              <a:defRPr sz="1800"/>
            </a:pPr>
            <a:endParaRPr sz="3100">
              <a:latin typeface="Arial Black"/>
              <a:ea typeface="Arial Black"/>
              <a:cs typeface="Arial Black"/>
              <a:sym typeface="Arial Black"/>
            </a:endParaRPr>
          </a:p>
          <a:p>
            <a:pPr lvl="0" marL="1240356" indent="-1240356" defTabSz="896111">
              <a:lnSpc>
                <a:spcPct val="90000"/>
              </a:lnSpc>
              <a:spcBef>
                <a:spcPts val="700"/>
              </a:spcBef>
              <a:buClr>
                <a:srgbClr val="000000"/>
              </a:buClr>
              <a:buSzPct val="100000"/>
              <a:buFont typeface="Arial"/>
              <a:buChar char="•"/>
              <a:defRPr sz="1800"/>
            </a:pPr>
            <a:r>
              <a:rPr sz="3100">
                <a:latin typeface="Arial Black"/>
                <a:ea typeface="Arial Black"/>
                <a:cs typeface="Arial Black"/>
                <a:sym typeface="Arial Black"/>
              </a:rPr>
              <a:t>Minimize             </a:t>
            </a:r>
            <a:r>
              <a:rPr sz="4300">
                <a:latin typeface="Arial Black"/>
                <a:ea typeface="Arial Black"/>
                <a:cs typeface="Arial Black"/>
                <a:sym typeface="Arial Black"/>
              </a:rPr>
              <a:t>W</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6" name="Shape 38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387" name="Shape 38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38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389" name="Shape 38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390" name="Shape 390"/>
          <p:cNvSpPr/>
          <p:nvPr/>
        </p:nvSpPr>
        <p:spPr>
          <a:xfrm>
            <a:off x="660400" y="1752600"/>
            <a:ext cx="8940800" cy="53086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Verdana"/>
                <a:ea typeface="Verdana"/>
                <a:cs typeface="Verdana"/>
                <a:sym typeface="Verdana"/>
              </a:defRPr>
            </a:lvl1pPr>
          </a:lstStyle>
          <a:p>
            <a:pPr lvl="0"/>
            <a:br/>
          </a:p>
        </p:txBody>
      </p:sp>
      <p:sp>
        <p:nvSpPr>
          <p:cNvPr id="391" name="Shape 391"/>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1 -5</a:t>
            </a:r>
          </a:p>
        </p:txBody>
      </p:sp>
      <p:grpSp>
        <p:nvGrpSpPr>
          <p:cNvPr id="394" name="Group 394"/>
          <p:cNvGrpSpPr/>
          <p:nvPr/>
        </p:nvGrpSpPr>
        <p:grpSpPr>
          <a:xfrm>
            <a:off x="4540250" y="2447925"/>
            <a:ext cx="4210050" cy="381000"/>
            <a:chOff x="0" y="0"/>
            <a:chExt cx="4210050" cy="381000"/>
          </a:xfrm>
        </p:grpSpPr>
        <p:sp>
          <p:nvSpPr>
            <p:cNvPr id="392" name="Shape 392"/>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93" name="Shape 393"/>
            <p:cNvSpPr/>
            <p:nvPr/>
          </p:nvSpPr>
          <p:spPr>
            <a:xfrm>
              <a:off x="1149449" y="69850"/>
              <a:ext cx="1920677"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Vision &amp; Mission</a:t>
              </a:r>
            </a:p>
          </p:txBody>
        </p:sp>
      </p:grpSp>
      <p:grpSp>
        <p:nvGrpSpPr>
          <p:cNvPr id="397" name="Group 397"/>
          <p:cNvGrpSpPr/>
          <p:nvPr/>
        </p:nvGrpSpPr>
        <p:grpSpPr>
          <a:xfrm>
            <a:off x="907945" y="1228695"/>
            <a:ext cx="4044955" cy="1066751"/>
            <a:chOff x="-52" y="-14"/>
            <a:chExt cx="4044953" cy="1066749"/>
          </a:xfrm>
        </p:grpSpPr>
        <p:sp>
          <p:nvSpPr>
            <p:cNvPr id="395" name="Shape 395"/>
            <p:cNvSpPr/>
            <p:nvPr/>
          </p:nvSpPr>
          <p:spPr>
            <a:xfrm>
              <a:off x="-53" y="-15"/>
              <a:ext cx="4044955" cy="1066751"/>
            </a:xfrm>
            <a:custGeom>
              <a:avLst/>
              <a:gdLst/>
              <a:ahLst/>
              <a:cxnLst>
                <a:cxn ang="0">
                  <a:pos x="wd2" y="hd2"/>
                </a:cxn>
                <a:cxn ang="5400000">
                  <a:pos x="wd2" y="hd2"/>
                </a:cxn>
                <a:cxn ang="10800000">
                  <a:pos x="wd2" y="hd2"/>
                </a:cxn>
                <a:cxn ang="16200000">
                  <a:pos x="wd2" y="hd2"/>
                </a:cxn>
              </a:cxnLst>
              <a:rect l="0" t="0" r="r" b="b"/>
              <a:pathLst>
                <a:path w="19679"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D6B06"/>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96" name="Shape 396"/>
            <p:cNvSpPr/>
            <p:nvPr/>
          </p:nvSpPr>
          <p:spPr>
            <a:xfrm>
              <a:off x="200075" y="349262"/>
              <a:ext cx="3656014"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ctr">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latin typeface="Verdana"/>
                  <a:ea typeface="Verdana"/>
                  <a:cs typeface="Verdana"/>
                  <a:sym typeface="Verdana"/>
                </a:defRPr>
              </a:lvl1pPr>
            </a:lstStyle>
            <a:p>
              <a:pPr lvl="0">
                <a:defRPr b="0" sz="1800"/>
              </a:pPr>
              <a:r>
                <a:rPr b="1" sz="2400"/>
                <a:t>Strategy Formulation</a:t>
              </a:r>
            </a:p>
          </p:txBody>
        </p:sp>
      </p:grpSp>
      <p:grpSp>
        <p:nvGrpSpPr>
          <p:cNvPr id="400" name="Group 400"/>
          <p:cNvGrpSpPr/>
          <p:nvPr/>
        </p:nvGrpSpPr>
        <p:grpSpPr>
          <a:xfrm>
            <a:off x="4540250" y="3057525"/>
            <a:ext cx="4210050" cy="381000"/>
            <a:chOff x="0" y="0"/>
            <a:chExt cx="4210050" cy="381000"/>
          </a:xfrm>
        </p:grpSpPr>
        <p:sp>
          <p:nvSpPr>
            <p:cNvPr id="398" name="Shape 398"/>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399" name="Shape 399"/>
            <p:cNvSpPr/>
            <p:nvPr/>
          </p:nvSpPr>
          <p:spPr>
            <a:xfrm>
              <a:off x="198733" y="69850"/>
              <a:ext cx="3822106"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External Opportunities &amp; Threats</a:t>
              </a:r>
            </a:p>
          </p:txBody>
        </p:sp>
      </p:grpSp>
      <p:grpSp>
        <p:nvGrpSpPr>
          <p:cNvPr id="403" name="Group 403"/>
          <p:cNvGrpSpPr/>
          <p:nvPr/>
        </p:nvGrpSpPr>
        <p:grpSpPr>
          <a:xfrm>
            <a:off x="4540250" y="3667125"/>
            <a:ext cx="4210050" cy="381000"/>
            <a:chOff x="0" y="0"/>
            <a:chExt cx="4210050" cy="381000"/>
          </a:xfrm>
        </p:grpSpPr>
        <p:sp>
          <p:nvSpPr>
            <p:cNvPr id="401" name="Shape 401"/>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02" name="Shape 402"/>
            <p:cNvSpPr/>
            <p:nvPr/>
          </p:nvSpPr>
          <p:spPr>
            <a:xfrm>
              <a:off x="160434" y="69850"/>
              <a:ext cx="3898703"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Internal Strengths &amp; Weaknesses</a:t>
              </a:r>
            </a:p>
          </p:txBody>
        </p:sp>
      </p:grpSp>
      <p:grpSp>
        <p:nvGrpSpPr>
          <p:cNvPr id="406" name="Group 406"/>
          <p:cNvGrpSpPr/>
          <p:nvPr/>
        </p:nvGrpSpPr>
        <p:grpSpPr>
          <a:xfrm>
            <a:off x="4540250" y="4276725"/>
            <a:ext cx="4210050" cy="381000"/>
            <a:chOff x="0" y="0"/>
            <a:chExt cx="4210050" cy="381000"/>
          </a:xfrm>
        </p:grpSpPr>
        <p:sp>
          <p:nvSpPr>
            <p:cNvPr id="404" name="Shape 404"/>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05" name="Shape 405"/>
            <p:cNvSpPr/>
            <p:nvPr/>
          </p:nvSpPr>
          <p:spPr>
            <a:xfrm>
              <a:off x="828673" y="69850"/>
              <a:ext cx="2563814"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Long-Term Objectives</a:t>
              </a:r>
            </a:p>
          </p:txBody>
        </p:sp>
      </p:grpSp>
      <p:grpSp>
        <p:nvGrpSpPr>
          <p:cNvPr id="409" name="Group 409"/>
          <p:cNvGrpSpPr/>
          <p:nvPr/>
        </p:nvGrpSpPr>
        <p:grpSpPr>
          <a:xfrm>
            <a:off x="4540250" y="4886325"/>
            <a:ext cx="4210050" cy="381000"/>
            <a:chOff x="0" y="0"/>
            <a:chExt cx="4210050" cy="381000"/>
          </a:xfrm>
        </p:grpSpPr>
        <p:sp>
          <p:nvSpPr>
            <p:cNvPr id="407" name="Shape 407"/>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08" name="Shape 408"/>
            <p:cNvSpPr/>
            <p:nvPr/>
          </p:nvSpPr>
          <p:spPr>
            <a:xfrm>
              <a:off x="832941" y="69850"/>
              <a:ext cx="2553693"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Alternative Strategies</a:t>
              </a:r>
            </a:p>
          </p:txBody>
        </p:sp>
      </p:grpSp>
      <p:grpSp>
        <p:nvGrpSpPr>
          <p:cNvPr id="412" name="Group 412"/>
          <p:cNvGrpSpPr/>
          <p:nvPr/>
        </p:nvGrpSpPr>
        <p:grpSpPr>
          <a:xfrm>
            <a:off x="4540250" y="5495925"/>
            <a:ext cx="4210050" cy="381000"/>
            <a:chOff x="0" y="0"/>
            <a:chExt cx="4210050" cy="381000"/>
          </a:xfrm>
        </p:grpSpPr>
        <p:sp>
          <p:nvSpPr>
            <p:cNvPr id="410" name="Shape 410"/>
            <p:cNvSpPr/>
            <p:nvPr/>
          </p:nvSpPr>
          <p:spPr>
            <a:xfrm>
              <a:off x="0" y="0"/>
              <a:ext cx="4210050" cy="381000"/>
            </a:xfrm>
            <a:prstGeom prst="rect">
              <a:avLst/>
            </a:prstGeom>
            <a:solidFill>
              <a:srgbClr val="F39B1C"/>
            </a:solidFill>
            <a:ln w="9360" cap="flat">
              <a:solidFill>
                <a:srgbClr val="000000"/>
              </a:solidFill>
              <a:prstDash val="solid"/>
              <a:miter lim="800000"/>
            </a:ln>
            <a:effectLst/>
          </p:spPr>
          <p:txBody>
            <a:bodyPr wrap="square" lIns="0" tIns="0" rIns="0" bIns="0" numCol="1" anchor="t">
              <a:noAutofit/>
            </a:bodyPr>
            <a:lstStyle/>
            <a:p>
              <a:pPr lvl="0">
                <a:defRPr>
                  <a:latin typeface="Verdana"/>
                  <a:ea typeface="Verdana"/>
                  <a:cs typeface="Verdana"/>
                  <a:sym typeface="Verdana"/>
                </a:defRPr>
              </a:pPr>
            </a:p>
          </p:txBody>
        </p:sp>
        <p:sp>
          <p:nvSpPr>
            <p:cNvPr id="411" name="Shape 411"/>
            <p:cNvSpPr/>
            <p:nvPr/>
          </p:nvSpPr>
          <p:spPr>
            <a:xfrm>
              <a:off x="1037132" y="69850"/>
              <a:ext cx="2145309"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indent="38100" algn="ctr">
                <a:spcBef>
                  <a:spcPts val="10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1600">
                  <a:latin typeface="Verdana"/>
                  <a:ea typeface="Verdana"/>
                  <a:cs typeface="Verdana"/>
                  <a:sym typeface="Verdana"/>
                </a:defRPr>
              </a:lvl1pPr>
            </a:lstStyle>
            <a:p>
              <a:pPr lvl="0">
                <a:defRPr b="0" sz="1800"/>
              </a:pPr>
              <a:r>
                <a:rPr b="1" sz="1600"/>
                <a:t>Strategy Selection</a:t>
              </a:r>
            </a:p>
          </p:txBody>
        </p:sp>
      </p:grpSp>
      <p:sp>
        <p:nvSpPr>
          <p:cNvPr id="413" name="Shape 413"/>
          <p:cNvSpPr/>
          <p:nvPr/>
        </p:nvSpPr>
        <p:spPr>
          <a:xfrm>
            <a:off x="2806700" y="2295523"/>
            <a:ext cx="1590" cy="3429005"/>
          </a:xfrm>
          <a:prstGeom prst="line">
            <a:avLst/>
          </a:prstGeom>
          <a:ln w="76320">
            <a:solidFill>
              <a:srgbClr val="ED6B06"/>
            </a:solidFill>
            <a:miter/>
          </a:ln>
        </p:spPr>
        <p:txBody>
          <a:bodyPr lIns="0" tIns="0" rIns="0" bIns="0"/>
          <a:lstStyle/>
          <a:p>
            <a:pPr lvl="0" defTabSz="457200"/>
          </a:p>
        </p:txBody>
      </p:sp>
      <p:sp>
        <p:nvSpPr>
          <p:cNvPr id="414" name="Shape 414"/>
          <p:cNvSpPr/>
          <p:nvPr/>
        </p:nvSpPr>
        <p:spPr>
          <a:xfrm>
            <a:off x="2806699" y="5724525"/>
            <a:ext cx="1733552" cy="1590"/>
          </a:xfrm>
          <a:prstGeom prst="line">
            <a:avLst/>
          </a:prstGeom>
          <a:ln w="76320">
            <a:solidFill>
              <a:srgbClr val="ED6B06"/>
            </a:solidFill>
            <a:miter/>
          </a:ln>
        </p:spPr>
        <p:txBody>
          <a:bodyPr lIns="0" tIns="0" rIns="0" bIns="0"/>
          <a:lstStyle/>
          <a:p>
            <a:pPr lvl="0" defTabSz="457200"/>
          </a:p>
        </p:txBody>
      </p:sp>
      <p:sp>
        <p:nvSpPr>
          <p:cNvPr id="415" name="Shape 415"/>
          <p:cNvSpPr/>
          <p:nvPr/>
        </p:nvSpPr>
        <p:spPr>
          <a:xfrm>
            <a:off x="2806699" y="2676525"/>
            <a:ext cx="1733552" cy="1590"/>
          </a:xfrm>
          <a:prstGeom prst="line">
            <a:avLst/>
          </a:prstGeom>
          <a:ln w="76320">
            <a:solidFill>
              <a:srgbClr val="ED6B06"/>
            </a:solidFill>
            <a:miter/>
          </a:ln>
        </p:spPr>
        <p:txBody>
          <a:bodyPr lIns="0" tIns="0" rIns="0" bIns="0"/>
          <a:lstStyle/>
          <a:p>
            <a:pPr lvl="0" defTabSz="457200"/>
          </a:p>
        </p:txBody>
      </p:sp>
      <p:sp>
        <p:nvSpPr>
          <p:cNvPr id="416" name="Shape 416"/>
          <p:cNvSpPr/>
          <p:nvPr/>
        </p:nvSpPr>
        <p:spPr>
          <a:xfrm>
            <a:off x="2806699" y="3895725"/>
            <a:ext cx="1733552" cy="1590"/>
          </a:xfrm>
          <a:prstGeom prst="line">
            <a:avLst/>
          </a:prstGeom>
          <a:ln w="76320">
            <a:solidFill>
              <a:srgbClr val="ED6B06"/>
            </a:solidFill>
            <a:miter/>
          </a:ln>
        </p:spPr>
        <p:txBody>
          <a:bodyPr lIns="0" tIns="0" rIns="0" bIns="0"/>
          <a:lstStyle/>
          <a:p>
            <a:pPr lvl="0" defTabSz="457200"/>
          </a:p>
        </p:txBody>
      </p:sp>
      <p:sp>
        <p:nvSpPr>
          <p:cNvPr id="417" name="Shape 417"/>
          <p:cNvSpPr/>
          <p:nvPr/>
        </p:nvSpPr>
        <p:spPr>
          <a:xfrm>
            <a:off x="2806699" y="4505325"/>
            <a:ext cx="1733552" cy="1590"/>
          </a:xfrm>
          <a:prstGeom prst="line">
            <a:avLst/>
          </a:prstGeom>
          <a:ln w="76320">
            <a:solidFill>
              <a:srgbClr val="ED6B06"/>
            </a:solidFill>
            <a:miter/>
          </a:ln>
        </p:spPr>
        <p:txBody>
          <a:bodyPr lIns="0" tIns="0" rIns="0" bIns="0"/>
          <a:lstStyle/>
          <a:p>
            <a:pPr lvl="0" defTabSz="457200"/>
          </a:p>
        </p:txBody>
      </p:sp>
      <p:sp>
        <p:nvSpPr>
          <p:cNvPr id="418" name="Shape 418"/>
          <p:cNvSpPr/>
          <p:nvPr/>
        </p:nvSpPr>
        <p:spPr>
          <a:xfrm>
            <a:off x="2806699" y="5038725"/>
            <a:ext cx="1733552" cy="1590"/>
          </a:xfrm>
          <a:prstGeom prst="line">
            <a:avLst/>
          </a:prstGeom>
          <a:ln w="76320">
            <a:solidFill>
              <a:srgbClr val="ED6B06"/>
            </a:solidFill>
            <a:miter/>
          </a:ln>
        </p:spPr>
        <p:txBody>
          <a:bodyPr lIns="0" tIns="0" rIns="0" bIns="0"/>
          <a:lstStyle/>
          <a:p>
            <a:pPr lvl="0" defTabSz="457200"/>
          </a:p>
        </p:txBody>
      </p:sp>
      <p:sp>
        <p:nvSpPr>
          <p:cNvPr id="419" name="Shape 419"/>
          <p:cNvSpPr/>
          <p:nvPr/>
        </p:nvSpPr>
        <p:spPr>
          <a:xfrm>
            <a:off x="2806699" y="3286125"/>
            <a:ext cx="1733552" cy="1590"/>
          </a:xfrm>
          <a:prstGeom prst="line">
            <a:avLst/>
          </a:prstGeom>
          <a:ln w="76320">
            <a:solidFill>
              <a:srgbClr val="ED6B06"/>
            </a:solidFill>
            <a:miter/>
          </a:ln>
        </p:spPr>
        <p:txBody>
          <a:bodyPr lIns="0" tIns="0" rIns="0" bIns="0"/>
          <a:lstStyle/>
          <a:p>
            <a:pPr lvl="0" defTabSz="457200"/>
          </a:p>
        </p:txBody>
      </p:sp>
      <p:sp>
        <p:nvSpPr>
          <p:cNvPr id="420" name="Shape 420"/>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1 -5</a:t>
            </a:r>
          </a:p>
        </p:txBody>
      </p:sp>
      <p:sp>
        <p:nvSpPr>
          <p:cNvPr id="421" name="Shape 421"/>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422" name="Shape 422"/>
          <p:cNvSpPr/>
          <p:nvPr/>
        </p:nvSpPr>
        <p:spPr>
          <a:xfrm>
            <a:off x="577850" y="457200"/>
            <a:ext cx="86487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Strategic Management</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10" presetID="3" grpId="1" fill="hold">
                                  <p:stCondLst>
                                    <p:cond delay="0"/>
                                  </p:stCondLst>
                                  <p:iterate type="el" backwards="0">
                                    <p:tmAbs val="0"/>
                                  </p:iterate>
                                  <p:childTnLst>
                                    <p:set>
                                      <p:cBhvr>
                                        <p:cTn id="6" fill="hold"/>
                                        <p:tgtEl>
                                          <p:spTgt spid="394"/>
                                        </p:tgtEl>
                                        <p:attrNameLst>
                                          <p:attrName>style.visibility</p:attrName>
                                        </p:attrNameLst>
                                      </p:cBhvr>
                                      <p:to>
                                        <p:strVal val="visible"/>
                                      </p:to>
                                    </p:set>
                                    <p:animEffect filter="blinds(horizontal)" transition="in">
                                      <p:cBhvr>
                                        <p:cTn id="7" dur="1000"/>
                                        <p:tgtEl>
                                          <p:spTgt spid="394"/>
                                        </p:tgtEl>
                                      </p:cBhvr>
                                    </p:animEffect>
                                  </p:childTnLst>
                                </p:cTn>
                              </p:par>
                            </p:childTnLst>
                          </p:cTn>
                        </p:par>
                        <p:par>
                          <p:cTn id="8" fill="hold">
                            <p:stCondLst>
                              <p:cond delay="1000"/>
                            </p:stCondLst>
                            <p:childTnLst>
                              <p:par>
                                <p:cTn id="9" nodeType="afterEffect" presetClass="entr" presetSubtype="10" presetID="3" grpId="2" fill="hold">
                                  <p:stCondLst>
                                    <p:cond delay="500"/>
                                  </p:stCondLst>
                                  <p:iterate type="el" backwards="0">
                                    <p:tmAbs val="0"/>
                                  </p:iterate>
                                  <p:childTnLst>
                                    <p:set>
                                      <p:cBhvr>
                                        <p:cTn id="10" fill="hold"/>
                                        <p:tgtEl>
                                          <p:spTgt spid="400"/>
                                        </p:tgtEl>
                                        <p:attrNameLst>
                                          <p:attrName>style.visibility</p:attrName>
                                        </p:attrNameLst>
                                      </p:cBhvr>
                                      <p:to>
                                        <p:strVal val="visible"/>
                                      </p:to>
                                    </p:set>
                                    <p:animEffect filter="blinds(horizontal)" transition="in">
                                      <p:cBhvr>
                                        <p:cTn id="11" dur="1000"/>
                                        <p:tgtEl>
                                          <p:spTgt spid="400"/>
                                        </p:tgtEl>
                                      </p:cBhvr>
                                    </p:animEffect>
                                  </p:childTnLst>
                                </p:cTn>
                              </p:par>
                            </p:childTnLst>
                          </p:cTn>
                        </p:par>
                        <p:par>
                          <p:cTn id="12" fill="hold">
                            <p:stCondLst>
                              <p:cond delay="2500"/>
                            </p:stCondLst>
                            <p:childTnLst>
                              <p:par>
                                <p:cTn id="13" nodeType="afterEffect" presetClass="entr" presetSubtype="10" presetID="3" grpId="3" fill="hold">
                                  <p:stCondLst>
                                    <p:cond delay="500"/>
                                  </p:stCondLst>
                                  <p:iterate type="el" backwards="0">
                                    <p:tmAbs val="0"/>
                                  </p:iterate>
                                  <p:childTnLst>
                                    <p:set>
                                      <p:cBhvr>
                                        <p:cTn id="14" fill="hold"/>
                                        <p:tgtEl>
                                          <p:spTgt spid="403"/>
                                        </p:tgtEl>
                                        <p:attrNameLst>
                                          <p:attrName>style.visibility</p:attrName>
                                        </p:attrNameLst>
                                      </p:cBhvr>
                                      <p:to>
                                        <p:strVal val="visible"/>
                                      </p:to>
                                    </p:set>
                                    <p:animEffect filter="blinds(horizontal)" transition="in">
                                      <p:cBhvr>
                                        <p:cTn id="15" dur="1000"/>
                                        <p:tgtEl>
                                          <p:spTgt spid="403"/>
                                        </p:tgtEl>
                                      </p:cBhvr>
                                    </p:animEffect>
                                  </p:childTnLst>
                                </p:cTn>
                              </p:par>
                            </p:childTnLst>
                          </p:cTn>
                        </p:par>
                        <p:par>
                          <p:cTn id="16" fill="hold">
                            <p:stCondLst>
                              <p:cond delay="4000"/>
                            </p:stCondLst>
                            <p:childTnLst>
                              <p:par>
                                <p:cTn id="17" nodeType="afterEffect" presetClass="entr" presetSubtype="10" presetID="3" grpId="4" fill="hold">
                                  <p:stCondLst>
                                    <p:cond delay="500"/>
                                  </p:stCondLst>
                                  <p:iterate type="el" backwards="0">
                                    <p:tmAbs val="0"/>
                                  </p:iterate>
                                  <p:childTnLst>
                                    <p:set>
                                      <p:cBhvr>
                                        <p:cTn id="18" fill="hold"/>
                                        <p:tgtEl>
                                          <p:spTgt spid="406"/>
                                        </p:tgtEl>
                                        <p:attrNameLst>
                                          <p:attrName>style.visibility</p:attrName>
                                        </p:attrNameLst>
                                      </p:cBhvr>
                                      <p:to>
                                        <p:strVal val="visible"/>
                                      </p:to>
                                    </p:set>
                                    <p:animEffect filter="blinds(horizontal)" transition="in">
                                      <p:cBhvr>
                                        <p:cTn id="19" dur="1000"/>
                                        <p:tgtEl>
                                          <p:spTgt spid="406"/>
                                        </p:tgtEl>
                                      </p:cBhvr>
                                    </p:animEffect>
                                  </p:childTnLst>
                                </p:cTn>
                              </p:par>
                            </p:childTnLst>
                          </p:cTn>
                        </p:par>
                        <p:par>
                          <p:cTn id="20" fill="hold">
                            <p:stCondLst>
                              <p:cond delay="5500"/>
                            </p:stCondLst>
                            <p:childTnLst>
                              <p:par>
                                <p:cTn id="21" nodeType="afterEffect" presetClass="entr" presetSubtype="10" presetID="3" grpId="5" fill="hold">
                                  <p:stCondLst>
                                    <p:cond delay="500"/>
                                  </p:stCondLst>
                                  <p:iterate type="el" backwards="0">
                                    <p:tmAbs val="0"/>
                                  </p:iterate>
                                  <p:childTnLst>
                                    <p:set>
                                      <p:cBhvr>
                                        <p:cTn id="22" fill="hold"/>
                                        <p:tgtEl>
                                          <p:spTgt spid="409"/>
                                        </p:tgtEl>
                                        <p:attrNameLst>
                                          <p:attrName>style.visibility</p:attrName>
                                        </p:attrNameLst>
                                      </p:cBhvr>
                                      <p:to>
                                        <p:strVal val="visible"/>
                                      </p:to>
                                    </p:set>
                                    <p:animEffect filter="blinds(horizontal)" transition="in">
                                      <p:cBhvr>
                                        <p:cTn id="23" dur="1000"/>
                                        <p:tgtEl>
                                          <p:spTgt spid="409"/>
                                        </p:tgtEl>
                                      </p:cBhvr>
                                    </p:animEffect>
                                  </p:childTnLst>
                                </p:cTn>
                              </p:par>
                            </p:childTnLst>
                          </p:cTn>
                        </p:par>
                        <p:par>
                          <p:cTn id="24" fill="hold">
                            <p:stCondLst>
                              <p:cond delay="7000"/>
                            </p:stCondLst>
                            <p:childTnLst>
                              <p:par>
                                <p:cTn id="25" nodeType="afterEffect" presetClass="entr" presetSubtype="10" presetID="3" grpId="6" fill="hold">
                                  <p:stCondLst>
                                    <p:cond delay="500"/>
                                  </p:stCondLst>
                                  <p:iterate type="el" backwards="0">
                                    <p:tmAbs val="0"/>
                                  </p:iterate>
                                  <p:childTnLst>
                                    <p:set>
                                      <p:cBhvr>
                                        <p:cTn id="26" fill="hold"/>
                                        <p:tgtEl>
                                          <p:spTgt spid="412"/>
                                        </p:tgtEl>
                                        <p:attrNameLst>
                                          <p:attrName>style.visibility</p:attrName>
                                        </p:attrNameLst>
                                      </p:cBhvr>
                                      <p:to>
                                        <p:strVal val="visible"/>
                                      </p:to>
                                    </p:set>
                                    <p:animEffect filter="blinds(horizontal)" transition="in">
                                      <p:cBhvr>
                                        <p:cTn id="27" dur="1000"/>
                                        <p:tgtEl>
                                          <p:spTgt spid="4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09" grpId="5"/>
      <p:bldP build="whole" bldLvl="1" animBg="1" rev="0" advAuto="0" spid="412" grpId="6"/>
      <p:bldP build="whole" bldLvl="1" animBg="1" rev="0" advAuto="0" spid="400" grpId="2"/>
      <p:bldP build="whole" bldLvl="1" animBg="1" rev="0" advAuto="0" spid="406" grpId="4"/>
      <p:bldP build="whole" bldLvl="1" animBg="1" rev="0" advAuto="0" spid="403" grpId="3"/>
      <p:bldP build="whole" bldLvl="1" animBg="1" rev="0" advAuto="0" spid="394" grpId="1"/>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4" name="Shape 424"/>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425" name="Shape 425"/>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426"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427" name="Shape 427"/>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428" name="Shape 428"/>
          <p:cNvSpPr/>
          <p:nvPr/>
        </p:nvSpPr>
        <p:spPr>
          <a:xfrm>
            <a:off x="560387" y="1773235"/>
            <a:ext cx="8953501" cy="35966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New business opportunities</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Businesses to abandon</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Allocation of resources</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Expansion or diversification</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International markets</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Mergers or joint ventures</a:t>
            </a:r>
            <a:endParaRPr sz="2000">
              <a:latin typeface="Verdana"/>
              <a:ea typeface="Verdana"/>
              <a:cs typeface="Verdana"/>
              <a:sym typeface="Verdana"/>
            </a:endParaRPr>
          </a:p>
          <a:p>
            <a:pPr lvl="0">
              <a:lnSpc>
                <a:spcPct val="90000"/>
              </a:lnSpc>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endParaRPr sz="2000">
              <a:latin typeface="Verdana"/>
              <a:ea typeface="Verdana"/>
              <a:cs typeface="Verdana"/>
              <a:sym typeface="Verdana"/>
            </a:endParaRPr>
          </a:p>
          <a:p>
            <a:pPr lvl="0">
              <a:lnSpc>
                <a:spcPct val="90000"/>
              </a:lnSpc>
              <a:buClr>
                <a:srgbClr val="000000"/>
              </a:buClr>
              <a:buSzPct val="100000"/>
              <a:buFont typeface="Verdana"/>
              <a:buChar char="•"/>
              <a:tabLst>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9144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3716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18288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2860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27432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2004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36576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1148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45720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0292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4864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59436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4008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68580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3152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77724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2296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86868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 pos="9144000" algn="l"/>
              </a:tabLst>
              <a:defRPr sz="1800"/>
            </a:pPr>
            <a:r>
              <a:rPr sz="2000">
                <a:latin typeface="Verdana"/>
                <a:ea typeface="Verdana"/>
                <a:cs typeface="Verdana"/>
                <a:sym typeface="Verdana"/>
              </a:rPr>
              <a:t>  Avoidance of hostile takeover</a:t>
            </a:r>
          </a:p>
        </p:txBody>
      </p:sp>
      <p:sp>
        <p:nvSpPr>
          <p:cNvPr id="429" name="Shape 429"/>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1 -6</a:t>
            </a:r>
          </a:p>
        </p:txBody>
      </p:sp>
      <p:sp>
        <p:nvSpPr>
          <p:cNvPr id="430" name="Shape 430"/>
          <p:cNvSpPr/>
          <p:nvPr/>
        </p:nvSpPr>
        <p:spPr>
          <a:xfrm>
            <a:off x="495300" y="457200"/>
            <a:ext cx="82296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Strategy Formulation</a:t>
            </a:r>
          </a:p>
        </p:txBody>
      </p:sp>
      <p:sp>
        <p:nvSpPr>
          <p:cNvPr id="431" name="Shape 431"/>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1 -6</a:t>
            </a:r>
          </a:p>
        </p:txBody>
      </p:sp>
      <p:sp>
        <p:nvSpPr>
          <p:cNvPr id="432" name="Shape 432"/>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433" name="Shape 433"/>
          <p:cNvSpPr/>
          <p:nvPr/>
        </p:nvSpPr>
        <p:spPr>
          <a:xfrm>
            <a:off x="558800" y="981075"/>
            <a:ext cx="6219825"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5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2400">
                <a:latin typeface="Verdana"/>
                <a:ea typeface="Verdana"/>
                <a:cs typeface="Verdana"/>
                <a:sym typeface="Verdana"/>
              </a:defRPr>
            </a:lvl1pPr>
          </a:lstStyle>
          <a:p>
            <a:pPr lvl="0">
              <a:defRPr b="0" sz="1800"/>
            </a:pPr>
            <a:r>
              <a:rPr b="1" sz="2400"/>
              <a:t>Issues in Strategy Formulation</a:t>
            </a:r>
          </a:p>
        </p:txBody>
      </p:sp>
      <p:pic>
        <p:nvPicPr>
          <p:cNvPr id="434" name="image6.png"/>
          <p:cNvPicPr/>
          <p:nvPr/>
        </p:nvPicPr>
        <p:blipFill>
          <a:blip r:embed="rId3">
            <a:extLst/>
          </a:blip>
          <a:stretch>
            <a:fillRect/>
          </a:stretch>
        </p:blipFill>
        <p:spPr>
          <a:xfrm>
            <a:off x="5353050" y="1619250"/>
            <a:ext cx="3333750" cy="3638550"/>
          </a:xfrm>
          <a:prstGeom prst="rect">
            <a:avLst/>
          </a:prstGeom>
          <a:ln w="12700">
            <a:miter lim="400000"/>
          </a:ln>
        </p:spPr>
      </p:pic>
    </p:spTree>
  </p:cSld>
  <p:clrMapOvr>
    <a:masterClrMapping/>
  </p:clrMapOvr>
  <p:transition spd="fast" advClick="1">
    <p:cover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6" name="Shape 436"/>
          <p:cNvSpPr/>
          <p:nvPr/>
        </p:nvSpPr>
        <p:spPr>
          <a:xfrm>
            <a:off x="-1" y="6397625"/>
            <a:ext cx="9907590" cy="457200"/>
          </a:xfrm>
          <a:prstGeom prst="rect">
            <a:avLst/>
          </a:prstGeom>
          <a:solidFill>
            <a:srgbClr val="ED6B06"/>
          </a:solidFill>
          <a:ln w="12700">
            <a:miter lim="400000"/>
          </a:ln>
        </p:spPr>
        <p:txBody>
          <a:bodyPr lIns="0" tIns="0" rIns="0" bIns="0"/>
          <a:lstStyle/>
          <a:p>
            <a:pPr lvl="0">
              <a:defRPr>
                <a:latin typeface="Verdana"/>
                <a:ea typeface="Verdana"/>
                <a:cs typeface="Verdana"/>
                <a:sym typeface="Verdana"/>
              </a:defRPr>
            </a:pPr>
          </a:p>
        </p:txBody>
      </p:sp>
      <p:sp>
        <p:nvSpPr>
          <p:cNvPr id="437" name="Shape 437"/>
          <p:cNvSpPr/>
          <p:nvPr/>
        </p:nvSpPr>
        <p:spPr>
          <a:xfrm>
            <a:off x="-3" y="6397625"/>
            <a:ext cx="9901242" cy="1590"/>
          </a:xfrm>
          <a:prstGeom prst="line">
            <a:avLst/>
          </a:prstGeom>
          <a:ln w="6480">
            <a:solidFill>
              <a:srgbClr val="FFFFFF"/>
            </a:solidFill>
            <a:miter/>
          </a:ln>
        </p:spPr>
        <p:txBody>
          <a:bodyPr lIns="0" tIns="0" rIns="0" bIns="0"/>
          <a:lstStyle/>
          <a:p>
            <a:pPr lvl="0" defTabSz="457200"/>
          </a:p>
        </p:txBody>
      </p:sp>
      <p:pic>
        <p:nvPicPr>
          <p:cNvPr id="438" name="image1.png"/>
          <p:cNvPicPr/>
          <p:nvPr/>
        </p:nvPicPr>
        <p:blipFill>
          <a:blip r:embed="rId2">
            <a:extLst/>
          </a:blip>
          <a:stretch>
            <a:fillRect/>
          </a:stretch>
        </p:blipFill>
        <p:spPr>
          <a:xfrm>
            <a:off x="8247060" y="6356350"/>
            <a:ext cx="1655765" cy="493713"/>
          </a:xfrm>
          <a:prstGeom prst="rect">
            <a:avLst/>
          </a:prstGeom>
          <a:ln w="12700">
            <a:miter lim="400000"/>
          </a:ln>
        </p:spPr>
      </p:pic>
      <p:sp>
        <p:nvSpPr>
          <p:cNvPr id="439" name="Shape 439"/>
          <p:cNvSpPr/>
          <p:nvPr/>
        </p:nvSpPr>
        <p:spPr>
          <a:xfrm>
            <a:off x="549274" y="6546850"/>
            <a:ext cx="5422902" cy="24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Copyright © 2009 Pearson Education, Inc. </a:t>
            </a:r>
            <a:endParaRPr sz="900">
              <a:solidFill>
                <a:srgbClr val="FBF5EA"/>
              </a:solidFill>
              <a:latin typeface="Times New Roman"/>
              <a:ea typeface="Times New Roman"/>
              <a:cs typeface="Times New Roman"/>
              <a:sym typeface="Times New Roman"/>
            </a:endParaRPr>
          </a:p>
          <a:p>
            <a:pPr lvl="0">
              <a:tabLst>
                <a:tab pos="723900" algn="l"/>
                <a:tab pos="723900" algn="l"/>
                <a:tab pos="723900" algn="l"/>
                <a:tab pos="723900" algn="l"/>
                <a:tab pos="1447800" algn="l"/>
                <a:tab pos="1447800" algn="l"/>
                <a:tab pos="1447800" algn="l"/>
                <a:tab pos="1447800" algn="l"/>
                <a:tab pos="2171700" algn="l"/>
                <a:tab pos="2171700" algn="l"/>
                <a:tab pos="2171700" algn="l"/>
                <a:tab pos="2171700" algn="l"/>
                <a:tab pos="2895600" algn="l"/>
                <a:tab pos="2895600" algn="l"/>
                <a:tab pos="2895600" algn="l"/>
                <a:tab pos="2895600" algn="l"/>
                <a:tab pos="3619500" algn="l"/>
                <a:tab pos="3619500" algn="l"/>
                <a:tab pos="3619500" algn="l"/>
                <a:tab pos="3619500" algn="l"/>
                <a:tab pos="4343400" algn="l"/>
                <a:tab pos="4343400" algn="l"/>
                <a:tab pos="4343400" algn="l"/>
                <a:tab pos="4343400" algn="l"/>
                <a:tab pos="5067300" algn="l"/>
                <a:tab pos="5067300" algn="l"/>
                <a:tab pos="5067300" algn="l"/>
                <a:tab pos="5067300" algn="l"/>
                <a:tab pos="5486400" algn="l"/>
                <a:tab pos="5486400" algn="l"/>
                <a:tab pos="5486400" algn="l"/>
                <a:tab pos="5486400" algn="l"/>
              </a:tabLst>
              <a:defRPr sz="1800"/>
            </a:pPr>
            <a:r>
              <a:rPr sz="900">
                <a:solidFill>
                  <a:srgbClr val="FBF5EA"/>
                </a:solidFill>
                <a:latin typeface="Times New Roman"/>
                <a:ea typeface="Times New Roman"/>
                <a:cs typeface="Times New Roman"/>
                <a:sym typeface="Times New Roman"/>
              </a:rPr>
              <a:t>Publishing as Prentice Hall</a:t>
            </a:r>
          </a:p>
        </p:txBody>
      </p:sp>
      <p:sp>
        <p:nvSpPr>
          <p:cNvPr id="440" name="Shape 440"/>
          <p:cNvSpPr/>
          <p:nvPr/>
        </p:nvSpPr>
        <p:spPr>
          <a:xfrm>
            <a:off x="488950" y="908050"/>
            <a:ext cx="89408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2400">
                <a:latin typeface="Verdana"/>
                <a:ea typeface="Verdana"/>
                <a:cs typeface="Verdana"/>
                <a:sym typeface="Verdana"/>
              </a:defRPr>
            </a:lvl1pPr>
          </a:lstStyle>
          <a:p>
            <a:pPr lvl="0">
              <a:defRPr b="0" sz="1800"/>
            </a:pPr>
            <a:r>
              <a:rPr b="1" sz="2400"/>
              <a:t>The Action Stage of Strategic Management</a:t>
            </a:r>
          </a:p>
        </p:txBody>
      </p:sp>
      <p:sp>
        <p:nvSpPr>
          <p:cNvPr id="441" name="Shape 441"/>
          <p:cNvSpPr/>
          <p:nvPr/>
        </p:nvSpPr>
        <p:spPr>
          <a:xfrm>
            <a:off x="7016750" y="6172200"/>
            <a:ext cx="23368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1 -7</a:t>
            </a:r>
          </a:p>
        </p:txBody>
      </p:sp>
      <p:sp>
        <p:nvSpPr>
          <p:cNvPr id="442" name="Shape 442"/>
          <p:cNvSpPr/>
          <p:nvPr/>
        </p:nvSpPr>
        <p:spPr>
          <a:xfrm>
            <a:off x="415925" y="476250"/>
            <a:ext cx="7226300" cy="368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1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b="1" sz="2400">
                <a:solidFill>
                  <a:srgbClr val="ED6B06"/>
                </a:solidFill>
                <a:latin typeface="Verdana"/>
                <a:ea typeface="Verdana"/>
                <a:cs typeface="Verdana"/>
                <a:sym typeface="Verdana"/>
              </a:defRPr>
            </a:lvl1pPr>
          </a:lstStyle>
          <a:p>
            <a:pPr lvl="0">
              <a:defRPr b="0" sz="1800">
                <a:solidFill>
                  <a:srgbClr val="000000"/>
                </a:solidFill>
              </a:defRPr>
            </a:pPr>
            <a:r>
              <a:rPr b="1" sz="2400">
                <a:solidFill>
                  <a:srgbClr val="ED6B06"/>
                </a:solidFill>
              </a:rPr>
              <a:t>Strategy Implementation</a:t>
            </a:r>
          </a:p>
        </p:txBody>
      </p:sp>
      <p:sp>
        <p:nvSpPr>
          <p:cNvPr id="443" name="Shape 443"/>
          <p:cNvSpPr/>
          <p:nvPr/>
        </p:nvSpPr>
        <p:spPr>
          <a:xfrm>
            <a:off x="290510" y="6524625"/>
            <a:ext cx="723904"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Ch 1 -7</a:t>
            </a:r>
          </a:p>
        </p:txBody>
      </p:sp>
      <p:sp>
        <p:nvSpPr>
          <p:cNvPr id="444" name="Shape 444"/>
          <p:cNvSpPr/>
          <p:nvPr/>
        </p:nvSpPr>
        <p:spPr>
          <a:xfrm>
            <a:off x="1423987" y="6524625"/>
            <a:ext cx="2832101" cy="1397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8100">
              <a:spcBef>
                <a:spcPts val="500"/>
              </a:spcBef>
              <a:tabLst>
                <a:tab pos="38100" algn="l"/>
                <a:tab pos="495300" algn="l"/>
                <a:tab pos="952500" algn="l"/>
                <a:tab pos="1409700" algn="l"/>
                <a:tab pos="1866900" algn="l"/>
                <a:tab pos="2324100" algn="l"/>
                <a:tab pos="2781300" algn="l"/>
                <a:tab pos="3238500" algn="l"/>
                <a:tab pos="3695700" algn="l"/>
                <a:tab pos="4152900" algn="l"/>
                <a:tab pos="4610100" algn="l"/>
                <a:tab pos="5067300" algn="l"/>
                <a:tab pos="5524500" algn="l"/>
                <a:tab pos="5981700" algn="l"/>
                <a:tab pos="6438900" algn="l"/>
                <a:tab pos="6896100" algn="l"/>
                <a:tab pos="7353300" algn="l"/>
                <a:tab pos="7810500" algn="l"/>
                <a:tab pos="8267700" algn="l"/>
                <a:tab pos="8724900" algn="l"/>
                <a:tab pos="9182100" algn="l"/>
                <a:tab pos="10058400" algn="l"/>
              </a:tabLst>
              <a:defRPr sz="900">
                <a:solidFill>
                  <a:srgbClr val="FBF5EA"/>
                </a:solidFill>
                <a:latin typeface="Verdana"/>
                <a:ea typeface="Verdana"/>
                <a:cs typeface="Verdana"/>
                <a:sym typeface="Verdana"/>
              </a:defRPr>
            </a:lvl1pPr>
          </a:lstStyle>
          <a:p>
            <a:pPr lvl="0">
              <a:defRPr sz="1800">
                <a:solidFill>
                  <a:srgbClr val="000000"/>
                </a:solidFill>
              </a:defRPr>
            </a:pPr>
            <a:r>
              <a:rPr sz="900">
                <a:solidFill>
                  <a:srgbClr val="FBF5EA"/>
                </a:solidFill>
              </a:rPr>
              <a:t>Copyright © 2011 Pearson Education</a:t>
            </a:r>
          </a:p>
        </p:txBody>
      </p:sp>
      <p:sp>
        <p:nvSpPr>
          <p:cNvPr id="445" name="Shape 445"/>
          <p:cNvSpPr/>
          <p:nvPr/>
        </p:nvSpPr>
        <p:spPr>
          <a:xfrm>
            <a:off x="560387" y="2060575"/>
            <a:ext cx="7874001"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 pos="10058400" algn="l"/>
              </a:tabLst>
              <a:defRPr sz="1800"/>
            </a:pPr>
            <a:r>
              <a:rPr sz="2000">
                <a:latin typeface="Verdana"/>
                <a:ea typeface="Verdana"/>
                <a:cs typeface="Verdana"/>
                <a:sym typeface="Verdana"/>
              </a:rPr>
              <a:t>Is the most difficult stage</a:t>
            </a:r>
            <a:endParaRPr sz="2000">
              <a:latin typeface="Verdana"/>
              <a:ea typeface="Verdana"/>
              <a:cs typeface="Verdana"/>
              <a:sym typeface="Verdana"/>
            </a:endParaRPr>
          </a:p>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 pos="10058400" algn="l"/>
              </a:tabLst>
              <a:defRPr sz="1800"/>
            </a:pPr>
            <a:r>
              <a:rPr sz="2000">
                <a:latin typeface="Verdana"/>
                <a:ea typeface="Verdana"/>
                <a:cs typeface="Verdana"/>
                <a:sym typeface="Verdana"/>
              </a:rPr>
              <a:t>Involves mobilization of employees &amp; managers</a:t>
            </a:r>
            <a:endParaRPr sz="2000">
              <a:latin typeface="Verdana"/>
              <a:ea typeface="Verdana"/>
              <a:cs typeface="Verdana"/>
              <a:sym typeface="Verdana"/>
            </a:endParaRPr>
          </a:p>
          <a:p>
            <a:pPr lvl="0" marL="718619" indent="-718619">
              <a:spcBef>
                <a:spcPts val="2500"/>
              </a:spcBef>
              <a:buClr>
                <a:srgbClr val="000000"/>
              </a:buClr>
              <a:buSzPct val="100000"/>
              <a:buFont typeface="Verdana"/>
              <a:buChar char="•"/>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 pos="10058400" algn="l"/>
              </a:tabLst>
              <a:defRPr sz="1800"/>
            </a:pPr>
            <a:r>
              <a:rPr sz="2000">
                <a:latin typeface="Verdana"/>
                <a:ea typeface="Verdana"/>
                <a:cs typeface="Verdana"/>
                <a:sym typeface="Verdana"/>
              </a:rPr>
              <a:t>Interpersonal skills are critical</a:t>
            </a:r>
            <a:endParaRPr sz="2000">
              <a:latin typeface="Verdana"/>
              <a:ea typeface="Verdana"/>
              <a:cs typeface="Verdana"/>
              <a:sym typeface="Verdana"/>
            </a:endParaRPr>
          </a:p>
          <a:p>
            <a:pPr lvl="0" marL="349250" indent="-349250">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 pos="10058400" algn="l"/>
              </a:tabLst>
              <a:defRPr sz="1800"/>
            </a:pPr>
            <a:endParaRPr sz="2000">
              <a:latin typeface="Verdana"/>
              <a:ea typeface="Verdana"/>
              <a:cs typeface="Verdana"/>
              <a:sym typeface="Verdana"/>
            </a:endParaRPr>
          </a:p>
          <a:p>
            <a:pPr lvl="0" marL="349250" indent="-349250">
              <a:tabLst>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3556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8128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2700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17272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1844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26416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0988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35560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0132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4704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49276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3848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58420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2992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67564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2136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76708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1280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85852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0424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4996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9601200" algn="l"/>
                <a:tab pos="10058400" algn="l"/>
                <a:tab pos="10058400" algn="l"/>
                <a:tab pos="10058400" algn="l"/>
                <a:tab pos="10058400" algn="l"/>
                <a:tab pos="10058400" algn="l"/>
              </a:tabLst>
              <a:defRPr sz="1800"/>
            </a:pPr>
            <a:r>
              <a:rPr sz="2000">
                <a:latin typeface="Verdana"/>
                <a:ea typeface="Verdana"/>
                <a:cs typeface="Verdana"/>
                <a:sym typeface="Verdana"/>
              </a:rPr>
              <a:t>There must be consensus on goal pursuits</a:t>
            </a:r>
          </a:p>
        </p:txBody>
      </p:sp>
      <p:pic>
        <p:nvPicPr>
          <p:cNvPr id="446" name="image7.png"/>
          <p:cNvPicPr/>
          <p:nvPr/>
        </p:nvPicPr>
        <p:blipFill>
          <a:blip r:embed="rId3">
            <a:extLst/>
          </a:blip>
          <a:stretch>
            <a:fillRect/>
          </a:stretch>
        </p:blipFill>
        <p:spPr>
          <a:xfrm>
            <a:off x="6962775" y="3200400"/>
            <a:ext cx="1952625" cy="2076450"/>
          </a:xfrm>
          <a:prstGeom prst="rect">
            <a:avLst/>
          </a:prstGeom>
          <a:ln w="12700">
            <a:miter lim="400000"/>
          </a:ln>
        </p:spPr>
      </p:pic>
    </p:spTree>
  </p:cSld>
  <p:clrMapOvr>
    <a:masterClrMapping/>
  </p:clrMapOvr>
  <p:transition spd="fast" advClick="1">
    <p:cover dir="l"/>
  </p:transition>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B8FF"/>
      </a:accent1>
      <a:accent2>
        <a:srgbClr val="333399"/>
      </a:accent2>
      <a:accent3>
        <a:srgbClr val="8F8F8F"/>
      </a:accent3>
      <a:accent4>
        <a:srgbClr val="707070"/>
      </a:accent4>
      <a:accent5>
        <a:srgbClr val="AAD6FF"/>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B8FF"/>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B8FF"/>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B8FF"/>
      </a:accent1>
      <a:accent2>
        <a:srgbClr val="333399"/>
      </a:accent2>
      <a:accent3>
        <a:srgbClr val="8F8F8F"/>
      </a:accent3>
      <a:accent4>
        <a:srgbClr val="707070"/>
      </a:accent4>
      <a:accent5>
        <a:srgbClr val="AAD6FF"/>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B8FF"/>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B8FF"/>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