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73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60" r:id="rId7"/>
    <p:sldId id="261" r:id="rId8"/>
    <p:sldId id="297" r:id="rId9"/>
    <p:sldId id="262" r:id="rId10"/>
    <p:sldId id="298" r:id="rId11"/>
    <p:sldId id="263" r:id="rId12"/>
    <p:sldId id="292" r:id="rId13"/>
    <p:sldId id="266" r:id="rId14"/>
    <p:sldId id="267" r:id="rId15"/>
    <p:sldId id="268" r:id="rId16"/>
    <p:sldId id="272" r:id="rId17"/>
    <p:sldId id="273" r:id="rId18"/>
    <p:sldId id="274" r:id="rId19"/>
    <p:sldId id="295" r:id="rId20"/>
    <p:sldId id="296" r:id="rId21"/>
    <p:sldId id="275" r:id="rId22"/>
    <p:sldId id="276" r:id="rId23"/>
    <p:sldId id="277" r:id="rId24"/>
    <p:sldId id="278" r:id="rId25"/>
    <p:sldId id="279" r:id="rId26"/>
    <p:sldId id="281" r:id="rId27"/>
    <p:sldId id="283" r:id="rId28"/>
    <p:sldId id="284" r:id="rId29"/>
    <p:sldId id="285" r:id="rId30"/>
    <p:sldId id="291" r:id="rId31"/>
    <p:sldId id="286" r:id="rId32"/>
    <p:sldId id="287" r:id="rId33"/>
    <p:sldId id="288" r:id="rId34"/>
    <p:sldId id="289" r:id="rId35"/>
    <p:sldId id="290" r:id="rId36"/>
    <p:sldId id="293" r:id="rId37"/>
    <p:sldId id="299" r:id="rId38"/>
    <p:sldId id="300" r:id="rId39"/>
    <p:sldId id="301" r:id="rId4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37D655-63F2-4777-A567-42A822244B3A}" type="datetimeFigureOut">
              <a:rPr lang="ar-SA" smtClean="0"/>
              <a:pPr/>
              <a:t>23/04/1437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DE0B88-856A-4645-92B2-C24E006A75B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2292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CBF43-CA77-456E-9666-FB5F592878DC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70881A-8FB0-4599-9D14-F7DF4B8881C5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CBF43-CA77-456E-9666-FB5F592878DC}" type="slidenum">
              <a:rPr lang="en-US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CBF43-CA77-456E-9666-FB5F592878DC}" type="slidenum">
              <a:rPr lang="en-US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30CC-30C8-4651-BA58-98A4A11A8115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8F4D-C175-4EC9-99DA-E194CAF7B772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E7F5-F005-43B6-BEC5-344381A6B00C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FED35A2-2DEB-418A-9E4D-C3F8B88FDFC1}" type="datetime1">
              <a:rPr lang="en-US" smtClean="0"/>
              <a:pPr>
                <a:defRPr/>
              </a:pPr>
              <a:t>2/2/2016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5135AD64-D73B-4BD9-A24E-A9C0BC3F3C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3A415F-6451-4A71-9DD3-87FF816A2CE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DA772-C183-4396-94CE-82A7C129D22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5B544D3F-A97A-4C27-ADAF-D8B1FEF2792E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CEDEE6CE-1BD1-46EB-9D3E-747B35CFB93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FFAAE-ADB0-4571-B904-B251FBB713D9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C5BE6-D638-470C-8FBB-D661F5A0236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38740-CC1E-42B6-A3F8-B15B7867361F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21BC-DC48-4A42-95D5-89BAEE8A106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1AA274-26DA-4C36-91DD-C2886A962F9E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3E144-443A-4514-BEE2-A72FAC59DF5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A6D91B-B5CE-4C3E-83CD-160138CB139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A756A-C7A6-4855-8639-C777943FAE9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08F99-281D-434A-91F0-01B907CCC342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5174C-ADF7-4A1C-B859-AB86FD803B6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72BF1-C2A1-4A53-A9E1-4CDA754967B3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2CEDA-D8D4-49FC-A8B8-38DD88D6710B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5282F-5656-48D6-A0C8-274050BA75E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6CFA00-AAF3-47CB-A00E-44ABDD01A136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FC7B1-6857-49C7-B153-B01839229D4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8C71A-F15A-4EF2-8A7B-C476449C3F37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0CFC0-23BE-497D-8FC4-5FDEEBFEC2E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CEB3-C14E-45B2-B8E3-74FA744CEBF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2/2/2016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4066C-5E20-4ABD-BE68-FD6A90D82E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6BB1-80DA-43FE-9B64-9EBAEB35F6E8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22D5-F6F0-48A6-92B7-1DB2E45D730A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B103-4906-4804-B134-2AE562867FB8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43E-5AEF-4D6E-BB78-2CC4825D74D3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AAF7-5C94-4B54-BE26-5B9B5F0F8B85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BA020-1E08-40CA-AF54-0F2FE22A10E7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08D9-24F7-4D78-AF81-10307AB62F1D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40123-4A6D-4736-BF6B-DE5C95FB7043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5F5695-4983-4757-9E81-EDB39F3E8815}" type="datetime1">
              <a:rPr lang="en-US" smtClean="0"/>
              <a:pPr/>
              <a:t>2/2/2016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Goudy Sans Medium"/>
              </a:rPr>
              <a:t>Object-Oriented Programming: Classes and Objects       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algn="l" eaLnBrk="1" hangingPunct="1"/>
            <a:r>
              <a:rPr lang="en-US" smtClean="0"/>
              <a:t>Chapter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Class Member Variable (Field)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Verdana" pitchFamily="34" charset="0"/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Class members declared with member access modifier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are accessible only within the class, which gives the class complete control over how those members are used.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Class members declared with member-access modifier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are accessible wherever the program has a reference to an Account object. 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Member variables declared with Dim default to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Private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access.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62200" y="1447800"/>
            <a:ext cx="3657600" cy="17526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Public Class Car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   Private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color As String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End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 Class Scope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A class’s instance variables and methods have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class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scope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Within this scope, a class’s members are accessible to all of the class’s other members and can be referenced simply by name.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Outside a class’s scope, class members cannot be referenced directly by name.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Those class members that are visible (such as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members) can be accessed through a variable that refers to an object of the class.</a:t>
            </a:r>
          </a:p>
        </p:txBody>
      </p:sp>
      <p:sp>
        <p:nvSpPr>
          <p:cNvPr id="12698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Class Constructor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76200" y="1600200"/>
            <a:ext cx="8229600" cy="4525963"/>
          </a:xfrm>
        </p:spPr>
        <p:txBody>
          <a:bodyPr/>
          <a:lstStyle/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When you create an object of a class, the class’s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constructor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is called to initialize the object.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Constructors must be named </a:t>
            </a:r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New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and are generally declared </a:t>
            </a:r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Constructors are implemented as </a:t>
            </a:r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Sub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procedures, because they cannot return values.</a:t>
            </a:r>
          </a:p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1219200"/>
            <a:ext cx="7162800" cy="22098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Public Class Car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  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Private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number As Integer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      </a:t>
            </a: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Public Sub New( </a:t>
            </a:r>
            <a:r>
              <a:rPr lang="en-US" sz="2300" dirty="0" err="1">
                <a:solidFill>
                  <a:srgbClr val="DA1F28"/>
                </a:solidFill>
                <a:latin typeface="Times New Roman" pitchFamily="18" charset="0"/>
              </a:rPr>
              <a:t>ByVal</a:t>
            </a: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  n As Integer)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	number = 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      End Sub 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End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Class Constructor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A constructor call is required for every object that’s created.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You can provide a parameterless constructor that contains code and takes no parameters, or that takes only Optional parameters so you can call it with no arguments.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Create Object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Each object in Visual Basic is defined by a class.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 class describes the variables, properties, procedures, and events of an object. 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Objects are instances of classes; you can create as many objects you need once you have defined a class.</a:t>
            </a:r>
          </a:p>
          <a:p>
            <a:pPr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You can also specify Public, Protected,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Friend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, Private, Shared, or Static in the declaration. </a:t>
            </a: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71600" y="3733800"/>
            <a:ext cx="5943600" cy="11430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Dim </a:t>
            </a:r>
            <a:r>
              <a:rPr lang="en-US" sz="2300" dirty="0" err="1">
                <a:solidFill>
                  <a:prstClr val="black"/>
                </a:solidFill>
                <a:latin typeface="Times New Roman" pitchFamily="18" charset="0"/>
              </a:rPr>
              <a:t>VariableName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 As [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New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] </a:t>
            </a:r>
            <a:r>
              <a:rPr lang="en-US" sz="2300" dirty="0" err="1">
                <a:solidFill>
                  <a:prstClr val="black"/>
                </a:solidFill>
                <a:latin typeface="Times New Roman" pitchFamily="18" charset="0"/>
              </a:rPr>
              <a:t>ClassName</a:t>
            </a:r>
            <a:endParaRPr lang="en-US" sz="23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  Object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Initializers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Object </a:t>
            </a:r>
            <a:r>
              <a:rPr lang="en-US" dirty="0" err="1" smtClean="0">
                <a:solidFill>
                  <a:srgbClr val="0000FF"/>
                </a:solidFill>
                <a:latin typeface="Times New Roman" pitchFamily="18" charset="0"/>
              </a:rPr>
              <a:t>initializers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use the </a:t>
            </a:r>
            <a:r>
              <a:rPr lang="en-US" dirty="0" smtClean="0">
                <a:solidFill>
                  <a:srgbClr val="0000FF"/>
                </a:solidFill>
                <a:latin typeface="Lucida Console" pitchFamily="49" charset="0"/>
              </a:rPr>
              <a:t>With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keyword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to allow you to create an object and initialize its properties in the same statement.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This is useful when a class does not provide an appropriate constructor to meet your needs.</a:t>
            </a:r>
          </a:p>
        </p:txBody>
      </p:sp>
      <p:sp>
        <p:nvSpPr>
          <p:cNvPr id="12800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  Object Initializers</a:t>
            </a: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To use object </a:t>
            </a:r>
            <a:r>
              <a:rPr lang="en-US" sz="2100" dirty="0" err="1" smtClean="0">
                <a:solidFill>
                  <a:srgbClr val="000000"/>
                </a:solidFill>
                <a:latin typeface="Times New Roman" pitchFamily="18" charset="0"/>
              </a:rPr>
              <a:t>initializers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, you follow the object creation expression with the 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With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keyword and an 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</a:rPr>
              <a:t>object </a:t>
            </a:r>
            <a:r>
              <a:rPr lang="en-US" sz="2100" dirty="0" err="1" smtClean="0">
                <a:solidFill>
                  <a:srgbClr val="0000FF"/>
                </a:solidFill>
                <a:latin typeface="Times New Roman" pitchFamily="18" charset="0"/>
              </a:rPr>
              <a:t>initializer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</a:rPr>
              <a:t> list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—a comma-separated list in curly braces (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{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) of properties and their values as in the following statements: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	Dim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timeObj1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As New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Time()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With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{.Minute=</a:t>
            </a:r>
            <a:r>
              <a:rPr lang="en-US" sz="1600" dirty="0" smtClean="0">
                <a:solidFill>
                  <a:srgbClr val="128AFF"/>
                </a:solidFill>
                <a:latin typeface="Lucida Console" pitchFamily="49" charset="0"/>
              </a:rPr>
              <a:t>33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, .Second=</a:t>
            </a:r>
            <a:r>
              <a:rPr lang="en-US" sz="1600" dirty="0" smtClean="0">
                <a:solidFill>
                  <a:srgbClr val="128AFF"/>
                </a:solidFill>
                <a:latin typeface="Lucida Console" pitchFamily="49" charset="0"/>
              </a:rPr>
              <a:t>12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b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Dim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timeObj2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As New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Time()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With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{.Minute = </a:t>
            </a:r>
            <a:r>
              <a:rPr lang="en-US" sz="1600" dirty="0" smtClean="0">
                <a:solidFill>
                  <a:srgbClr val="128AFF"/>
                </a:solidFill>
                <a:latin typeface="Lucida Console" pitchFamily="49" charset="0"/>
              </a:rPr>
              <a:t>45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With</a:t>
            </a:r>
            <a:r>
              <a:rPr lang="en-US" sz="21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keyword indicates that the new object is used to access the properties specified in the object-</a:t>
            </a:r>
            <a:r>
              <a:rPr lang="en-US" sz="2100" dirty="0" err="1" smtClean="0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list.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Each property name must be preceded by the dot separator (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.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) and can appear only once in the object-</a:t>
            </a:r>
            <a:r>
              <a:rPr lang="en-US" sz="2100" dirty="0" err="1" smtClean="0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list.</a:t>
            </a:r>
          </a:p>
        </p:txBody>
      </p:sp>
      <p:sp>
        <p:nvSpPr>
          <p:cNvPr id="12902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 Object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Initializers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24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The object-initializer list cannot be empty and cannot contain properties that are declared as </a:t>
            </a:r>
            <a:r>
              <a:rPr lang="en-US" sz="250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500" smtClean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 or </a:t>
            </a:r>
            <a:r>
              <a:rPr lang="en-US" sz="2500" smtClean="0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endParaRPr lang="en-US" sz="25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5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The object initializer then executes the property initializers in the order in which they appear.</a:t>
            </a:r>
          </a:p>
        </p:txBody>
      </p:sp>
      <p:sp>
        <p:nvSpPr>
          <p:cNvPr id="13005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Class Property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91264" cy="516632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Use property procedure when:</a:t>
            </a: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Need to control when and how a value is set or retrieved.</a:t>
            </a: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Need to validate values.</a:t>
            </a: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Setting the property causes changes to other internal variables or to the values of other properties.</a:t>
            </a:r>
          </a:p>
          <a:p>
            <a:pPr eaLnBrk="1" hangingPunct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Visual Basic provides for the following property procedures:</a:t>
            </a: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 </a:t>
            </a:r>
            <a:r>
              <a:rPr lang="en-US" sz="2000" b="1" u="sng" dirty="0" smtClean="0">
                <a:solidFill>
                  <a:srgbClr val="000000"/>
                </a:solidFill>
                <a:latin typeface="Times New Roman" pitchFamily="18" charset="0"/>
              </a:rPr>
              <a:t>Get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 procedure returns the value of a property. It is called when you access the property in an expression.</a:t>
            </a:r>
          </a:p>
          <a:p>
            <a:pPr lvl="1" eaLnBrk="1" hangingPunct="1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A </a:t>
            </a:r>
            <a:r>
              <a:rPr lang="en-US" sz="2000" b="1" u="sng" dirty="0" smtClean="0">
                <a:solidFill>
                  <a:srgbClr val="000000"/>
                </a:solidFill>
                <a:latin typeface="Times New Roman" pitchFamily="18" charset="0"/>
              </a:rPr>
              <a:t>Set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 procedure sets a property to a value, including an object reference. It is called when you assign a value to the property.</a:t>
            </a:r>
          </a:p>
          <a:p>
            <a:pPr eaLnBrk="1" hangingPunct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You usually define property procedures in pairs, using the Get and Set statements, but you can define either procedure alone if the property is read-only (Get Statement) or write-only (Set Statement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r>
              <a:rPr lang="en-GB" sz="2000" dirty="0" err="1" smtClean="0"/>
              <a:t>ReadOnly</a:t>
            </a:r>
            <a:r>
              <a:rPr lang="en-GB" sz="2000" dirty="0" smtClean="0"/>
              <a:t> and </a:t>
            </a:r>
            <a:r>
              <a:rPr lang="en-GB" sz="2000" dirty="0" err="1" smtClean="0"/>
              <a:t>WriteOnly</a:t>
            </a:r>
            <a:r>
              <a:rPr lang="en-GB" sz="2000" dirty="0" smtClean="0"/>
              <a:t> : Use the </a:t>
            </a:r>
            <a:r>
              <a:rPr lang="en-GB" sz="2000" dirty="0" err="1" smtClean="0"/>
              <a:t>ReadOnly</a:t>
            </a:r>
            <a:r>
              <a:rPr lang="en-GB" sz="2000" dirty="0" smtClean="0"/>
              <a:t> </a:t>
            </a:r>
            <a:r>
              <a:rPr lang="en-GB" sz="2000" dirty="0" err="1" smtClean="0"/>
              <a:t>specifier</a:t>
            </a:r>
            <a:r>
              <a:rPr lang="en-GB" sz="2000" dirty="0" smtClean="0"/>
              <a:t> in the property declaration to create only the Get property. Use the </a:t>
            </a:r>
            <a:r>
              <a:rPr lang="en-GB" sz="2000" dirty="0" err="1" smtClean="0"/>
              <a:t>WriteOnly</a:t>
            </a:r>
            <a:r>
              <a:rPr lang="en-GB" sz="2000" dirty="0" smtClean="0"/>
              <a:t> </a:t>
            </a:r>
            <a:r>
              <a:rPr lang="en-GB" sz="2000" dirty="0" err="1" smtClean="0"/>
              <a:t>specifier</a:t>
            </a:r>
            <a:r>
              <a:rPr lang="en-GB" sz="2000" dirty="0" smtClean="0"/>
              <a:t> in the property declaration to create only the Set property. 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Class</a:t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Property</a:t>
            </a: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88640"/>
            <a:ext cx="6360368" cy="584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vbhtp5_09_ClassesAndObjectsImges_Page_02.pn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 Auto-Implemented Properties</a:t>
            </a:r>
          </a:p>
        </p:txBody>
      </p:sp>
      <p:sp>
        <p:nvSpPr>
          <p:cNvPr id="6349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To write properties that do not have any additional logic in their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Set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000000"/>
                </a:solidFill>
                <a:latin typeface="Lucida Console" pitchFamily="49" charset="0"/>
              </a:rPr>
              <a:t>Get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accessors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, there is a new feature in Visual Basic 2010 called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auto-implemented properties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that allows you to write one line of code and have the compiler to generate the property’s code for you.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</a:rPr>
              <a:t>if the </a:t>
            </a:r>
            <a:r>
              <a:rPr lang="en-US" sz="1800" dirty="0" smtClean="0">
                <a:solidFill>
                  <a:srgbClr val="000000"/>
                </a:solidFill>
                <a:latin typeface="Lucida Console" pitchFamily="49" charset="0"/>
              </a:rPr>
              <a:t>Hour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</a:rPr>
              <a:t> property did not require validation in, we could have replaced line 5 and lines 29–41 with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Public Property</a:t>
            </a: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Hour 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</a:rPr>
              <a:t>The compiler would then generate a Private instance variable of type Integer named _Hour and the following property code</a:t>
            </a: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FF"/>
                </a:solidFill>
                <a:latin typeface="Lucida Console" pitchFamily="49" charset="0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Public Property</a:t>
            </a: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Hour 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b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Get</a:t>
            </a:r>
            <a:b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     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_Hour</a:t>
            </a:r>
            <a:b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End Get</a:t>
            </a:r>
            <a:b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Set</a:t>
            </a: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1400" dirty="0" err="1" smtClean="0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value 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     _Hour = value</a:t>
            </a:r>
            <a:b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End Set</a:t>
            </a:r>
            <a:b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 smtClean="0">
                <a:solidFill>
                  <a:srgbClr val="0000FF"/>
                </a:solidFill>
                <a:latin typeface="Lucida Console" pitchFamily="49" charset="0"/>
              </a:rPr>
              <a:t>End Property</a:t>
            </a:r>
            <a:endParaRPr lang="en-US" sz="18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13312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Using 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Me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to Access the Current Object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Every object of a class shares one copy of the class’s method declarations.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object’s methods can manipulate the object’s data.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But how do methods know which object’s instance variables to manipulate? Every object can access itself through its </a:t>
            </a:r>
            <a:r>
              <a:rPr lang="en-US" sz="2300" dirty="0" smtClean="0">
                <a:solidFill>
                  <a:srgbClr val="0000FF"/>
                </a:solidFill>
                <a:latin typeface="Times New Roman" pitchFamily="18" charset="0"/>
              </a:rPr>
              <a:t>Me reference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On every call to a non-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method, the compiler passes an object’s </a:t>
            </a:r>
            <a:r>
              <a:rPr lang="en-US" sz="2300" dirty="0" smtClean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 reference as an implicit argument.</a:t>
            </a:r>
          </a:p>
        </p:txBody>
      </p:sp>
      <p:sp>
        <p:nvSpPr>
          <p:cNvPr id="13619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Using 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Me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to Access the Current Object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Accessing Shadowed Instance Variables with Me</a:t>
            </a:r>
          </a:p>
          <a:p>
            <a:pPr lvl="1" eaLnBrk="1" hangingPunct="1"/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When a method has a parameter or local variable with the same name as one of the class’s instance variables, the instance variable is “hidden” until the method terminates execution—this is called </a:t>
            </a:r>
            <a:r>
              <a:rPr lang="en-US" sz="2100" smtClean="0">
                <a:solidFill>
                  <a:srgbClr val="0000FF"/>
                </a:solidFill>
                <a:latin typeface="Times New Roman" pitchFamily="18" charset="0"/>
              </a:rPr>
              <a:t>shadowing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eaLnBrk="1" hangingPunct="1"/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You can use the </a:t>
            </a:r>
            <a:r>
              <a:rPr lang="en-US" sz="2100" smtClean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 reference to access the shadowed instance variable.</a:t>
            </a:r>
          </a:p>
          <a:p>
            <a:pPr lvl="1" eaLnBrk="1" hangingPunct="1"/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Assume that we have a </a:t>
            </a:r>
            <a:r>
              <a:rPr lang="en-US" sz="2100" smtClean="0">
                <a:solidFill>
                  <a:srgbClr val="000000"/>
                </a:solidFill>
                <a:latin typeface="Lucida Console" pitchFamily="49" charset="0"/>
              </a:rPr>
              <a:t>Time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 class with </a:t>
            </a:r>
            <a:r>
              <a:rPr lang="en-US" sz="2100" smtClean="0">
                <a:solidFill>
                  <a:srgbClr val="000000"/>
                </a:solidFill>
                <a:latin typeface="Lucida Console" pitchFamily="49" charset="0"/>
              </a:rPr>
              <a:t>hour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100" smtClean="0">
                <a:solidFill>
                  <a:srgbClr val="000000"/>
                </a:solidFill>
                <a:latin typeface="Lucida Console" pitchFamily="49" charset="0"/>
              </a:rPr>
              <a:t>minute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100" smtClean="0">
                <a:solidFill>
                  <a:srgbClr val="000000"/>
                </a:solidFill>
                <a:latin typeface="Lucida Console" pitchFamily="49" charset="0"/>
              </a:rPr>
              <a:t>second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 instance variables.</a:t>
            </a:r>
          </a:p>
        </p:txBody>
      </p:sp>
      <p:sp>
        <p:nvSpPr>
          <p:cNvPr id="13722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Using </a:t>
            </a:r>
            <a:r>
              <a:rPr lang="en-US" dirty="0" smtClean="0">
                <a:solidFill>
                  <a:srgbClr val="3380E6"/>
                </a:solidFill>
                <a:latin typeface="Lucida Console"/>
              </a:rPr>
              <a:t>Me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to Access the Current Object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The following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Time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class constructor’s parameters shadow (have the same name as) the class’s instance variables, so we use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to access each shadowed instance variable: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	Public Sub New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hour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,</a:t>
            </a:r>
            <a:b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minute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second </a:t>
            </a: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Me</a:t>
            </a:r>
            <a:r>
              <a:rPr lang="en-US" sz="1600" dirty="0" err="1" smtClean="0">
                <a:solidFill>
                  <a:srgbClr val="000000"/>
                </a:solidFill>
                <a:latin typeface="Lucida Console" pitchFamily="49" charset="0"/>
              </a:rPr>
              <a:t>.hour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= hour </a:t>
            </a: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' initialize instance </a:t>
            </a:r>
            <a:r>
              <a:rPr lang="en-US" sz="1600" dirty="0" err="1" smtClean="0">
                <a:solidFill>
                  <a:srgbClr val="00BF00"/>
                </a:solidFill>
                <a:latin typeface="Lucida Console" pitchFamily="49" charset="0"/>
              </a:rPr>
              <a:t>var</a:t>
            </a: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 hour</a:t>
            </a:r>
            <a:b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Me</a:t>
            </a:r>
            <a:r>
              <a:rPr lang="en-US" sz="1600" dirty="0" err="1" smtClean="0">
                <a:solidFill>
                  <a:srgbClr val="000000"/>
                </a:solidFill>
                <a:latin typeface="Lucida Console" pitchFamily="49" charset="0"/>
              </a:rPr>
              <a:t>.minute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= minute</a:t>
            </a: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 ' initialize instance </a:t>
            </a:r>
            <a:r>
              <a:rPr lang="en-US" sz="1600" dirty="0" err="1" smtClean="0">
                <a:solidFill>
                  <a:srgbClr val="00BF00"/>
                </a:solidFill>
                <a:latin typeface="Lucida Console" pitchFamily="49" charset="0"/>
              </a:rPr>
              <a:t>var</a:t>
            </a: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 minute</a:t>
            </a:r>
            <a:b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  <a:latin typeface="Lucida Console" pitchFamily="49" charset="0"/>
              </a:rPr>
              <a:t>Me</a:t>
            </a:r>
            <a:r>
              <a:rPr lang="en-US" sz="1600" dirty="0" err="1" smtClean="0">
                <a:solidFill>
                  <a:srgbClr val="000000"/>
                </a:solidFill>
                <a:latin typeface="Lucida Console" pitchFamily="49" charset="0"/>
              </a:rPr>
              <a:t>.second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= second </a:t>
            </a: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' initialize instance </a:t>
            </a:r>
            <a:r>
              <a:rPr lang="en-US" sz="1600" dirty="0" err="1" smtClean="0">
                <a:solidFill>
                  <a:srgbClr val="00BF00"/>
                </a:solidFill>
                <a:latin typeface="Lucida Console" pitchFamily="49" charset="0"/>
              </a:rPr>
              <a:t>var</a:t>
            </a: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 second</a:t>
            </a:r>
            <a:b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dirty="0" smtClean="0">
                <a:solidFill>
                  <a:srgbClr val="0000FF"/>
                </a:solidFill>
                <a:latin typeface="Lucida Console" pitchFamily="49" charset="0"/>
              </a:rPr>
              <a:t>End Sub</a:t>
            </a:r>
            <a:r>
              <a:rPr lang="en-US" sz="16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' New</a:t>
            </a:r>
          </a:p>
        </p:txBody>
      </p:sp>
      <p:sp>
        <p:nvSpPr>
          <p:cNvPr id="13824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Lucida Console"/>
              </a:rPr>
              <a:t>Shared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Class Members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Each object has its own copy of the instance variables of its class.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In certain cases, all objects of a class should share only one copy of a particular variable.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Shared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class variable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 represents 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classwide information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—all objects of the class share the same variable, no matter how many objects of the class have been instantiated.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Together, a class’s instance variables and </a:t>
            </a:r>
            <a:r>
              <a:rPr lang="en-US" sz="250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 variables are know as the class’s </a:t>
            </a:r>
            <a:r>
              <a:rPr lang="en-US" sz="2500" smtClean="0">
                <a:solidFill>
                  <a:srgbClr val="0000FF"/>
                </a:solidFill>
                <a:latin typeface="Times New Roman" pitchFamily="18" charset="0"/>
              </a:rPr>
              <a:t>fields</a:t>
            </a:r>
            <a:r>
              <a:rPr lang="en-US" sz="250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14234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" descr="vbhtp5_09_ClassesAndObjectsImges_Page_38.png"/>
          <p:cNvPicPr>
            <a:picLocks noGrp="1" noChangeAspect="1"/>
          </p:cNvPicPr>
          <p:nvPr isPhoto="1"/>
        </p:nvPicPr>
        <p:blipFill>
          <a:blip r:embed="rId2" cstate="print"/>
          <a:srcRect l="8263" t="14993" r="25987" b="24044"/>
          <a:stretch>
            <a:fillRect/>
          </a:stretch>
        </p:blipFill>
        <p:spPr bwMode="auto">
          <a:xfrm>
            <a:off x="1296144" y="404664"/>
            <a:ext cx="601216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vbhtp5_09_ClassesAndObjectsImges_Page_39.png"/>
          <p:cNvPicPr>
            <a:picLocks noGrp="1" noChangeAspect="1"/>
          </p:cNvPicPr>
          <p:nvPr isPhoto="1"/>
        </p:nvPicPr>
        <p:blipFill>
          <a:blip r:embed="rId3" cstate="print"/>
          <a:srcRect l="8263" r="25200" b="46819"/>
          <a:stretch>
            <a:fillRect/>
          </a:stretch>
        </p:blipFill>
        <p:spPr bwMode="auto">
          <a:xfrm>
            <a:off x="1296144" y="3212976"/>
            <a:ext cx="608416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 rot="16200000">
            <a:off x="-473123" y="553244"/>
            <a:ext cx="216024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3380E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/>
                <a:ea typeface="+mj-ea"/>
                <a:cs typeface="+mj-cs"/>
              </a:rPr>
              <a:t>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Shared Class Members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Scope of </a:t>
            </a:r>
            <a:r>
              <a:rPr lang="en-US" b="1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Members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class members have class scope.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A class’s </a:t>
            </a:r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members can be accessed via the class name using the dot separator.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A class’s </a:t>
            </a:r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Private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members can be accessed by clients only indirectly through the class’s non-</a:t>
            </a:r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Private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methods and properties.</a:t>
            </a:r>
          </a:p>
        </p:txBody>
      </p:sp>
      <p:sp>
        <p:nvSpPr>
          <p:cNvPr id="15053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 Shared Class Members</a:t>
            </a: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b="1" i="1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500" b="1" i="1" smtClean="0">
                <a:solidFill>
                  <a:srgbClr val="000000"/>
                </a:solidFill>
                <a:latin typeface="Times New Roman" pitchFamily="18" charset="0"/>
              </a:rPr>
              <a:t> Members and the </a:t>
            </a:r>
            <a:r>
              <a:rPr lang="en-US" sz="2500" b="1" i="1" smtClean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500" b="1" i="1" smtClean="0">
                <a:solidFill>
                  <a:srgbClr val="000000"/>
                </a:solidFill>
                <a:latin typeface="Times New Roman" pitchFamily="18" charset="0"/>
              </a:rPr>
              <a:t> Reference</a:t>
            </a:r>
          </a:p>
          <a:p>
            <a:pPr lvl="1" eaLnBrk="1" hangingPunct="1"/>
            <a:r>
              <a:rPr lang="en-US" sz="210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 methods and properties do not have access to the </a:t>
            </a:r>
            <a:r>
              <a:rPr lang="en-US" sz="2100" smtClean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 reference, which can be used to directly access only non-</a:t>
            </a:r>
            <a:r>
              <a:rPr lang="en-US" sz="210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smtClean="0">
                <a:solidFill>
                  <a:srgbClr val="000000"/>
                </a:solidFill>
                <a:latin typeface="Times New Roman" pitchFamily="18" charset="0"/>
              </a:rPr>
              <a:t> class members.</a:t>
            </a:r>
          </a:p>
        </p:txBody>
      </p:sp>
      <p:sp>
        <p:nvSpPr>
          <p:cNvPr id="15770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 Shared Class Members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 Constructors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variables are often initialized to their default values or to other values in their declarations.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When a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variable requires initialization that cannot be accomplished in its declaration (such as complex calculations or constructor arguments), you can perform the initialization in a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Shared constructor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Shared constructor preceded by the shared modifier and must be declared public, without parameter.</a:t>
            </a:r>
          </a:p>
          <a:p>
            <a:pPr lvl="1" eaLnBrk="1" hangingPunct="1"/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80E6"/>
                </a:solidFill>
                <a:latin typeface="Arial"/>
              </a:rPr>
              <a:t>Shared Methods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Example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Class Math provides a collection of Shared methods that enable to perform common mathematical calculations.</a:t>
            </a:r>
          </a:p>
          <a:p>
            <a:pPr lvl="1" algn="ctr"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Math.Sqrt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(900.0)</a:t>
            </a:r>
            <a:endParaRPr lang="ar-SA" sz="1800" dirty="0" smtClean="0">
              <a:solidFill>
                <a:srgbClr val="0000FF"/>
              </a:solidFill>
              <a:latin typeface="Lucida Console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 Introduction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Many applications consist of one or more classes, each containing one or more methods.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If you become part of a development team in industry, you may work on applications that contain hundreds, or even thousands, of classes.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In this chapter, we motivate the notion of classes with real-world examples and use complete working applications to demonstrate creating your own classes and manipulating objects of those classes. 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47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u="sng" dirty="0" smtClean="0">
                <a:solidFill>
                  <a:srgbClr val="000000"/>
                </a:solidFill>
                <a:latin typeface="Times New Roman" pitchFamily="18" charset="0"/>
              </a:rPr>
              <a:t>Constants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are fields whose values cannot change during program execution.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To create a constant in a class, declare an identifier as either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or </a:t>
            </a:r>
            <a:r>
              <a:rPr lang="en-US" dirty="0" err="1" smtClean="0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Neither type of constant can be modified once initialized.</a:t>
            </a:r>
          </a:p>
        </p:txBody>
      </p:sp>
      <p:sp>
        <p:nvSpPr>
          <p:cNvPr id="16077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u="sng" dirty="0" smtClean="0">
                <a:solidFill>
                  <a:srgbClr val="000000"/>
                </a:solidFill>
                <a:latin typeface="Times New Roman" pitchFamily="18" charset="0"/>
              </a:rPr>
              <a:t>Const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identifier must be initialized at </a:t>
            </a:r>
            <a:r>
              <a:rPr lang="en-US" sz="2100" b="1" dirty="0" smtClean="0">
                <a:solidFill>
                  <a:srgbClr val="000000"/>
                </a:solidFill>
                <a:latin typeface="Times New Roman" pitchFamily="18" charset="0"/>
              </a:rPr>
              <a:t>compile time 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in its declaration and can be initialized only to constant values.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Example :</a:t>
            </a: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800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Private Const</a:t>
            </a:r>
            <a:r>
              <a:rPr lang="en-US" sz="18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dirty="0" smtClean="0">
                <a:solidFill>
                  <a:srgbClr val="128AFF"/>
                </a:solidFill>
                <a:latin typeface="Lucida Console" pitchFamily="49" charset="0"/>
              </a:rPr>
              <a:t>NUMBER_OF_CARDS</a:t>
            </a:r>
            <a:r>
              <a:rPr lang="en-US" sz="18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800" dirty="0" smtClean="0">
                <a:solidFill>
                  <a:srgbClr val="000000"/>
                </a:solidFill>
                <a:latin typeface="Lucida Console" pitchFamily="49" charset="0"/>
              </a:rPr>
              <a:t> = </a:t>
            </a:r>
            <a:r>
              <a:rPr lang="en-US" sz="1800" dirty="0" smtClean="0">
                <a:solidFill>
                  <a:srgbClr val="128AFF"/>
                </a:solidFill>
                <a:latin typeface="Lucida Console" pitchFamily="49" charset="0"/>
              </a:rPr>
              <a:t>52</a:t>
            </a:r>
            <a:endParaRPr lang="en-US" sz="1800" dirty="0" smtClean="0">
              <a:solidFill>
                <a:srgbClr val="00BF00"/>
              </a:solidFill>
              <a:latin typeface="Lucida Console" pitchFamily="49" charset="0"/>
            </a:endParaRP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161796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u="sng" dirty="0" smtClean="0">
                <a:solidFill>
                  <a:srgbClr val="000000"/>
                </a:solidFill>
                <a:latin typeface="Times New Roman" pitchFamily="18" charset="0"/>
              </a:rPr>
              <a:t>ReadOnly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In some cases, a constant’s value is not known until 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</a:rPr>
              <a:t>execution time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The constant is initialized with a non-constant value (such as a variable)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The constant must be initialized with a (possibly) different value on a per-object basis.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An identifier declared as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</a:rPr>
              <a:t>ReadOnly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</a:rPr>
              <a:t> can be initialized either in its declaration or in the class’s constructor(s).</a:t>
            </a:r>
          </a:p>
        </p:txBody>
      </p:sp>
      <p:sp>
        <p:nvSpPr>
          <p:cNvPr id="162820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The following declaration creates an </a:t>
            </a:r>
            <a:r>
              <a:rPr lang="en-US" dirty="0" err="1" smtClean="0">
                <a:solidFill>
                  <a:srgbClr val="000000"/>
                </a:solidFill>
                <a:latin typeface="Lucida Console" pitchFamily="49" charset="0"/>
              </a:rPr>
              <a:t>employeeID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constant that might be part of an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Employee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class:</a:t>
            </a: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900" dirty="0" smtClean="0">
                <a:solidFill>
                  <a:srgbClr val="00BF00"/>
                </a:solidFill>
                <a:latin typeface="Lucida Console" pitchFamily="49" charset="0"/>
              </a:rPr>
              <a:t>	</a:t>
            </a:r>
            <a:br>
              <a:rPr lang="en-US" sz="1900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900" dirty="0" smtClean="0">
                <a:solidFill>
                  <a:srgbClr val="0000FF"/>
                </a:solidFill>
                <a:latin typeface="Lucida Console" pitchFamily="49" charset="0"/>
              </a:rPr>
              <a:t>Private </a:t>
            </a:r>
            <a:r>
              <a:rPr lang="en-US" sz="1900" dirty="0" err="1" smtClean="0">
                <a:solidFill>
                  <a:srgbClr val="0000FF"/>
                </a:solidFill>
                <a:latin typeface="Lucida Console" pitchFamily="49" charset="0"/>
              </a:rPr>
              <a:t>ReadOnly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employeeID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900" dirty="0" smtClean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endParaRPr lang="en-US" sz="1900" dirty="0" smtClean="0">
              <a:solidFill>
                <a:srgbClr val="00BF00"/>
              </a:solidFill>
              <a:latin typeface="Lucida Console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To initialize the constant employee-by-employee, you can use the constructor:</a:t>
            </a:r>
          </a:p>
          <a:p>
            <a:pPr lvl="2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solidFill>
                  <a:srgbClr val="00BF00"/>
                </a:solidFill>
                <a:latin typeface="Lucida Console" pitchFamily="49" charset="0"/>
              </a:rPr>
              <a:t>	</a:t>
            </a:r>
            <a:r>
              <a:rPr lang="en-US" sz="1900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900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900" dirty="0" smtClean="0">
                <a:solidFill>
                  <a:srgbClr val="0000FF"/>
                </a:solidFill>
                <a:latin typeface="Lucida Console" pitchFamily="49" charset="0"/>
              </a:rPr>
              <a:t>Public Sub New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1900" dirty="0" err="1" smtClean="0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 ID </a:t>
            </a:r>
            <a:r>
              <a:rPr lang="en-US" sz="1900" dirty="0" smtClean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employeeID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 = ID</a:t>
            </a:r>
            <a:r>
              <a:rPr lang="en-US" sz="1900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900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900" dirty="0" smtClean="0">
                <a:solidFill>
                  <a:srgbClr val="0000FF"/>
                </a:solidFill>
                <a:latin typeface="Lucida Console" pitchFamily="49" charset="0"/>
              </a:rPr>
              <a:t>End Sub</a:t>
            </a:r>
          </a:p>
        </p:txBody>
      </p:sp>
      <p:sp>
        <p:nvSpPr>
          <p:cNvPr id="163844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 smtClean="0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885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Accessing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Constants from Client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err="1" smtClean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 err="1" smtClean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are implicitly 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If you have a 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value, client code can access it with the class name followed by the dot separator and the 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’s name.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Each object of a class with a </a:t>
            </a:r>
            <a:r>
              <a:rPr lang="en-US" sz="2100" dirty="0" err="1" smtClean="0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constant has a separate copy of the constant, unless you explicitly declare the constant as 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If you have a </a:t>
            </a:r>
            <a:r>
              <a:rPr lang="en-US" sz="2100" dirty="0" smtClean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100" dirty="0" err="1" smtClean="0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r>
              <a:rPr lang="en-US" sz="2100" dirty="0" smtClean="0">
                <a:solidFill>
                  <a:srgbClr val="000000"/>
                </a:solidFill>
                <a:latin typeface="Times New Roman" pitchFamily="18" charset="0"/>
              </a:rPr>
              <a:t> constant in your class, client code can access it via a reference to an object of that class. </a:t>
            </a:r>
          </a:p>
        </p:txBody>
      </p:sp>
      <p:sp>
        <p:nvSpPr>
          <p:cNvPr id="164868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Example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classes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Account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000000"/>
                </a:solidFill>
                <a:latin typeface="Lucida Console" pitchFamily="49" charset="0"/>
              </a:rPr>
              <a:t>AccountTest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Account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class represents a bank account that has a balance, deposit and withdraw money transaction.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dirty="0" err="1" smtClean="0">
                <a:solidFill>
                  <a:srgbClr val="000000"/>
                </a:solidFill>
                <a:latin typeface="Lucida Console" pitchFamily="49" charset="0"/>
              </a:rPr>
              <a:t>AccountTest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class creates and uses an object of class </a:t>
            </a:r>
            <a:r>
              <a:rPr lang="en-US" dirty="0" smtClean="0">
                <a:solidFill>
                  <a:srgbClr val="000000"/>
                </a:solidFill>
                <a:latin typeface="Lucida Console" pitchFamily="49" charset="0"/>
              </a:rPr>
              <a:t>Account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852936"/>
            <a:ext cx="4464496" cy="362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80E6"/>
                </a:solidFill>
                <a:latin typeface="Arial"/>
              </a:rPr>
              <a:t>Example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GB" dirty="0" smtClean="0"/>
              <a:t>create a </a:t>
            </a:r>
            <a:r>
              <a:rPr lang="en-GB" dirty="0" err="1" smtClean="0"/>
              <a:t>BankAccount</a:t>
            </a:r>
            <a:r>
              <a:rPr lang="en-GB" dirty="0" smtClean="0"/>
              <a:t> class with </a:t>
            </a:r>
            <a:r>
              <a:rPr lang="en-GB" dirty="0" smtClean="0"/>
              <a:t>the following methods </a:t>
            </a:r>
            <a:r>
              <a:rPr lang="en-GB" dirty="0" smtClean="0"/>
              <a:t>and </a:t>
            </a:r>
            <a:r>
              <a:rPr lang="en-GB" dirty="0" smtClean="0"/>
              <a:t>properties</a:t>
            </a:r>
            <a:r>
              <a:rPr lang="en-GB" dirty="0" smtClean="0"/>
              <a:t> </a:t>
            </a:r>
            <a:r>
              <a:rPr lang="en-GB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</a:t>
            </a:r>
            <a:r>
              <a:rPr lang="en-GB" dirty="0" smtClean="0"/>
              <a:t>a private data member named </a:t>
            </a:r>
            <a:r>
              <a:rPr lang="en-GB" dirty="0" err="1" smtClean="0"/>
              <a:t>customerBalance</a:t>
            </a:r>
            <a:r>
              <a:rPr lang="en-GB" dirty="0" smtClean="0"/>
              <a:t> of type Double</a:t>
            </a:r>
            <a:r>
              <a:rPr lang="en-GB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private </a:t>
            </a:r>
            <a:r>
              <a:rPr lang="en-GB" dirty="0" smtClean="0"/>
              <a:t>data member named </a:t>
            </a:r>
            <a:r>
              <a:rPr lang="en-GB" dirty="0" err="1" smtClean="0"/>
              <a:t>customerName</a:t>
            </a:r>
            <a:r>
              <a:rPr lang="en-GB" dirty="0" smtClean="0"/>
              <a:t> of type </a:t>
            </a:r>
            <a:r>
              <a:rPr lang="en-GB" dirty="0" smtClean="0"/>
              <a:t>String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public </a:t>
            </a:r>
            <a:r>
              <a:rPr lang="en-GB" dirty="0" smtClean="0"/>
              <a:t>method named Deposit that takes an amount parameter of type Double by value (increment the value of the balance by adding amount to </a:t>
            </a:r>
            <a:r>
              <a:rPr lang="en-GB" dirty="0" smtClean="0"/>
              <a:t>it)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public method named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withdraw </a:t>
            </a:r>
            <a:r>
              <a:rPr lang="en-GB" dirty="0" smtClean="0"/>
              <a:t>that </a:t>
            </a:r>
            <a:r>
              <a:rPr lang="en-GB" dirty="0" smtClean="0"/>
              <a:t>takes an amount parameter of type Double by value </a:t>
            </a:r>
            <a:r>
              <a:rPr lang="en-GB" dirty="0" smtClean="0"/>
              <a:t>(decrement </a:t>
            </a:r>
            <a:r>
              <a:rPr lang="en-GB" dirty="0" smtClean="0"/>
              <a:t>the value of the balance by </a:t>
            </a:r>
            <a:r>
              <a:rPr lang="en-GB" dirty="0" smtClean="0"/>
              <a:t>subtracting amount from it)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public </a:t>
            </a:r>
            <a:r>
              <a:rPr lang="en-GB" dirty="0" smtClean="0"/>
              <a:t>property called Name (Get block of the property, return </a:t>
            </a:r>
            <a:r>
              <a:rPr lang="en-GB" dirty="0" err="1" smtClean="0"/>
              <a:t>customerName</a:t>
            </a:r>
            <a:r>
              <a:rPr lang="en-GB" dirty="0" smtClean="0"/>
              <a:t>, Set block of the property, assign Value to </a:t>
            </a:r>
            <a:r>
              <a:rPr lang="en-GB" dirty="0" err="1" smtClean="0"/>
              <a:t>customerName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read-only property called Balance that returns the current </a:t>
            </a:r>
            <a:r>
              <a:rPr lang="en-GB" dirty="0" smtClean="0"/>
              <a:t>balance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80E6"/>
                </a:solidFill>
                <a:latin typeface="Arial"/>
              </a:rPr>
              <a:t>Example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Create a </a:t>
            </a:r>
            <a:r>
              <a:rPr lang="en-GB" dirty="0" smtClean="0"/>
              <a:t>form to </a:t>
            </a:r>
            <a:r>
              <a:rPr lang="en-GB" dirty="0" smtClean="0"/>
              <a:t>test the </a:t>
            </a:r>
            <a:r>
              <a:rPr lang="en-GB" dirty="0" err="1" smtClean="0"/>
              <a:t>BankAccount</a:t>
            </a:r>
            <a:r>
              <a:rPr lang="en-GB" dirty="0" smtClean="0"/>
              <a:t> class 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create an instance of the </a:t>
            </a:r>
            <a:r>
              <a:rPr lang="en-GB" dirty="0" err="1" smtClean="0"/>
              <a:t>BankAccount</a:t>
            </a:r>
            <a:r>
              <a:rPr lang="en-GB" dirty="0" smtClean="0"/>
              <a:t> </a:t>
            </a:r>
            <a:r>
              <a:rPr lang="en-GB" dirty="0" smtClean="0"/>
              <a:t>class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Use the Name property to assign the name to the </a:t>
            </a:r>
            <a:r>
              <a:rPr lang="en-GB" dirty="0" smtClean="0"/>
              <a:t>account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dirty="0" smtClean="0"/>
              <a:t>Use the Deposit </a:t>
            </a:r>
            <a:r>
              <a:rPr lang="en-GB" dirty="0" smtClean="0"/>
              <a:t>and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withdraw </a:t>
            </a:r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859457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 Classes and Objects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400" u="sng" smtClean="0">
                <a:solidFill>
                  <a:srgbClr val="000000"/>
                </a:solidFill>
                <a:latin typeface="Times New Roman" pitchFamily="18" charset="0"/>
              </a:rPr>
              <a:t>class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 is an abstract representation of something.</a:t>
            </a:r>
          </a:p>
          <a:p>
            <a:pPr eaLnBrk="1" hangingPunct="1"/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An </a:t>
            </a:r>
            <a:r>
              <a:rPr lang="en-US" sz="2400" u="sng" smtClean="0">
                <a:solidFill>
                  <a:srgbClr val="000000"/>
                </a:solidFill>
                <a:latin typeface="Times New Roman" pitchFamily="18" charset="0"/>
              </a:rPr>
              <a:t>object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 is a usable example of the thing the class represents.</a:t>
            </a:r>
          </a:p>
          <a:p>
            <a:pPr eaLnBrk="1" hangingPunct="1"/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 object is a structure containing data and methods that manipulate the data.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Fields, Properties and methods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Classes are made of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fields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properties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</a:rPr>
              <a:t>methods.</a:t>
            </a:r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endParaRPr lang="en-US" sz="2400" smtClean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u="sng" smtClean="0">
                <a:solidFill>
                  <a:srgbClr val="000000"/>
                </a:solidFill>
                <a:latin typeface="Times New Roman" pitchFamily="18" charset="0"/>
              </a:rPr>
              <a:t>Fields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 and properties represent information that an object contains.</a:t>
            </a:r>
          </a:p>
          <a:p>
            <a:pPr lvl="1" eaLnBrk="1" hangingPunct="1"/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Fields are like variables in that they can be read or set directly.</a:t>
            </a:r>
          </a:p>
          <a:p>
            <a:pPr lvl="2" eaLnBrk="1" hangingPunct="1"/>
            <a:r>
              <a:rPr lang="en-US" sz="1800" smtClean="0">
                <a:solidFill>
                  <a:srgbClr val="000000"/>
                </a:solidFill>
                <a:latin typeface="Times New Roman" pitchFamily="18" charset="0"/>
              </a:rPr>
              <a:t>Example Car color.</a:t>
            </a:r>
          </a:p>
          <a:p>
            <a:pPr eaLnBrk="1" hangingPunct="1"/>
            <a:r>
              <a:rPr lang="en-US" sz="2400" u="sng" smtClean="0">
                <a:solidFill>
                  <a:srgbClr val="000000"/>
                </a:solidFill>
                <a:latin typeface="Times New Roman" pitchFamily="18" charset="0"/>
              </a:rPr>
              <a:t>Properties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 are retrieved and set like fields, but are implemented using property Get and property Set procedures.</a:t>
            </a:r>
          </a:p>
          <a:p>
            <a:pPr eaLnBrk="1" hangingPunct="1"/>
            <a:r>
              <a:rPr lang="en-US" sz="2400" u="sng" smtClean="0">
                <a:solidFill>
                  <a:srgbClr val="000000"/>
                </a:solidFill>
                <a:latin typeface="Times New Roman" pitchFamily="18" charset="0"/>
              </a:rPr>
              <a:t>Methods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 represent actions that an object can perform.</a:t>
            </a:r>
          </a:p>
          <a:p>
            <a:pPr lvl="1" eaLnBrk="1" hangingPunct="1"/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</a:rPr>
              <a:t> For example, a "Car" object could have "StartEngine," "Drive," and "Stop" methods.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Class Declaration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Verdana" pitchFamily="34" charset="0"/>
              <a:buNone/>
            </a:pPr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The keyword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Public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is an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access modifier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Only </a:t>
            </a:r>
            <a:r>
              <a:rPr lang="en-US" smtClean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classes can be reused in other projects.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Every class declaration contains keyword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Class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followed immediately by the class’s name.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Every class’s body ends with the keywords </a:t>
            </a:r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End Class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62200" y="1447800"/>
            <a:ext cx="3200400" cy="17526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Public Class </a:t>
            </a:r>
            <a:r>
              <a:rPr lang="en-US" dirty="0">
                <a:solidFill>
                  <a:prstClr val="black"/>
                </a:solidFill>
              </a:rPr>
              <a:t>Car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End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Class Declaration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r>
              <a:rPr lang="en-GB" dirty="0" smtClean="0"/>
              <a:t>To create a new class </a:t>
            </a:r>
            <a:endParaRPr lang="en-GB" dirty="0" smtClean="0"/>
          </a:p>
          <a:p>
            <a:pPr marL="731520" lvl="1" indent="-457200">
              <a:buAutoNum type="arabicPeriod"/>
            </a:pPr>
            <a:r>
              <a:rPr lang="en-GB" dirty="0" smtClean="0"/>
              <a:t>Open </a:t>
            </a:r>
            <a:r>
              <a:rPr lang="en-GB" dirty="0" smtClean="0"/>
              <a:t>a project </a:t>
            </a:r>
            <a:r>
              <a:rPr lang="en-GB" dirty="0" smtClean="0"/>
              <a:t>(</a:t>
            </a:r>
            <a:r>
              <a:rPr lang="en-GB" dirty="0" smtClean="0"/>
              <a:t>if one is not already open). </a:t>
            </a:r>
            <a:endParaRPr lang="en-GB" dirty="0" smtClean="0"/>
          </a:p>
          <a:p>
            <a:pPr marL="731520" lvl="1" indent="-457200">
              <a:buAutoNum type="arabicPeriod"/>
            </a:pPr>
            <a:r>
              <a:rPr lang="en-GB" dirty="0" smtClean="0"/>
              <a:t>2</a:t>
            </a:r>
            <a:r>
              <a:rPr lang="en-GB" dirty="0" smtClean="0"/>
              <a:t>. On the Project menu, click Add Class. </a:t>
            </a:r>
            <a:endParaRPr lang="en-GB" dirty="0" smtClean="0"/>
          </a:p>
          <a:p>
            <a:pPr marL="731520" lvl="1" indent="-457200">
              <a:buAutoNum type="arabicPeriod"/>
            </a:pPr>
            <a:r>
              <a:rPr lang="en-GB" dirty="0" smtClean="0"/>
              <a:t>3</a:t>
            </a:r>
            <a:r>
              <a:rPr lang="en-GB" dirty="0" smtClean="0"/>
              <a:t>. In the Name box, type the name of your new class, and then click Open. </a:t>
            </a:r>
            <a:endParaRPr lang="en-GB" dirty="0" smtClean="0"/>
          </a:p>
          <a:p>
            <a:pPr marL="731520" lvl="1" indent="-457200">
              <a:buAutoNum type="arabicPeriod"/>
            </a:pPr>
            <a:endParaRPr lang="en-GB" dirty="0" smtClean="0"/>
          </a:p>
          <a:p>
            <a:pPr marL="731520" lvl="1" indent="-457200">
              <a:buAutoNum type="arabicPeriod"/>
            </a:pPr>
            <a:r>
              <a:rPr lang="en-GB" dirty="0" smtClean="0"/>
              <a:t>The </a:t>
            </a:r>
            <a:r>
              <a:rPr lang="en-GB" dirty="0" smtClean="0"/>
              <a:t>Code Editor provides programming statements that mark the beginning and ending statements for your class, as follows: </a:t>
            </a:r>
            <a:endParaRPr lang="en-GB" dirty="0" smtClean="0"/>
          </a:p>
          <a:p>
            <a:pPr marL="731520" lvl="1" indent="-457200"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35896" y="4437112"/>
            <a:ext cx="3200400" cy="17526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Public Class </a:t>
            </a:r>
            <a:r>
              <a:rPr lang="en-GB" dirty="0" err="1" smtClean="0"/>
              <a:t>ClassName</a:t>
            </a:r>
            <a:endParaRPr lang="en-US" dirty="0">
              <a:solidFill>
                <a:prstClr val="black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End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Access Levels 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The access level of a declared element is the extent of the ability to access it, that is, what code has permission to read it or write to it.</a:t>
            </a:r>
          </a:p>
          <a:p>
            <a:pPr lvl="1" eaLnBrk="1" hangingPunct="1"/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Public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- elements are accessible from code anywhere within the same project, from other projects that reference the project.</a:t>
            </a:r>
          </a:p>
          <a:p>
            <a:pPr lvl="1" eaLnBrk="1" hangingPunct="1"/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Protected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- elements are accessible only from within the same class, or from a class derived from this class. </a:t>
            </a:r>
          </a:p>
          <a:p>
            <a:pPr lvl="1" eaLnBrk="1" hangingPunct="1"/>
            <a:r>
              <a:rPr lang="en-US" b="1" smtClean="0">
                <a:solidFill>
                  <a:srgbClr val="000000"/>
                </a:solidFill>
                <a:latin typeface="Times New Roman" pitchFamily="18" charset="0"/>
              </a:rPr>
              <a:t>Private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</a:rPr>
              <a:t> - elements are accessible only from within the same module, class, or structure. 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80E6"/>
                </a:solidFill>
                <a:latin typeface="Arial"/>
              </a:rPr>
              <a:t>Composition</a:t>
            </a:r>
            <a:endParaRPr lang="ar-SA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A class can have references to objects of other classes as members.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This is called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composition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and is sometimes referred to as a </a:t>
            </a:r>
            <a:r>
              <a:rPr lang="en-US" b="1" i="1" dirty="0" smtClean="0">
                <a:solidFill>
                  <a:srgbClr val="3380E6"/>
                </a:solidFill>
                <a:latin typeface="Times New Roman" pitchFamily="18" charset="0"/>
              </a:rPr>
              <a:t>has-a</a:t>
            </a:r>
            <a:r>
              <a:rPr lang="en-US" b="1" i="1" dirty="0" smtClean="0">
                <a:solidFill>
                  <a:srgbClr val="0000FF"/>
                </a:solidFill>
                <a:latin typeface="Times New Roman" pitchFamily="18" charset="0"/>
              </a:rPr>
              <a:t> relationship</a:t>
            </a:r>
            <a:r>
              <a:rPr lang="en-US" b="1" i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1706</Words>
  <Application>Microsoft Office PowerPoint</Application>
  <PresentationFormat>On-screen Show (4:3)</PresentationFormat>
  <Paragraphs>219</Paragraphs>
  <Slides>38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Origin</vt:lpstr>
      <vt:lpstr>Object-Oriented Programming: Classes and Objects       </vt:lpstr>
      <vt:lpstr>Slide 2</vt:lpstr>
      <vt:lpstr> Introduction</vt:lpstr>
      <vt:lpstr> Classes and Objects</vt:lpstr>
      <vt:lpstr>Fields, Properties and methods</vt:lpstr>
      <vt:lpstr>Class Declaration</vt:lpstr>
      <vt:lpstr>Class Declaration</vt:lpstr>
      <vt:lpstr>Access Levels </vt:lpstr>
      <vt:lpstr>Composition</vt:lpstr>
      <vt:lpstr>Class Member Variable (Field)</vt:lpstr>
      <vt:lpstr> Class Scope</vt:lpstr>
      <vt:lpstr>Class Constructor</vt:lpstr>
      <vt:lpstr>Class Constructor</vt:lpstr>
      <vt:lpstr>Create Object</vt:lpstr>
      <vt:lpstr>  Object Initializers</vt:lpstr>
      <vt:lpstr>  Object Initializers</vt:lpstr>
      <vt:lpstr> Object Initializers</vt:lpstr>
      <vt:lpstr>Class Property</vt:lpstr>
      <vt:lpstr>Class  Property</vt:lpstr>
      <vt:lpstr> Auto-Implemented Properties</vt:lpstr>
      <vt:lpstr>Using Me to Access the Current Object</vt:lpstr>
      <vt:lpstr>Using Me to Access the Current Object</vt:lpstr>
      <vt:lpstr>Using Me to Access the Current Object</vt:lpstr>
      <vt:lpstr>Shared Class Members</vt:lpstr>
      <vt:lpstr>Slide 25</vt:lpstr>
      <vt:lpstr>Shared Class Members</vt:lpstr>
      <vt:lpstr> Shared Class Members</vt:lpstr>
      <vt:lpstr> Shared Class Members</vt:lpstr>
      <vt:lpstr>Shared Methods</vt:lpstr>
      <vt:lpstr>Const and ReadOnly Fields</vt:lpstr>
      <vt:lpstr>Const and ReadOnly Fields</vt:lpstr>
      <vt:lpstr>Const and ReadOnly Fields</vt:lpstr>
      <vt:lpstr>Const and ReadOnly Fields</vt:lpstr>
      <vt:lpstr>Const and ReadOnly Fields</vt:lpstr>
      <vt:lpstr>Example</vt:lpstr>
      <vt:lpstr>Example</vt:lpstr>
      <vt:lpstr>Example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Programming: Classes and Objects</dc:title>
  <dc:creator>Nasser</dc:creator>
  <cp:lastModifiedBy>Nouf</cp:lastModifiedBy>
  <cp:revision>27</cp:revision>
  <dcterms:created xsi:type="dcterms:W3CDTF">2012-09-11T20:00:59Z</dcterms:created>
  <dcterms:modified xsi:type="dcterms:W3CDTF">2016-02-02T20:20:22Z</dcterms:modified>
</cp:coreProperties>
</file>