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73" r:id="rId2"/>
  </p:sldMasterIdLst>
  <p:notesMasterIdLst>
    <p:notesMasterId r:id="rId41"/>
  </p:notesMasterIdLst>
  <p:sldIdLst>
    <p:sldId id="256" r:id="rId3"/>
    <p:sldId id="257" r:id="rId4"/>
    <p:sldId id="258" r:id="rId5"/>
    <p:sldId id="259" r:id="rId6"/>
    <p:sldId id="260" r:id="rId7"/>
    <p:sldId id="261" r:id="rId8"/>
    <p:sldId id="297" r:id="rId9"/>
    <p:sldId id="262" r:id="rId10"/>
    <p:sldId id="298" r:id="rId11"/>
    <p:sldId id="263" r:id="rId12"/>
    <p:sldId id="292" r:id="rId13"/>
    <p:sldId id="266" r:id="rId14"/>
    <p:sldId id="267" r:id="rId15"/>
    <p:sldId id="268" r:id="rId16"/>
    <p:sldId id="272" r:id="rId17"/>
    <p:sldId id="273" r:id="rId18"/>
    <p:sldId id="274" r:id="rId19"/>
    <p:sldId id="295" r:id="rId20"/>
    <p:sldId id="296" r:id="rId21"/>
    <p:sldId id="275" r:id="rId22"/>
    <p:sldId id="276" r:id="rId23"/>
    <p:sldId id="277" r:id="rId24"/>
    <p:sldId id="278" r:id="rId25"/>
    <p:sldId id="279" r:id="rId26"/>
    <p:sldId id="281" r:id="rId27"/>
    <p:sldId id="283" r:id="rId28"/>
    <p:sldId id="284" r:id="rId29"/>
    <p:sldId id="285" r:id="rId30"/>
    <p:sldId id="291" r:id="rId31"/>
    <p:sldId id="286" r:id="rId32"/>
    <p:sldId id="287" r:id="rId33"/>
    <p:sldId id="288" r:id="rId34"/>
    <p:sldId id="289" r:id="rId35"/>
    <p:sldId id="290" r:id="rId36"/>
    <p:sldId id="293" r:id="rId37"/>
    <p:sldId id="299" r:id="rId38"/>
    <p:sldId id="300" r:id="rId39"/>
    <p:sldId id="301" r:id="rId4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104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A37D655-63F2-4777-A567-42A822244B3A}" type="datetimeFigureOut">
              <a:rPr lang="ar-SA" smtClean="0"/>
              <a:pPr/>
              <a:t>23/04/1437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5DE0B88-856A-4645-92B2-C24E006A75BD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6229276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2CBF43-CA77-456E-9666-FB5F592878DC}" type="slidenum">
              <a:rPr lang="en-US">
                <a:solidFill>
                  <a:prstClr val="black"/>
                </a:solidFill>
              </a:rPr>
              <a:pPr>
                <a:defRPr/>
              </a:pPr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370881A-8FB0-4599-9D14-F7DF4B8881C5}" type="slidenum">
              <a:rPr lang="en-US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2CBF43-CA77-456E-9666-FB5F592878DC}" type="slidenum">
              <a:rPr lang="en-US">
                <a:solidFill>
                  <a:prstClr val="black"/>
                </a:solidFill>
              </a:rPr>
              <a:pPr>
                <a:defRPr/>
              </a:pPr>
              <a:t>18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2CBF43-CA77-456E-9666-FB5F592878DC}" type="slidenum">
              <a:rPr lang="en-US">
                <a:solidFill>
                  <a:prstClr val="black"/>
                </a:solidFill>
              </a:rPr>
              <a:pPr>
                <a:defRPr/>
              </a:pPr>
              <a:t>19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830CC-30C8-4651-BA58-98A4A11A8115}" type="datetime1">
              <a:rPr lang="en-US" smtClean="0"/>
              <a:pPr/>
              <a:t>2/2/2016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E3240-B916-4E52-A983-0D221F5D7CB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E8F4D-C175-4EC9-99DA-E194CAF7B772}" type="datetime1">
              <a:rPr lang="en-US" smtClean="0"/>
              <a:pPr/>
              <a:t>2/2/2016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E3240-B916-4E52-A983-0D221F5D7CB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3E7F5-F005-43B6-BEC5-344381A6B00C}" type="datetime1">
              <a:rPr lang="en-US" smtClean="0"/>
              <a:pPr/>
              <a:t>2/2/2016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E3240-B916-4E52-A983-0D221F5D7CB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EFED35A2-2DEB-418A-9E4D-C3F8B88FDFC1}" type="datetime1">
              <a:rPr lang="en-US" smtClean="0"/>
              <a:pPr>
                <a:defRPr/>
              </a:pPr>
              <a:t>2/2/2016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en-US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pPr>
              <a:defRPr/>
            </a:pPr>
            <a:fld id="{5135AD64-D73B-4BD9-A24E-A9C0BC3F3CD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3A415F-6451-4A71-9DD3-87FF816A2CE5}" type="datetime1">
              <a:rPr lang="en-US" smtClean="0">
                <a:solidFill>
                  <a:prstClr val="black"/>
                </a:solidFill>
              </a:rPr>
              <a:pPr>
                <a:defRPr/>
              </a:pPr>
              <a:t>2/2/2016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DA772-C183-4396-94CE-82A7C129D22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pPr>
              <a:defRPr/>
            </a:pPr>
            <a:fld id="{5B544D3F-A97A-4C27-ADAF-D8B1FEF2792E}" type="datetime1">
              <a:rPr lang="en-US" smtClean="0">
                <a:solidFill>
                  <a:prstClr val="white"/>
                </a:solidFill>
              </a:rPr>
              <a:pPr>
                <a:defRPr/>
              </a:pPr>
              <a:t>2/2/2016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pPr>
              <a:defRPr/>
            </a:pPr>
            <a:fld id="{CEDEE6CE-1BD1-46EB-9D3E-747B35CFB93A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0FFAAE-ADB0-4571-B904-B251FBB713D9}" type="datetime1">
              <a:rPr lang="en-US" smtClean="0">
                <a:solidFill>
                  <a:prstClr val="white"/>
                </a:solidFill>
              </a:rPr>
              <a:pPr>
                <a:defRPr/>
              </a:pPr>
              <a:t>2/2/2016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DC5BE6-D638-470C-8FBB-D661F5A0236D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C438740-CC1E-42B6-A3F8-B15B7867361F}" type="datetime1">
              <a:rPr lang="en-US" smtClean="0">
                <a:solidFill>
                  <a:prstClr val="black"/>
                </a:solidFill>
              </a:rPr>
              <a:pPr>
                <a:defRPr/>
              </a:pPr>
              <a:t>2/2/2016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2721BC-DC48-4A42-95D5-89BAEE8A1064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1AA274-26DA-4C36-91DD-C2886A962F9E}" type="datetime1">
              <a:rPr lang="en-US" smtClean="0">
                <a:solidFill>
                  <a:prstClr val="white"/>
                </a:solidFill>
              </a:rPr>
              <a:pPr>
                <a:defRPr/>
              </a:pPr>
              <a:t>2/2/2016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A3E144-443A-4514-BEE2-A72FAC59DF54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A6D91B-B5CE-4C3E-83CD-160138CB139D}" type="datetime1">
              <a:rPr lang="en-US" smtClean="0">
                <a:solidFill>
                  <a:prstClr val="black"/>
                </a:solidFill>
              </a:rPr>
              <a:pPr>
                <a:defRPr/>
              </a:pPr>
              <a:t>2/2/2016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AA756A-C7A6-4855-8639-C777943FAE9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D08F99-281D-434A-91F0-01B907CCC342}" type="datetime1">
              <a:rPr lang="en-US" smtClean="0">
                <a:solidFill>
                  <a:prstClr val="black"/>
                </a:solidFill>
              </a:rPr>
              <a:pPr>
                <a:defRPr/>
              </a:pPr>
              <a:t>2/2/2016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B5174C-ADF7-4A1C-B859-AB86FD803B6D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72BF1-C2A1-4A53-A9E1-4CDA754967B3}" type="datetime1">
              <a:rPr lang="en-US" smtClean="0"/>
              <a:pPr/>
              <a:t>2/2/2016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E3240-B916-4E52-A983-0D221F5D7CB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E2CEDA-D8D4-49FC-A8B8-38DD88D6710B}" type="datetime1">
              <a:rPr lang="en-US" smtClean="0">
                <a:solidFill>
                  <a:prstClr val="white"/>
                </a:solidFill>
              </a:rPr>
              <a:pPr>
                <a:defRPr/>
              </a:pPr>
              <a:t>2/2/2016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F5282F-5656-48D6-A0C8-274050BA75E6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6CFA00-AAF3-47CB-A00E-44ABDD01A136}" type="datetime1">
              <a:rPr lang="en-US" smtClean="0">
                <a:solidFill>
                  <a:prstClr val="black"/>
                </a:solidFill>
              </a:rPr>
              <a:pPr>
                <a:defRPr/>
              </a:pPr>
              <a:t>2/2/2016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5FC7B1-6857-49C7-B153-B01839229D4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1C8C71A-F15A-4EF2-8A7B-C476449C3F37}" type="datetime1">
              <a:rPr lang="en-US" smtClean="0">
                <a:solidFill>
                  <a:prstClr val="black"/>
                </a:solidFill>
              </a:rPr>
              <a:pPr>
                <a:defRPr/>
              </a:pPr>
              <a:t>2/2/2016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50CFC0-23BE-497D-8FC4-5FDEEBFEC2E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BCEB3-C14E-45B2-B8E3-74FA744CEBFB}" type="datetime1">
              <a:rPr lang="en-US" smtClean="0">
                <a:solidFill>
                  <a:prstClr val="black"/>
                </a:solidFill>
              </a:rPr>
              <a:pPr>
                <a:defRPr/>
              </a:pPr>
              <a:t>2/2/2016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4066C-5E20-4ABD-BE68-FD6A90D82E77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26BB1-80DA-43FE-9B64-9EBAEB35F6E8}" type="datetime1">
              <a:rPr lang="en-US" smtClean="0"/>
              <a:pPr/>
              <a:t>2/2/2016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E3240-B916-4E52-A983-0D221F5D7CB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F22D5-F6F0-48A6-92B7-1DB2E45D730A}" type="datetime1">
              <a:rPr lang="en-US" smtClean="0"/>
              <a:pPr/>
              <a:t>2/2/2016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E3240-B916-4E52-A983-0D221F5D7CB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8B103-4906-4804-B134-2AE562867FB8}" type="datetime1">
              <a:rPr lang="en-US" smtClean="0"/>
              <a:pPr/>
              <a:t>2/2/2016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E3240-B916-4E52-A983-0D221F5D7CB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6E43E-5AEF-4D6E-BB78-2CC4825D74D3}" type="datetime1">
              <a:rPr lang="en-US" smtClean="0"/>
              <a:pPr/>
              <a:t>2/2/2016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E3240-B916-4E52-A983-0D221F5D7CB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3AAF7-5C94-4B54-BE26-5B9B5F0F8B85}" type="datetime1">
              <a:rPr lang="en-US" smtClean="0"/>
              <a:pPr/>
              <a:t>2/2/2016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E3240-B916-4E52-A983-0D221F5D7CB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BA020-1E08-40CA-AF54-0F2FE22A10E7}" type="datetime1">
              <a:rPr lang="en-US" smtClean="0"/>
              <a:pPr/>
              <a:t>2/2/2016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E3240-B916-4E52-A983-0D221F5D7CB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08D9-24F7-4D78-AF81-10307AB62F1D}" type="datetime1">
              <a:rPr lang="en-US" smtClean="0"/>
              <a:pPr/>
              <a:t>2/2/2016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E3240-B916-4E52-A983-0D221F5D7CB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540123-4A6D-4736-BF6B-DE5C95FB7043}" type="datetime1">
              <a:rPr lang="en-US" smtClean="0"/>
              <a:pPr/>
              <a:t>2/2/2016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FE3240-B916-4E52-A983-0D221F5D7CBE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15F5695-4983-4757-9E81-EDB39F3E8815}" type="datetime1">
              <a:rPr lang="en-US" smtClean="0"/>
              <a:pPr/>
              <a:t>2/2/2016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5FE3240-B916-4E52-A983-0D221F5D7CB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Goudy Sans Medium"/>
              </a:rPr>
              <a:t>Object-Oriented Programming: Classes and Objects       </a:t>
            </a:r>
          </a:p>
        </p:txBody>
      </p:sp>
      <p:sp>
        <p:nvSpPr>
          <p:cNvPr id="10243" name="Tex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R="0" algn="l" eaLnBrk="1" hangingPunct="1"/>
            <a:r>
              <a:rPr lang="en-US" smtClean="0"/>
              <a:t>Chapter 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2DA2BF">
                  <a:tint val="2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Class Member Variable (Field)</a:t>
            </a:r>
          </a:p>
        </p:txBody>
      </p:sp>
      <p:sp>
        <p:nvSpPr>
          <p:cNvPr id="1843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buFont typeface="Verdana" pitchFamily="34" charset="0"/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eaLnBrk="1" hangingPunct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eaLnBrk="1" hangingPunct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eaLnBrk="1" hangingPunct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eaLnBrk="1" hangingPunct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eaLnBrk="1" hangingPunct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Class members declared with member access modifier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Private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are accessible only within the class, which gives the class complete control over how those members are used.</a:t>
            </a:r>
          </a:p>
          <a:p>
            <a:pPr lvl="1" eaLnBrk="1" hangingPunct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Class members declared with member-access modifier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Public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are accessible wherever the program has a reference to an Account object. </a:t>
            </a:r>
          </a:p>
          <a:p>
            <a:pPr lvl="1" eaLnBrk="1" hangingPunct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Member variables declared with Dim default to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Private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access.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2362200" y="1447800"/>
            <a:ext cx="3657600" cy="1752600"/>
          </a:xfrm>
          <a:prstGeom prst="roundRect">
            <a:avLst/>
          </a:prstGeom>
          <a:solidFill>
            <a:schemeClr val="bg1"/>
          </a:solidFill>
          <a:ln w="38100">
            <a:prstDash val="dash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300" dirty="0">
                <a:solidFill>
                  <a:prstClr val="black"/>
                </a:solidFill>
                <a:latin typeface="Times New Roman" pitchFamily="18" charset="0"/>
              </a:rPr>
              <a:t>Public Class Car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300" dirty="0">
                <a:solidFill>
                  <a:srgbClr val="0000FF"/>
                </a:solidFill>
                <a:latin typeface="Times New Roman" pitchFamily="18" charset="0"/>
              </a:rPr>
              <a:t>   Private </a:t>
            </a:r>
            <a:r>
              <a:rPr lang="en-US" sz="2300" dirty="0">
                <a:solidFill>
                  <a:prstClr val="black"/>
                </a:solidFill>
                <a:latin typeface="Times New Roman" pitchFamily="18" charset="0"/>
              </a:rPr>
              <a:t>color As String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300" dirty="0">
                <a:solidFill>
                  <a:prstClr val="black"/>
                </a:solidFill>
                <a:latin typeface="Times New Roman" pitchFamily="18" charset="0"/>
              </a:rPr>
              <a:t>End Class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 Class Scope</a:t>
            </a:r>
          </a:p>
        </p:txBody>
      </p:sp>
      <p:sp>
        <p:nvSpPr>
          <p:cNvPr id="5939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A class’s instance variables and methods have 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class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scope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Within this scope, a class’s members are accessible to all of the class’s other members and can be referenced simply by name.</a:t>
            </a:r>
          </a:p>
          <a:p>
            <a:pPr eaLnBrk="1" hangingPunct="1">
              <a:lnSpc>
                <a:spcPct val="8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Outside a class’s scope, class members cannot be referenced directly by name.</a:t>
            </a:r>
          </a:p>
          <a:p>
            <a:pPr eaLnBrk="1" hangingPunct="1">
              <a:lnSpc>
                <a:spcPct val="8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Those class members that are visible (such as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Public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members) can be accessed through a variable that refers to an object of the class.</a:t>
            </a:r>
          </a:p>
        </p:txBody>
      </p:sp>
      <p:sp>
        <p:nvSpPr>
          <p:cNvPr id="126980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Class Constructor</a:t>
            </a:r>
          </a:p>
        </p:txBody>
      </p:sp>
      <p:sp>
        <p:nvSpPr>
          <p:cNvPr id="19459" name="Text Placeholder 2"/>
          <p:cNvSpPr>
            <a:spLocks noGrp="1"/>
          </p:cNvSpPr>
          <p:nvPr>
            <p:ph type="body" idx="1"/>
          </p:nvPr>
        </p:nvSpPr>
        <p:spPr>
          <a:xfrm>
            <a:off x="76200" y="1600200"/>
            <a:ext cx="8229600" cy="4525963"/>
          </a:xfrm>
        </p:spPr>
        <p:txBody>
          <a:bodyPr/>
          <a:lstStyle/>
          <a:p>
            <a:pPr lvl="1" eaLnBrk="1" hangingPunct="1"/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eaLnBrk="1" hangingPunct="1"/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eaLnBrk="1" hangingPunct="1"/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eaLnBrk="1" hangingPunct="1"/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eaLnBrk="1" hangingPunct="1"/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eaLnBrk="1" hangingPunct="1"/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When you create an object of a class, the class’s </a:t>
            </a:r>
            <a:r>
              <a:rPr lang="en-US" smtClean="0">
                <a:solidFill>
                  <a:srgbClr val="0000FF"/>
                </a:solidFill>
                <a:latin typeface="Times New Roman" pitchFamily="18" charset="0"/>
              </a:rPr>
              <a:t>constructor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 is called to initialize the object.</a:t>
            </a:r>
          </a:p>
          <a:p>
            <a:pPr lvl="1" eaLnBrk="1" hangingPunct="1"/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Constructors must be named </a:t>
            </a:r>
            <a:r>
              <a:rPr lang="en-US" smtClean="0">
                <a:solidFill>
                  <a:srgbClr val="000000"/>
                </a:solidFill>
                <a:latin typeface="Lucida Console" pitchFamily="49" charset="0"/>
              </a:rPr>
              <a:t>New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 and are generally declared </a:t>
            </a:r>
            <a:r>
              <a:rPr lang="en-US" smtClean="0">
                <a:solidFill>
                  <a:srgbClr val="000000"/>
                </a:solidFill>
                <a:latin typeface="Lucida Console" pitchFamily="49" charset="0"/>
              </a:rPr>
              <a:t>Public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 eaLnBrk="1" hangingPunct="1"/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Constructors are implemented as </a:t>
            </a:r>
            <a:r>
              <a:rPr lang="en-US" smtClean="0">
                <a:solidFill>
                  <a:srgbClr val="000000"/>
                </a:solidFill>
                <a:latin typeface="Lucida Console" pitchFamily="49" charset="0"/>
              </a:rPr>
              <a:t>Sub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 procedures, because they cannot return values.</a:t>
            </a:r>
          </a:p>
          <a:p>
            <a:pPr lvl="1" eaLnBrk="1" hangingPunct="1"/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914400" y="1219200"/>
            <a:ext cx="7162800" cy="2209800"/>
          </a:xfrm>
          <a:prstGeom prst="roundRect">
            <a:avLst/>
          </a:prstGeom>
          <a:solidFill>
            <a:schemeClr val="bg1"/>
          </a:solidFill>
          <a:ln w="38100">
            <a:prstDash val="dash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300" dirty="0">
                <a:solidFill>
                  <a:prstClr val="black"/>
                </a:solidFill>
                <a:latin typeface="Times New Roman" pitchFamily="18" charset="0"/>
              </a:rPr>
              <a:t>Public Class Car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300" dirty="0">
                <a:solidFill>
                  <a:prstClr val="black"/>
                </a:solidFill>
                <a:latin typeface="Times New Roman" pitchFamily="18" charset="0"/>
              </a:rPr>
              <a:t>   </a:t>
            </a:r>
            <a:r>
              <a:rPr lang="en-US" sz="2300" dirty="0">
                <a:solidFill>
                  <a:srgbClr val="0000FF"/>
                </a:solidFill>
                <a:latin typeface="Times New Roman" pitchFamily="18" charset="0"/>
              </a:rPr>
              <a:t>   </a:t>
            </a:r>
            <a:r>
              <a:rPr lang="en-US" sz="2300" dirty="0">
                <a:solidFill>
                  <a:prstClr val="black"/>
                </a:solidFill>
                <a:latin typeface="Times New Roman" pitchFamily="18" charset="0"/>
              </a:rPr>
              <a:t>Private</a:t>
            </a:r>
            <a:r>
              <a:rPr lang="en-US" sz="2300" dirty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300" dirty="0">
                <a:solidFill>
                  <a:prstClr val="black"/>
                </a:solidFill>
                <a:latin typeface="Times New Roman" pitchFamily="18" charset="0"/>
              </a:rPr>
              <a:t>number As Integer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300" dirty="0">
                <a:solidFill>
                  <a:prstClr val="black"/>
                </a:solidFill>
                <a:latin typeface="Times New Roman" pitchFamily="18" charset="0"/>
              </a:rPr>
              <a:t>      </a:t>
            </a:r>
            <a:r>
              <a:rPr lang="en-US" sz="2300" dirty="0">
                <a:solidFill>
                  <a:srgbClr val="DA1F28"/>
                </a:solidFill>
                <a:latin typeface="Times New Roman" pitchFamily="18" charset="0"/>
              </a:rPr>
              <a:t>Public Sub New( </a:t>
            </a:r>
            <a:r>
              <a:rPr lang="en-US" sz="2300" dirty="0" err="1">
                <a:solidFill>
                  <a:srgbClr val="DA1F28"/>
                </a:solidFill>
                <a:latin typeface="Times New Roman" pitchFamily="18" charset="0"/>
              </a:rPr>
              <a:t>ByVal</a:t>
            </a:r>
            <a:r>
              <a:rPr lang="en-US" sz="2300" dirty="0">
                <a:solidFill>
                  <a:srgbClr val="DA1F28"/>
                </a:solidFill>
                <a:latin typeface="Times New Roman" pitchFamily="18" charset="0"/>
              </a:rPr>
              <a:t>  n As Integer)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300" dirty="0">
                <a:solidFill>
                  <a:srgbClr val="DA1F28"/>
                </a:solidFill>
                <a:latin typeface="Times New Roman" pitchFamily="18" charset="0"/>
              </a:rPr>
              <a:t>	number = n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300" dirty="0">
                <a:solidFill>
                  <a:srgbClr val="DA1F28"/>
                </a:solidFill>
                <a:latin typeface="Times New Roman" pitchFamily="18" charset="0"/>
              </a:rPr>
              <a:t>      End Sub 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300" dirty="0">
                <a:solidFill>
                  <a:prstClr val="black"/>
                </a:solidFill>
                <a:latin typeface="Times New Roman" pitchFamily="18" charset="0"/>
              </a:rPr>
              <a:t>End Class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Class Constructor</a:t>
            </a:r>
          </a:p>
        </p:txBody>
      </p:sp>
      <p:sp>
        <p:nvSpPr>
          <p:cNvPr id="2048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A constructor call is required for every object that’s created.</a:t>
            </a:r>
          </a:p>
          <a:p>
            <a:pPr lvl="1" eaLnBrk="1" hangingPunct="1"/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You can provide a parameterless constructor that contains code and takes no parameters, or that takes only Optional parameters so you can call it with no arguments.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Create Object</a:t>
            </a:r>
          </a:p>
        </p:txBody>
      </p:sp>
      <p:sp>
        <p:nvSpPr>
          <p:cNvPr id="3481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Each object in Visual Basic is defined by a class.</a:t>
            </a:r>
          </a:p>
          <a:p>
            <a:pPr eaLnBrk="1" hangingPunct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 class describes the variables, properties, procedures, and events of an object. </a:t>
            </a:r>
          </a:p>
          <a:p>
            <a:pPr eaLnBrk="1" hangingPunct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Objects are instances of classes; you can create as many objects you need once you have defined a class.</a:t>
            </a:r>
          </a:p>
          <a:p>
            <a:pPr eaLnBrk="1" hangingPunct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You can also specify Public, Protected,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Friend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Private, Shared, or Static in the declaration. </a:t>
            </a:r>
          </a:p>
        </p:txBody>
      </p:sp>
      <p:sp>
        <p:nvSpPr>
          <p:cNvPr id="44036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371600" y="3733800"/>
            <a:ext cx="5943600" cy="1143000"/>
          </a:xfrm>
          <a:prstGeom prst="roundRect">
            <a:avLst/>
          </a:prstGeom>
          <a:solidFill>
            <a:schemeClr val="bg1"/>
          </a:solidFill>
          <a:ln w="38100">
            <a:prstDash val="dash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300" dirty="0">
                <a:solidFill>
                  <a:srgbClr val="0000FF"/>
                </a:solidFill>
                <a:latin typeface="Times New Roman" pitchFamily="18" charset="0"/>
              </a:rPr>
              <a:t>Dim </a:t>
            </a:r>
            <a:r>
              <a:rPr lang="en-US" sz="2300" dirty="0" err="1">
                <a:solidFill>
                  <a:prstClr val="black"/>
                </a:solidFill>
                <a:latin typeface="Times New Roman" pitchFamily="18" charset="0"/>
              </a:rPr>
              <a:t>VariableName</a:t>
            </a:r>
            <a:r>
              <a:rPr lang="en-US" sz="2300" dirty="0">
                <a:solidFill>
                  <a:prstClr val="black"/>
                </a:solidFill>
                <a:latin typeface="Times New Roman" pitchFamily="18" charset="0"/>
              </a:rPr>
              <a:t> As [</a:t>
            </a:r>
            <a:r>
              <a:rPr lang="en-US" sz="2300" dirty="0">
                <a:solidFill>
                  <a:srgbClr val="0000FF"/>
                </a:solidFill>
                <a:latin typeface="Times New Roman" pitchFamily="18" charset="0"/>
              </a:rPr>
              <a:t>New</a:t>
            </a:r>
            <a:r>
              <a:rPr lang="en-US" sz="2300" dirty="0">
                <a:solidFill>
                  <a:prstClr val="black"/>
                </a:solidFill>
                <a:latin typeface="Times New Roman" pitchFamily="18" charset="0"/>
              </a:rPr>
              <a:t>] </a:t>
            </a:r>
            <a:r>
              <a:rPr lang="en-US" sz="2300" dirty="0" err="1">
                <a:solidFill>
                  <a:prstClr val="black"/>
                </a:solidFill>
                <a:latin typeface="Times New Roman" pitchFamily="18" charset="0"/>
              </a:rPr>
              <a:t>ClassName</a:t>
            </a:r>
            <a:endParaRPr lang="en-US" sz="2300" dirty="0">
              <a:solidFill>
                <a:prstClr val="black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  Object </a:t>
            </a:r>
            <a:r>
              <a:rPr lang="en-US" dirty="0" err="1" smtClean="0">
                <a:solidFill>
                  <a:srgbClr val="3380E6"/>
                </a:solidFill>
                <a:latin typeface="Arial"/>
              </a:rPr>
              <a:t>Initializers</a:t>
            </a:r>
            <a:endParaRPr lang="en-US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6041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Object </a:t>
            </a:r>
            <a:r>
              <a:rPr lang="en-US" dirty="0" err="1" smtClean="0">
                <a:solidFill>
                  <a:srgbClr val="0000FF"/>
                </a:solidFill>
                <a:latin typeface="Times New Roman" pitchFamily="18" charset="0"/>
              </a:rPr>
              <a:t>initializers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use the </a:t>
            </a: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With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 keyword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to allow you to create an object and initialize its properties in the same statement.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This is useful when a class does not provide an appropriate constructor to meet your needs.</a:t>
            </a:r>
          </a:p>
        </p:txBody>
      </p:sp>
      <p:sp>
        <p:nvSpPr>
          <p:cNvPr id="128004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  Object Initializers</a:t>
            </a:r>
          </a:p>
        </p:txBody>
      </p:sp>
      <p:sp>
        <p:nvSpPr>
          <p:cNvPr id="6144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To use object </a:t>
            </a:r>
            <a:r>
              <a:rPr lang="en-US" sz="2100" dirty="0" err="1" smtClean="0">
                <a:solidFill>
                  <a:srgbClr val="000000"/>
                </a:solidFill>
                <a:latin typeface="Times New Roman" pitchFamily="18" charset="0"/>
              </a:rPr>
              <a:t>initializers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, you follow the object creation expression with the </a:t>
            </a:r>
            <a:r>
              <a:rPr lang="en-US" sz="2100" dirty="0" smtClean="0">
                <a:solidFill>
                  <a:srgbClr val="000000"/>
                </a:solidFill>
                <a:latin typeface="Lucida Console" pitchFamily="49" charset="0"/>
              </a:rPr>
              <a:t>With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 keyword and an </a:t>
            </a:r>
            <a:r>
              <a:rPr lang="en-US" sz="2100" dirty="0" smtClean="0">
                <a:solidFill>
                  <a:srgbClr val="0000FF"/>
                </a:solidFill>
                <a:latin typeface="Times New Roman" pitchFamily="18" charset="0"/>
              </a:rPr>
              <a:t>object </a:t>
            </a:r>
            <a:r>
              <a:rPr lang="en-US" sz="2100" dirty="0" err="1" smtClean="0">
                <a:solidFill>
                  <a:srgbClr val="0000FF"/>
                </a:solidFill>
                <a:latin typeface="Times New Roman" pitchFamily="18" charset="0"/>
              </a:rPr>
              <a:t>initializer</a:t>
            </a:r>
            <a:r>
              <a:rPr lang="en-US" sz="2100" dirty="0" smtClean="0">
                <a:solidFill>
                  <a:srgbClr val="0000FF"/>
                </a:solidFill>
                <a:latin typeface="Times New Roman" pitchFamily="18" charset="0"/>
              </a:rPr>
              <a:t> list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—a comma-separated list in curly braces (</a:t>
            </a:r>
            <a:r>
              <a:rPr lang="en-US" sz="2100" dirty="0" smtClean="0">
                <a:solidFill>
                  <a:srgbClr val="000000"/>
                </a:solidFill>
                <a:latin typeface="Lucida Console" pitchFamily="49" charset="0"/>
              </a:rPr>
              <a:t>{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 </a:t>
            </a:r>
            <a:r>
              <a:rPr lang="en-US" sz="2100" dirty="0" smtClean="0">
                <a:solidFill>
                  <a:srgbClr val="000000"/>
                </a:solidFill>
                <a:latin typeface="Lucida Console" pitchFamily="49" charset="0"/>
              </a:rPr>
              <a:t>}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) of properties and their values as in the following statements:</a:t>
            </a:r>
          </a:p>
          <a:p>
            <a:pPr lvl="2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n-US" sz="1600" dirty="0" smtClean="0">
                <a:solidFill>
                  <a:srgbClr val="0000FF"/>
                </a:solidFill>
                <a:latin typeface="Lucida Console" pitchFamily="49" charset="0"/>
              </a:rPr>
              <a:t>	Dim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 timeObj1 </a:t>
            </a:r>
            <a:r>
              <a:rPr lang="en-US" sz="1600" dirty="0" smtClean="0">
                <a:solidFill>
                  <a:srgbClr val="0000FF"/>
                </a:solidFill>
                <a:latin typeface="Lucida Console" pitchFamily="49" charset="0"/>
              </a:rPr>
              <a:t>As New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 Time() </a:t>
            </a:r>
            <a:r>
              <a:rPr lang="en-US" sz="1600" dirty="0" smtClean="0">
                <a:solidFill>
                  <a:srgbClr val="0000FF"/>
                </a:solidFill>
                <a:latin typeface="Lucida Console" pitchFamily="49" charset="0"/>
              </a:rPr>
              <a:t>With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 {.Minute=</a:t>
            </a:r>
            <a:r>
              <a:rPr lang="en-US" sz="1600" dirty="0" smtClean="0">
                <a:solidFill>
                  <a:srgbClr val="128AFF"/>
                </a:solidFill>
                <a:latin typeface="Lucida Console" pitchFamily="49" charset="0"/>
              </a:rPr>
              <a:t>33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, .Second=</a:t>
            </a:r>
            <a:r>
              <a:rPr lang="en-US" sz="1600" dirty="0" smtClean="0">
                <a:solidFill>
                  <a:srgbClr val="128AFF"/>
                </a:solidFill>
                <a:latin typeface="Lucida Console" pitchFamily="49" charset="0"/>
              </a:rPr>
              <a:t>12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}</a:t>
            </a:r>
            <a:b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600" dirty="0" smtClean="0">
                <a:solidFill>
                  <a:srgbClr val="0000FF"/>
                </a:solidFill>
                <a:latin typeface="Lucida Console" pitchFamily="49" charset="0"/>
              </a:rPr>
              <a:t>Dim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 timeObj2 </a:t>
            </a:r>
            <a:r>
              <a:rPr lang="en-US" sz="1600" dirty="0" smtClean="0">
                <a:solidFill>
                  <a:srgbClr val="0000FF"/>
                </a:solidFill>
                <a:latin typeface="Lucida Console" pitchFamily="49" charset="0"/>
              </a:rPr>
              <a:t>As New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 Time() </a:t>
            </a:r>
            <a:r>
              <a:rPr lang="en-US" sz="1600" dirty="0" smtClean="0">
                <a:solidFill>
                  <a:srgbClr val="0000FF"/>
                </a:solidFill>
                <a:latin typeface="Lucida Console" pitchFamily="49" charset="0"/>
              </a:rPr>
              <a:t>With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 {.Minute = </a:t>
            </a:r>
            <a:r>
              <a:rPr lang="en-US" sz="1600" dirty="0" smtClean="0">
                <a:solidFill>
                  <a:srgbClr val="128AFF"/>
                </a:solidFill>
                <a:latin typeface="Lucida Console" pitchFamily="49" charset="0"/>
              </a:rPr>
              <a:t>45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}</a:t>
            </a:r>
          </a:p>
          <a:p>
            <a:pPr eaLnBrk="1" hangingPunct="1">
              <a:lnSpc>
                <a:spcPct val="80000"/>
              </a:lnSpc>
            </a:pPr>
            <a:endParaRPr lang="en-US" sz="21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100" dirty="0" smtClean="0">
                <a:solidFill>
                  <a:srgbClr val="000000"/>
                </a:solidFill>
                <a:latin typeface="Lucida Console" pitchFamily="49" charset="0"/>
              </a:rPr>
              <a:t>With</a:t>
            </a:r>
            <a:r>
              <a:rPr lang="en-US" sz="21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keyword indicates that the new object is used to access the properties specified in the object-</a:t>
            </a:r>
            <a:r>
              <a:rPr lang="en-US" sz="2100" dirty="0" err="1" smtClean="0">
                <a:solidFill>
                  <a:srgbClr val="000000"/>
                </a:solidFill>
                <a:latin typeface="Times New Roman" pitchFamily="18" charset="0"/>
              </a:rPr>
              <a:t>initializer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 list.</a:t>
            </a:r>
          </a:p>
          <a:p>
            <a:pPr eaLnBrk="1" hangingPunct="1">
              <a:lnSpc>
                <a:spcPct val="80000"/>
              </a:lnSpc>
            </a:pPr>
            <a:endParaRPr lang="en-US" sz="21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Each property name must be preceded by the dot separator (</a:t>
            </a:r>
            <a:r>
              <a:rPr lang="en-US" sz="2100" dirty="0" smtClean="0">
                <a:solidFill>
                  <a:srgbClr val="000000"/>
                </a:solidFill>
                <a:latin typeface="Lucida Console" pitchFamily="49" charset="0"/>
              </a:rPr>
              <a:t>.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) and can appear only once in the object-</a:t>
            </a:r>
            <a:r>
              <a:rPr lang="en-US" sz="2100" dirty="0" err="1" smtClean="0">
                <a:solidFill>
                  <a:srgbClr val="000000"/>
                </a:solidFill>
                <a:latin typeface="Times New Roman" pitchFamily="18" charset="0"/>
              </a:rPr>
              <a:t>initializer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 list.</a:t>
            </a:r>
          </a:p>
        </p:txBody>
      </p:sp>
      <p:sp>
        <p:nvSpPr>
          <p:cNvPr id="129028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 Object </a:t>
            </a:r>
            <a:r>
              <a:rPr lang="en-US" dirty="0" err="1" smtClean="0">
                <a:solidFill>
                  <a:srgbClr val="3380E6"/>
                </a:solidFill>
                <a:latin typeface="Arial"/>
              </a:rPr>
              <a:t>Initializers</a:t>
            </a:r>
            <a:endParaRPr lang="en-US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6246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500" smtClean="0">
                <a:solidFill>
                  <a:srgbClr val="000000"/>
                </a:solidFill>
                <a:latin typeface="Times New Roman" pitchFamily="18" charset="0"/>
              </a:rPr>
              <a:t>The object-initializer list cannot be empty and cannot contain properties that are declared as </a:t>
            </a:r>
            <a:r>
              <a:rPr lang="en-US" sz="2500" smtClean="0">
                <a:solidFill>
                  <a:srgbClr val="000000"/>
                </a:solidFill>
                <a:latin typeface="Lucida Console" pitchFamily="49" charset="0"/>
              </a:rPr>
              <a:t>Shared</a:t>
            </a:r>
            <a:r>
              <a:rPr lang="en-US" sz="250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500" smtClean="0">
                <a:solidFill>
                  <a:srgbClr val="000000"/>
                </a:solidFill>
                <a:latin typeface="Lucida Console" pitchFamily="49" charset="0"/>
              </a:rPr>
              <a:t>Const</a:t>
            </a:r>
            <a:r>
              <a:rPr lang="en-US" sz="2500" smtClean="0">
                <a:solidFill>
                  <a:srgbClr val="000000"/>
                </a:solidFill>
                <a:latin typeface="Times New Roman" pitchFamily="18" charset="0"/>
              </a:rPr>
              <a:t> or </a:t>
            </a:r>
            <a:r>
              <a:rPr lang="en-US" sz="2500" smtClean="0">
                <a:solidFill>
                  <a:srgbClr val="000000"/>
                </a:solidFill>
                <a:latin typeface="Lucida Console" pitchFamily="49" charset="0"/>
              </a:rPr>
              <a:t>ReadOnly</a:t>
            </a:r>
            <a:endParaRPr lang="en-US" sz="2500" smtClean="0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500" smtClean="0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500" smtClean="0">
                <a:solidFill>
                  <a:srgbClr val="000000"/>
                </a:solidFill>
                <a:latin typeface="Times New Roman" pitchFamily="18" charset="0"/>
              </a:rPr>
              <a:t>The object initializer then executes the property initializers in the order in which they appear.</a:t>
            </a:r>
          </a:p>
        </p:txBody>
      </p:sp>
      <p:sp>
        <p:nvSpPr>
          <p:cNvPr id="130052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Class Property</a:t>
            </a:r>
          </a:p>
        </p:txBody>
      </p:sp>
      <p:sp>
        <p:nvSpPr>
          <p:cNvPr id="2048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8291264" cy="5166320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Use property procedure when:</a:t>
            </a:r>
          </a:p>
          <a:p>
            <a:pPr lvl="1" eaLnBrk="1" hangingPunct="1"/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Need to control when and how a value is set or retrieved.</a:t>
            </a:r>
          </a:p>
          <a:p>
            <a:pPr lvl="1" eaLnBrk="1" hangingPunct="1"/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Need to validate values.</a:t>
            </a:r>
          </a:p>
          <a:p>
            <a:pPr lvl="1" eaLnBrk="1" hangingPunct="1"/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Setting the property causes changes to other internal variables or to the values of other properties.</a:t>
            </a:r>
          </a:p>
          <a:p>
            <a:pPr eaLnBrk="1" hangingPunct="1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Visual Basic provides for the following property procedures:</a:t>
            </a:r>
          </a:p>
          <a:p>
            <a:pPr lvl="1" eaLnBrk="1" hangingPunct="1"/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A </a:t>
            </a:r>
            <a:r>
              <a:rPr lang="en-US" sz="2000" b="1" u="sng" dirty="0" smtClean="0">
                <a:solidFill>
                  <a:srgbClr val="000000"/>
                </a:solidFill>
                <a:latin typeface="Times New Roman" pitchFamily="18" charset="0"/>
              </a:rPr>
              <a:t>Get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 procedure returns the value of a property. It is called when you access the property in an expression.</a:t>
            </a:r>
          </a:p>
          <a:p>
            <a:pPr lvl="1" eaLnBrk="1" hangingPunct="1"/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A </a:t>
            </a:r>
            <a:r>
              <a:rPr lang="en-US" sz="2000" b="1" u="sng" dirty="0" smtClean="0">
                <a:solidFill>
                  <a:srgbClr val="000000"/>
                </a:solidFill>
                <a:latin typeface="Times New Roman" pitchFamily="18" charset="0"/>
              </a:rPr>
              <a:t>Set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 procedure sets a property to a value, including an object reference. It is called when you assign a value to the property.</a:t>
            </a:r>
          </a:p>
          <a:p>
            <a:pPr eaLnBrk="1" hangingPunct="1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You usually define property procedures in pairs, using the Get and Set statements, but you can define either procedure alone if the property is read-only (Get Statement) or write-only (Set Statement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).</a:t>
            </a:r>
          </a:p>
          <a:p>
            <a:r>
              <a:rPr lang="en-GB" sz="2000" dirty="0" err="1" smtClean="0"/>
              <a:t>ReadOnly</a:t>
            </a:r>
            <a:r>
              <a:rPr lang="en-GB" sz="2000" dirty="0" smtClean="0"/>
              <a:t> and </a:t>
            </a:r>
            <a:r>
              <a:rPr lang="en-GB" sz="2000" dirty="0" err="1" smtClean="0"/>
              <a:t>WriteOnly</a:t>
            </a:r>
            <a:r>
              <a:rPr lang="en-GB" sz="2000" dirty="0" smtClean="0"/>
              <a:t> : Use the </a:t>
            </a:r>
            <a:r>
              <a:rPr lang="en-GB" sz="2000" dirty="0" err="1" smtClean="0"/>
              <a:t>ReadOnly</a:t>
            </a:r>
            <a:r>
              <a:rPr lang="en-GB" sz="2000" dirty="0" smtClean="0"/>
              <a:t> </a:t>
            </a:r>
            <a:r>
              <a:rPr lang="en-GB" sz="2000" dirty="0" err="1" smtClean="0"/>
              <a:t>specifier</a:t>
            </a:r>
            <a:r>
              <a:rPr lang="en-GB" sz="2000" dirty="0" smtClean="0"/>
              <a:t> in the property declaration to create only the Get property. Use the </a:t>
            </a:r>
            <a:r>
              <a:rPr lang="en-GB" sz="2000" dirty="0" err="1" smtClean="0"/>
              <a:t>WriteOnly</a:t>
            </a:r>
            <a:r>
              <a:rPr lang="en-GB" sz="2000" dirty="0" smtClean="0"/>
              <a:t> </a:t>
            </a:r>
            <a:r>
              <a:rPr lang="en-GB" sz="2000" dirty="0" err="1" smtClean="0"/>
              <a:t>specifier</a:t>
            </a:r>
            <a:r>
              <a:rPr lang="en-GB" sz="2000" dirty="0" smtClean="0"/>
              <a:t> in the property declaration to create only the Set property. </a:t>
            </a: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8229600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Class</a:t>
            </a:r>
            <a:br>
              <a:rPr lang="en-US" dirty="0" smtClean="0">
                <a:solidFill>
                  <a:srgbClr val="3380E6"/>
                </a:solidFill>
                <a:latin typeface="Arial"/>
              </a:rPr>
            </a:br>
            <a:r>
              <a:rPr lang="en-US" dirty="0" smtClean="0">
                <a:solidFill>
                  <a:srgbClr val="3380E6"/>
                </a:solidFill>
                <a:latin typeface="Arial"/>
              </a:rPr>
              <a:t> 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Property</a:t>
            </a:r>
          </a:p>
        </p:txBody>
      </p:sp>
      <p:pic>
        <p:nvPicPr>
          <p:cNvPr id="983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188640"/>
            <a:ext cx="6360368" cy="5843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 descr="vbhtp5_09_ClassesAndObjectsImges_Page_02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 Auto-Implemented Properties</a:t>
            </a:r>
          </a:p>
        </p:txBody>
      </p:sp>
      <p:sp>
        <p:nvSpPr>
          <p:cNvPr id="63491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To write properties that do not have any additional logic in their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Set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Get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</a:rPr>
              <a:t>accessors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there is a new feature in Visual Basic 2010 called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auto-implemented properties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that allows you to write one line of code and have the compiler to generate the property’s code for you.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Example: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if the 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Hour</a:t>
            </a: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 property did not require validation in, we could have replaced line 5 and lines 29–41 with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400" dirty="0" smtClean="0">
                <a:solidFill>
                  <a:srgbClr val="0000FF"/>
                </a:solidFill>
                <a:latin typeface="Lucida Console" pitchFamily="49" charset="0"/>
              </a:rPr>
              <a:t>Public Property</a:t>
            </a:r>
            <a:r>
              <a:rPr lang="en-US" sz="1400" dirty="0" smtClean="0">
                <a:solidFill>
                  <a:srgbClr val="000000"/>
                </a:solidFill>
                <a:latin typeface="Lucida Console" pitchFamily="49" charset="0"/>
              </a:rPr>
              <a:t> Hour </a:t>
            </a:r>
            <a:r>
              <a:rPr lang="en-US" sz="1400" dirty="0" smtClean="0">
                <a:solidFill>
                  <a:srgbClr val="0000FF"/>
                </a:solidFill>
                <a:latin typeface="Lucida Console" pitchFamily="49" charset="0"/>
              </a:rPr>
              <a:t>As Integer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The compiler would then generate a Private instance variable of type Integer named _Hour and the following property code</a:t>
            </a:r>
          </a:p>
          <a:p>
            <a:pPr lvl="2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sz="2400" dirty="0" smtClean="0">
                <a:solidFill>
                  <a:srgbClr val="0000FF"/>
                </a:solidFill>
                <a:latin typeface="Lucida Console" pitchFamily="49" charset="0"/>
              </a:rPr>
              <a:t>	</a:t>
            </a:r>
            <a:r>
              <a:rPr lang="en-US" sz="1400" dirty="0" smtClean="0">
                <a:solidFill>
                  <a:srgbClr val="0000FF"/>
                </a:solidFill>
                <a:latin typeface="Lucida Console" pitchFamily="49" charset="0"/>
              </a:rPr>
              <a:t>Public Property</a:t>
            </a:r>
            <a:r>
              <a:rPr lang="en-US" sz="1400" dirty="0" smtClean="0">
                <a:solidFill>
                  <a:srgbClr val="000000"/>
                </a:solidFill>
                <a:latin typeface="Lucida Console" pitchFamily="49" charset="0"/>
              </a:rPr>
              <a:t> Hour </a:t>
            </a:r>
            <a:r>
              <a:rPr lang="en-US" sz="1400" dirty="0" smtClean="0">
                <a:solidFill>
                  <a:srgbClr val="0000FF"/>
                </a:solidFill>
                <a:latin typeface="Lucida Console" pitchFamily="49" charset="0"/>
              </a:rPr>
              <a:t>As Integer</a:t>
            </a:r>
            <a:br>
              <a:rPr lang="en-US" sz="1400" dirty="0" smtClean="0">
                <a:solidFill>
                  <a:srgbClr val="0000FF"/>
                </a:solidFill>
                <a:latin typeface="Lucida Console" pitchFamily="49" charset="0"/>
              </a:rPr>
            </a:br>
            <a:r>
              <a:rPr lang="en-US" sz="1400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1400" dirty="0" smtClean="0">
                <a:solidFill>
                  <a:srgbClr val="0000FF"/>
                </a:solidFill>
                <a:latin typeface="Lucida Console" pitchFamily="49" charset="0"/>
              </a:rPr>
              <a:t>Get</a:t>
            </a:r>
            <a:br>
              <a:rPr lang="en-US" sz="1400" dirty="0" smtClean="0">
                <a:solidFill>
                  <a:srgbClr val="0000FF"/>
                </a:solidFill>
                <a:latin typeface="Lucida Console" pitchFamily="49" charset="0"/>
              </a:rPr>
            </a:br>
            <a:r>
              <a:rPr lang="en-US" sz="1400" dirty="0" smtClean="0">
                <a:solidFill>
                  <a:srgbClr val="000000"/>
                </a:solidFill>
                <a:latin typeface="Lucida Console" pitchFamily="49" charset="0"/>
              </a:rPr>
              <a:t>      </a:t>
            </a:r>
            <a:r>
              <a:rPr lang="en-US" sz="1400" dirty="0" smtClean="0">
                <a:solidFill>
                  <a:srgbClr val="0000FF"/>
                </a:solidFill>
                <a:latin typeface="Lucida Console" pitchFamily="49" charset="0"/>
              </a:rPr>
              <a:t>Return</a:t>
            </a:r>
            <a:r>
              <a:rPr lang="en-US" sz="1400" dirty="0" smtClean="0">
                <a:solidFill>
                  <a:srgbClr val="000000"/>
                </a:solidFill>
                <a:latin typeface="Lucida Console" pitchFamily="49" charset="0"/>
              </a:rPr>
              <a:t> _Hour</a:t>
            </a:r>
            <a:br>
              <a:rPr lang="en-US" sz="1400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400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1400" dirty="0" smtClean="0">
                <a:solidFill>
                  <a:srgbClr val="0000FF"/>
                </a:solidFill>
                <a:latin typeface="Lucida Console" pitchFamily="49" charset="0"/>
              </a:rPr>
              <a:t>End Get</a:t>
            </a:r>
            <a:br>
              <a:rPr lang="en-US" sz="1400" dirty="0" smtClean="0">
                <a:solidFill>
                  <a:srgbClr val="0000FF"/>
                </a:solidFill>
                <a:latin typeface="Lucida Console" pitchFamily="49" charset="0"/>
              </a:rPr>
            </a:br>
            <a:r>
              <a:rPr lang="en-US" sz="1400" dirty="0" smtClean="0">
                <a:solidFill>
                  <a:srgbClr val="000000"/>
                </a:solidFill>
                <a:latin typeface="Lucida Console" pitchFamily="49" charset="0"/>
              </a:rPr>
              <a:t/>
            </a:r>
            <a:br>
              <a:rPr lang="en-US" sz="1400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400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1400" dirty="0" smtClean="0">
                <a:solidFill>
                  <a:srgbClr val="0000FF"/>
                </a:solidFill>
                <a:latin typeface="Lucida Console" pitchFamily="49" charset="0"/>
              </a:rPr>
              <a:t>Set</a:t>
            </a:r>
            <a:r>
              <a:rPr lang="en-US" sz="1400" dirty="0" smtClean="0">
                <a:solidFill>
                  <a:srgbClr val="000000"/>
                </a:solidFill>
                <a:latin typeface="Lucida Console" pitchFamily="49" charset="0"/>
              </a:rPr>
              <a:t>(</a:t>
            </a:r>
            <a:r>
              <a:rPr lang="en-US" sz="1400" dirty="0" err="1" smtClean="0">
                <a:solidFill>
                  <a:srgbClr val="0000FF"/>
                </a:solidFill>
                <a:latin typeface="Lucida Console" pitchFamily="49" charset="0"/>
              </a:rPr>
              <a:t>ByVal</a:t>
            </a:r>
            <a:r>
              <a:rPr lang="en-US" sz="1400" dirty="0" smtClean="0">
                <a:solidFill>
                  <a:srgbClr val="000000"/>
                </a:solidFill>
                <a:latin typeface="Lucida Console" pitchFamily="49" charset="0"/>
              </a:rPr>
              <a:t> value </a:t>
            </a:r>
            <a:r>
              <a:rPr lang="en-US" sz="1400" dirty="0" smtClean="0">
                <a:solidFill>
                  <a:srgbClr val="0000FF"/>
                </a:solidFill>
                <a:latin typeface="Lucida Console" pitchFamily="49" charset="0"/>
              </a:rPr>
              <a:t>As Integer</a:t>
            </a:r>
            <a:r>
              <a:rPr lang="en-US" sz="1400" dirty="0" smtClean="0">
                <a:solidFill>
                  <a:srgbClr val="000000"/>
                </a:solidFill>
                <a:latin typeface="Lucida Console" pitchFamily="49" charset="0"/>
              </a:rPr>
              <a:t>)</a:t>
            </a:r>
            <a:br>
              <a:rPr lang="en-US" sz="1400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400" dirty="0" smtClean="0">
                <a:solidFill>
                  <a:srgbClr val="000000"/>
                </a:solidFill>
                <a:latin typeface="Lucida Console" pitchFamily="49" charset="0"/>
              </a:rPr>
              <a:t>      _Hour = value</a:t>
            </a:r>
            <a:br>
              <a:rPr lang="en-US" sz="1400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400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1400" dirty="0" smtClean="0">
                <a:solidFill>
                  <a:srgbClr val="0000FF"/>
                </a:solidFill>
                <a:latin typeface="Lucida Console" pitchFamily="49" charset="0"/>
              </a:rPr>
              <a:t>End Set</a:t>
            </a:r>
            <a:br>
              <a:rPr lang="en-US" sz="1400" dirty="0" smtClean="0">
                <a:solidFill>
                  <a:srgbClr val="0000FF"/>
                </a:solidFill>
                <a:latin typeface="Lucida Console" pitchFamily="49" charset="0"/>
              </a:rPr>
            </a:br>
            <a:r>
              <a:rPr lang="en-US" sz="1400" dirty="0" smtClean="0">
                <a:solidFill>
                  <a:srgbClr val="0000FF"/>
                </a:solidFill>
                <a:latin typeface="Lucida Console" pitchFamily="49" charset="0"/>
              </a:rPr>
              <a:t>End Property</a:t>
            </a:r>
            <a:endParaRPr lang="en-US" sz="1800" dirty="0" smtClean="0">
              <a:solidFill>
                <a:srgbClr val="0000FF"/>
              </a:solidFill>
              <a:latin typeface="Lucida Console" pitchFamily="49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400" dirty="0" smtClean="0">
              <a:solidFill>
                <a:srgbClr val="0000FF"/>
              </a:solidFill>
              <a:latin typeface="Lucida Console" pitchFamily="49" charset="0"/>
            </a:endParaRPr>
          </a:p>
        </p:txBody>
      </p:sp>
      <p:sp>
        <p:nvSpPr>
          <p:cNvPr id="133124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Using 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Me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to Access the Current Object</a:t>
            </a:r>
          </a:p>
        </p:txBody>
      </p:sp>
      <p:sp>
        <p:nvSpPr>
          <p:cNvPr id="6451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Every object of a class shares one copy of the class’s method declarations.</a:t>
            </a:r>
          </a:p>
          <a:p>
            <a:pPr eaLnBrk="1" hangingPunct="1">
              <a:lnSpc>
                <a:spcPct val="8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object’s methods can manipulate the object’s data.</a:t>
            </a:r>
          </a:p>
          <a:p>
            <a:pPr eaLnBrk="1" hangingPunct="1">
              <a:lnSpc>
                <a:spcPct val="8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But how do methods know which object’s instance variables to manipulate? Every object can access itself through its 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Me reference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On every call to a non-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Shared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method, the compiler passes an object’s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Me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reference as an implicit argument.</a:t>
            </a:r>
          </a:p>
        </p:txBody>
      </p:sp>
      <p:sp>
        <p:nvSpPr>
          <p:cNvPr id="136196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Using 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Me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to Access the Current Object</a:t>
            </a:r>
          </a:p>
        </p:txBody>
      </p:sp>
      <p:sp>
        <p:nvSpPr>
          <p:cNvPr id="6553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500" smtClean="0">
                <a:solidFill>
                  <a:srgbClr val="000000"/>
                </a:solidFill>
                <a:latin typeface="Times New Roman" pitchFamily="18" charset="0"/>
              </a:rPr>
              <a:t>Accessing Shadowed Instance Variables with Me</a:t>
            </a:r>
          </a:p>
          <a:p>
            <a:pPr lvl="1" eaLnBrk="1" hangingPunct="1"/>
            <a:r>
              <a:rPr lang="en-US" sz="2100" smtClean="0">
                <a:solidFill>
                  <a:srgbClr val="000000"/>
                </a:solidFill>
                <a:latin typeface="Times New Roman" pitchFamily="18" charset="0"/>
              </a:rPr>
              <a:t>When a method has a parameter or local variable with the same name as one of the class’s instance variables, the instance variable is “hidden” until the method terminates execution—this is called </a:t>
            </a:r>
            <a:r>
              <a:rPr lang="en-US" sz="2100" smtClean="0">
                <a:solidFill>
                  <a:srgbClr val="0000FF"/>
                </a:solidFill>
                <a:latin typeface="Times New Roman" pitchFamily="18" charset="0"/>
              </a:rPr>
              <a:t>shadowing</a:t>
            </a:r>
            <a:r>
              <a:rPr lang="en-US" sz="210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 eaLnBrk="1" hangingPunct="1"/>
            <a:r>
              <a:rPr lang="en-US" sz="2100" smtClean="0">
                <a:solidFill>
                  <a:srgbClr val="000000"/>
                </a:solidFill>
                <a:latin typeface="Times New Roman" pitchFamily="18" charset="0"/>
              </a:rPr>
              <a:t>You can use the </a:t>
            </a:r>
            <a:r>
              <a:rPr lang="en-US" sz="2100" smtClean="0">
                <a:solidFill>
                  <a:srgbClr val="000000"/>
                </a:solidFill>
                <a:latin typeface="Lucida Console" pitchFamily="49" charset="0"/>
              </a:rPr>
              <a:t>Me</a:t>
            </a:r>
            <a:r>
              <a:rPr lang="en-US" sz="2100" smtClean="0">
                <a:solidFill>
                  <a:srgbClr val="000000"/>
                </a:solidFill>
                <a:latin typeface="Times New Roman" pitchFamily="18" charset="0"/>
              </a:rPr>
              <a:t> reference to access the shadowed instance variable.</a:t>
            </a:r>
          </a:p>
          <a:p>
            <a:pPr lvl="1" eaLnBrk="1" hangingPunct="1"/>
            <a:r>
              <a:rPr lang="en-US" sz="2100" smtClean="0">
                <a:solidFill>
                  <a:srgbClr val="000000"/>
                </a:solidFill>
                <a:latin typeface="Times New Roman" pitchFamily="18" charset="0"/>
              </a:rPr>
              <a:t>Assume that we have a </a:t>
            </a:r>
            <a:r>
              <a:rPr lang="en-US" sz="2100" smtClean="0">
                <a:solidFill>
                  <a:srgbClr val="000000"/>
                </a:solidFill>
                <a:latin typeface="Lucida Console" pitchFamily="49" charset="0"/>
              </a:rPr>
              <a:t>Time</a:t>
            </a:r>
            <a:r>
              <a:rPr lang="en-US" sz="2100" smtClean="0">
                <a:solidFill>
                  <a:srgbClr val="000000"/>
                </a:solidFill>
                <a:latin typeface="Times New Roman" pitchFamily="18" charset="0"/>
              </a:rPr>
              <a:t> class with </a:t>
            </a:r>
            <a:r>
              <a:rPr lang="en-US" sz="2100" smtClean="0">
                <a:solidFill>
                  <a:srgbClr val="000000"/>
                </a:solidFill>
                <a:latin typeface="Lucida Console" pitchFamily="49" charset="0"/>
              </a:rPr>
              <a:t>hour</a:t>
            </a:r>
            <a:r>
              <a:rPr lang="en-US" sz="210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100" smtClean="0">
                <a:solidFill>
                  <a:srgbClr val="000000"/>
                </a:solidFill>
                <a:latin typeface="Lucida Console" pitchFamily="49" charset="0"/>
              </a:rPr>
              <a:t>minute</a:t>
            </a:r>
            <a:r>
              <a:rPr lang="en-US" sz="210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100" smtClean="0">
                <a:solidFill>
                  <a:srgbClr val="000000"/>
                </a:solidFill>
                <a:latin typeface="Lucida Console" pitchFamily="49" charset="0"/>
              </a:rPr>
              <a:t>second</a:t>
            </a:r>
            <a:r>
              <a:rPr lang="en-US" sz="2100" smtClean="0">
                <a:solidFill>
                  <a:srgbClr val="000000"/>
                </a:solidFill>
                <a:latin typeface="Times New Roman" pitchFamily="18" charset="0"/>
              </a:rPr>
              <a:t> instance variables.</a:t>
            </a:r>
          </a:p>
        </p:txBody>
      </p:sp>
      <p:sp>
        <p:nvSpPr>
          <p:cNvPr id="137220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Using 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Me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to Access the Current Object</a:t>
            </a:r>
          </a:p>
        </p:txBody>
      </p:sp>
      <p:sp>
        <p:nvSpPr>
          <p:cNvPr id="6656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1" indent="-34290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The following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Time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class constructor’s parameters shadow (have the same name as) the class’s instance variables, so we use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Me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to access each shadowed instance variable:</a:t>
            </a:r>
            <a:endParaRPr lang="en-US" sz="2000" dirty="0" smtClean="0">
              <a:solidFill>
                <a:srgbClr val="0000FF"/>
              </a:solidFill>
              <a:latin typeface="Lucida Console" pitchFamily="49" charset="0"/>
            </a:endParaRPr>
          </a:p>
          <a:p>
            <a:pPr lvl="2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sz="1600" dirty="0" smtClean="0">
                <a:solidFill>
                  <a:srgbClr val="0000FF"/>
                </a:solidFill>
                <a:latin typeface="Lucida Console" pitchFamily="49" charset="0"/>
              </a:rPr>
              <a:t>	Public Sub New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(</a:t>
            </a:r>
            <a:r>
              <a:rPr lang="en-US" sz="1600" dirty="0" err="1" smtClean="0">
                <a:solidFill>
                  <a:srgbClr val="0000FF"/>
                </a:solidFill>
                <a:latin typeface="Lucida Console" pitchFamily="49" charset="0"/>
              </a:rPr>
              <a:t>ByVal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 hour </a:t>
            </a:r>
            <a:r>
              <a:rPr lang="en-US" sz="1600" dirty="0" smtClean="0">
                <a:solidFill>
                  <a:srgbClr val="0000FF"/>
                </a:solidFill>
                <a:latin typeface="Lucida Console" pitchFamily="49" charset="0"/>
              </a:rPr>
              <a:t>As Integer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,</a:t>
            </a:r>
            <a:b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1600" dirty="0" err="1" smtClean="0">
                <a:solidFill>
                  <a:srgbClr val="0000FF"/>
                </a:solidFill>
                <a:latin typeface="Lucida Console" pitchFamily="49" charset="0"/>
              </a:rPr>
              <a:t>ByVal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 minute </a:t>
            </a:r>
            <a:r>
              <a:rPr lang="en-US" sz="1600" dirty="0" smtClean="0">
                <a:solidFill>
                  <a:srgbClr val="0000FF"/>
                </a:solidFill>
                <a:latin typeface="Lucida Console" pitchFamily="49" charset="0"/>
              </a:rPr>
              <a:t>As Integer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, </a:t>
            </a:r>
            <a:r>
              <a:rPr lang="en-US" sz="1600" dirty="0" err="1" smtClean="0">
                <a:solidFill>
                  <a:srgbClr val="0000FF"/>
                </a:solidFill>
                <a:latin typeface="Lucida Console" pitchFamily="49" charset="0"/>
              </a:rPr>
              <a:t>ByVal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 second </a:t>
            </a:r>
            <a:r>
              <a:rPr lang="en-US" sz="1600" dirty="0" smtClean="0">
                <a:solidFill>
                  <a:srgbClr val="0000FF"/>
                </a:solidFill>
                <a:latin typeface="Lucida Console" pitchFamily="49" charset="0"/>
              </a:rPr>
              <a:t>As Integer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)</a:t>
            </a:r>
            <a:b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/>
            </a:r>
            <a:b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1600" dirty="0" err="1" smtClean="0">
                <a:solidFill>
                  <a:srgbClr val="0000FF"/>
                </a:solidFill>
                <a:latin typeface="Lucida Console" pitchFamily="49" charset="0"/>
              </a:rPr>
              <a:t>Me</a:t>
            </a:r>
            <a:r>
              <a:rPr lang="en-US" sz="1600" dirty="0" err="1" smtClean="0">
                <a:solidFill>
                  <a:srgbClr val="000000"/>
                </a:solidFill>
                <a:latin typeface="Lucida Console" pitchFamily="49" charset="0"/>
              </a:rPr>
              <a:t>.hour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 = hour </a:t>
            </a:r>
            <a:r>
              <a:rPr lang="en-US" sz="1600" dirty="0" smtClean="0">
                <a:solidFill>
                  <a:srgbClr val="00BF00"/>
                </a:solidFill>
                <a:latin typeface="Lucida Console" pitchFamily="49" charset="0"/>
              </a:rPr>
              <a:t>' initialize instance </a:t>
            </a:r>
            <a:r>
              <a:rPr lang="en-US" sz="1600" dirty="0" err="1" smtClean="0">
                <a:solidFill>
                  <a:srgbClr val="00BF00"/>
                </a:solidFill>
                <a:latin typeface="Lucida Console" pitchFamily="49" charset="0"/>
              </a:rPr>
              <a:t>var</a:t>
            </a:r>
            <a:r>
              <a:rPr lang="en-US" sz="1600" dirty="0" smtClean="0">
                <a:solidFill>
                  <a:srgbClr val="00BF00"/>
                </a:solidFill>
                <a:latin typeface="Lucida Console" pitchFamily="49" charset="0"/>
              </a:rPr>
              <a:t> hour</a:t>
            </a:r>
            <a:br>
              <a:rPr lang="en-US" sz="1600" dirty="0" smtClean="0">
                <a:solidFill>
                  <a:srgbClr val="00BF00"/>
                </a:solidFill>
                <a:latin typeface="Lucida Console" pitchFamily="49" charset="0"/>
              </a:rPr>
            </a:b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1600" dirty="0" err="1" smtClean="0">
                <a:solidFill>
                  <a:srgbClr val="0000FF"/>
                </a:solidFill>
                <a:latin typeface="Lucida Console" pitchFamily="49" charset="0"/>
              </a:rPr>
              <a:t>Me</a:t>
            </a:r>
            <a:r>
              <a:rPr lang="en-US" sz="1600" dirty="0" err="1" smtClean="0">
                <a:solidFill>
                  <a:srgbClr val="000000"/>
                </a:solidFill>
                <a:latin typeface="Lucida Console" pitchFamily="49" charset="0"/>
              </a:rPr>
              <a:t>.minute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 = minute</a:t>
            </a:r>
            <a:r>
              <a:rPr lang="en-US" sz="1600" dirty="0" smtClean="0">
                <a:solidFill>
                  <a:srgbClr val="00BF00"/>
                </a:solidFill>
                <a:latin typeface="Lucida Console" pitchFamily="49" charset="0"/>
              </a:rPr>
              <a:t> ' initialize instance </a:t>
            </a:r>
            <a:r>
              <a:rPr lang="en-US" sz="1600" dirty="0" err="1" smtClean="0">
                <a:solidFill>
                  <a:srgbClr val="00BF00"/>
                </a:solidFill>
                <a:latin typeface="Lucida Console" pitchFamily="49" charset="0"/>
              </a:rPr>
              <a:t>var</a:t>
            </a:r>
            <a:r>
              <a:rPr lang="en-US" sz="1600" dirty="0" smtClean="0">
                <a:solidFill>
                  <a:srgbClr val="00BF00"/>
                </a:solidFill>
                <a:latin typeface="Lucida Console" pitchFamily="49" charset="0"/>
              </a:rPr>
              <a:t> minute</a:t>
            </a:r>
            <a:br>
              <a:rPr lang="en-US" sz="1600" dirty="0" smtClean="0">
                <a:solidFill>
                  <a:srgbClr val="00BF00"/>
                </a:solidFill>
                <a:latin typeface="Lucida Console" pitchFamily="49" charset="0"/>
              </a:rPr>
            </a:b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1600" dirty="0" err="1" smtClean="0">
                <a:solidFill>
                  <a:srgbClr val="0000FF"/>
                </a:solidFill>
                <a:latin typeface="Lucida Console" pitchFamily="49" charset="0"/>
              </a:rPr>
              <a:t>Me</a:t>
            </a:r>
            <a:r>
              <a:rPr lang="en-US" sz="1600" dirty="0" err="1" smtClean="0">
                <a:solidFill>
                  <a:srgbClr val="000000"/>
                </a:solidFill>
                <a:latin typeface="Lucida Console" pitchFamily="49" charset="0"/>
              </a:rPr>
              <a:t>.second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 = second </a:t>
            </a:r>
            <a:r>
              <a:rPr lang="en-US" sz="1600" dirty="0" smtClean="0">
                <a:solidFill>
                  <a:srgbClr val="00BF00"/>
                </a:solidFill>
                <a:latin typeface="Lucida Console" pitchFamily="49" charset="0"/>
              </a:rPr>
              <a:t>' initialize instance </a:t>
            </a:r>
            <a:r>
              <a:rPr lang="en-US" sz="1600" dirty="0" err="1" smtClean="0">
                <a:solidFill>
                  <a:srgbClr val="00BF00"/>
                </a:solidFill>
                <a:latin typeface="Lucida Console" pitchFamily="49" charset="0"/>
              </a:rPr>
              <a:t>var</a:t>
            </a:r>
            <a:r>
              <a:rPr lang="en-US" sz="1600" dirty="0" smtClean="0">
                <a:solidFill>
                  <a:srgbClr val="00BF00"/>
                </a:solidFill>
                <a:latin typeface="Lucida Console" pitchFamily="49" charset="0"/>
              </a:rPr>
              <a:t> second</a:t>
            </a:r>
            <a:br>
              <a:rPr lang="en-US" sz="1600" dirty="0" smtClean="0">
                <a:solidFill>
                  <a:srgbClr val="00BF00"/>
                </a:solidFill>
                <a:latin typeface="Lucida Console" pitchFamily="49" charset="0"/>
              </a:rPr>
            </a:br>
            <a:r>
              <a:rPr lang="en-US" sz="1600" dirty="0" smtClean="0">
                <a:solidFill>
                  <a:srgbClr val="0000FF"/>
                </a:solidFill>
                <a:latin typeface="Lucida Console" pitchFamily="49" charset="0"/>
              </a:rPr>
              <a:t>End Sub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600" dirty="0" smtClean="0">
                <a:solidFill>
                  <a:srgbClr val="00BF00"/>
                </a:solidFill>
                <a:latin typeface="Lucida Console" pitchFamily="49" charset="0"/>
              </a:rPr>
              <a:t>' New</a:t>
            </a:r>
          </a:p>
        </p:txBody>
      </p:sp>
      <p:sp>
        <p:nvSpPr>
          <p:cNvPr id="138244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Lucida Console"/>
              </a:rPr>
              <a:t>Shared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Class Members</a:t>
            </a:r>
          </a:p>
        </p:txBody>
      </p:sp>
      <p:sp>
        <p:nvSpPr>
          <p:cNvPr id="6758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500" smtClean="0">
                <a:solidFill>
                  <a:srgbClr val="000000"/>
                </a:solidFill>
                <a:latin typeface="Times New Roman" pitchFamily="18" charset="0"/>
              </a:rPr>
              <a:t>Each object has its own copy of the instance variables of its class.</a:t>
            </a:r>
          </a:p>
          <a:p>
            <a:pPr eaLnBrk="1" hangingPunct="1">
              <a:lnSpc>
                <a:spcPct val="90000"/>
              </a:lnSpc>
            </a:pPr>
            <a:r>
              <a:rPr lang="en-US" sz="2500" smtClean="0">
                <a:solidFill>
                  <a:srgbClr val="000000"/>
                </a:solidFill>
                <a:latin typeface="Times New Roman" pitchFamily="18" charset="0"/>
              </a:rPr>
              <a:t>In certain cases, all objects of a class should share only one copy of a particular variable.</a:t>
            </a:r>
          </a:p>
          <a:p>
            <a:pPr eaLnBrk="1" hangingPunct="1">
              <a:lnSpc>
                <a:spcPct val="90000"/>
              </a:lnSpc>
            </a:pPr>
            <a:r>
              <a:rPr lang="en-US" sz="2500" smtClean="0">
                <a:solidFill>
                  <a:srgbClr val="000000"/>
                </a:solidFill>
                <a:latin typeface="Times New Roman" pitchFamily="18" charset="0"/>
              </a:rPr>
              <a:t>A </a:t>
            </a:r>
            <a:r>
              <a:rPr lang="en-US" sz="2500" smtClean="0">
                <a:solidFill>
                  <a:srgbClr val="0000FF"/>
                </a:solidFill>
                <a:latin typeface="Times New Roman" pitchFamily="18" charset="0"/>
              </a:rPr>
              <a:t>Shared</a:t>
            </a:r>
            <a:r>
              <a:rPr lang="en-US" sz="250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500" smtClean="0">
                <a:solidFill>
                  <a:srgbClr val="0000FF"/>
                </a:solidFill>
                <a:latin typeface="Times New Roman" pitchFamily="18" charset="0"/>
              </a:rPr>
              <a:t>class variable</a:t>
            </a:r>
            <a:r>
              <a:rPr lang="en-US" sz="2500" smtClean="0">
                <a:solidFill>
                  <a:srgbClr val="000000"/>
                </a:solidFill>
                <a:latin typeface="Times New Roman" pitchFamily="18" charset="0"/>
              </a:rPr>
              <a:t> represents </a:t>
            </a:r>
            <a:r>
              <a:rPr lang="en-US" sz="2500" smtClean="0">
                <a:solidFill>
                  <a:srgbClr val="0000FF"/>
                </a:solidFill>
                <a:latin typeface="Times New Roman" pitchFamily="18" charset="0"/>
              </a:rPr>
              <a:t>classwide information</a:t>
            </a:r>
            <a:r>
              <a:rPr lang="en-US" sz="2500" smtClean="0">
                <a:solidFill>
                  <a:srgbClr val="000000"/>
                </a:solidFill>
                <a:latin typeface="Times New Roman" pitchFamily="18" charset="0"/>
              </a:rPr>
              <a:t>—all objects of the class share the same variable, no matter how many objects of the class have been instantiated.</a:t>
            </a:r>
          </a:p>
          <a:p>
            <a:pPr eaLnBrk="1" hangingPunct="1">
              <a:lnSpc>
                <a:spcPct val="90000"/>
              </a:lnSpc>
            </a:pPr>
            <a:r>
              <a:rPr lang="en-US" sz="2500" smtClean="0">
                <a:solidFill>
                  <a:srgbClr val="000000"/>
                </a:solidFill>
                <a:latin typeface="Times New Roman" pitchFamily="18" charset="0"/>
              </a:rPr>
              <a:t>Together, a class’s instance variables and </a:t>
            </a:r>
            <a:r>
              <a:rPr lang="en-US" sz="2500" smtClean="0">
                <a:solidFill>
                  <a:srgbClr val="000000"/>
                </a:solidFill>
                <a:latin typeface="Lucida Console" pitchFamily="49" charset="0"/>
              </a:rPr>
              <a:t>Shared</a:t>
            </a:r>
            <a:r>
              <a:rPr lang="en-US" sz="2500" smtClean="0">
                <a:solidFill>
                  <a:srgbClr val="000000"/>
                </a:solidFill>
                <a:latin typeface="Times New Roman" pitchFamily="18" charset="0"/>
              </a:rPr>
              <a:t> variables are know as the class’s </a:t>
            </a:r>
            <a:r>
              <a:rPr lang="en-US" sz="2500" smtClean="0">
                <a:solidFill>
                  <a:srgbClr val="0000FF"/>
                </a:solidFill>
                <a:latin typeface="Times New Roman" pitchFamily="18" charset="0"/>
              </a:rPr>
              <a:t>fields</a:t>
            </a:r>
            <a:r>
              <a:rPr lang="en-US" sz="2500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</a:p>
        </p:txBody>
      </p:sp>
      <p:sp>
        <p:nvSpPr>
          <p:cNvPr id="142340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1" descr="vbhtp5_09_ClassesAndObjectsImges_Page_38.png"/>
          <p:cNvPicPr>
            <a:picLocks noGrp="1" noChangeAspect="1"/>
          </p:cNvPicPr>
          <p:nvPr isPhoto="1"/>
        </p:nvPicPr>
        <p:blipFill>
          <a:blip r:embed="rId2" cstate="print"/>
          <a:srcRect l="8263" t="14993" r="25987" b="24044"/>
          <a:stretch>
            <a:fillRect/>
          </a:stretch>
        </p:blipFill>
        <p:spPr bwMode="auto">
          <a:xfrm>
            <a:off x="1296144" y="404664"/>
            <a:ext cx="6012160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" descr="vbhtp5_09_ClassesAndObjectsImges_Page_39.png"/>
          <p:cNvPicPr>
            <a:picLocks noGrp="1" noChangeAspect="1"/>
          </p:cNvPicPr>
          <p:nvPr isPhoto="1"/>
        </p:nvPicPr>
        <p:blipFill>
          <a:blip r:embed="rId3" cstate="print"/>
          <a:srcRect l="8263" r="25200" b="46819"/>
          <a:stretch>
            <a:fillRect/>
          </a:stretch>
        </p:blipFill>
        <p:spPr bwMode="auto">
          <a:xfrm>
            <a:off x="1296144" y="3212976"/>
            <a:ext cx="6084168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 rot="16200000">
            <a:off x="-473123" y="553244"/>
            <a:ext cx="216024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 smtClean="0">
                <a:solidFill>
                  <a:srgbClr val="3380E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/>
                <a:ea typeface="+mj-ea"/>
                <a:cs typeface="+mj-cs"/>
              </a:rPr>
              <a:t>Example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Shared Class Members</a:t>
            </a:r>
          </a:p>
        </p:txBody>
      </p:sp>
      <p:sp>
        <p:nvSpPr>
          <p:cNvPr id="7168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Scope of </a:t>
            </a:r>
            <a:r>
              <a:rPr lang="en-US" b="1" smtClean="0">
                <a:solidFill>
                  <a:srgbClr val="000000"/>
                </a:solidFill>
                <a:latin typeface="Lucida Console" pitchFamily="49" charset="0"/>
              </a:rPr>
              <a:t>Shared</a:t>
            </a:r>
            <a:r>
              <a:rPr lang="en-US" b="1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Members</a:t>
            </a:r>
          </a:p>
          <a:p>
            <a:pPr lvl="1" eaLnBrk="1" hangingPunct="1"/>
            <a:r>
              <a:rPr lang="en-US" smtClean="0">
                <a:solidFill>
                  <a:srgbClr val="000000"/>
                </a:solidFill>
                <a:latin typeface="Lucida Console" pitchFamily="49" charset="0"/>
              </a:rPr>
              <a:t>Shared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 class members have class scope.</a:t>
            </a:r>
          </a:p>
          <a:p>
            <a:pPr lvl="1" eaLnBrk="1" hangingPunct="1"/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A class’s </a:t>
            </a:r>
            <a:r>
              <a:rPr lang="en-US" smtClean="0">
                <a:solidFill>
                  <a:srgbClr val="000000"/>
                </a:solidFill>
                <a:latin typeface="Lucida Console" pitchFamily="49" charset="0"/>
              </a:rPr>
              <a:t>Public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mtClean="0">
                <a:solidFill>
                  <a:srgbClr val="000000"/>
                </a:solidFill>
                <a:latin typeface="Lucida Console" pitchFamily="49" charset="0"/>
              </a:rPr>
              <a:t>Shared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 members can be accessed via the class name using the dot separator.</a:t>
            </a:r>
          </a:p>
          <a:p>
            <a:pPr lvl="1" eaLnBrk="1" hangingPunct="1"/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A class’s </a:t>
            </a:r>
            <a:r>
              <a:rPr lang="en-US" smtClean="0">
                <a:solidFill>
                  <a:srgbClr val="000000"/>
                </a:solidFill>
                <a:latin typeface="Lucida Console" pitchFamily="49" charset="0"/>
              </a:rPr>
              <a:t>Private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mtClean="0">
                <a:solidFill>
                  <a:srgbClr val="000000"/>
                </a:solidFill>
                <a:latin typeface="Lucida Console" pitchFamily="49" charset="0"/>
              </a:rPr>
              <a:t>Shared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 members can be accessed by clients only indirectly through the class’s non-</a:t>
            </a:r>
            <a:r>
              <a:rPr lang="en-US" smtClean="0">
                <a:solidFill>
                  <a:srgbClr val="000000"/>
                </a:solidFill>
                <a:latin typeface="Lucida Console" pitchFamily="49" charset="0"/>
              </a:rPr>
              <a:t>Private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 methods and properties.</a:t>
            </a:r>
          </a:p>
        </p:txBody>
      </p:sp>
      <p:sp>
        <p:nvSpPr>
          <p:cNvPr id="150532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 Shared Class Members</a:t>
            </a:r>
          </a:p>
        </p:txBody>
      </p:sp>
      <p:sp>
        <p:nvSpPr>
          <p:cNvPr id="7270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500" b="1" i="1" smtClean="0">
                <a:solidFill>
                  <a:srgbClr val="000000"/>
                </a:solidFill>
                <a:latin typeface="Lucida Console" pitchFamily="49" charset="0"/>
              </a:rPr>
              <a:t>Shared</a:t>
            </a:r>
            <a:r>
              <a:rPr lang="en-US" sz="2500" b="1" i="1" smtClean="0">
                <a:solidFill>
                  <a:srgbClr val="000000"/>
                </a:solidFill>
                <a:latin typeface="Times New Roman" pitchFamily="18" charset="0"/>
              </a:rPr>
              <a:t> Members and the </a:t>
            </a:r>
            <a:r>
              <a:rPr lang="en-US" sz="2500" b="1" i="1" smtClean="0">
                <a:solidFill>
                  <a:srgbClr val="000000"/>
                </a:solidFill>
                <a:latin typeface="Lucida Console" pitchFamily="49" charset="0"/>
              </a:rPr>
              <a:t>Me</a:t>
            </a:r>
            <a:r>
              <a:rPr lang="en-US" sz="2500" b="1" i="1" smtClean="0">
                <a:solidFill>
                  <a:srgbClr val="000000"/>
                </a:solidFill>
                <a:latin typeface="Times New Roman" pitchFamily="18" charset="0"/>
              </a:rPr>
              <a:t> Reference</a:t>
            </a:r>
          </a:p>
          <a:p>
            <a:pPr lvl="1" eaLnBrk="1" hangingPunct="1"/>
            <a:r>
              <a:rPr lang="en-US" sz="2100" smtClean="0">
                <a:solidFill>
                  <a:srgbClr val="000000"/>
                </a:solidFill>
                <a:latin typeface="Lucida Console" pitchFamily="49" charset="0"/>
              </a:rPr>
              <a:t>Shared</a:t>
            </a:r>
            <a:r>
              <a:rPr lang="en-US" sz="2100" smtClean="0">
                <a:solidFill>
                  <a:srgbClr val="000000"/>
                </a:solidFill>
                <a:latin typeface="Times New Roman" pitchFamily="18" charset="0"/>
              </a:rPr>
              <a:t> methods and properties do not have access to the </a:t>
            </a:r>
            <a:r>
              <a:rPr lang="en-US" sz="2100" smtClean="0">
                <a:solidFill>
                  <a:srgbClr val="000000"/>
                </a:solidFill>
                <a:latin typeface="Lucida Console" pitchFamily="49" charset="0"/>
              </a:rPr>
              <a:t>Me</a:t>
            </a:r>
            <a:r>
              <a:rPr lang="en-US" sz="2100" smtClean="0">
                <a:solidFill>
                  <a:srgbClr val="000000"/>
                </a:solidFill>
                <a:latin typeface="Times New Roman" pitchFamily="18" charset="0"/>
              </a:rPr>
              <a:t> reference, which can be used to directly access only non-</a:t>
            </a:r>
            <a:r>
              <a:rPr lang="en-US" sz="2100" smtClean="0">
                <a:solidFill>
                  <a:srgbClr val="000000"/>
                </a:solidFill>
                <a:latin typeface="Lucida Console" pitchFamily="49" charset="0"/>
              </a:rPr>
              <a:t>Shared</a:t>
            </a:r>
            <a:r>
              <a:rPr lang="en-US" sz="2100" smtClean="0">
                <a:solidFill>
                  <a:srgbClr val="000000"/>
                </a:solidFill>
                <a:latin typeface="Times New Roman" pitchFamily="18" charset="0"/>
              </a:rPr>
              <a:t> class members.</a:t>
            </a:r>
          </a:p>
        </p:txBody>
      </p:sp>
      <p:sp>
        <p:nvSpPr>
          <p:cNvPr id="157700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 Shared Class Members</a:t>
            </a:r>
          </a:p>
        </p:txBody>
      </p:sp>
      <p:sp>
        <p:nvSpPr>
          <p:cNvPr id="73731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i="1" dirty="0" smtClean="0">
                <a:solidFill>
                  <a:srgbClr val="000000"/>
                </a:solidFill>
                <a:latin typeface="Lucida Console" pitchFamily="49" charset="0"/>
              </a:rPr>
              <a:t>Shared</a:t>
            </a:r>
            <a:r>
              <a:rPr lang="en-US" b="1" i="1" dirty="0" smtClean="0">
                <a:solidFill>
                  <a:srgbClr val="000000"/>
                </a:solidFill>
                <a:latin typeface="Times New Roman" pitchFamily="18" charset="0"/>
              </a:rPr>
              <a:t> Constructors</a:t>
            </a:r>
          </a:p>
          <a:p>
            <a:pPr lvl="1" eaLnBrk="1" hangingPunct="1"/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Shared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variables are often initialized to their default values or to other values in their declarations.</a:t>
            </a:r>
          </a:p>
          <a:p>
            <a:pPr lvl="1" eaLnBrk="1" hangingPunct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When a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Shared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variable requires initialization that cannot be accomplished in its declaration (such as complex calculations or constructor arguments), you can perform the initialization in a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Shared constructor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 eaLnBrk="1" hangingPunct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Shared constructor preceded by the shared modifier and must be declared public, without parameter.</a:t>
            </a:r>
          </a:p>
          <a:p>
            <a:pPr lvl="1" eaLnBrk="1" hangingPunct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80E6"/>
                </a:solidFill>
                <a:latin typeface="Arial"/>
              </a:rPr>
              <a:t>Shared Methods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Example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Class Math provides a collection of Shared methods that enable to perform common mathematical calculations.</a:t>
            </a:r>
          </a:p>
          <a:p>
            <a:pPr lvl="1" algn="ctr">
              <a:buNone/>
            </a:pPr>
            <a:r>
              <a:rPr lang="en-US" sz="1800" dirty="0" err="1" smtClean="0">
                <a:solidFill>
                  <a:srgbClr val="0000FF"/>
                </a:solidFill>
                <a:latin typeface="Lucida Console" pitchFamily="49" charset="0"/>
              </a:rPr>
              <a:t>Math.Sqrt</a:t>
            </a:r>
            <a:r>
              <a:rPr lang="en-US" sz="1800" dirty="0" smtClean="0">
                <a:solidFill>
                  <a:srgbClr val="0000FF"/>
                </a:solidFill>
                <a:latin typeface="Lucida Console" pitchFamily="49" charset="0"/>
              </a:rPr>
              <a:t>(900.0)</a:t>
            </a:r>
            <a:endParaRPr lang="ar-SA" sz="1800" dirty="0" smtClean="0">
              <a:solidFill>
                <a:srgbClr val="0000FF"/>
              </a:solidFill>
              <a:latin typeface="Lucida Console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 Introduction</a:t>
            </a:r>
          </a:p>
        </p:txBody>
      </p:sp>
      <p:sp>
        <p:nvSpPr>
          <p:cNvPr id="12291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Many applications consist of one or more classes, each containing one or more methods.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If you become part of a development team in industry, you may work on applications that contain hundreds, or even thousands, of classes.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In this chapter, we motivate the notion of classes with real-world examples and use complete working applications to demonstrate creating your own classes and manipulating objects of those classes. </a:t>
            </a:r>
          </a:p>
          <a:p>
            <a:pPr eaLnBrk="1" hangingPunct="1">
              <a:lnSpc>
                <a:spcPct val="90000"/>
              </a:lnSpc>
            </a:pPr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Const and </a:t>
            </a:r>
            <a:r>
              <a:rPr lang="en-US" dirty="0" err="1" smtClean="0">
                <a:solidFill>
                  <a:srgbClr val="3380E6"/>
                </a:solidFill>
                <a:latin typeface="Arial"/>
              </a:rPr>
              <a:t>ReadOnly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Fields</a:t>
            </a:r>
          </a:p>
        </p:txBody>
      </p:sp>
      <p:sp>
        <p:nvSpPr>
          <p:cNvPr id="7475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u="sng" dirty="0" smtClean="0">
                <a:solidFill>
                  <a:srgbClr val="000000"/>
                </a:solidFill>
                <a:latin typeface="Times New Roman" pitchFamily="18" charset="0"/>
              </a:rPr>
              <a:t>Constants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are fields whose values cannot change during program execution.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To create a constant in a class, declare an identifier as either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Const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or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ReadOnly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Neither type of constant can be modified once initialized.</a:t>
            </a:r>
          </a:p>
        </p:txBody>
      </p:sp>
      <p:sp>
        <p:nvSpPr>
          <p:cNvPr id="160772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mtClean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Const and </a:t>
            </a:r>
            <a:r>
              <a:rPr lang="en-US" dirty="0" err="1" smtClean="0">
                <a:solidFill>
                  <a:srgbClr val="3380E6"/>
                </a:solidFill>
                <a:latin typeface="Arial"/>
              </a:rPr>
              <a:t>ReadOnly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Fields</a:t>
            </a:r>
          </a:p>
        </p:txBody>
      </p:sp>
      <p:sp>
        <p:nvSpPr>
          <p:cNvPr id="7577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u="sng" dirty="0" smtClean="0">
                <a:solidFill>
                  <a:srgbClr val="000000"/>
                </a:solidFill>
                <a:latin typeface="Times New Roman" pitchFamily="18" charset="0"/>
              </a:rPr>
              <a:t>Const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A </a:t>
            </a:r>
            <a:r>
              <a:rPr lang="en-US" sz="2100" dirty="0" smtClean="0">
                <a:solidFill>
                  <a:srgbClr val="000000"/>
                </a:solidFill>
                <a:latin typeface="Lucida Console" pitchFamily="49" charset="0"/>
              </a:rPr>
              <a:t>Const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 identifier must be initialized at </a:t>
            </a:r>
            <a:r>
              <a:rPr lang="en-US" sz="2100" b="1" dirty="0" smtClean="0">
                <a:solidFill>
                  <a:srgbClr val="000000"/>
                </a:solidFill>
                <a:latin typeface="Times New Roman" pitchFamily="18" charset="0"/>
              </a:rPr>
              <a:t>compile time 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in its declaration and can be initialized only to constant values.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Example :</a:t>
            </a:r>
          </a:p>
          <a:p>
            <a:pPr lvl="2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sz="1800" dirty="0" smtClean="0">
                <a:solidFill>
                  <a:srgbClr val="00BF00"/>
                </a:solidFill>
                <a:latin typeface="Lucida Console" pitchFamily="49" charset="0"/>
              </a:rPr>
              <a:t> </a:t>
            </a:r>
            <a:br>
              <a:rPr lang="en-US" sz="1800" dirty="0" smtClean="0">
                <a:solidFill>
                  <a:srgbClr val="00BF00"/>
                </a:solidFill>
                <a:latin typeface="Lucida Console" pitchFamily="49" charset="0"/>
              </a:rPr>
            </a:br>
            <a:r>
              <a:rPr lang="en-US" sz="1800" dirty="0" smtClean="0">
                <a:solidFill>
                  <a:srgbClr val="0000FF"/>
                </a:solidFill>
                <a:latin typeface="Lucida Console" pitchFamily="49" charset="0"/>
              </a:rPr>
              <a:t>Private Const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800" dirty="0" smtClean="0">
                <a:solidFill>
                  <a:srgbClr val="128AFF"/>
                </a:solidFill>
                <a:latin typeface="Lucida Console" pitchFamily="49" charset="0"/>
              </a:rPr>
              <a:t>NUMBER_OF_CARDS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800" dirty="0" smtClean="0">
                <a:solidFill>
                  <a:srgbClr val="0000FF"/>
                </a:solidFill>
                <a:latin typeface="Lucida Console" pitchFamily="49" charset="0"/>
              </a:rPr>
              <a:t>As Integer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 = </a:t>
            </a:r>
            <a:r>
              <a:rPr lang="en-US" sz="1800" dirty="0" smtClean="0">
                <a:solidFill>
                  <a:srgbClr val="128AFF"/>
                </a:solidFill>
                <a:latin typeface="Lucida Console" pitchFamily="49" charset="0"/>
              </a:rPr>
              <a:t>52</a:t>
            </a:r>
            <a:endParaRPr lang="en-US" sz="1800" dirty="0" smtClean="0">
              <a:solidFill>
                <a:srgbClr val="00BF00"/>
              </a:solidFill>
              <a:latin typeface="Lucida Console" pitchFamily="49" charset="0"/>
            </a:endParaRPr>
          </a:p>
          <a:p>
            <a:pPr lvl="1" eaLnBrk="1" hangingPunct="1">
              <a:lnSpc>
                <a:spcPct val="90000"/>
              </a:lnSpc>
              <a:buFont typeface="Verdana" pitchFamily="34" charset="0"/>
              <a:buNone/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	</a:t>
            </a:r>
          </a:p>
        </p:txBody>
      </p:sp>
      <p:sp>
        <p:nvSpPr>
          <p:cNvPr id="161796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mtClean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Const and </a:t>
            </a:r>
            <a:r>
              <a:rPr lang="en-US" dirty="0" err="1" smtClean="0">
                <a:solidFill>
                  <a:srgbClr val="3380E6"/>
                </a:solidFill>
                <a:latin typeface="Arial"/>
              </a:rPr>
              <a:t>ReadOnly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Fields</a:t>
            </a:r>
          </a:p>
        </p:txBody>
      </p:sp>
      <p:sp>
        <p:nvSpPr>
          <p:cNvPr id="7680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u="sng" dirty="0" smtClean="0">
                <a:solidFill>
                  <a:srgbClr val="000000"/>
                </a:solidFill>
                <a:latin typeface="Times New Roman" pitchFamily="18" charset="0"/>
              </a:rPr>
              <a:t>ReadOnly</a:t>
            </a:r>
          </a:p>
          <a:p>
            <a:pPr lvl="1" eaLnBrk="1" hangingPunct="1">
              <a:lnSpc>
                <a:spcPct val="90000"/>
              </a:lnSpc>
            </a:pP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In some cases, a constant’s value is not known until </a:t>
            </a:r>
            <a:r>
              <a:rPr lang="en-US" sz="2200" b="1" dirty="0" smtClean="0">
                <a:solidFill>
                  <a:srgbClr val="000000"/>
                </a:solidFill>
                <a:latin typeface="Times New Roman" pitchFamily="18" charset="0"/>
              </a:rPr>
              <a:t>execution time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: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The constant is initialized with a non-constant value (such as a variable)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The constant must be initialized with a (possibly) different value on a per-object basis.</a:t>
            </a:r>
          </a:p>
          <a:p>
            <a:pPr lvl="1" eaLnBrk="1" hangingPunct="1">
              <a:lnSpc>
                <a:spcPct val="90000"/>
              </a:lnSpc>
            </a:pPr>
            <a:endParaRPr lang="en-US" sz="22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An identifier declared as </a:t>
            </a:r>
            <a:r>
              <a:rPr lang="en-US" sz="2200" dirty="0" err="1" smtClean="0">
                <a:solidFill>
                  <a:srgbClr val="0000FF"/>
                </a:solidFill>
                <a:latin typeface="Times New Roman" pitchFamily="18" charset="0"/>
              </a:rPr>
              <a:t>ReadOnly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 can be initialized either in its declaration or in the class’s constructor(s).</a:t>
            </a:r>
          </a:p>
        </p:txBody>
      </p:sp>
      <p:sp>
        <p:nvSpPr>
          <p:cNvPr id="162820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mtClean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Const and </a:t>
            </a:r>
            <a:r>
              <a:rPr lang="en-US" dirty="0" err="1" smtClean="0">
                <a:solidFill>
                  <a:srgbClr val="3380E6"/>
                </a:solidFill>
                <a:latin typeface="Arial"/>
              </a:rPr>
              <a:t>ReadOnly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Fields</a:t>
            </a:r>
          </a:p>
        </p:txBody>
      </p:sp>
      <p:sp>
        <p:nvSpPr>
          <p:cNvPr id="7782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Example: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following declaration creates an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employeeID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constant that might be part of an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Employee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class:</a:t>
            </a:r>
          </a:p>
          <a:p>
            <a:pPr lvl="2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sz="1900" dirty="0" smtClean="0">
                <a:solidFill>
                  <a:srgbClr val="00BF00"/>
                </a:solidFill>
                <a:latin typeface="Lucida Console" pitchFamily="49" charset="0"/>
              </a:rPr>
              <a:t>	</a:t>
            </a:r>
            <a:br>
              <a:rPr lang="en-US" sz="1900" dirty="0" smtClean="0">
                <a:solidFill>
                  <a:srgbClr val="00BF00"/>
                </a:solidFill>
                <a:latin typeface="Lucida Console" pitchFamily="49" charset="0"/>
              </a:rPr>
            </a:br>
            <a:r>
              <a:rPr lang="en-US" sz="1900" dirty="0" smtClean="0">
                <a:solidFill>
                  <a:srgbClr val="0000FF"/>
                </a:solidFill>
                <a:latin typeface="Lucida Console" pitchFamily="49" charset="0"/>
              </a:rPr>
              <a:t>Private </a:t>
            </a:r>
            <a:r>
              <a:rPr lang="en-US" sz="1900" dirty="0" err="1" smtClean="0">
                <a:solidFill>
                  <a:srgbClr val="0000FF"/>
                </a:solidFill>
                <a:latin typeface="Lucida Console" pitchFamily="49" charset="0"/>
              </a:rPr>
              <a:t>ReadOnly</a:t>
            </a: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900" dirty="0" err="1" smtClean="0">
                <a:solidFill>
                  <a:srgbClr val="000000"/>
                </a:solidFill>
                <a:latin typeface="Lucida Console" pitchFamily="49" charset="0"/>
              </a:rPr>
              <a:t>employeeID</a:t>
            </a: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900" dirty="0" smtClean="0">
                <a:solidFill>
                  <a:srgbClr val="0000FF"/>
                </a:solidFill>
                <a:latin typeface="Lucida Console" pitchFamily="49" charset="0"/>
              </a:rPr>
              <a:t>As Integer</a:t>
            </a:r>
            <a:endParaRPr lang="en-US" sz="1900" dirty="0" smtClean="0">
              <a:solidFill>
                <a:srgbClr val="00BF00"/>
              </a:solidFill>
              <a:latin typeface="Lucida Console" pitchFamily="49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To initialize the constant employee-by-employee, you can use the constructor:</a:t>
            </a:r>
          </a:p>
          <a:p>
            <a:pPr lvl="2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dirty="0" smtClean="0">
                <a:solidFill>
                  <a:srgbClr val="00BF00"/>
                </a:solidFill>
                <a:latin typeface="Lucida Console" pitchFamily="49" charset="0"/>
              </a:rPr>
              <a:t>	</a:t>
            </a:r>
            <a:r>
              <a:rPr lang="en-US" sz="1900" dirty="0" smtClean="0">
                <a:solidFill>
                  <a:srgbClr val="00BF00"/>
                </a:solidFill>
                <a:latin typeface="Lucida Console" pitchFamily="49" charset="0"/>
              </a:rPr>
              <a:t> </a:t>
            </a:r>
            <a:br>
              <a:rPr lang="en-US" sz="1900" dirty="0" smtClean="0">
                <a:solidFill>
                  <a:srgbClr val="00BF00"/>
                </a:solidFill>
                <a:latin typeface="Lucida Console" pitchFamily="49" charset="0"/>
              </a:rPr>
            </a:br>
            <a:r>
              <a:rPr lang="en-US" sz="1900" dirty="0" smtClean="0">
                <a:solidFill>
                  <a:srgbClr val="0000FF"/>
                </a:solidFill>
                <a:latin typeface="Lucida Console" pitchFamily="49" charset="0"/>
              </a:rPr>
              <a:t>Public Sub New</a:t>
            </a: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(</a:t>
            </a:r>
            <a:r>
              <a:rPr lang="en-US" sz="1900" dirty="0" err="1" smtClean="0">
                <a:solidFill>
                  <a:srgbClr val="0000FF"/>
                </a:solidFill>
                <a:latin typeface="Lucida Console" pitchFamily="49" charset="0"/>
              </a:rPr>
              <a:t>ByVal</a:t>
            </a: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 ID </a:t>
            </a:r>
            <a:r>
              <a:rPr lang="en-US" sz="1900" dirty="0" smtClean="0">
                <a:solidFill>
                  <a:srgbClr val="0000FF"/>
                </a:solidFill>
                <a:latin typeface="Lucida Console" pitchFamily="49" charset="0"/>
              </a:rPr>
              <a:t>As Integer</a:t>
            </a: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)</a:t>
            </a:r>
            <a:b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1900" dirty="0" err="1" smtClean="0">
                <a:solidFill>
                  <a:srgbClr val="000000"/>
                </a:solidFill>
                <a:latin typeface="Lucida Console" pitchFamily="49" charset="0"/>
              </a:rPr>
              <a:t>employeeID</a:t>
            </a: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 = ID</a:t>
            </a:r>
            <a:r>
              <a:rPr lang="en-US" sz="1900" dirty="0" smtClean="0">
                <a:solidFill>
                  <a:srgbClr val="00BF00"/>
                </a:solidFill>
                <a:latin typeface="Lucida Console" pitchFamily="49" charset="0"/>
              </a:rPr>
              <a:t> </a:t>
            </a:r>
            <a:br>
              <a:rPr lang="en-US" sz="1900" dirty="0" smtClean="0">
                <a:solidFill>
                  <a:srgbClr val="00BF00"/>
                </a:solidFill>
                <a:latin typeface="Lucida Console" pitchFamily="49" charset="0"/>
              </a:rPr>
            </a:br>
            <a:r>
              <a:rPr lang="en-US" sz="1900" dirty="0" smtClean="0">
                <a:solidFill>
                  <a:srgbClr val="0000FF"/>
                </a:solidFill>
                <a:latin typeface="Lucida Console" pitchFamily="49" charset="0"/>
              </a:rPr>
              <a:t>End Sub</a:t>
            </a:r>
          </a:p>
        </p:txBody>
      </p:sp>
      <p:sp>
        <p:nvSpPr>
          <p:cNvPr id="163844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mtClean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Const and </a:t>
            </a:r>
            <a:r>
              <a:rPr lang="en-US" dirty="0" err="1" smtClean="0">
                <a:solidFill>
                  <a:srgbClr val="3380E6"/>
                </a:solidFill>
                <a:latin typeface="Arial"/>
              </a:rPr>
              <a:t>ReadOnly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Fields</a:t>
            </a:r>
          </a:p>
        </p:txBody>
      </p:sp>
      <p:sp>
        <p:nvSpPr>
          <p:cNvPr id="78851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Accessing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Public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Constants from Client Code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100" dirty="0" err="1" smtClean="0">
                <a:solidFill>
                  <a:srgbClr val="000000"/>
                </a:solidFill>
                <a:latin typeface="Lucida Console" pitchFamily="49" charset="0"/>
              </a:rPr>
              <a:t>Const</a:t>
            </a:r>
            <a:r>
              <a:rPr lang="en-US" sz="2100" dirty="0" err="1" smtClean="0">
                <a:solidFill>
                  <a:srgbClr val="000000"/>
                </a:solidFill>
                <a:latin typeface="Times New Roman" pitchFamily="18" charset="0"/>
              </a:rPr>
              <a:t>s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 are implicitly </a:t>
            </a:r>
            <a:r>
              <a:rPr lang="en-US" sz="2100" dirty="0" smtClean="0">
                <a:solidFill>
                  <a:srgbClr val="000000"/>
                </a:solidFill>
                <a:latin typeface="Lucida Console" pitchFamily="49" charset="0"/>
              </a:rPr>
              <a:t>Shared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If you have a </a:t>
            </a:r>
            <a:r>
              <a:rPr lang="en-US" sz="2100" dirty="0" smtClean="0">
                <a:solidFill>
                  <a:srgbClr val="000000"/>
                </a:solidFill>
                <a:latin typeface="Lucida Console" pitchFamily="49" charset="0"/>
              </a:rPr>
              <a:t>Public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100" dirty="0" smtClean="0">
                <a:solidFill>
                  <a:srgbClr val="000000"/>
                </a:solidFill>
                <a:latin typeface="Lucida Console" pitchFamily="49" charset="0"/>
              </a:rPr>
              <a:t>Const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 value, client code can access it with the class name followed by the dot separator and the </a:t>
            </a:r>
            <a:r>
              <a:rPr lang="en-US" sz="2100" dirty="0" smtClean="0">
                <a:solidFill>
                  <a:srgbClr val="000000"/>
                </a:solidFill>
                <a:latin typeface="Lucida Console" pitchFamily="49" charset="0"/>
              </a:rPr>
              <a:t>Const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’s name.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Each object of a class with a </a:t>
            </a:r>
            <a:r>
              <a:rPr lang="en-US" sz="2100" dirty="0" err="1" smtClean="0">
                <a:solidFill>
                  <a:srgbClr val="000000"/>
                </a:solidFill>
                <a:latin typeface="Lucida Console" pitchFamily="49" charset="0"/>
              </a:rPr>
              <a:t>ReadOnly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 constant has a separate copy of the constant, unless you explicitly declare the constant as </a:t>
            </a:r>
            <a:r>
              <a:rPr lang="en-US" sz="2100" dirty="0" smtClean="0">
                <a:solidFill>
                  <a:srgbClr val="000000"/>
                </a:solidFill>
                <a:latin typeface="Lucida Console" pitchFamily="49" charset="0"/>
              </a:rPr>
              <a:t>Shared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If you have a </a:t>
            </a:r>
            <a:r>
              <a:rPr lang="en-US" sz="2100" dirty="0" smtClean="0">
                <a:solidFill>
                  <a:srgbClr val="000000"/>
                </a:solidFill>
                <a:latin typeface="Lucida Console" pitchFamily="49" charset="0"/>
              </a:rPr>
              <a:t>Public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100" dirty="0" err="1" smtClean="0">
                <a:solidFill>
                  <a:srgbClr val="000000"/>
                </a:solidFill>
                <a:latin typeface="Lucida Console" pitchFamily="49" charset="0"/>
              </a:rPr>
              <a:t>ReadOnly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 constant in your class, client code can access it via a reference to an object of that class. </a:t>
            </a:r>
          </a:p>
        </p:txBody>
      </p:sp>
      <p:sp>
        <p:nvSpPr>
          <p:cNvPr id="164868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mtClean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Example</a:t>
            </a:r>
          </a:p>
        </p:txBody>
      </p:sp>
      <p:sp>
        <p:nvSpPr>
          <p:cNvPr id="2560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classes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Account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AccountTest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Account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class represents a bank account that has a balance, deposit and withdraw money transaction.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AccountTest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class creates and uses an object of class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Account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22532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2852936"/>
            <a:ext cx="4464496" cy="3622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80E6"/>
                </a:solidFill>
                <a:latin typeface="Arial"/>
              </a:rPr>
              <a:t>Example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5378152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None/>
            </a:pPr>
            <a:r>
              <a:rPr lang="en-GB" dirty="0" smtClean="0"/>
              <a:t>create a </a:t>
            </a:r>
            <a:r>
              <a:rPr lang="en-GB" dirty="0" err="1" smtClean="0"/>
              <a:t>BankAccount</a:t>
            </a:r>
            <a:r>
              <a:rPr lang="en-GB" dirty="0" smtClean="0"/>
              <a:t> class with </a:t>
            </a:r>
            <a:r>
              <a:rPr lang="en-GB" dirty="0" smtClean="0"/>
              <a:t>the following methods </a:t>
            </a:r>
            <a:r>
              <a:rPr lang="en-GB" dirty="0" smtClean="0"/>
              <a:t>and </a:t>
            </a:r>
            <a:r>
              <a:rPr lang="en-GB" dirty="0" smtClean="0"/>
              <a:t>properties</a:t>
            </a:r>
            <a:r>
              <a:rPr lang="en-GB" dirty="0" smtClean="0"/>
              <a:t> </a:t>
            </a:r>
            <a:r>
              <a:rPr lang="en-GB" dirty="0" smtClean="0"/>
              <a:t>: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 </a:t>
            </a:r>
            <a:r>
              <a:rPr lang="en-GB" dirty="0" smtClean="0"/>
              <a:t>a private data member named </a:t>
            </a:r>
            <a:r>
              <a:rPr lang="en-GB" dirty="0" err="1" smtClean="0"/>
              <a:t>customerBalance</a:t>
            </a:r>
            <a:r>
              <a:rPr lang="en-GB" dirty="0" smtClean="0"/>
              <a:t> of type Double</a:t>
            </a:r>
            <a:r>
              <a:rPr lang="en-GB" dirty="0" smtClean="0"/>
              <a:t>,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private </a:t>
            </a:r>
            <a:r>
              <a:rPr lang="en-GB" dirty="0" smtClean="0"/>
              <a:t>data member named </a:t>
            </a:r>
            <a:r>
              <a:rPr lang="en-GB" dirty="0" err="1" smtClean="0"/>
              <a:t>customerName</a:t>
            </a:r>
            <a:r>
              <a:rPr lang="en-GB" dirty="0" smtClean="0"/>
              <a:t> of type </a:t>
            </a:r>
            <a:r>
              <a:rPr lang="en-GB" dirty="0" smtClean="0"/>
              <a:t>String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public </a:t>
            </a:r>
            <a:r>
              <a:rPr lang="en-GB" dirty="0" smtClean="0"/>
              <a:t>method named Deposit that takes an amount parameter of type Double by value (increment the value of the balance by adding amount to </a:t>
            </a:r>
            <a:r>
              <a:rPr lang="en-GB" dirty="0" smtClean="0"/>
              <a:t>it)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public method named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withdraw </a:t>
            </a:r>
            <a:r>
              <a:rPr lang="en-GB" dirty="0" smtClean="0"/>
              <a:t>that </a:t>
            </a:r>
            <a:r>
              <a:rPr lang="en-GB" dirty="0" smtClean="0"/>
              <a:t>takes an amount parameter of type Double by value </a:t>
            </a:r>
            <a:r>
              <a:rPr lang="en-GB" dirty="0" smtClean="0"/>
              <a:t>(decrement </a:t>
            </a:r>
            <a:r>
              <a:rPr lang="en-GB" dirty="0" smtClean="0"/>
              <a:t>the value of the balance by </a:t>
            </a:r>
            <a:r>
              <a:rPr lang="en-GB" dirty="0" smtClean="0"/>
              <a:t>subtracting amount from it)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public </a:t>
            </a:r>
            <a:r>
              <a:rPr lang="en-GB" dirty="0" smtClean="0"/>
              <a:t>property called Name (Get block of the property, return </a:t>
            </a:r>
            <a:r>
              <a:rPr lang="en-GB" dirty="0" err="1" smtClean="0"/>
              <a:t>customerName</a:t>
            </a:r>
            <a:r>
              <a:rPr lang="en-GB" dirty="0" smtClean="0"/>
              <a:t>, Set block of the property, assign Value to </a:t>
            </a:r>
            <a:r>
              <a:rPr lang="en-GB" dirty="0" err="1" smtClean="0"/>
              <a:t>customerName</a:t>
            </a:r>
            <a:r>
              <a:rPr lang="en-GB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read-only property called Balance that returns the current </a:t>
            </a:r>
            <a:r>
              <a:rPr lang="en-GB" dirty="0" smtClean="0"/>
              <a:t>balance</a:t>
            </a:r>
            <a:r>
              <a:rPr lang="en-US" dirty="0" smtClean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80E6"/>
                </a:solidFill>
                <a:latin typeface="Arial"/>
              </a:rPr>
              <a:t>Example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en-GB" dirty="0" smtClean="0"/>
              <a:t>Create a </a:t>
            </a:r>
            <a:r>
              <a:rPr lang="en-GB" dirty="0" smtClean="0"/>
              <a:t>form to </a:t>
            </a:r>
            <a:r>
              <a:rPr lang="en-GB" dirty="0" smtClean="0"/>
              <a:t>test the </a:t>
            </a:r>
            <a:r>
              <a:rPr lang="en-GB" dirty="0" err="1" smtClean="0"/>
              <a:t>BankAccount</a:t>
            </a:r>
            <a:r>
              <a:rPr lang="en-GB" dirty="0" smtClean="0"/>
              <a:t> class </a:t>
            </a:r>
            <a:endParaRPr lang="en-US" dirty="0" smtClean="0"/>
          </a:p>
          <a:p>
            <a:pPr marL="514350" indent="-514350">
              <a:buFont typeface="+mj-lt"/>
              <a:buAutoNum type="arabicPeriod" startAt="5"/>
            </a:pPr>
            <a:r>
              <a:rPr lang="en-GB" dirty="0" smtClean="0"/>
              <a:t>create an instance of the </a:t>
            </a:r>
            <a:r>
              <a:rPr lang="en-GB" dirty="0" err="1" smtClean="0"/>
              <a:t>BankAccount</a:t>
            </a:r>
            <a:r>
              <a:rPr lang="en-GB" dirty="0" smtClean="0"/>
              <a:t> </a:t>
            </a:r>
            <a:r>
              <a:rPr lang="en-GB" dirty="0" smtClean="0"/>
              <a:t>class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GB" dirty="0" smtClean="0"/>
              <a:t>Use the Name property to assign the name to the </a:t>
            </a:r>
            <a:r>
              <a:rPr lang="en-GB" dirty="0" smtClean="0"/>
              <a:t>account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GB" dirty="0" smtClean="0"/>
              <a:t>Use the Deposit </a:t>
            </a:r>
            <a:r>
              <a:rPr lang="en-GB" dirty="0" smtClean="0"/>
              <a:t>and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withdraw </a:t>
            </a:r>
            <a:r>
              <a:rPr lang="en-GB" dirty="0" smtClean="0"/>
              <a:t>methods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8640"/>
            <a:ext cx="7859457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 Classes and Objects</a:t>
            </a:r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solidFill>
                  <a:srgbClr val="000000"/>
                </a:solidFill>
                <a:latin typeface="Times New Roman" pitchFamily="18" charset="0"/>
              </a:rPr>
              <a:t>A </a:t>
            </a:r>
            <a:r>
              <a:rPr lang="en-US" sz="2400" u="sng" smtClean="0">
                <a:solidFill>
                  <a:srgbClr val="000000"/>
                </a:solidFill>
                <a:latin typeface="Times New Roman" pitchFamily="18" charset="0"/>
              </a:rPr>
              <a:t>class</a:t>
            </a:r>
            <a:r>
              <a:rPr lang="en-US" sz="2400" smtClean="0">
                <a:solidFill>
                  <a:srgbClr val="000000"/>
                </a:solidFill>
                <a:latin typeface="Times New Roman" pitchFamily="18" charset="0"/>
              </a:rPr>
              <a:t> is an abstract representation of something.</a:t>
            </a:r>
          </a:p>
          <a:p>
            <a:pPr eaLnBrk="1" hangingPunct="1"/>
            <a:endParaRPr lang="en-US" sz="2400" smtClean="0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/>
            <a:r>
              <a:rPr lang="en-US" sz="2400" smtClean="0">
                <a:solidFill>
                  <a:srgbClr val="000000"/>
                </a:solidFill>
                <a:latin typeface="Times New Roman" pitchFamily="18" charset="0"/>
              </a:rPr>
              <a:t>An </a:t>
            </a:r>
            <a:r>
              <a:rPr lang="en-US" sz="2400" u="sng" smtClean="0">
                <a:solidFill>
                  <a:srgbClr val="000000"/>
                </a:solidFill>
                <a:latin typeface="Times New Roman" pitchFamily="18" charset="0"/>
              </a:rPr>
              <a:t>object</a:t>
            </a:r>
            <a:r>
              <a:rPr lang="en-US" sz="2400" smtClean="0">
                <a:solidFill>
                  <a:srgbClr val="000000"/>
                </a:solidFill>
                <a:latin typeface="Times New Roman" pitchFamily="18" charset="0"/>
              </a:rPr>
              <a:t> is a usable example of the thing the class represents.</a:t>
            </a:r>
          </a:p>
          <a:p>
            <a:pPr eaLnBrk="1" hangingPunct="1"/>
            <a:endParaRPr lang="en-US" sz="2400" smtClean="0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/>
            <a:r>
              <a:rPr lang="en-US" sz="2400" smtClean="0">
                <a:solidFill>
                  <a:srgbClr val="000000"/>
                </a:solidFill>
                <a:latin typeface="Times New Roman" pitchFamily="18" charset="0"/>
              </a:rPr>
              <a:t> object is a structure containing data and methods that manipulate the data.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Fields, Properties and methods</a:t>
            </a:r>
          </a:p>
        </p:txBody>
      </p:sp>
      <p:sp>
        <p:nvSpPr>
          <p:cNvPr id="1433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solidFill>
                  <a:srgbClr val="000000"/>
                </a:solidFill>
                <a:latin typeface="Times New Roman" pitchFamily="18" charset="0"/>
              </a:rPr>
              <a:t>Classes are made of </a:t>
            </a:r>
            <a:r>
              <a:rPr lang="en-US" sz="2400" b="1" smtClean="0">
                <a:solidFill>
                  <a:srgbClr val="000000"/>
                </a:solidFill>
                <a:latin typeface="Times New Roman" pitchFamily="18" charset="0"/>
              </a:rPr>
              <a:t>fields</a:t>
            </a:r>
            <a:r>
              <a:rPr lang="en-US" sz="240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400" b="1" smtClean="0">
                <a:solidFill>
                  <a:srgbClr val="000000"/>
                </a:solidFill>
                <a:latin typeface="Times New Roman" pitchFamily="18" charset="0"/>
              </a:rPr>
              <a:t>properties</a:t>
            </a:r>
            <a:r>
              <a:rPr lang="en-US" sz="240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400" b="1" smtClean="0">
                <a:solidFill>
                  <a:srgbClr val="000000"/>
                </a:solidFill>
                <a:latin typeface="Times New Roman" pitchFamily="18" charset="0"/>
              </a:rPr>
              <a:t>methods.</a:t>
            </a:r>
            <a:endParaRPr lang="en-US" sz="2400" smtClean="0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/>
            <a:endParaRPr lang="en-US" sz="2400" smtClean="0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/>
            <a:r>
              <a:rPr lang="en-US" sz="2400" u="sng" smtClean="0">
                <a:solidFill>
                  <a:srgbClr val="000000"/>
                </a:solidFill>
                <a:latin typeface="Times New Roman" pitchFamily="18" charset="0"/>
              </a:rPr>
              <a:t>Fields</a:t>
            </a:r>
            <a:r>
              <a:rPr lang="en-US" sz="2400" smtClean="0">
                <a:solidFill>
                  <a:srgbClr val="000000"/>
                </a:solidFill>
                <a:latin typeface="Times New Roman" pitchFamily="18" charset="0"/>
              </a:rPr>
              <a:t> and properties represent information that an object contains.</a:t>
            </a:r>
          </a:p>
          <a:p>
            <a:pPr lvl="1" eaLnBrk="1" hangingPunct="1"/>
            <a:r>
              <a:rPr lang="en-US" sz="2000" smtClean="0">
                <a:solidFill>
                  <a:srgbClr val="000000"/>
                </a:solidFill>
                <a:latin typeface="Times New Roman" pitchFamily="18" charset="0"/>
              </a:rPr>
              <a:t>Fields are like variables in that they can be read or set directly.</a:t>
            </a:r>
          </a:p>
          <a:p>
            <a:pPr lvl="2" eaLnBrk="1" hangingPunct="1"/>
            <a:r>
              <a:rPr lang="en-US" sz="1800" smtClean="0">
                <a:solidFill>
                  <a:srgbClr val="000000"/>
                </a:solidFill>
                <a:latin typeface="Times New Roman" pitchFamily="18" charset="0"/>
              </a:rPr>
              <a:t>Example Car color.</a:t>
            </a:r>
          </a:p>
          <a:p>
            <a:pPr eaLnBrk="1" hangingPunct="1"/>
            <a:r>
              <a:rPr lang="en-US" sz="2400" u="sng" smtClean="0">
                <a:solidFill>
                  <a:srgbClr val="000000"/>
                </a:solidFill>
                <a:latin typeface="Times New Roman" pitchFamily="18" charset="0"/>
              </a:rPr>
              <a:t>Properties</a:t>
            </a:r>
            <a:r>
              <a:rPr lang="en-US" sz="2400" smtClean="0">
                <a:solidFill>
                  <a:srgbClr val="000000"/>
                </a:solidFill>
                <a:latin typeface="Times New Roman" pitchFamily="18" charset="0"/>
              </a:rPr>
              <a:t> are retrieved and set like fields, but are implemented using property Get and property Set procedures.</a:t>
            </a:r>
          </a:p>
          <a:p>
            <a:pPr eaLnBrk="1" hangingPunct="1"/>
            <a:r>
              <a:rPr lang="en-US" sz="2400" u="sng" smtClean="0">
                <a:solidFill>
                  <a:srgbClr val="000000"/>
                </a:solidFill>
                <a:latin typeface="Times New Roman" pitchFamily="18" charset="0"/>
              </a:rPr>
              <a:t>Methods</a:t>
            </a:r>
            <a:r>
              <a:rPr lang="en-US" sz="2400" smtClean="0">
                <a:solidFill>
                  <a:srgbClr val="000000"/>
                </a:solidFill>
                <a:latin typeface="Times New Roman" pitchFamily="18" charset="0"/>
              </a:rPr>
              <a:t> represent actions that an object can perform.</a:t>
            </a:r>
          </a:p>
          <a:p>
            <a:pPr lvl="1" eaLnBrk="1" hangingPunct="1"/>
            <a:r>
              <a:rPr lang="en-US" sz="2000" smtClean="0">
                <a:solidFill>
                  <a:srgbClr val="000000"/>
                </a:solidFill>
                <a:latin typeface="Times New Roman" pitchFamily="18" charset="0"/>
              </a:rPr>
              <a:t> For example, a "Car" object could have "StartEngine," "Drive," and "Stop" methods.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Class Declaration</a:t>
            </a:r>
          </a:p>
        </p:txBody>
      </p:sp>
      <p:sp>
        <p:nvSpPr>
          <p:cNvPr id="1536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buFont typeface="Verdana" pitchFamily="34" charset="0"/>
              <a:buNone/>
            </a:pPr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eaLnBrk="1" hangingPunct="1"/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eaLnBrk="1" hangingPunct="1"/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eaLnBrk="1" hangingPunct="1"/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eaLnBrk="1" hangingPunct="1"/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eaLnBrk="1" hangingPunct="1"/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The keyword </a:t>
            </a:r>
            <a:r>
              <a:rPr lang="en-US" smtClean="0">
                <a:solidFill>
                  <a:srgbClr val="0000FF"/>
                </a:solidFill>
                <a:latin typeface="Times New Roman" pitchFamily="18" charset="0"/>
              </a:rPr>
              <a:t>Public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 is an </a:t>
            </a:r>
            <a:r>
              <a:rPr lang="en-US" smtClean="0">
                <a:solidFill>
                  <a:srgbClr val="0000FF"/>
                </a:solidFill>
                <a:latin typeface="Times New Roman" pitchFamily="18" charset="0"/>
              </a:rPr>
              <a:t>access modifier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 eaLnBrk="1" hangingPunct="1"/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Only </a:t>
            </a:r>
            <a:r>
              <a:rPr lang="en-US" smtClean="0">
                <a:solidFill>
                  <a:srgbClr val="000000"/>
                </a:solidFill>
                <a:latin typeface="Lucida Console" pitchFamily="49" charset="0"/>
              </a:rPr>
              <a:t>Public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 classes can be reused in other projects.</a:t>
            </a:r>
          </a:p>
          <a:p>
            <a:pPr lvl="1" eaLnBrk="1" hangingPunct="1"/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Every class declaration contains keyword </a:t>
            </a:r>
            <a:r>
              <a:rPr lang="en-US" smtClean="0">
                <a:solidFill>
                  <a:srgbClr val="0000FF"/>
                </a:solidFill>
                <a:latin typeface="Times New Roman" pitchFamily="18" charset="0"/>
              </a:rPr>
              <a:t>Class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 followed immediately by the class’s name.</a:t>
            </a:r>
          </a:p>
          <a:p>
            <a:pPr lvl="1" eaLnBrk="1" hangingPunct="1"/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Every class’s body ends with the keywords </a:t>
            </a:r>
            <a:r>
              <a:rPr lang="en-US" smtClean="0">
                <a:solidFill>
                  <a:srgbClr val="0000FF"/>
                </a:solidFill>
                <a:latin typeface="Times New Roman" pitchFamily="18" charset="0"/>
              </a:rPr>
              <a:t>End Class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2362200" y="1447800"/>
            <a:ext cx="3200400" cy="1752600"/>
          </a:xfrm>
          <a:prstGeom prst="roundRect">
            <a:avLst/>
          </a:prstGeom>
          <a:solidFill>
            <a:schemeClr val="bg1"/>
          </a:solidFill>
          <a:ln w="38100">
            <a:prstDash val="dash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300" dirty="0">
                <a:solidFill>
                  <a:srgbClr val="0000FF"/>
                </a:solidFill>
                <a:latin typeface="Times New Roman" pitchFamily="18" charset="0"/>
              </a:rPr>
              <a:t>Public Class </a:t>
            </a:r>
            <a:r>
              <a:rPr lang="en-US" dirty="0">
                <a:solidFill>
                  <a:prstClr val="black"/>
                </a:solidFill>
              </a:rPr>
              <a:t>Car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prstClr val="black"/>
                </a:solidFill>
              </a:rPr>
              <a:t>: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prstClr val="black"/>
                </a:solidFill>
              </a:rPr>
              <a:t>: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prstClr val="black"/>
                </a:solidFill>
              </a:rPr>
              <a:t>: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300" dirty="0">
                <a:solidFill>
                  <a:srgbClr val="0000FF"/>
                </a:solidFill>
                <a:latin typeface="Times New Roman" pitchFamily="18" charset="0"/>
              </a:rPr>
              <a:t>End Class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Class Declaration</a:t>
            </a:r>
          </a:p>
        </p:txBody>
      </p:sp>
      <p:sp>
        <p:nvSpPr>
          <p:cNvPr id="1536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buNone/>
            </a:pPr>
            <a:r>
              <a:rPr lang="en-GB" dirty="0" smtClean="0"/>
              <a:t>To create a new class </a:t>
            </a:r>
            <a:endParaRPr lang="en-GB" dirty="0" smtClean="0"/>
          </a:p>
          <a:p>
            <a:pPr marL="731520" lvl="1" indent="-457200">
              <a:buAutoNum type="arabicPeriod"/>
            </a:pPr>
            <a:r>
              <a:rPr lang="en-GB" dirty="0" smtClean="0"/>
              <a:t>Open </a:t>
            </a:r>
            <a:r>
              <a:rPr lang="en-GB" dirty="0" smtClean="0"/>
              <a:t>a project </a:t>
            </a:r>
            <a:r>
              <a:rPr lang="en-GB" dirty="0" smtClean="0"/>
              <a:t>(</a:t>
            </a:r>
            <a:r>
              <a:rPr lang="en-GB" dirty="0" smtClean="0"/>
              <a:t>if one is not already open). </a:t>
            </a:r>
            <a:endParaRPr lang="en-GB" dirty="0" smtClean="0"/>
          </a:p>
          <a:p>
            <a:pPr marL="731520" lvl="1" indent="-457200">
              <a:buAutoNum type="arabicPeriod"/>
            </a:pPr>
            <a:r>
              <a:rPr lang="en-GB" dirty="0" smtClean="0"/>
              <a:t>2</a:t>
            </a:r>
            <a:r>
              <a:rPr lang="en-GB" dirty="0" smtClean="0"/>
              <a:t>. On the Project menu, click Add Class. </a:t>
            </a:r>
            <a:endParaRPr lang="en-GB" dirty="0" smtClean="0"/>
          </a:p>
          <a:p>
            <a:pPr marL="731520" lvl="1" indent="-457200">
              <a:buAutoNum type="arabicPeriod"/>
            </a:pPr>
            <a:r>
              <a:rPr lang="en-GB" dirty="0" smtClean="0"/>
              <a:t>3</a:t>
            </a:r>
            <a:r>
              <a:rPr lang="en-GB" dirty="0" smtClean="0"/>
              <a:t>. In the Name box, type the name of your new class, and then click Open. </a:t>
            </a:r>
            <a:endParaRPr lang="en-GB" dirty="0" smtClean="0"/>
          </a:p>
          <a:p>
            <a:pPr marL="731520" lvl="1" indent="-457200">
              <a:buAutoNum type="arabicPeriod"/>
            </a:pPr>
            <a:endParaRPr lang="en-GB" dirty="0" smtClean="0"/>
          </a:p>
          <a:p>
            <a:pPr marL="731520" lvl="1" indent="-457200">
              <a:buAutoNum type="arabicPeriod"/>
            </a:pPr>
            <a:r>
              <a:rPr lang="en-GB" dirty="0" smtClean="0"/>
              <a:t>The </a:t>
            </a:r>
            <a:r>
              <a:rPr lang="en-GB" dirty="0" smtClean="0"/>
              <a:t>Code Editor provides programming statements that mark the beginning and ending statements for your class, as follows: </a:t>
            </a:r>
            <a:endParaRPr lang="en-GB" dirty="0" smtClean="0"/>
          </a:p>
          <a:p>
            <a:pPr marL="731520" lvl="1" indent="-457200"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635896" y="4437112"/>
            <a:ext cx="3200400" cy="1752600"/>
          </a:xfrm>
          <a:prstGeom prst="roundRect">
            <a:avLst/>
          </a:prstGeom>
          <a:solidFill>
            <a:schemeClr val="bg1"/>
          </a:solidFill>
          <a:ln w="38100">
            <a:prstDash val="dash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300" dirty="0">
                <a:solidFill>
                  <a:srgbClr val="0000FF"/>
                </a:solidFill>
                <a:latin typeface="Times New Roman" pitchFamily="18" charset="0"/>
              </a:rPr>
              <a:t>Public Class </a:t>
            </a:r>
            <a:r>
              <a:rPr lang="en-GB" dirty="0" err="1" smtClean="0"/>
              <a:t>ClassName</a:t>
            </a:r>
            <a:endParaRPr lang="en-US" dirty="0">
              <a:solidFill>
                <a:prstClr val="black"/>
              </a:solidFill>
            </a:endParaRPr>
          </a:p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prstClr val="black"/>
                </a:solidFill>
              </a:rPr>
              <a:t>: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prstClr val="black"/>
                </a:solidFill>
              </a:rPr>
              <a:t>: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prstClr val="black"/>
                </a:solidFill>
              </a:rPr>
              <a:t>: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300" dirty="0">
                <a:solidFill>
                  <a:srgbClr val="0000FF"/>
                </a:solidFill>
                <a:latin typeface="Times New Roman" pitchFamily="18" charset="0"/>
              </a:rPr>
              <a:t>End Class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Access Levels </a:t>
            </a:r>
          </a:p>
        </p:txBody>
      </p:sp>
      <p:sp>
        <p:nvSpPr>
          <p:cNvPr id="1638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The access level of a declared element is the extent of the ability to access it, that is, what code has permission to read it or write to it.</a:t>
            </a:r>
          </a:p>
          <a:p>
            <a:pPr lvl="1" eaLnBrk="1" hangingPunct="1"/>
            <a:r>
              <a:rPr lang="en-US" b="1" smtClean="0">
                <a:solidFill>
                  <a:srgbClr val="000000"/>
                </a:solidFill>
                <a:latin typeface="Times New Roman" pitchFamily="18" charset="0"/>
              </a:rPr>
              <a:t>Public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 - elements are accessible from code anywhere within the same project, from other projects that reference the project.</a:t>
            </a:r>
          </a:p>
          <a:p>
            <a:pPr lvl="1" eaLnBrk="1" hangingPunct="1"/>
            <a:r>
              <a:rPr lang="en-US" b="1" smtClean="0">
                <a:solidFill>
                  <a:srgbClr val="000000"/>
                </a:solidFill>
                <a:latin typeface="Times New Roman" pitchFamily="18" charset="0"/>
              </a:rPr>
              <a:t>Protected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 - elements are accessible only from within the same class, or from a class derived from this class. </a:t>
            </a:r>
          </a:p>
          <a:p>
            <a:pPr lvl="1" eaLnBrk="1" hangingPunct="1"/>
            <a:r>
              <a:rPr lang="en-US" b="1" smtClean="0">
                <a:solidFill>
                  <a:srgbClr val="000000"/>
                </a:solidFill>
                <a:latin typeface="Times New Roman" pitchFamily="18" charset="0"/>
              </a:rPr>
              <a:t>Private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 - elements are accessible only from within the same module, class, or structure. 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3380E6"/>
                </a:solidFill>
                <a:latin typeface="Arial"/>
              </a:rPr>
              <a:t>Composition</a:t>
            </a:r>
            <a:endParaRPr lang="ar-SA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 class can have references to objects of other classes as members.</a:t>
            </a:r>
          </a:p>
          <a:p>
            <a:pPr eaLnBrk="1" hangingPunct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This is called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composition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and is sometimes referred to as a </a:t>
            </a:r>
            <a:r>
              <a:rPr lang="en-US" b="1" i="1" dirty="0" smtClean="0">
                <a:solidFill>
                  <a:srgbClr val="3380E6"/>
                </a:solidFill>
                <a:latin typeface="Times New Roman" pitchFamily="18" charset="0"/>
              </a:rPr>
              <a:t>has-a</a:t>
            </a:r>
            <a:r>
              <a:rPr lang="en-US" b="1" i="1" dirty="0" smtClean="0">
                <a:solidFill>
                  <a:srgbClr val="0000FF"/>
                </a:solidFill>
                <a:latin typeface="Times New Roman" pitchFamily="18" charset="0"/>
              </a:rPr>
              <a:t> relationship</a:t>
            </a:r>
            <a:r>
              <a:rPr lang="en-US" b="1" i="1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483</TotalTime>
  <Words>1706</Words>
  <Application>Microsoft Office PowerPoint</Application>
  <PresentationFormat>On-screen Show (4:3)</PresentationFormat>
  <Paragraphs>219</Paragraphs>
  <Slides>38</Slides>
  <Notes>4</Notes>
  <HiddenSlides>1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38</vt:i4>
      </vt:variant>
    </vt:vector>
  </HeadingPairs>
  <TitlesOfParts>
    <vt:vector size="40" baseType="lpstr">
      <vt:lpstr>Office Theme</vt:lpstr>
      <vt:lpstr>Origin</vt:lpstr>
      <vt:lpstr>Object-Oriented Programming: Classes and Objects       </vt:lpstr>
      <vt:lpstr>Slide 2</vt:lpstr>
      <vt:lpstr> Introduction</vt:lpstr>
      <vt:lpstr> Classes and Objects</vt:lpstr>
      <vt:lpstr>Fields, Properties and methods</vt:lpstr>
      <vt:lpstr>Class Declaration</vt:lpstr>
      <vt:lpstr>Class Declaration</vt:lpstr>
      <vt:lpstr>Access Levels </vt:lpstr>
      <vt:lpstr>Composition</vt:lpstr>
      <vt:lpstr>Class Member Variable (Field)</vt:lpstr>
      <vt:lpstr> Class Scope</vt:lpstr>
      <vt:lpstr>Class Constructor</vt:lpstr>
      <vt:lpstr>Class Constructor</vt:lpstr>
      <vt:lpstr>Create Object</vt:lpstr>
      <vt:lpstr>  Object Initializers</vt:lpstr>
      <vt:lpstr>  Object Initializers</vt:lpstr>
      <vt:lpstr> Object Initializers</vt:lpstr>
      <vt:lpstr>Class Property</vt:lpstr>
      <vt:lpstr>Class  Property</vt:lpstr>
      <vt:lpstr> Auto-Implemented Properties</vt:lpstr>
      <vt:lpstr>Using Me to Access the Current Object</vt:lpstr>
      <vt:lpstr>Using Me to Access the Current Object</vt:lpstr>
      <vt:lpstr>Using Me to Access the Current Object</vt:lpstr>
      <vt:lpstr>Shared Class Members</vt:lpstr>
      <vt:lpstr>Slide 25</vt:lpstr>
      <vt:lpstr>Shared Class Members</vt:lpstr>
      <vt:lpstr> Shared Class Members</vt:lpstr>
      <vt:lpstr> Shared Class Members</vt:lpstr>
      <vt:lpstr>Shared Methods</vt:lpstr>
      <vt:lpstr>Const and ReadOnly Fields</vt:lpstr>
      <vt:lpstr>Const and ReadOnly Fields</vt:lpstr>
      <vt:lpstr>Const and ReadOnly Fields</vt:lpstr>
      <vt:lpstr>Const and ReadOnly Fields</vt:lpstr>
      <vt:lpstr>Const and ReadOnly Fields</vt:lpstr>
      <vt:lpstr>Example</vt:lpstr>
      <vt:lpstr>Example</vt:lpstr>
      <vt:lpstr>Example</vt:lpstr>
      <vt:lpstr>Slide 38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Object-Oriented Programming: Classes and Objects</dc:title>
  <dc:creator>Nasser</dc:creator>
  <cp:lastModifiedBy>Nouf</cp:lastModifiedBy>
  <cp:revision>27</cp:revision>
  <dcterms:created xsi:type="dcterms:W3CDTF">2012-09-11T20:00:59Z</dcterms:created>
  <dcterms:modified xsi:type="dcterms:W3CDTF">2016-02-02T20:20:22Z</dcterms:modified>
</cp:coreProperties>
</file>