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25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52EA51F-2C84-4739-9CE5-1155AFA7B9FB}" type="datetimeFigureOut">
              <a:rPr lang="en-US" smtClean="0"/>
              <a:t>2/6/2019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274D8AB-2634-4B47-989E-F2CB3A0775EB}" type="slidenum">
              <a:rPr lang="en-US" smtClean="0"/>
              <a:t>‹#›</a:t>
            </a:fld>
            <a:endParaRPr lang="en-US"/>
          </a:p>
        </p:txBody>
      </p:sp>
    </p:spTree>
    <p:extLst>
      <p:ext uri="{BB962C8B-B14F-4D97-AF65-F5344CB8AC3E}">
        <p14:creationId xmlns:p14="http://schemas.microsoft.com/office/powerpoint/2010/main" val="471586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2EA51F-2C84-4739-9CE5-1155AFA7B9FB}" type="datetimeFigureOut">
              <a:rPr lang="en-US" smtClean="0"/>
              <a:t>2/6/2019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274D8AB-2634-4B47-989E-F2CB3A0775EB}" type="slidenum">
              <a:rPr lang="en-US" smtClean="0"/>
              <a:t>‹#›</a:t>
            </a:fld>
            <a:endParaRPr lang="en-US"/>
          </a:p>
        </p:txBody>
      </p:sp>
    </p:spTree>
    <p:extLst>
      <p:ext uri="{BB962C8B-B14F-4D97-AF65-F5344CB8AC3E}">
        <p14:creationId xmlns:p14="http://schemas.microsoft.com/office/powerpoint/2010/main" val="1728174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2EA51F-2C84-4739-9CE5-1155AFA7B9FB}" type="datetimeFigureOut">
              <a:rPr lang="en-US" smtClean="0"/>
              <a:t>2/6/2019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274D8AB-2634-4B47-989E-F2CB3A0775EB}"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6444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52EA51F-2C84-4739-9CE5-1155AFA7B9FB}" type="datetimeFigureOut">
              <a:rPr lang="en-US" smtClean="0"/>
              <a:t>2/6/2019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274D8AB-2634-4B47-989E-F2CB3A0775EB}" type="slidenum">
              <a:rPr lang="en-US" smtClean="0"/>
              <a:t>‹#›</a:t>
            </a:fld>
            <a:endParaRPr lang="en-US"/>
          </a:p>
        </p:txBody>
      </p:sp>
    </p:spTree>
    <p:extLst>
      <p:ext uri="{BB962C8B-B14F-4D97-AF65-F5344CB8AC3E}">
        <p14:creationId xmlns:p14="http://schemas.microsoft.com/office/powerpoint/2010/main" val="603041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52EA51F-2C84-4739-9CE5-1155AFA7B9FB}" type="datetimeFigureOut">
              <a:rPr lang="en-US" smtClean="0"/>
              <a:t>2/6/2019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274D8AB-2634-4B47-989E-F2CB3A0775EB}"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305629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52EA51F-2C84-4739-9CE5-1155AFA7B9FB}" type="datetimeFigureOut">
              <a:rPr lang="en-US" smtClean="0"/>
              <a:t>2/6/2019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274D8AB-2634-4B47-989E-F2CB3A0775EB}" type="slidenum">
              <a:rPr lang="en-US" smtClean="0"/>
              <a:t>‹#›</a:t>
            </a:fld>
            <a:endParaRPr lang="en-US"/>
          </a:p>
        </p:txBody>
      </p:sp>
    </p:spTree>
    <p:extLst>
      <p:ext uri="{BB962C8B-B14F-4D97-AF65-F5344CB8AC3E}">
        <p14:creationId xmlns:p14="http://schemas.microsoft.com/office/powerpoint/2010/main" val="7481800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2EA51F-2C84-4739-9CE5-1155AFA7B9FB}" type="datetimeFigureOut">
              <a:rPr lang="en-US" smtClean="0"/>
              <a:t>2/6/2019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274D8AB-2634-4B47-989E-F2CB3A0775EB}" type="slidenum">
              <a:rPr lang="en-US" smtClean="0"/>
              <a:t>‹#›</a:t>
            </a:fld>
            <a:endParaRPr lang="en-US"/>
          </a:p>
        </p:txBody>
      </p:sp>
    </p:spTree>
    <p:extLst>
      <p:ext uri="{BB962C8B-B14F-4D97-AF65-F5344CB8AC3E}">
        <p14:creationId xmlns:p14="http://schemas.microsoft.com/office/powerpoint/2010/main" val="6512638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2EA51F-2C84-4739-9CE5-1155AFA7B9FB}" type="datetimeFigureOut">
              <a:rPr lang="en-US" smtClean="0"/>
              <a:t>2/6/2019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274D8AB-2634-4B47-989E-F2CB3A0775EB}" type="slidenum">
              <a:rPr lang="en-US" smtClean="0"/>
              <a:t>‹#›</a:t>
            </a:fld>
            <a:endParaRPr lang="en-US"/>
          </a:p>
        </p:txBody>
      </p:sp>
    </p:spTree>
    <p:extLst>
      <p:ext uri="{BB962C8B-B14F-4D97-AF65-F5344CB8AC3E}">
        <p14:creationId xmlns:p14="http://schemas.microsoft.com/office/powerpoint/2010/main" val="1500918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2EA51F-2C84-4739-9CE5-1155AFA7B9FB}" type="datetimeFigureOut">
              <a:rPr lang="en-US" smtClean="0"/>
              <a:t>2/6/2019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274D8AB-2634-4B47-989E-F2CB3A0775EB}" type="slidenum">
              <a:rPr lang="en-US" smtClean="0"/>
              <a:t>‹#›</a:t>
            </a:fld>
            <a:endParaRPr lang="en-US"/>
          </a:p>
        </p:txBody>
      </p:sp>
    </p:spTree>
    <p:extLst>
      <p:ext uri="{BB962C8B-B14F-4D97-AF65-F5344CB8AC3E}">
        <p14:creationId xmlns:p14="http://schemas.microsoft.com/office/powerpoint/2010/main" val="2194370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2EA51F-2C84-4739-9CE5-1155AFA7B9FB}" type="datetimeFigureOut">
              <a:rPr lang="en-US" smtClean="0"/>
              <a:t>2/6/2019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274D8AB-2634-4B47-989E-F2CB3A0775EB}" type="slidenum">
              <a:rPr lang="en-US" smtClean="0"/>
              <a:t>‹#›</a:t>
            </a:fld>
            <a:endParaRPr lang="en-US"/>
          </a:p>
        </p:txBody>
      </p:sp>
    </p:spTree>
    <p:extLst>
      <p:ext uri="{BB962C8B-B14F-4D97-AF65-F5344CB8AC3E}">
        <p14:creationId xmlns:p14="http://schemas.microsoft.com/office/powerpoint/2010/main" val="2478191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52EA51F-2C84-4739-9CE5-1155AFA7B9FB}" type="datetimeFigureOut">
              <a:rPr lang="en-US" smtClean="0"/>
              <a:t>2/6/2019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274D8AB-2634-4B47-989E-F2CB3A0775EB}" type="slidenum">
              <a:rPr lang="en-US" smtClean="0"/>
              <a:t>‹#›</a:t>
            </a:fld>
            <a:endParaRPr lang="en-US"/>
          </a:p>
        </p:txBody>
      </p:sp>
    </p:spTree>
    <p:extLst>
      <p:ext uri="{BB962C8B-B14F-4D97-AF65-F5344CB8AC3E}">
        <p14:creationId xmlns:p14="http://schemas.microsoft.com/office/powerpoint/2010/main" val="3841310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2EA51F-2C84-4739-9CE5-1155AFA7B9FB}" type="datetimeFigureOut">
              <a:rPr lang="en-US" smtClean="0"/>
              <a:t>2/6/2019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274D8AB-2634-4B47-989E-F2CB3A0775EB}" type="slidenum">
              <a:rPr lang="en-US" smtClean="0"/>
              <a:t>‹#›</a:t>
            </a:fld>
            <a:endParaRPr lang="en-US"/>
          </a:p>
        </p:txBody>
      </p:sp>
    </p:spTree>
    <p:extLst>
      <p:ext uri="{BB962C8B-B14F-4D97-AF65-F5344CB8AC3E}">
        <p14:creationId xmlns:p14="http://schemas.microsoft.com/office/powerpoint/2010/main" val="2716750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52EA51F-2C84-4739-9CE5-1155AFA7B9FB}" type="datetimeFigureOut">
              <a:rPr lang="en-US" smtClean="0"/>
              <a:t>2/6/2019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274D8AB-2634-4B47-989E-F2CB3A0775EB}" type="slidenum">
              <a:rPr lang="en-US" smtClean="0"/>
              <a:t>‹#›</a:t>
            </a:fld>
            <a:endParaRPr lang="en-US"/>
          </a:p>
        </p:txBody>
      </p:sp>
    </p:spTree>
    <p:extLst>
      <p:ext uri="{BB962C8B-B14F-4D97-AF65-F5344CB8AC3E}">
        <p14:creationId xmlns:p14="http://schemas.microsoft.com/office/powerpoint/2010/main" val="1388275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2EA51F-2C84-4739-9CE5-1155AFA7B9FB}" type="datetimeFigureOut">
              <a:rPr lang="en-US" smtClean="0"/>
              <a:t>2/6/2019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274D8AB-2634-4B47-989E-F2CB3A0775EB}" type="slidenum">
              <a:rPr lang="en-US" smtClean="0"/>
              <a:t>‹#›</a:t>
            </a:fld>
            <a:endParaRPr lang="en-US"/>
          </a:p>
        </p:txBody>
      </p:sp>
    </p:spTree>
    <p:extLst>
      <p:ext uri="{BB962C8B-B14F-4D97-AF65-F5344CB8AC3E}">
        <p14:creationId xmlns:p14="http://schemas.microsoft.com/office/powerpoint/2010/main" val="2735429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2EA51F-2C84-4739-9CE5-1155AFA7B9FB}" type="datetimeFigureOut">
              <a:rPr lang="en-US" smtClean="0"/>
              <a:t>2/6/2019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274D8AB-2634-4B47-989E-F2CB3A0775EB}" type="slidenum">
              <a:rPr lang="en-US" smtClean="0"/>
              <a:t>‹#›</a:t>
            </a:fld>
            <a:endParaRPr lang="en-US"/>
          </a:p>
        </p:txBody>
      </p:sp>
    </p:spTree>
    <p:extLst>
      <p:ext uri="{BB962C8B-B14F-4D97-AF65-F5344CB8AC3E}">
        <p14:creationId xmlns:p14="http://schemas.microsoft.com/office/powerpoint/2010/main" val="4273481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2EA51F-2C84-4739-9CE5-1155AFA7B9FB}" type="datetimeFigureOut">
              <a:rPr lang="en-US" smtClean="0"/>
              <a:t>2/6/2019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274D8AB-2634-4B47-989E-F2CB3A0775EB}" type="slidenum">
              <a:rPr lang="en-US" smtClean="0"/>
              <a:t>‹#›</a:t>
            </a:fld>
            <a:endParaRPr lang="en-US"/>
          </a:p>
        </p:txBody>
      </p:sp>
    </p:spTree>
    <p:extLst>
      <p:ext uri="{BB962C8B-B14F-4D97-AF65-F5344CB8AC3E}">
        <p14:creationId xmlns:p14="http://schemas.microsoft.com/office/powerpoint/2010/main" val="3830073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52EA51F-2C84-4739-9CE5-1155AFA7B9FB}" type="datetimeFigureOut">
              <a:rPr lang="en-US" smtClean="0"/>
              <a:t>2/6/2019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274D8AB-2634-4B47-989E-F2CB3A0775EB}" type="slidenum">
              <a:rPr lang="en-US" smtClean="0"/>
              <a:t>‹#›</a:t>
            </a:fld>
            <a:endParaRPr lang="en-US"/>
          </a:p>
        </p:txBody>
      </p:sp>
    </p:spTree>
    <p:extLst>
      <p:ext uri="{BB962C8B-B14F-4D97-AF65-F5344CB8AC3E}">
        <p14:creationId xmlns:p14="http://schemas.microsoft.com/office/powerpoint/2010/main" val="29062144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20723" y="2746612"/>
            <a:ext cx="8915399" cy="2262781"/>
          </a:xfrm>
        </p:spPr>
        <p:txBody>
          <a:bodyPr/>
          <a:lstStyle/>
          <a:p>
            <a:r>
              <a:rPr lang="ar-SA" dirty="0"/>
              <a:t> 	الآثار الاجتماعیة للسیاحة. </a:t>
            </a:r>
            <a:endParaRPr lang="en-US" dirty="0"/>
          </a:p>
        </p:txBody>
      </p:sp>
    </p:spTree>
    <p:extLst>
      <p:ext uri="{BB962C8B-B14F-4D97-AF65-F5344CB8AC3E}">
        <p14:creationId xmlns:p14="http://schemas.microsoft.com/office/powerpoint/2010/main" val="7931555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تأثیر السیاحة على المجتمع المحلي یمكن تناوله من خلال منظورین</a:t>
            </a:r>
            <a:endParaRPr lang="en-US" dirty="0"/>
          </a:p>
        </p:txBody>
      </p:sp>
      <p:sp>
        <p:nvSpPr>
          <p:cNvPr id="3" name="Content Placeholder 2"/>
          <p:cNvSpPr>
            <a:spLocks noGrp="1"/>
          </p:cNvSpPr>
          <p:nvPr>
            <p:ph idx="1"/>
          </p:nvPr>
        </p:nvSpPr>
        <p:spPr/>
        <p:txBody>
          <a:bodyPr>
            <a:normAutofit/>
          </a:bodyPr>
          <a:lstStyle/>
          <a:p>
            <a:pPr marL="0" indent="0" algn="r">
              <a:buNone/>
            </a:pPr>
            <a:r>
              <a:rPr lang="ar-SA" sz="2400" dirty="0" smtClean="0"/>
              <a:t>الثاني: </a:t>
            </a:r>
            <a:r>
              <a:rPr lang="ar-SA" sz="2400" dirty="0"/>
              <a:t>یتعلق بما یمكن أن </a:t>
            </a:r>
            <a:r>
              <a:rPr lang="ar-SA" sz="2400" dirty="0" smtClean="0"/>
              <a:t>تتركه </a:t>
            </a:r>
            <a:r>
              <a:rPr lang="ar-SA" sz="2400" dirty="0"/>
              <a:t>السیاحة على المجتمع المحلي عندما نتحدث عن تأثیر الزائرین في المجتمع ، ذلك أن حضور الزائرین إلى أي بلد یؤثر على أنماط معیشة أھالي البلد من سائر البشر وغالبا ما یكون الطریقة التي یتمیز بھا </a:t>
            </a:r>
            <a:r>
              <a:rPr lang="ar-SA" sz="2400" dirty="0" smtClean="0"/>
              <a:t>الزوار </a:t>
            </a:r>
            <a:r>
              <a:rPr lang="ar-SA" sz="2400" dirty="0"/>
              <a:t>أنفسھم وعلاقاتھم الشخصیة مع </a:t>
            </a:r>
            <a:r>
              <a:rPr lang="ar-SA" sz="2400" dirty="0" smtClean="0"/>
              <a:t>مواطني </a:t>
            </a:r>
            <a:r>
              <a:rPr lang="ar-SA" sz="2400" dirty="0"/>
              <a:t>البلد المضیف أثر عمیق على طریقة الحیاة واتجاھات أفراد المجتمع المحلیین إن معظم الآثار الناطقة </a:t>
            </a:r>
            <a:r>
              <a:rPr lang="ar-SA" sz="2400" dirty="0" err="1"/>
              <a:t>بھذه</a:t>
            </a:r>
            <a:r>
              <a:rPr lang="ar-SA" sz="2400" dirty="0"/>
              <a:t> </a:t>
            </a:r>
            <a:r>
              <a:rPr lang="ar-SA" sz="2400" dirty="0" smtClean="0"/>
              <a:t>الظاهرة يمكن ملاحظتها حي</a:t>
            </a:r>
            <a:r>
              <a:rPr lang="ar-SA" sz="2400" dirty="0"/>
              <a:t>ن</a:t>
            </a:r>
            <a:r>
              <a:rPr lang="ar-SA" sz="2400" dirty="0" smtClean="0"/>
              <a:t> </a:t>
            </a:r>
            <a:r>
              <a:rPr lang="ar-SA" sz="2400" dirty="0"/>
              <a:t>قدوم الزائرین من أمریكا الشمالیة أو أوربا الغربیة وسفرھم إلى بلدة لھا ثقافة بدائیة أو ثقافة تتمیز بمستوى منخفض اقتصادیا ومعیشیاً. </a:t>
            </a:r>
            <a:endParaRPr lang="en-US" sz="2400" dirty="0"/>
          </a:p>
        </p:txBody>
      </p:sp>
    </p:spTree>
    <p:extLst>
      <p:ext uri="{BB962C8B-B14F-4D97-AF65-F5344CB8AC3E}">
        <p14:creationId xmlns:p14="http://schemas.microsoft.com/office/powerpoint/2010/main" val="3154770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13371"/>
          </a:xfrm>
        </p:spPr>
        <p:txBody>
          <a:bodyPr/>
          <a:lstStyle/>
          <a:p>
            <a:pPr algn="ctr"/>
            <a:r>
              <a:rPr lang="ar-SA" dirty="0"/>
              <a:t>السیاحة والجریمة</a:t>
            </a:r>
            <a:endParaRPr lang="en-US" dirty="0"/>
          </a:p>
        </p:txBody>
      </p:sp>
      <p:sp>
        <p:nvSpPr>
          <p:cNvPr id="3" name="Content Placeholder 2"/>
          <p:cNvSpPr>
            <a:spLocks noGrp="1"/>
          </p:cNvSpPr>
          <p:nvPr>
            <p:ph idx="1"/>
          </p:nvPr>
        </p:nvSpPr>
        <p:spPr>
          <a:xfrm>
            <a:off x="2589212" y="1637731"/>
            <a:ext cx="8915400" cy="4273491"/>
          </a:xfrm>
        </p:spPr>
        <p:txBody>
          <a:bodyPr>
            <a:normAutofit/>
          </a:bodyPr>
          <a:lstStyle/>
          <a:p>
            <a:pPr marL="0" indent="0" algn="r">
              <a:buNone/>
            </a:pPr>
            <a:r>
              <a:rPr lang="ar-SA" sz="3600" dirty="0"/>
              <a:t>إن السیاحة كظاھرة إنسانیة یترافق معھا انتقال مجموعات بشریة من مكان إلى آخر ،یمكن أن یصحبھا الكثیر من السلوكیات التي تقع في نطاق الجریمة بحیث یمكن القول بأن النمط من السلوك الإجرامي ما كان </a:t>
            </a:r>
            <a:r>
              <a:rPr lang="ar-SA" sz="3600" dirty="0" smtClean="0"/>
              <a:t>له </a:t>
            </a:r>
            <a:r>
              <a:rPr lang="ar-SA" sz="3600" dirty="0"/>
              <a:t>أن یحدث لولا ظاھرة السیاحة. والجریمة المرتبطة بالسیاحة تقع على مستویین</a:t>
            </a:r>
            <a:endParaRPr lang="en-US" sz="3600" dirty="0"/>
          </a:p>
        </p:txBody>
      </p:sp>
    </p:spTree>
    <p:extLst>
      <p:ext uri="{BB962C8B-B14F-4D97-AF65-F5344CB8AC3E}">
        <p14:creationId xmlns:p14="http://schemas.microsoft.com/office/powerpoint/2010/main" val="3427929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81609"/>
          </a:xfrm>
        </p:spPr>
        <p:txBody>
          <a:bodyPr/>
          <a:lstStyle/>
          <a:p>
            <a:pPr algn="ctr"/>
            <a:r>
              <a:rPr lang="ar-SA" dirty="0" smtClean="0"/>
              <a:t>الجریمة </a:t>
            </a:r>
            <a:r>
              <a:rPr lang="ar-SA" dirty="0"/>
              <a:t>المرتبطة بالسیاحة</a:t>
            </a:r>
            <a:endParaRPr lang="en-US" dirty="0"/>
          </a:p>
        </p:txBody>
      </p:sp>
      <p:sp>
        <p:nvSpPr>
          <p:cNvPr id="3" name="Content Placeholder 2"/>
          <p:cNvSpPr>
            <a:spLocks noGrp="1"/>
          </p:cNvSpPr>
          <p:nvPr>
            <p:ph idx="1"/>
          </p:nvPr>
        </p:nvSpPr>
        <p:spPr>
          <a:xfrm>
            <a:off x="2589212" y="1555845"/>
            <a:ext cx="8915400" cy="4355377"/>
          </a:xfrm>
        </p:spPr>
        <p:txBody>
          <a:bodyPr>
            <a:normAutofit/>
          </a:bodyPr>
          <a:lstStyle/>
          <a:p>
            <a:pPr marL="0" indent="0" algn="r">
              <a:buNone/>
            </a:pPr>
            <a:r>
              <a:rPr lang="ar-SA" sz="2800" b="1" dirty="0" smtClean="0">
                <a:solidFill>
                  <a:schemeClr val="accent2">
                    <a:lumMod val="50000"/>
                  </a:schemeClr>
                </a:solidFill>
              </a:rPr>
              <a:t>الأول: </a:t>
            </a:r>
            <a:r>
              <a:rPr lang="ar-SA" sz="2800" b="1" dirty="0">
                <a:solidFill>
                  <a:schemeClr val="accent2">
                    <a:lumMod val="50000"/>
                  </a:schemeClr>
                </a:solidFill>
              </a:rPr>
              <a:t>ھي الجرائم الموجھة ضد السیاح </a:t>
            </a:r>
            <a:r>
              <a:rPr lang="ar-SA" sz="2800" b="1" dirty="0" smtClean="0">
                <a:solidFill>
                  <a:schemeClr val="accent2">
                    <a:lumMod val="50000"/>
                  </a:schemeClr>
                </a:solidFill>
              </a:rPr>
              <a:t>أنفسھم:</a:t>
            </a:r>
          </a:p>
          <a:p>
            <a:pPr marL="0" indent="0" algn="r">
              <a:buNone/>
            </a:pPr>
            <a:r>
              <a:rPr lang="ar-SA" sz="2800" dirty="0" smtClean="0"/>
              <a:t> لسوء </a:t>
            </a:r>
            <a:r>
              <a:rPr lang="ar-SA" sz="2800" dirty="0"/>
              <a:t>الحظ یمكن أن یكون السائح ضحیة للمجرمین، بسبب </a:t>
            </a:r>
            <a:r>
              <a:rPr lang="ar-SA" sz="2800" dirty="0" smtClean="0"/>
              <a:t>إنه </a:t>
            </a:r>
            <a:r>
              <a:rPr lang="ar-SA" sz="2800" dirty="0"/>
              <a:t>لا یعرف شیئاً عن المناطق الخطرة أو المواقف المحلیة التي قد یتعرض فیھا للھجوم أو أعمال العنف أو </a:t>
            </a:r>
            <a:r>
              <a:rPr lang="ar-SA" sz="2800" dirty="0" smtClean="0"/>
              <a:t>جرائمه، </a:t>
            </a:r>
            <a:r>
              <a:rPr lang="ar-SA" sz="2800" dirty="0"/>
              <a:t>ویصبح فریسة سھلة للمحتالین طالما یمكن التعرف علیھم بسھولة، ولیسوا عادة مجھزین تماماً للدفاع عن أنفسھم ضد أي ھجوم. إن الجرائم ضد السائحین تسفر عن دعایة سیئة وینجم عنھا صورة سلبیة في عقول الزوار المرتقبین. </a:t>
            </a:r>
            <a:endParaRPr lang="en-US" sz="2800" dirty="0"/>
          </a:p>
        </p:txBody>
      </p:sp>
    </p:spTree>
    <p:extLst>
      <p:ext uri="{BB962C8B-B14F-4D97-AF65-F5344CB8AC3E}">
        <p14:creationId xmlns:p14="http://schemas.microsoft.com/office/powerpoint/2010/main" val="1523307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49848"/>
          </a:xfrm>
        </p:spPr>
        <p:txBody>
          <a:bodyPr/>
          <a:lstStyle/>
          <a:p>
            <a:pPr algn="ctr"/>
            <a:r>
              <a:rPr lang="ar-SA" dirty="0"/>
              <a:t>الجریمة المرتبطة بالسیاحة</a:t>
            </a:r>
            <a:endParaRPr lang="en-US" dirty="0"/>
          </a:p>
        </p:txBody>
      </p:sp>
      <p:sp>
        <p:nvSpPr>
          <p:cNvPr id="3" name="Content Placeholder 2"/>
          <p:cNvSpPr>
            <a:spLocks noGrp="1"/>
          </p:cNvSpPr>
          <p:nvPr>
            <p:ph idx="1"/>
          </p:nvPr>
        </p:nvSpPr>
        <p:spPr/>
        <p:txBody>
          <a:bodyPr>
            <a:normAutofit/>
          </a:bodyPr>
          <a:lstStyle/>
          <a:p>
            <a:pPr marL="0" indent="0" algn="r">
              <a:buNone/>
            </a:pPr>
            <a:r>
              <a:rPr lang="ar-SA" sz="3600" b="1" dirty="0" smtClean="0">
                <a:solidFill>
                  <a:schemeClr val="accent2">
                    <a:lumMod val="50000"/>
                  </a:schemeClr>
                </a:solidFill>
              </a:rPr>
              <a:t>الثاني:الجرائم </a:t>
            </a:r>
            <a:r>
              <a:rPr lang="ar-SA" sz="3600" b="1" dirty="0">
                <a:solidFill>
                  <a:schemeClr val="accent2">
                    <a:lumMod val="50000"/>
                  </a:schemeClr>
                </a:solidFill>
              </a:rPr>
              <a:t>التي یقوم أو یكون </a:t>
            </a:r>
            <a:r>
              <a:rPr lang="ar-SA" sz="3600" b="1" dirty="0" smtClean="0">
                <a:solidFill>
                  <a:schemeClr val="accent2">
                    <a:lumMod val="50000"/>
                  </a:schemeClr>
                </a:solidFill>
              </a:rPr>
              <a:t>السائح:</a:t>
            </a:r>
          </a:p>
          <a:p>
            <a:pPr marL="0" indent="0" algn="r">
              <a:buNone/>
            </a:pPr>
            <a:r>
              <a:rPr lang="ar-SA" sz="3600" dirty="0" smtClean="0"/>
              <a:t> </a:t>
            </a:r>
            <a:r>
              <a:rPr lang="ar-SA" sz="3600" dirty="0"/>
              <a:t>ھو مصدرھا وتتنوع تلك الجرائم ما بین جلب ممنوعات إلى البلدان المضیفة أو مخالفة بعض القواعد والسلوكیات التي یمكن أن تكون سلوكیات وقواعد غیر مجرمة في البلدان الأصلیة للسائحین. </a:t>
            </a:r>
            <a:endParaRPr lang="en-US" sz="3600" dirty="0"/>
          </a:p>
        </p:txBody>
      </p:sp>
    </p:spTree>
    <p:extLst>
      <p:ext uri="{BB962C8B-B14F-4D97-AF65-F5344CB8AC3E}">
        <p14:creationId xmlns:p14="http://schemas.microsoft.com/office/powerpoint/2010/main" val="2771858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2674" y="3053410"/>
            <a:ext cx="8911687" cy="1887079"/>
          </a:xfrm>
        </p:spPr>
        <p:txBody>
          <a:bodyPr>
            <a:noAutofit/>
          </a:bodyPr>
          <a:lstStyle/>
          <a:p>
            <a:pPr algn="ctr"/>
            <a:r>
              <a:rPr lang="ar-SA" sz="9600" dirty="0" smtClean="0"/>
              <a:t>انتهت المحاضرة</a:t>
            </a:r>
            <a:endParaRPr lang="en-US" sz="9600" dirty="0"/>
          </a:p>
        </p:txBody>
      </p:sp>
    </p:spTree>
    <p:extLst>
      <p:ext uri="{BB962C8B-B14F-4D97-AF65-F5344CB8AC3E}">
        <p14:creationId xmlns:p14="http://schemas.microsoft.com/office/powerpoint/2010/main" val="1536551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7018"/>
          </a:xfrm>
        </p:spPr>
        <p:txBody>
          <a:bodyPr/>
          <a:lstStyle/>
          <a:p>
            <a:pPr algn="ctr"/>
            <a:r>
              <a:rPr lang="ar-SA" dirty="0"/>
              <a:t> 	الآثار الاجتماعیة </a:t>
            </a:r>
            <a:r>
              <a:rPr lang="ar-SA" dirty="0" smtClean="0"/>
              <a:t>للسیاحة</a:t>
            </a:r>
            <a:endParaRPr lang="en-US" dirty="0"/>
          </a:p>
        </p:txBody>
      </p:sp>
      <p:sp>
        <p:nvSpPr>
          <p:cNvPr id="3" name="Content Placeholder 2"/>
          <p:cNvSpPr>
            <a:spLocks noGrp="1"/>
          </p:cNvSpPr>
          <p:nvPr>
            <p:ph idx="1"/>
          </p:nvPr>
        </p:nvSpPr>
        <p:spPr>
          <a:xfrm>
            <a:off x="2589212" y="1501255"/>
            <a:ext cx="8915400" cy="4940488"/>
          </a:xfrm>
        </p:spPr>
        <p:txBody>
          <a:bodyPr>
            <a:normAutofit fontScale="70000" lnSpcReduction="20000"/>
          </a:bodyPr>
          <a:lstStyle/>
          <a:p>
            <a:pPr marL="0" indent="0" algn="r">
              <a:buNone/>
            </a:pPr>
            <a:endParaRPr lang="ar-SA" sz="3600" dirty="0" smtClean="0"/>
          </a:p>
          <a:p>
            <a:pPr marL="0" indent="0" algn="r">
              <a:buNone/>
            </a:pPr>
            <a:r>
              <a:rPr lang="ar-SA" sz="4100" dirty="0" smtClean="0"/>
              <a:t>مثلت </a:t>
            </a:r>
            <a:r>
              <a:rPr lang="ar-SA" sz="4100" dirty="0"/>
              <a:t>قضیة الآثار ذات الطابع الاجتماعي الذي </a:t>
            </a:r>
            <a:r>
              <a:rPr lang="ar-SA" sz="4100" dirty="0" smtClean="0"/>
              <a:t>تتركه </a:t>
            </a:r>
            <a:r>
              <a:rPr lang="ar-SA" sz="4100" dirty="0"/>
              <a:t>السیاحة والنشاط السیاحي على المجتمع </a:t>
            </a:r>
            <a:r>
              <a:rPr lang="ar-SA" sz="4100" dirty="0" smtClean="0"/>
              <a:t>بمكوناته </a:t>
            </a:r>
            <a:r>
              <a:rPr lang="ar-SA" sz="4100" dirty="0"/>
              <a:t>كافة أحد أھم المجالات التي تقع تحت مظلة علم الاجتماع السیاحي وتنقسم الآثار الاجتماعیة إلى ثلاثة مجالات فرعیة على النحو الآتي</a:t>
            </a:r>
            <a:r>
              <a:rPr lang="ar-SA" sz="4100" dirty="0" smtClean="0"/>
              <a:t>:</a:t>
            </a:r>
          </a:p>
          <a:p>
            <a:pPr marL="742950" indent="-742950" algn="r" rtl="1">
              <a:buFont typeface="+mj-lt"/>
              <a:buAutoNum type="arabicPeriod"/>
            </a:pPr>
            <a:r>
              <a:rPr lang="ar-SA" sz="4100" dirty="0"/>
              <a:t>	</a:t>
            </a:r>
            <a:r>
              <a:rPr lang="ar-SA" sz="4100" dirty="0" smtClean="0"/>
              <a:t>آثار </a:t>
            </a:r>
            <a:r>
              <a:rPr lang="ar-SA" sz="4100" dirty="0"/>
              <a:t>السیاحة على </a:t>
            </a:r>
            <a:r>
              <a:rPr lang="ar-SA" sz="4100" dirty="0" smtClean="0"/>
              <a:t>الفرد.</a:t>
            </a:r>
          </a:p>
          <a:p>
            <a:pPr marL="742950" indent="-742950" algn="r" rtl="1">
              <a:buFont typeface="+mj-lt"/>
              <a:buAutoNum type="arabicPeriod"/>
            </a:pPr>
            <a:r>
              <a:rPr lang="ar-SA" sz="4100" dirty="0"/>
              <a:t>	الآثار السیاحیة على </a:t>
            </a:r>
            <a:r>
              <a:rPr lang="ar-SA" sz="4100" dirty="0" smtClean="0"/>
              <a:t>الأسرة.</a:t>
            </a:r>
          </a:p>
          <a:p>
            <a:pPr marL="742950" indent="-742950" algn="r" rtl="1">
              <a:buFont typeface="+mj-lt"/>
              <a:buAutoNum type="arabicPeriod"/>
            </a:pPr>
            <a:r>
              <a:rPr lang="ar-SA" sz="4100" dirty="0"/>
              <a:t>	الآثار السیاحیة على المجتمع </a:t>
            </a:r>
            <a:r>
              <a:rPr lang="ar-SA" sz="4100" dirty="0" smtClean="0"/>
              <a:t>المحلي.</a:t>
            </a:r>
          </a:p>
          <a:p>
            <a:pPr marL="0" indent="0" algn="r">
              <a:buNone/>
            </a:pPr>
            <a:endParaRPr lang="en-US" sz="3600" dirty="0" smtClean="0"/>
          </a:p>
          <a:p>
            <a:pPr marL="0" indent="0" algn="r">
              <a:buNone/>
            </a:pPr>
            <a:r>
              <a:rPr lang="ar-SA" sz="3600" dirty="0" smtClean="0"/>
              <a:t> </a:t>
            </a:r>
            <a:endParaRPr lang="en-US" sz="3600" dirty="0"/>
          </a:p>
        </p:txBody>
      </p:sp>
    </p:spTree>
    <p:extLst>
      <p:ext uri="{BB962C8B-B14F-4D97-AF65-F5344CB8AC3E}">
        <p14:creationId xmlns:p14="http://schemas.microsoft.com/office/powerpoint/2010/main" val="2019272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49848"/>
          </a:xfrm>
        </p:spPr>
        <p:txBody>
          <a:bodyPr/>
          <a:lstStyle/>
          <a:p>
            <a:pPr algn="ctr"/>
            <a:r>
              <a:rPr lang="ar-SA" dirty="0"/>
              <a:t>	</a:t>
            </a:r>
            <a:r>
              <a:rPr lang="ar-SA" dirty="0" smtClean="0"/>
              <a:t>أولا: آثار </a:t>
            </a:r>
            <a:r>
              <a:rPr lang="ar-SA" dirty="0"/>
              <a:t>السیاحة على الفرد </a:t>
            </a:r>
            <a:endParaRPr lang="en-US" dirty="0"/>
          </a:p>
        </p:txBody>
      </p:sp>
      <p:sp>
        <p:nvSpPr>
          <p:cNvPr id="3" name="Content Placeholder 2"/>
          <p:cNvSpPr>
            <a:spLocks noGrp="1"/>
          </p:cNvSpPr>
          <p:nvPr>
            <p:ph idx="1"/>
          </p:nvPr>
        </p:nvSpPr>
        <p:spPr>
          <a:xfrm>
            <a:off x="2589212" y="1583139"/>
            <a:ext cx="8915400" cy="4735773"/>
          </a:xfrm>
        </p:spPr>
        <p:txBody>
          <a:bodyPr>
            <a:normAutofit/>
          </a:bodyPr>
          <a:lstStyle/>
          <a:p>
            <a:pPr marL="0" indent="0" algn="r">
              <a:buNone/>
            </a:pPr>
            <a:r>
              <a:rPr lang="ar-SA" sz="2800" dirty="0"/>
              <a:t>تبدأ الدراسات التي تعالج موضوع الآثار الاجتماعیة للسیاحة على الفرد من منطلق أنھ عندما یسافر البعض منا وخاصة الى موقع غریب </a:t>
            </a:r>
            <a:r>
              <a:rPr lang="ar-SA" sz="2800" dirty="0" smtClean="0"/>
              <a:t>عنه فإنه </a:t>
            </a:r>
            <a:r>
              <a:rPr lang="ar-SA" sz="2800" dirty="0"/>
              <a:t>یجد بیئة غیر مألوفة لیس فقط من الناحیة الجغرافیة، بل شخصیاً واجتماعیاً وثقافیاً. فالمسافر نتیجة لذلك </a:t>
            </a:r>
            <a:r>
              <a:rPr lang="ar-SA" sz="2800" dirty="0" smtClean="0"/>
              <a:t>یواجه </a:t>
            </a:r>
            <a:r>
              <a:rPr lang="ar-SA" sz="2800" dirty="0"/>
              <a:t>مشكلات یجب أن توجد لھا حلول إذا رغبنا أن تكون </a:t>
            </a:r>
            <a:r>
              <a:rPr lang="ar-SA" sz="2800" dirty="0" smtClean="0"/>
              <a:t>رحلته </a:t>
            </a:r>
            <a:r>
              <a:rPr lang="ar-SA" sz="2800" dirty="0"/>
              <a:t>ممتعة للغایة وعلى المسافرین تدبیر مواردھم المالیة والوقتیة في مواقف تختلف تماماً عن تلك المواقف في بلدھم كما ینبغي علیھم أیضاً دراسة تفاعلاتھم الاجتماعیة وعلاقاتھم الاجتماعیة للحصول على أسالیب معیشتھم وإقامتھم والاحتیاجات الأخرى. </a:t>
            </a:r>
            <a:endParaRPr lang="en-US" sz="2800" dirty="0"/>
          </a:p>
        </p:txBody>
      </p:sp>
    </p:spTree>
    <p:extLst>
      <p:ext uri="{BB962C8B-B14F-4D97-AF65-F5344CB8AC3E}">
        <p14:creationId xmlns:p14="http://schemas.microsoft.com/office/powerpoint/2010/main" val="2914052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77144"/>
          </a:xfrm>
        </p:spPr>
        <p:txBody>
          <a:bodyPr/>
          <a:lstStyle/>
          <a:p>
            <a:pPr algn="ctr"/>
            <a:r>
              <a:rPr lang="ar-SA" dirty="0"/>
              <a:t>	أولا: آثار السیاحة على الفرد </a:t>
            </a:r>
            <a:endParaRPr lang="en-US" dirty="0"/>
          </a:p>
        </p:txBody>
      </p:sp>
      <p:sp>
        <p:nvSpPr>
          <p:cNvPr id="3" name="Content Placeholder 2"/>
          <p:cNvSpPr>
            <a:spLocks noGrp="1"/>
          </p:cNvSpPr>
          <p:nvPr>
            <p:ph idx="1"/>
          </p:nvPr>
        </p:nvSpPr>
        <p:spPr>
          <a:xfrm>
            <a:off x="2589212" y="1637731"/>
            <a:ext cx="8915400" cy="4694830"/>
          </a:xfrm>
        </p:spPr>
        <p:txBody>
          <a:bodyPr>
            <a:normAutofit/>
          </a:bodyPr>
          <a:lstStyle/>
          <a:p>
            <a:pPr marL="0" indent="0" algn="r">
              <a:buNone/>
            </a:pPr>
            <a:r>
              <a:rPr lang="ar-SA" sz="2800" dirty="0"/>
              <a:t>إن بحوث علم الاجتماع السیاحي في تركیزھا على الآثار التي تتركھا السیاحة على الفرد تركز على ما یمكن أن </a:t>
            </a:r>
            <a:r>
              <a:rPr lang="ar-SA" sz="2800" dirty="0" smtClean="0"/>
              <a:t>تتركه </a:t>
            </a:r>
            <a:r>
              <a:rPr lang="ar-SA" sz="2800" dirty="0"/>
              <a:t>تجارة السیاحة من تأثیر عمیق على المسافر سواء فیما یتعلق بالخبرات الاجتماعیة والثقافیة التي یتعرض لھا المسافر في المجتمع المضیف أو تأثیر السیاحة ذاتھا على الأفراد داخل المجتمع المضیف </a:t>
            </a:r>
            <a:r>
              <a:rPr lang="ar-SA" sz="2800" dirty="0" smtClean="0"/>
              <a:t>نفسه. </a:t>
            </a:r>
            <a:endParaRPr lang="ar-SA" sz="2800" dirty="0"/>
          </a:p>
          <a:p>
            <a:pPr marL="0" indent="0" algn="r">
              <a:buNone/>
            </a:pPr>
            <a:r>
              <a:rPr lang="ar-SA" sz="2800" b="1" dirty="0">
                <a:solidFill>
                  <a:schemeClr val="accent1"/>
                </a:solidFill>
              </a:rPr>
              <a:t>فالآثار ھنا ذات بعد ثنائي، الأول یتعلق بالفرد السائح والثاني یتعلق بالفرد المضیف. </a:t>
            </a:r>
          </a:p>
          <a:p>
            <a:pPr marL="0" indent="0" algn="r">
              <a:buNone/>
            </a:pPr>
            <a:endParaRPr lang="en-US" sz="2800" dirty="0"/>
          </a:p>
        </p:txBody>
      </p:sp>
    </p:spTree>
    <p:extLst>
      <p:ext uri="{BB962C8B-B14F-4D97-AF65-F5344CB8AC3E}">
        <p14:creationId xmlns:p14="http://schemas.microsoft.com/office/powerpoint/2010/main" val="3974741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7018"/>
          </a:xfrm>
        </p:spPr>
        <p:txBody>
          <a:bodyPr/>
          <a:lstStyle/>
          <a:p>
            <a:pPr algn="ctr"/>
            <a:r>
              <a:rPr lang="ar-SA" dirty="0"/>
              <a:t>	</a:t>
            </a:r>
            <a:r>
              <a:rPr lang="ar-SA" dirty="0" smtClean="0"/>
              <a:t>ثانيا:الآثار </a:t>
            </a:r>
            <a:r>
              <a:rPr lang="ar-SA" dirty="0"/>
              <a:t>السیاحیة على </a:t>
            </a:r>
            <a:r>
              <a:rPr lang="ar-SA" dirty="0" smtClean="0"/>
              <a:t>الأسرة</a:t>
            </a:r>
            <a:endParaRPr lang="en-US" dirty="0"/>
          </a:p>
        </p:txBody>
      </p:sp>
      <p:sp>
        <p:nvSpPr>
          <p:cNvPr id="3" name="Content Placeholder 2"/>
          <p:cNvSpPr>
            <a:spLocks noGrp="1"/>
          </p:cNvSpPr>
          <p:nvPr>
            <p:ph idx="1"/>
          </p:nvPr>
        </p:nvSpPr>
        <p:spPr>
          <a:xfrm>
            <a:off x="2589212" y="1351128"/>
            <a:ext cx="8915400" cy="4560094"/>
          </a:xfrm>
        </p:spPr>
        <p:txBody>
          <a:bodyPr>
            <a:normAutofit/>
          </a:bodyPr>
          <a:lstStyle/>
          <a:p>
            <a:pPr marL="0" indent="0" algn="r">
              <a:buNone/>
            </a:pPr>
            <a:r>
              <a:rPr lang="ar-SA" sz="2800" dirty="0"/>
              <a:t>تعد الأسرة واحدة من أھم المؤسسات الاجتماعیة الأولیة لما لھا من دور ومكانة مھمة في المجتمع تؤھلھا أن تصبح المؤسسة الاجتماعیة الأكثر خطورة في حیاة الفرد والمجتمع وربما تعود تلك الأھمیة إلى مجموعة الأدوار التي تقوم بھا الأسرة سواء بالنسبة لأفرادھا أو بالنسبة للمجمع الكلي. </a:t>
            </a:r>
            <a:endParaRPr lang="ar-SA" sz="2800" dirty="0" smtClean="0"/>
          </a:p>
          <a:p>
            <a:pPr marL="0" indent="0" algn="r">
              <a:buNone/>
            </a:pPr>
            <a:r>
              <a:rPr lang="ar-SA" sz="2800" b="1" dirty="0">
                <a:solidFill>
                  <a:schemeClr val="accent1"/>
                </a:solidFill>
              </a:rPr>
              <a:t>ویشیر ماكنتوش وزملاؤه إلى </a:t>
            </a:r>
            <a:r>
              <a:rPr lang="ar-SA" sz="2800" b="1" dirty="0" smtClean="0">
                <a:solidFill>
                  <a:schemeClr val="accent1"/>
                </a:solidFill>
              </a:rPr>
              <a:t>أنه </a:t>
            </a:r>
            <a:r>
              <a:rPr lang="ar-SA" sz="2800" b="1" dirty="0">
                <a:solidFill>
                  <a:schemeClr val="accent1"/>
                </a:solidFill>
              </a:rPr>
              <a:t>مع نمو العائلة ونضوج الأبناء تصبح للرحلات آثارھا المضیئة كل عام، إن الإعداد الشائق والآمال المرتقبة والخبرة السیاحیة الحقیقیة ھي مناسبات جدیرة بالذكر في الحیاة العائلیة. </a:t>
            </a:r>
            <a:endParaRPr lang="en-US" sz="2800" b="1" dirty="0">
              <a:solidFill>
                <a:schemeClr val="accent1"/>
              </a:solidFill>
            </a:endParaRPr>
          </a:p>
        </p:txBody>
      </p:sp>
    </p:spTree>
    <p:extLst>
      <p:ext uri="{BB962C8B-B14F-4D97-AF65-F5344CB8AC3E}">
        <p14:creationId xmlns:p14="http://schemas.microsoft.com/office/powerpoint/2010/main" val="2794476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90791"/>
          </a:xfrm>
        </p:spPr>
        <p:txBody>
          <a:bodyPr/>
          <a:lstStyle/>
          <a:p>
            <a:r>
              <a:rPr lang="ar-SA" dirty="0"/>
              <a:t>	</a:t>
            </a:r>
            <a:r>
              <a:rPr lang="ar-SA" dirty="0" smtClean="0"/>
              <a:t>ثالثا:الآثار </a:t>
            </a:r>
            <a:r>
              <a:rPr lang="ar-SA" dirty="0"/>
              <a:t>السیاحیة على المجتمع </a:t>
            </a:r>
            <a:r>
              <a:rPr lang="ar-SA" dirty="0" smtClean="0"/>
              <a:t>المحلي</a:t>
            </a:r>
            <a:endParaRPr lang="en-US" dirty="0"/>
          </a:p>
        </p:txBody>
      </p:sp>
      <p:sp>
        <p:nvSpPr>
          <p:cNvPr id="3" name="Content Placeholder 2"/>
          <p:cNvSpPr>
            <a:spLocks noGrp="1"/>
          </p:cNvSpPr>
          <p:nvPr>
            <p:ph idx="1"/>
          </p:nvPr>
        </p:nvSpPr>
        <p:spPr>
          <a:xfrm>
            <a:off x="2589212" y="1514901"/>
            <a:ext cx="8915400" cy="4396321"/>
          </a:xfrm>
        </p:spPr>
        <p:txBody>
          <a:bodyPr>
            <a:normAutofit/>
          </a:bodyPr>
          <a:lstStyle/>
          <a:p>
            <a:pPr marL="0" indent="0" algn="r">
              <a:buNone/>
            </a:pPr>
            <a:r>
              <a:rPr lang="ar-SA" sz="2800" dirty="0"/>
              <a:t>یمثل المجتمع المحلي الدائرة الثالثة الأكثر اتساعاً بعد الفرد والأسرة بالنسبة للتأثیرات الاجتماعیة التي تمارسھا السیاحة، ویقصد بالمجتمع المحلي بشكل عام مجموعة من </a:t>
            </a:r>
            <a:r>
              <a:rPr lang="ar-SA" sz="2800" dirty="0" smtClean="0"/>
              <a:t>الناس </a:t>
            </a:r>
            <a:r>
              <a:rPr lang="ar-SA" sz="2800" dirty="0"/>
              <a:t>یقیمون في منطقة جغرافیة محددة </a:t>
            </a:r>
            <a:r>
              <a:rPr lang="ar-SA" sz="2800" b="1" dirty="0" smtClean="0">
                <a:solidFill>
                  <a:schemeClr val="accent1"/>
                </a:solidFill>
              </a:rPr>
              <a:t>ویشتركون معاً في الأنشطة الاجتماعیة والاقتصادیة والسیاسیة ویكونون فما بینھم وحدة اجتماعیة ذات حكم ذاتي تسودھا قیم عامة یشعرون بالانتماء إلیھا.</a:t>
            </a:r>
          </a:p>
          <a:p>
            <a:pPr marL="0" indent="0" algn="r">
              <a:buNone/>
            </a:pPr>
            <a:r>
              <a:rPr lang="ar-SA" sz="2800" b="1" dirty="0" smtClean="0">
                <a:solidFill>
                  <a:schemeClr val="accent1"/>
                </a:solidFill>
              </a:rPr>
              <a:t> </a:t>
            </a:r>
            <a:r>
              <a:rPr lang="ar-SA" sz="2800" dirty="0"/>
              <a:t>ومن أمثلة المجتمع المحلي (المدینة الصغیرة، القریة، الحي، الحارة..... الخ) .</a:t>
            </a:r>
            <a:endParaRPr lang="en-US" sz="2800" dirty="0"/>
          </a:p>
        </p:txBody>
      </p:sp>
    </p:spTree>
    <p:extLst>
      <p:ext uri="{BB962C8B-B14F-4D97-AF65-F5344CB8AC3E}">
        <p14:creationId xmlns:p14="http://schemas.microsoft.com/office/powerpoint/2010/main" val="3282419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13371"/>
          </a:xfrm>
        </p:spPr>
        <p:txBody>
          <a:bodyPr/>
          <a:lstStyle/>
          <a:p>
            <a:r>
              <a:rPr lang="ar-SA" dirty="0"/>
              <a:t>	ثالثا:الآثار السیاحیة على المجتمع المحلي</a:t>
            </a:r>
            <a:endParaRPr lang="en-US" dirty="0"/>
          </a:p>
        </p:txBody>
      </p:sp>
      <p:sp>
        <p:nvSpPr>
          <p:cNvPr id="3" name="Content Placeholder 2"/>
          <p:cNvSpPr>
            <a:spLocks noGrp="1"/>
          </p:cNvSpPr>
          <p:nvPr>
            <p:ph idx="1"/>
          </p:nvPr>
        </p:nvSpPr>
        <p:spPr>
          <a:xfrm>
            <a:off x="2589212" y="1569493"/>
            <a:ext cx="8915400" cy="4341729"/>
          </a:xfrm>
        </p:spPr>
        <p:txBody>
          <a:bodyPr>
            <a:normAutofit/>
          </a:bodyPr>
          <a:lstStyle/>
          <a:p>
            <a:pPr marL="0" indent="0" algn="r">
              <a:buNone/>
            </a:pPr>
            <a:r>
              <a:rPr lang="ar-SA" sz="4400" dirty="0"/>
              <a:t>وعند الحدیث عن تأثیر السیاحة في المجتمع المحلي، نجد أن ھناك بعض الاعتبارات الأساسیة إذا ما أردنا أن نحقق فھماً متعمقا للكیفیة أو الوسیلة التي من خلالھا تمارس السیاحة تأثیراً على المجتمع </a:t>
            </a:r>
            <a:r>
              <a:rPr lang="ar-SA" sz="4400" dirty="0" smtClean="0"/>
              <a:t>المحلي.</a:t>
            </a:r>
            <a:endParaRPr lang="en-US" sz="4400" dirty="0"/>
          </a:p>
        </p:txBody>
      </p:sp>
    </p:spTree>
    <p:extLst>
      <p:ext uri="{BB962C8B-B14F-4D97-AF65-F5344CB8AC3E}">
        <p14:creationId xmlns:p14="http://schemas.microsoft.com/office/powerpoint/2010/main" val="2719015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99723"/>
          </a:xfrm>
        </p:spPr>
        <p:txBody>
          <a:bodyPr/>
          <a:lstStyle/>
          <a:p>
            <a:r>
              <a:rPr lang="ar-SA" dirty="0"/>
              <a:t>	ثالثا:الآثار السیاحیة على المجتمع المحلي</a:t>
            </a:r>
            <a:endParaRPr lang="en-US" dirty="0"/>
          </a:p>
        </p:txBody>
      </p:sp>
      <p:sp>
        <p:nvSpPr>
          <p:cNvPr id="3" name="Content Placeholder 2"/>
          <p:cNvSpPr>
            <a:spLocks noGrp="1"/>
          </p:cNvSpPr>
          <p:nvPr>
            <p:ph idx="1"/>
          </p:nvPr>
        </p:nvSpPr>
        <p:spPr/>
        <p:txBody>
          <a:bodyPr>
            <a:normAutofit/>
          </a:bodyPr>
          <a:lstStyle/>
          <a:p>
            <a:pPr algn="r" rtl="1">
              <a:buFont typeface="Wingdings" panose="05000000000000000000" pitchFamily="2" charset="2"/>
              <a:buChar char="§"/>
            </a:pPr>
            <a:r>
              <a:rPr lang="ar-SA" sz="2400" dirty="0">
                <a:solidFill>
                  <a:srgbClr val="FF0000"/>
                </a:solidFill>
              </a:rPr>
              <a:t>الاعتبار </a:t>
            </a:r>
            <a:r>
              <a:rPr lang="ar-SA" sz="2400" dirty="0" smtClean="0">
                <a:solidFill>
                  <a:srgbClr val="FF0000"/>
                </a:solidFill>
              </a:rPr>
              <a:t>الأول: </a:t>
            </a:r>
            <a:r>
              <a:rPr lang="ar-SA" sz="2400" dirty="0">
                <a:solidFill>
                  <a:srgbClr val="FF0000"/>
                </a:solidFill>
              </a:rPr>
              <a:t>یتعلق بما یمكن أن یكون للسفر من آثار على فھم الآخرین وتقدیرھم على المستوى المحلي أو </a:t>
            </a:r>
            <a:r>
              <a:rPr lang="ar-SA" sz="2400" dirty="0" smtClean="0">
                <a:solidFill>
                  <a:srgbClr val="FF0000"/>
                </a:solidFill>
              </a:rPr>
              <a:t>القومي.</a:t>
            </a:r>
            <a:endParaRPr lang="ar-SA" sz="2400" dirty="0" smtClean="0">
              <a:solidFill>
                <a:srgbClr val="FF0000"/>
              </a:solidFill>
            </a:endParaRPr>
          </a:p>
          <a:p>
            <a:pPr algn="r" rtl="1">
              <a:buFont typeface="Wingdings" panose="05000000000000000000" pitchFamily="2" charset="2"/>
              <a:buChar char="§"/>
            </a:pPr>
            <a:r>
              <a:rPr lang="ar-SA" sz="2400" dirty="0" smtClean="0">
                <a:solidFill>
                  <a:srgbClr val="FF0000"/>
                </a:solidFill>
              </a:rPr>
              <a:t>الاعتبار الثاني: </a:t>
            </a:r>
            <a:r>
              <a:rPr lang="ar-SA" sz="2400" dirty="0">
                <a:solidFill>
                  <a:srgbClr val="FF0000"/>
                </a:solidFill>
              </a:rPr>
              <a:t>یتعلق بسعي الحكومات في غالبیة البلدان المتقدمة والغنیة نحو تشجیع السفر، وخاصة السیاحة الداخلیة نظراً لما لھذا النوع من السیاحة من أثر في نفوس أبناء المجتمع المحلي وذلك بوصفھ وسیلة أساسیة لتعریف المواطنین ببلدھم، ومن ثم العمل على دعم وتنمیة الانتماء لوطنھم وتعزیز ثقافة المواطنة. </a:t>
            </a:r>
            <a:endParaRPr lang="en-US" sz="2400" dirty="0">
              <a:solidFill>
                <a:srgbClr val="FF0000"/>
              </a:solidFill>
            </a:endParaRPr>
          </a:p>
        </p:txBody>
      </p:sp>
    </p:spTree>
    <p:extLst>
      <p:ext uri="{BB962C8B-B14F-4D97-AF65-F5344CB8AC3E}">
        <p14:creationId xmlns:p14="http://schemas.microsoft.com/office/powerpoint/2010/main" val="698308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تأثیر </a:t>
            </a:r>
            <a:r>
              <a:rPr lang="ar-SA" dirty="0"/>
              <a:t>السیاحة على المجتمع المحلي یمكن </a:t>
            </a:r>
            <a:r>
              <a:rPr lang="ar-SA" dirty="0" smtClean="0"/>
              <a:t>تناوله </a:t>
            </a:r>
            <a:r>
              <a:rPr lang="ar-SA" dirty="0"/>
              <a:t>من خلال </a:t>
            </a:r>
            <a:r>
              <a:rPr lang="ar-SA" dirty="0" smtClean="0"/>
              <a:t>منظورین</a:t>
            </a:r>
            <a:endParaRPr lang="en-US" dirty="0"/>
          </a:p>
        </p:txBody>
      </p:sp>
      <p:sp>
        <p:nvSpPr>
          <p:cNvPr id="3" name="Content Placeholder 2"/>
          <p:cNvSpPr>
            <a:spLocks noGrp="1"/>
          </p:cNvSpPr>
          <p:nvPr>
            <p:ph idx="1"/>
          </p:nvPr>
        </p:nvSpPr>
        <p:spPr/>
        <p:txBody>
          <a:bodyPr>
            <a:normAutofit/>
          </a:bodyPr>
          <a:lstStyle/>
          <a:p>
            <a:pPr marL="0" indent="0" algn="r">
              <a:buNone/>
            </a:pPr>
            <a:r>
              <a:rPr lang="ar-SA" sz="2800" dirty="0" smtClean="0"/>
              <a:t>الأول: </a:t>
            </a:r>
            <a:r>
              <a:rPr lang="ar-SA" sz="2800" dirty="0"/>
              <a:t>یتصل یما </a:t>
            </a:r>
            <a:r>
              <a:rPr lang="ar-SA" sz="2800" dirty="0" smtClean="0"/>
              <a:t>یتركه </a:t>
            </a:r>
            <a:r>
              <a:rPr lang="ar-SA" sz="2800" dirty="0"/>
              <a:t>النشاط السیاحي على المواطن في </a:t>
            </a:r>
            <a:r>
              <a:rPr lang="ar-SA" sz="2800" dirty="0" smtClean="0"/>
              <a:t>موطنه </a:t>
            </a:r>
            <a:r>
              <a:rPr lang="ar-SA" sz="2800" dirty="0"/>
              <a:t>الأصلي ،فكما سبقت الإشارة أن تنشیط السیاحة الداخلیة أمر من </a:t>
            </a:r>
            <a:r>
              <a:rPr lang="ar-SA" sz="2800" dirty="0" smtClean="0"/>
              <a:t>شأنه </a:t>
            </a:r>
            <a:r>
              <a:rPr lang="ar-SA" sz="2800" dirty="0"/>
              <a:t>تعزیز انتما الإنسان </a:t>
            </a:r>
            <a:r>
              <a:rPr lang="ar-SA" sz="2800" dirty="0" smtClean="0"/>
              <a:t>لوطنه </a:t>
            </a:r>
            <a:r>
              <a:rPr lang="ar-SA" sz="2800" dirty="0"/>
              <a:t>وھذا امر واقعي عندما نأخذ في عین الاعتبار أن الكثیر من أبناء الوطن لا یعرف أجزاء كثیرة </a:t>
            </a:r>
            <a:r>
              <a:rPr lang="ar-SA" sz="2800" dirty="0" smtClean="0"/>
              <a:t>منه </a:t>
            </a:r>
            <a:r>
              <a:rPr lang="ar-SA" sz="2800" dirty="0"/>
              <a:t>فكم في حیاتنا قابلنا أشخاصاً ربما توجد مناطق في أوطانھم لم یذھبوا إلیھا طیلة حیاتھم. </a:t>
            </a:r>
            <a:endParaRPr lang="en-US" sz="2800" dirty="0"/>
          </a:p>
        </p:txBody>
      </p:sp>
    </p:spTree>
    <p:extLst>
      <p:ext uri="{BB962C8B-B14F-4D97-AF65-F5344CB8AC3E}">
        <p14:creationId xmlns:p14="http://schemas.microsoft.com/office/powerpoint/2010/main" val="31699667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39</TotalTime>
  <Words>793</Words>
  <Application>Microsoft Office PowerPoint</Application>
  <PresentationFormat>Widescreen</PresentationFormat>
  <Paragraphs>38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Century Gothic</vt:lpstr>
      <vt:lpstr>Tahoma</vt:lpstr>
      <vt:lpstr>Wingdings</vt:lpstr>
      <vt:lpstr>Wingdings 3</vt:lpstr>
      <vt:lpstr>Wisp</vt:lpstr>
      <vt:lpstr>  الآثار الاجتماعیة للسیاحة. </vt:lpstr>
      <vt:lpstr>  الآثار الاجتماعیة للسیاحة</vt:lpstr>
      <vt:lpstr> أولا: آثار السیاحة على الفرد </vt:lpstr>
      <vt:lpstr> أولا: آثار السیاحة على الفرد </vt:lpstr>
      <vt:lpstr> ثانيا:الآثار السیاحیة على الأسرة</vt:lpstr>
      <vt:lpstr> ثالثا:الآثار السیاحیة على المجتمع المحلي</vt:lpstr>
      <vt:lpstr> ثالثا:الآثار السیاحیة على المجتمع المحلي</vt:lpstr>
      <vt:lpstr> ثالثا:الآثار السیاحیة على المجتمع المحلي</vt:lpstr>
      <vt:lpstr>تأثیر السیاحة على المجتمع المحلي یمكن تناوله من خلال منظورین</vt:lpstr>
      <vt:lpstr>تأثیر السیاحة على المجتمع المحلي یمكن تناوله من خلال منظورین</vt:lpstr>
      <vt:lpstr>السیاحة والجریمة</vt:lpstr>
      <vt:lpstr>الجریمة المرتبطة بالسیاحة</vt:lpstr>
      <vt:lpstr>الجریمة المرتبطة بالسیاحة</vt:lpstr>
      <vt:lpstr>انتهت المحاضرة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الآثار الاجتماعیة للسیاحة.</dc:title>
  <dc:creator>saif alswied</dc:creator>
  <cp:lastModifiedBy>Windows User</cp:lastModifiedBy>
  <cp:revision>7</cp:revision>
  <dcterms:created xsi:type="dcterms:W3CDTF">2018-09-29T16:41:22Z</dcterms:created>
  <dcterms:modified xsi:type="dcterms:W3CDTF">2019-02-06T07:41:38Z</dcterms:modified>
</cp:coreProperties>
</file>