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7" r:id="rId3"/>
    <p:sldId id="260" r:id="rId4"/>
    <p:sldId id="261" r:id="rId5"/>
    <p:sldId id="262" r:id="rId6"/>
    <p:sldId id="263" r:id="rId7"/>
    <p:sldId id="264" r:id="rId8"/>
    <p:sldId id="265" r:id="rId9"/>
    <p:sldId id="279"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AA142C-F99E-4D1F-9930-4F3E9B4ACE29}" type="datetimeFigureOut">
              <a:rPr lang="en-US" smtClean="0"/>
              <a:pPr/>
              <a:t>4/15/2018</a:t>
            </a:fld>
            <a:endParaRPr lang="en-US"/>
          </a:p>
        </p:txBody>
      </p:sp>
      <p:sp>
        <p:nvSpPr>
          <p:cNvPr id="4" name="عنصر نائب للتذييل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50A318-66E0-4A44-986F-3C867AE7198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09D8011D-0BE1-4D9A-977E-A2DE87905FED}" type="datetimeFigureOut">
              <a:rPr lang="en-US" smtClean="0"/>
              <a:pPr/>
              <a:t>4/15/2018</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B987D98F-5B5B-4148-A4DE-B83277709A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9D8011D-0BE1-4D9A-977E-A2DE87905FED}" type="datetimeFigureOut">
              <a:rPr lang="en-US" smtClean="0"/>
              <a:pPr/>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87D98F-5B5B-4148-A4DE-B83277709A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9D8011D-0BE1-4D9A-977E-A2DE87905FED}" type="datetimeFigureOut">
              <a:rPr lang="en-US" smtClean="0"/>
              <a:pPr/>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87D98F-5B5B-4148-A4DE-B83277709A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9D8011D-0BE1-4D9A-977E-A2DE87905FED}" type="datetimeFigureOut">
              <a:rPr lang="en-US" smtClean="0"/>
              <a:pPr/>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87D98F-5B5B-4148-A4DE-B83277709A97}" type="slidenum">
              <a:rPr lang="en-US" smtClean="0"/>
              <a:pPr/>
              <a:t>‹#›</a:t>
            </a:fld>
            <a:endParaRPr lang="en-US"/>
          </a:p>
        </p:txBody>
      </p:sp>
      <p:sp>
        <p:nvSpPr>
          <p:cNvPr id="7" name="عنوان 6"/>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9D8011D-0BE1-4D9A-977E-A2DE87905FED}" type="datetimeFigureOut">
              <a:rPr lang="en-US" smtClean="0"/>
              <a:pPr/>
              <a:t>4/15/2018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87D98F-5B5B-4148-A4DE-B83277709A97}" type="slidenum">
              <a:rPr lang="en-US" smtClean="0"/>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9D8011D-0BE1-4D9A-977E-A2DE87905FED}" type="datetimeFigureOut">
              <a:rPr lang="en-US" smtClean="0"/>
              <a:pPr/>
              <a:t>4/15/2018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87D98F-5B5B-4148-A4DE-B83277709A97}" type="slidenum">
              <a:rPr lang="en-US" smtClean="0"/>
              <a:pPr/>
              <a:t>‹#›</a:t>
            </a:fld>
            <a:endParaRPr lang="en-US"/>
          </a:p>
        </p:txBody>
      </p:sp>
      <p:sp>
        <p:nvSpPr>
          <p:cNvPr id="8" name="عنوان 7"/>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9D8011D-0BE1-4D9A-977E-A2DE87905FED}" type="datetimeFigureOut">
              <a:rPr lang="en-US" smtClean="0"/>
              <a:pPr/>
              <a:t>4/15/2018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987D98F-5B5B-4148-A4DE-B83277709A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9D8011D-0BE1-4D9A-977E-A2DE87905FED}" type="datetimeFigureOut">
              <a:rPr lang="en-US" smtClean="0"/>
              <a:pPr/>
              <a:t>4/15/2018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987D98F-5B5B-4148-A4DE-B83277709A97}" type="slidenum">
              <a:rPr lang="en-US" smtClean="0"/>
              <a:pPr/>
              <a:t>‹#›</a:t>
            </a:fld>
            <a:endParaRPr lang="en-US"/>
          </a:p>
        </p:txBody>
      </p:sp>
      <p:sp>
        <p:nvSpPr>
          <p:cNvPr id="6" name="عنوان 5"/>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9D8011D-0BE1-4D9A-977E-A2DE87905FED}" type="datetimeFigureOut">
              <a:rPr lang="en-US" smtClean="0"/>
              <a:pPr/>
              <a:t>4/15/2018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987D98F-5B5B-4148-A4DE-B83277709A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fld id="{09D8011D-0BE1-4D9A-977E-A2DE87905FED}" type="datetimeFigureOut">
              <a:rPr lang="en-US" smtClean="0"/>
              <a:pPr/>
              <a:t>4/15/2018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87D98F-5B5B-4148-A4DE-B83277709A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09D8011D-0BE1-4D9A-977E-A2DE87905FED}" type="datetimeFigureOut">
              <a:rPr lang="en-US" smtClean="0"/>
              <a:pPr/>
              <a:t>4/15/2018</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B987D98F-5B5B-4148-A4DE-B83277709A97}" type="slidenum">
              <a:rPr lang="en-US" smtClean="0"/>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D8011D-0BE1-4D9A-977E-A2DE87905FED}" type="datetimeFigureOut">
              <a:rPr lang="en-US" smtClean="0"/>
              <a:pPr/>
              <a:t>4/15/2018</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87D98F-5B5B-4148-A4DE-B83277709A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amazon.com/Jay-R.-Galbraith/e/B001HD3BIW/ref=sr_ntt_srch_lnk_1?qid=1422522638&amp;sr=1-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14348" y="1357298"/>
            <a:ext cx="7772400" cy="1981200"/>
          </a:xfrm>
        </p:spPr>
        <p:txBody>
          <a:bodyPr>
            <a:normAutofit/>
          </a:bodyPr>
          <a:lstStyle/>
          <a:p>
            <a:pPr algn="ctr">
              <a:defRPr/>
            </a:pPr>
            <a:r>
              <a:rPr lang="ar-SA" sz="6000" b="1" kern="0" dirty="0" smtClean="0">
                <a:ln w="11430"/>
                <a:solidFill>
                  <a:srgbClr val="000066"/>
                </a:solidFill>
                <a:effectLst>
                  <a:outerShdw blurRad="80000" dist="40000" dir="5040000" algn="tl">
                    <a:srgbClr val="000000">
                      <a:alpha val="30000"/>
                    </a:srgbClr>
                  </a:outerShdw>
                </a:effectLst>
                <a:latin typeface="Traditional Arabic" pitchFamily="18" charset="-78"/>
                <a:cs typeface="Traditional Arabic" pitchFamily="18" charset="-78"/>
              </a:rPr>
              <a:t>التنظيم وأساليب العمل </a:t>
            </a:r>
            <a:endParaRPr lang="ar-SA" sz="6000" b="1" kern="0" dirty="0">
              <a:ln w="11430"/>
              <a:solidFill>
                <a:srgbClr val="000066"/>
              </a:solidFill>
              <a:effectLst>
                <a:outerShdw blurRad="80000" dist="40000" dir="5040000" algn="tl">
                  <a:srgbClr val="000000">
                    <a:alpha val="30000"/>
                  </a:srgbClr>
                </a:outerShdw>
              </a:effectLst>
              <a:latin typeface="Traditional Arabic" pitchFamily="18" charset="-78"/>
              <a:cs typeface="Traditional Arabic" pitchFamily="18" charset="-78"/>
            </a:endParaRPr>
          </a:p>
        </p:txBody>
      </p:sp>
      <p:sp>
        <p:nvSpPr>
          <p:cNvPr id="5" name="Rectangle 3"/>
          <p:cNvSpPr/>
          <p:nvPr/>
        </p:nvSpPr>
        <p:spPr>
          <a:xfrm>
            <a:off x="4419600" y="152400"/>
            <a:ext cx="4572000" cy="923330"/>
          </a:xfrm>
          <a:prstGeom prst="rect">
            <a:avLst/>
          </a:prstGeom>
        </p:spPr>
        <p:txBody>
          <a:bodyPr>
            <a:spAutoFit/>
          </a:bodyPr>
          <a:lstStyle/>
          <a:p>
            <a:pPr algn="r"/>
            <a:r>
              <a:rPr lang="ar-SA" altLang="en-US" dirty="0" smtClean="0">
                <a:solidFill>
                  <a:srgbClr val="000099"/>
                </a:solidFill>
                <a:latin typeface="Traditional Arabic" pitchFamily="18" charset="-78"/>
                <a:cs typeface="Traditional Arabic" pitchFamily="18" charset="-78"/>
              </a:rPr>
              <a:t>المملكة العربية السعودية</a:t>
            </a:r>
            <a:endParaRPr lang="en-US" altLang="en-US" dirty="0" smtClean="0">
              <a:solidFill>
                <a:srgbClr val="000099"/>
              </a:solidFill>
              <a:latin typeface="Traditional Arabic" pitchFamily="18" charset="-78"/>
              <a:cs typeface="Traditional Arabic" pitchFamily="18" charset="-78"/>
            </a:endParaRPr>
          </a:p>
          <a:p>
            <a:pPr algn="r"/>
            <a:r>
              <a:rPr lang="ar-SA" altLang="en-US" dirty="0" smtClean="0">
                <a:solidFill>
                  <a:srgbClr val="000099"/>
                </a:solidFill>
                <a:latin typeface="Traditional Arabic" pitchFamily="18" charset="-78"/>
                <a:cs typeface="Traditional Arabic" pitchFamily="18" charset="-78"/>
              </a:rPr>
              <a:t>وزارة التعليم</a:t>
            </a:r>
            <a:endParaRPr lang="en-US" altLang="en-US" dirty="0" smtClean="0">
              <a:solidFill>
                <a:srgbClr val="000099"/>
              </a:solidFill>
              <a:latin typeface="Traditional Arabic" pitchFamily="18" charset="-78"/>
              <a:cs typeface="Traditional Arabic" pitchFamily="18" charset="-78"/>
            </a:endParaRPr>
          </a:p>
          <a:p>
            <a:pPr algn="r"/>
            <a:r>
              <a:rPr lang="ar-SA" altLang="en-US" dirty="0" smtClean="0">
                <a:solidFill>
                  <a:srgbClr val="000099"/>
                </a:solidFill>
                <a:latin typeface="Traditional Arabic" pitchFamily="18" charset="-78"/>
                <a:cs typeface="Traditional Arabic" pitchFamily="18" charset="-78"/>
              </a:rPr>
              <a:t>جامعة الملك سعود</a:t>
            </a:r>
            <a:endParaRPr lang="en-US" altLang="en-US" dirty="0">
              <a:solidFill>
                <a:srgbClr val="000099"/>
              </a:solidFill>
              <a:latin typeface="Traditional Arabic" pitchFamily="18" charset="-78"/>
              <a:cs typeface="Traditional Arabic" pitchFamily="18" charset="-78"/>
            </a:endParaRPr>
          </a:p>
        </p:txBody>
      </p:sp>
      <p:sp>
        <p:nvSpPr>
          <p:cNvPr id="6" name="مستطيل 5"/>
          <p:cNvSpPr/>
          <p:nvPr/>
        </p:nvSpPr>
        <p:spPr>
          <a:xfrm>
            <a:off x="3040639" y="3962400"/>
            <a:ext cx="3337773" cy="584775"/>
          </a:xfrm>
          <a:prstGeom prst="rect">
            <a:avLst/>
          </a:prstGeom>
        </p:spPr>
        <p:txBody>
          <a:bodyPr wrap="square">
            <a:spAutoFit/>
          </a:bodyPr>
          <a:lstStyle/>
          <a:p>
            <a:pPr algn="ctr">
              <a:defRPr/>
            </a:pPr>
            <a:r>
              <a:rPr lang="ar-SA" sz="32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raditional Arabic" pitchFamily="18" charset="-78"/>
                <a:ea typeface="Calibri" pitchFamily="34" charset="0"/>
                <a:cs typeface="Traditional Arabic" pitchFamily="18" charset="-78"/>
              </a:rPr>
              <a:t>1436هــــ</a:t>
            </a:r>
            <a:endParaRPr lang="ar-SA" sz="48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raditional Arabic" pitchFamily="18" charset="-78"/>
              <a:cs typeface="Traditional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العناصر الرئيسة للتنظيم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7" name="مستطيل 6"/>
          <p:cNvSpPr/>
          <p:nvPr/>
        </p:nvSpPr>
        <p:spPr>
          <a:xfrm>
            <a:off x="152400" y="1357298"/>
            <a:ext cx="8763000" cy="4985980"/>
          </a:xfrm>
          <a:prstGeom prst="rect">
            <a:avLst/>
          </a:prstGeom>
        </p:spPr>
        <p:txBody>
          <a:bodyPr wrap="square">
            <a:spAutoFit/>
          </a:bodyPr>
          <a:lstStyle/>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وجود هدف محدد ومتفق عليه </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وجود نشاطات وأعمال يلزم القيام </a:t>
            </a:r>
            <a:r>
              <a:rPr lang="ar-SA" sz="3200" dirty="0" err="1" smtClean="0">
                <a:latin typeface="Simplified Arabic" pitchFamily="18" charset="-78"/>
                <a:cs typeface="AL-Mohanad Bold" pitchFamily="2" charset="-78"/>
              </a:rPr>
              <a:t>بها</a:t>
            </a:r>
            <a:r>
              <a:rPr lang="ar-SA" sz="3200" dirty="0" smtClean="0">
                <a:latin typeface="Simplified Arabic" pitchFamily="18" charset="-78"/>
                <a:cs typeface="AL-Mohanad Bold" pitchFamily="2" charset="-78"/>
              </a:rPr>
              <a:t> للوصول إلى الهدف</a:t>
            </a:r>
            <a:r>
              <a:rPr lang="ar-SA" sz="3000" dirty="0" smtClean="0">
                <a:latin typeface="Sakkal Majalla" pitchFamily="2" charset="-78"/>
                <a:cs typeface="AL-Mohanad Bold" pitchFamily="2" charset="-78"/>
              </a:rPr>
              <a:t>.</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وجود مجموعة من الأفراد تقوم بينهم علاقة محددة</a:t>
            </a:r>
            <a:r>
              <a:rPr lang="ar-SA" sz="3000" dirty="0" smtClean="0">
                <a:latin typeface="Sakkal Majalla" pitchFamily="2" charset="-78"/>
                <a:cs typeface="AL-Mohanad Bold" pitchFamily="2" charset="-78"/>
              </a:rPr>
              <a:t>.</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اشتراك الأفراد في تحقيق الهدف، وذلك بتقسيم الأعمال بينهم. واستخدام الوسائل والإمكانيات، والأجهزة والأدوات المتوفرة لديهم للقيام بالأعمال.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تعريف المنظمة</a:t>
            </a:r>
            <a:endParaRPr lang="zh-CN" altLang="en-US" sz="3000" b="1" dirty="0">
              <a:latin typeface="Traditional Arabic" pitchFamily="18" charset="-78"/>
              <a:ea typeface="Microsoft YaHei" pitchFamily="34" charset="-122"/>
              <a:cs typeface="Traditional Arabic" pitchFamily="18" charset="-78"/>
            </a:endParaRPr>
          </a:p>
        </p:txBody>
      </p:sp>
      <p:sp>
        <p:nvSpPr>
          <p:cNvPr id="7" name="مستطيل 6"/>
          <p:cNvSpPr/>
          <p:nvPr/>
        </p:nvSpPr>
        <p:spPr>
          <a:xfrm>
            <a:off x="152400" y="1656884"/>
            <a:ext cx="8763000" cy="3200876"/>
          </a:xfrm>
          <a:prstGeom prst="rect">
            <a:avLst/>
          </a:prstGeom>
        </p:spPr>
        <p:txBody>
          <a:bodyPr wrap="square">
            <a:spAutoFit/>
          </a:bodyPr>
          <a:lstStyle/>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 (المنظمة): مجموعة من الأفراد يعملون معاً لتحقيق أهداف مشتركة بطريقة منظمة. </a:t>
            </a:r>
            <a:r>
              <a:rPr lang="en-US" sz="3200" dirty="0" smtClean="0">
                <a:latin typeface="Simplified Arabic" pitchFamily="18" charset="-78"/>
                <a:cs typeface="AL-Mohanad Bold" pitchFamily="2" charset="-78"/>
              </a:rPr>
              <a:t>Cambridge dictionary</a:t>
            </a:r>
            <a:endParaRPr lang="ar-SA" sz="3200" dirty="0" smtClean="0">
              <a:latin typeface="Simplified Arabic" pitchFamily="18" charset="-78"/>
              <a:cs typeface="AL-Mohanad Bold" pitchFamily="2" charset="-78"/>
            </a:endParaRP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(المنظمة): الإطار الذي يجمع العاملين، والوسائل والإمكانيات، التي بواسطتها، يستطيع الإداري، القيام بتنفيذ خططه</a:t>
            </a:r>
            <a:r>
              <a:rPr lang="ar-JO" sz="3200" dirty="0" smtClean="0">
                <a:latin typeface="Simplified Arabic" pitchFamily="18" charset="-78"/>
                <a:cs typeface="AL-Mohanad Bold" pitchFamily="2" charset="-78"/>
              </a:rPr>
              <a:t> </a:t>
            </a:r>
            <a:endParaRPr lang="ar-SA" sz="3200" dirty="0" smtClean="0">
              <a:latin typeface="Simplified Arabic" pitchFamily="18" charset="-78"/>
              <a:cs typeface="AL-Mohanad Bold"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الجهة التي تقوم بالتنظيم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152400" y="1656884"/>
            <a:ext cx="8763000" cy="4093428"/>
          </a:xfrm>
          <a:prstGeom prst="rect">
            <a:avLst/>
          </a:prstGeom>
        </p:spPr>
        <p:txBody>
          <a:bodyPr wrap="square">
            <a:spAutoFit/>
          </a:bodyPr>
          <a:lstStyle/>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 (الإدارة) تلعب دوراً كبيراً في بناء المنظمة وفي إخراج فكرتها إلى حيز الوجود.  </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(المستشار الإداري): يسهم في تأسيس المنظمات، وفي تصميم هياكلها التنظيمية، وذلك بتقديم الدراسات والمقترحات عنها للمدير الإداري.</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(مشاركة الموظفين).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676400" y="457200"/>
            <a:ext cx="6229350" cy="719138"/>
            <a:chOff x="0" y="0"/>
            <a:chExt cx="6228000" cy="719137"/>
          </a:xfrm>
        </p:grpSpPr>
        <p:sp>
          <p:nvSpPr>
            <p:cNvPr id="5"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6"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7"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مبادئ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8" name="مستطيل 7"/>
          <p:cNvSpPr/>
          <p:nvPr/>
        </p:nvSpPr>
        <p:spPr>
          <a:xfrm>
            <a:off x="4572000" y="1285860"/>
            <a:ext cx="4343400" cy="4462760"/>
          </a:xfrm>
          <a:prstGeom prst="rect">
            <a:avLst/>
          </a:prstGeom>
        </p:spPr>
        <p:txBody>
          <a:bodyPr wrap="square">
            <a:spAutoFit/>
          </a:bodyPr>
          <a:lstStyle/>
          <a:p>
            <a:pPr algn="just" rtl="1">
              <a:spcBef>
                <a:spcPts val="1200"/>
              </a:spcBef>
              <a:buFont typeface="Arial" pitchFamily="34" charset="0"/>
              <a:buChar char="•"/>
            </a:pPr>
            <a:r>
              <a:rPr lang="ar-SA" sz="3200" dirty="0" smtClean="0">
                <a:latin typeface="Simplified Arabic" pitchFamily="18" charset="-78"/>
                <a:cs typeface="AL-Mohanad Bold" pitchFamily="2" charset="-78"/>
              </a:rPr>
              <a:t> مبدأ الهدف.</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تقسم العمل والتخصص.</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الوظيفة.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وحدة الرئاسة.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تكافؤ السلطة والمسئولية.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نطاق الإشراف.</a:t>
            </a:r>
          </a:p>
          <a:p>
            <a:pPr algn="just" rtl="1">
              <a:spcBef>
                <a:spcPts val="1200"/>
              </a:spcBef>
              <a:buFont typeface="Arial" pitchFamily="34" charset="0"/>
              <a:buChar char="•"/>
            </a:pPr>
            <a:endParaRPr lang="ar-SA" sz="3200" dirty="0" smtClean="0">
              <a:latin typeface="Simplified Arabic" pitchFamily="18" charset="-78"/>
              <a:cs typeface="AL-Mohanad Bold" pitchFamily="2" charset="-78"/>
            </a:endParaRPr>
          </a:p>
        </p:txBody>
      </p:sp>
      <p:sp>
        <p:nvSpPr>
          <p:cNvPr id="10" name="مستطيل 9"/>
          <p:cNvSpPr/>
          <p:nvPr/>
        </p:nvSpPr>
        <p:spPr>
          <a:xfrm>
            <a:off x="71406" y="1438260"/>
            <a:ext cx="4343400" cy="3170099"/>
          </a:xfrm>
          <a:prstGeom prst="rect">
            <a:avLst/>
          </a:prstGeom>
        </p:spPr>
        <p:txBody>
          <a:bodyPr wrap="square">
            <a:spAutoFit/>
          </a:bodyPr>
          <a:lstStyle/>
          <a:p>
            <a:pPr algn="just" rtl="1">
              <a:spcBef>
                <a:spcPts val="1200"/>
              </a:spcBef>
              <a:buFont typeface="Arial" pitchFamily="34" charset="0"/>
              <a:buChar char="•"/>
            </a:pPr>
            <a:r>
              <a:rPr lang="ar-SA" sz="3200" dirty="0" smtClean="0">
                <a:latin typeface="Simplified Arabic" pitchFamily="18" charset="-78"/>
                <a:cs typeface="AL-Mohanad Bold" pitchFamily="2" charset="-78"/>
              </a:rPr>
              <a:t> مبدأ المركزية واللامركزية.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قصر خط السلطة.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الكفاءة.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العلاقات الإنسانية.</a:t>
            </a:r>
          </a:p>
          <a:p>
            <a:pPr algn="just" rtl="1">
              <a:spcBef>
                <a:spcPts val="1200"/>
              </a:spcBef>
              <a:buFont typeface="Arial" pitchFamily="34" charset="0"/>
              <a:buChar char="•"/>
            </a:pPr>
            <a:endParaRPr lang="ar-SA" sz="3200" dirty="0" smtClean="0">
              <a:latin typeface="Simplified Arabic" pitchFamily="18" charset="-78"/>
              <a:cs typeface="AL-Mohanad Bold"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الهدف</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14282" y="1285860"/>
            <a:ext cx="8701118" cy="3785652"/>
          </a:xfrm>
          <a:prstGeom prst="rect">
            <a:avLst/>
          </a:prstGeom>
        </p:spPr>
        <p:txBody>
          <a:bodyPr wrap="square">
            <a:spAutoFit/>
          </a:bodyPr>
          <a:lstStyle/>
          <a:p>
            <a:pPr algn="just" rtl="1">
              <a:lnSpc>
                <a:spcPct val="150000"/>
              </a:lnSpc>
              <a:spcBef>
                <a:spcPts val="1200"/>
              </a:spcBef>
            </a:pPr>
            <a:r>
              <a:rPr lang="ar-SA" sz="3200" dirty="0" smtClean="0">
                <a:latin typeface="Simplified Arabic" pitchFamily="18" charset="-78"/>
                <a:cs typeface="AL-Mohanad Bold" pitchFamily="2" charset="-78"/>
              </a:rPr>
              <a:t>يتم النظر إلى أية منظمة على أنها وحدة هادفة لذا يجب أن يكون لكل منظمة هدف أو أهداف ، تسعى إلى تحقيقها.</a:t>
            </a:r>
          </a:p>
          <a:p>
            <a:pPr algn="just" rtl="1">
              <a:lnSpc>
                <a:spcPct val="150000"/>
              </a:lnSpc>
            </a:pPr>
            <a:r>
              <a:rPr lang="ar-SA" sz="3200" dirty="0" smtClean="0">
                <a:latin typeface="Simplified Arabic" pitchFamily="18" charset="-78"/>
                <a:cs typeface="AL-Mohanad Bold" pitchFamily="2" charset="-78"/>
              </a:rPr>
              <a:t>ويعتبر هذا المبدأ من البديهيات في التنظيم الإداري، لأنّ التنظيم ما هو إلا وسيلة لتحقيق غاية أو هدف، وإذا لم يكن هناك هدف فلا حاجة لوجود التنظيم.</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تقسيم العمل والتخصص</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14282" y="1977932"/>
            <a:ext cx="8701118" cy="2308324"/>
          </a:xfrm>
          <a:prstGeom prst="rect">
            <a:avLst/>
          </a:prstGeom>
        </p:spPr>
        <p:txBody>
          <a:bodyPr wrap="square">
            <a:spAutoFit/>
          </a:bodyPr>
          <a:lstStyle/>
          <a:p>
            <a:pPr algn="justLow" rtl="1">
              <a:lnSpc>
                <a:spcPct val="150000"/>
              </a:lnSpc>
              <a:spcBef>
                <a:spcPts val="1200"/>
              </a:spcBef>
            </a:pPr>
            <a:r>
              <a:rPr lang="ar-SA" sz="3200" dirty="0" smtClean="0">
                <a:cs typeface="AL-Mohanad Bold" pitchFamily="2" charset="-78"/>
              </a:rPr>
              <a:t>طريقة لتنظيم الإنتاج و تقضي بأن يتخصص كل عامل بجزء من العملية الإنتاجية. التخصص في العمل يعطي مخرجات أعلى لأن العامل يصبح أكثر مهارة في إنجاز مهمة محددة.</a:t>
            </a:r>
            <a:endParaRPr lang="ar-SA" sz="3200" dirty="0" smtClean="0">
              <a:latin typeface="Simplified Arabic" pitchFamily="18" charset="-78"/>
              <a:cs typeface="AL-Mohanad Bold"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الوظيفة</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85720" y="1357298"/>
            <a:ext cx="8701118" cy="4031873"/>
          </a:xfrm>
          <a:prstGeom prst="rect">
            <a:avLst/>
          </a:prstGeom>
        </p:spPr>
        <p:txBody>
          <a:bodyPr wrap="square">
            <a:spAutoFit/>
          </a:bodyPr>
          <a:lstStyle/>
          <a:p>
            <a:pPr algn="just" rtl="1"/>
            <a:r>
              <a:rPr lang="ar-SA" sz="3200" dirty="0" smtClean="0">
                <a:latin typeface="Simplified Arabic" pitchFamily="18" charset="-78"/>
                <a:cs typeface="AL-Mohanad Bold" pitchFamily="2" charset="-78"/>
              </a:rPr>
              <a:t>يجب أن يتم التنظيم الإداري لأية منظمة (حكومية أو خاصة) على أساس الوظائف (نوع الأعمال المطلوب القيام </a:t>
            </a:r>
            <a:r>
              <a:rPr lang="ar-SA" sz="3200" dirty="0" err="1" smtClean="0">
                <a:latin typeface="Simplified Arabic" pitchFamily="18" charset="-78"/>
                <a:cs typeface="AL-Mohanad Bold" pitchFamily="2" charset="-78"/>
              </a:rPr>
              <a:t>بها</a:t>
            </a:r>
            <a:r>
              <a:rPr lang="ar-SA" sz="3200" dirty="0" smtClean="0">
                <a:latin typeface="Simplified Arabic" pitchFamily="18" charset="-78"/>
                <a:cs typeface="AL-Mohanad Bold" pitchFamily="2" charset="-78"/>
              </a:rPr>
              <a:t>) وليس حول الأشخاص (الموظفين).</a:t>
            </a:r>
            <a:endParaRPr lang="en-US" sz="3200" dirty="0" smtClean="0">
              <a:latin typeface="Simplified Arabic" pitchFamily="18" charset="-78"/>
              <a:cs typeface="AL-Mohanad Bold" pitchFamily="2" charset="-78"/>
            </a:endParaRPr>
          </a:p>
          <a:p>
            <a:pPr algn="just" rtl="1"/>
            <a:r>
              <a:rPr lang="ar-SA" sz="3200" b="1" dirty="0" smtClean="0">
                <a:latin typeface="Simplified Arabic" pitchFamily="18" charset="-78"/>
                <a:cs typeface="AL-Mohanad Bold" pitchFamily="2" charset="-78"/>
              </a:rPr>
              <a:t>الوظيفة :</a:t>
            </a:r>
            <a:r>
              <a:rPr lang="ar-SA" sz="3200" dirty="0" smtClean="0">
                <a:latin typeface="Simplified Arabic" pitchFamily="18" charset="-78"/>
                <a:cs typeface="AL-Mohanad Bold" pitchFamily="2" charset="-78"/>
              </a:rPr>
              <a:t>هي الوحدة الأساسية التي يتكون منها كل تنظيم، وهي عبارة عن منصب أو عمل معين يتضمن واجبات ومسئوليات محددة.</a:t>
            </a:r>
            <a:endParaRPr lang="en-US" sz="3200" dirty="0" smtClean="0">
              <a:latin typeface="Simplified Arabic" pitchFamily="18" charset="-78"/>
              <a:cs typeface="AL-Mohanad Bold" pitchFamily="2" charset="-78"/>
            </a:endParaRPr>
          </a:p>
          <a:p>
            <a:pPr algn="just" rtl="1"/>
            <a:r>
              <a:rPr lang="ar-SA" sz="3200" b="1" dirty="0" smtClean="0">
                <a:latin typeface="Simplified Arabic" pitchFamily="18" charset="-78"/>
                <a:cs typeface="AL-Mohanad Bold" pitchFamily="2" charset="-78"/>
              </a:rPr>
              <a:t>أما الموظف : </a:t>
            </a:r>
            <a:r>
              <a:rPr lang="ar-SA" sz="3200" dirty="0" smtClean="0">
                <a:latin typeface="Simplified Arabic" pitchFamily="18" charset="-78"/>
                <a:cs typeface="AL-Mohanad Bold" pitchFamily="2" charset="-78"/>
              </a:rPr>
              <a:t>فهو الشخص الذي يشغل الوظيفة بحقوقها وواجباتها ويمارس الموظف سلطات وظيفية طالما بقي شاغلاً لها، ويفقدها ويصبح مواطناً عادياً إذا ترك وظيفته.</a:t>
            </a:r>
            <a:endParaRPr lang="en-US" sz="3200" dirty="0" smtClean="0">
              <a:latin typeface="Simplified Arabic" pitchFamily="18" charset="-78"/>
              <a:cs typeface="AL-Mohanad Bold"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وحدة الرئاسة</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85720" y="1357298"/>
            <a:ext cx="8701118" cy="4524315"/>
          </a:xfrm>
          <a:prstGeom prst="rect">
            <a:avLst/>
          </a:prstGeom>
        </p:spPr>
        <p:txBody>
          <a:bodyPr wrap="square">
            <a:spAutoFit/>
          </a:bodyPr>
          <a:lstStyle/>
          <a:p>
            <a:pPr algn="just" rtl="1"/>
            <a:r>
              <a:rPr lang="ar-SA" sz="3200" dirty="0" smtClean="0">
                <a:latin typeface="Simplified Arabic" pitchFamily="18" charset="-78"/>
                <a:cs typeface="AL-Mohanad Bold" pitchFamily="2" charset="-78"/>
              </a:rPr>
              <a:t>يجب أن يكون للموظف رئيس واحد، يستلم منه الأوامر، والتعليمات والتوجيهات، ويكون مسئولاً عن أعماله أمامه. ويقصد بهذا المبدأ أن لا يكون الموظف مسئولاً أمام أكثر من رئيس، وأن تنحصر سلطة الأمر في كل مستوى من المستويات الإدارية في رئيس واحد، يكون مسئولاً عن توجيه العمل بالنسبة إلى من يعملون تحت رئاسته، وهذا من شأنه أن يساعد في تحديد المسئولية، ويضمن التنسيق، ويوحد الجهود. وإن عدم احترام مبدأ وحدة الرئاسة يؤدي إلى الإخلال بالنظام والفوضى، وإلى إرباك الموظفين، وإلى الاحتكاك بين الرؤساء والمرؤوسين.</a:t>
            </a:r>
            <a:endParaRPr lang="en-US" sz="3200" dirty="0" smtClean="0">
              <a:latin typeface="Simplified Arabic" pitchFamily="18" charset="-78"/>
              <a:cs typeface="AL-Mohanad Bold"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تكافؤ السلطة والمسئولية</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85720" y="1746958"/>
            <a:ext cx="8701118" cy="3539430"/>
          </a:xfrm>
          <a:prstGeom prst="rect">
            <a:avLst/>
          </a:prstGeom>
        </p:spPr>
        <p:txBody>
          <a:bodyPr wrap="square">
            <a:spAutoFit/>
          </a:bodyPr>
          <a:lstStyle/>
          <a:p>
            <a:pPr algn="just" rtl="1"/>
            <a:r>
              <a:rPr lang="ar-SA" sz="3200" dirty="0" smtClean="0">
                <a:latin typeface="Simplified Arabic" pitchFamily="18" charset="-78"/>
                <a:cs typeface="AL-Mohanad Bold" pitchFamily="2" charset="-78"/>
              </a:rPr>
              <a:t>يقصد بالسلطة الصلاحيات المخولة (للرئيس الإداري أو الموظف) وتتضمن حق إعطاء الأوامر والتوجيهات للمرؤوسين، والطاعة والامتثال منهم. كما تعني حق اتخاذ القرارات ضمن حدود معينة، والتنفيذ من جانب المرؤوسين.</a:t>
            </a:r>
            <a:endParaRPr lang="en-US" sz="3200" dirty="0" smtClean="0">
              <a:latin typeface="Simplified Arabic" pitchFamily="18" charset="-78"/>
              <a:cs typeface="AL-Mohanad Bold" pitchFamily="2" charset="-78"/>
            </a:endParaRPr>
          </a:p>
          <a:p>
            <a:pPr algn="just" rtl="1"/>
            <a:r>
              <a:rPr lang="ar-SA" sz="3200" dirty="0" smtClean="0">
                <a:latin typeface="Simplified Arabic" pitchFamily="18" charset="-78"/>
                <a:cs typeface="AL-Mohanad Bold" pitchFamily="2" charset="-78"/>
              </a:rPr>
              <a:t>أما المسئولية فهي محاسبة الآخرين عن أداء الواجبات وتتضمن المسئولية الالتزام من قبل الموظف بالقيام بواجبات الوظيفة، وتحقيق أهدافها، والمحاسبة عن نتائج عمله.</a:t>
            </a:r>
            <a:endParaRPr lang="en-US" sz="3200" dirty="0" smtClean="0">
              <a:latin typeface="Simplified Arabic" pitchFamily="18" charset="-78"/>
              <a:cs typeface="AL-Mohanad Bold"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1676400" y="457200"/>
            <a:ext cx="6229350" cy="719138"/>
            <a:chOff x="0" y="0"/>
            <a:chExt cx="6228000" cy="719137"/>
          </a:xfrm>
        </p:grpSpPr>
        <p:sp>
          <p:nvSpPr>
            <p:cNvPr id="6"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7"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8"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 يتبع مبدأ تكافؤ السلطة والمسئولية</a:t>
            </a:r>
            <a:endParaRPr lang="zh-CN" altLang="en-US" sz="3000" b="1" dirty="0">
              <a:latin typeface="Traditional Arabic" pitchFamily="18" charset="-78"/>
              <a:ea typeface="Microsoft YaHei" pitchFamily="34" charset="-122"/>
              <a:cs typeface="Traditional Arabic" pitchFamily="18" charset="-78"/>
            </a:endParaRPr>
          </a:p>
        </p:txBody>
      </p:sp>
      <p:sp>
        <p:nvSpPr>
          <p:cNvPr id="11" name="Content Placeholder 1"/>
          <p:cNvSpPr txBox="1">
            <a:spLocks/>
          </p:cNvSpPr>
          <p:nvPr/>
        </p:nvSpPr>
        <p:spPr>
          <a:xfrm>
            <a:off x="457200" y="1357298"/>
            <a:ext cx="8229600" cy="5072098"/>
          </a:xfrm>
          <a:prstGeom prst="rect">
            <a:avLst/>
          </a:prstGeom>
        </p:spPr>
        <p:txBody>
          <a:bodyPr/>
          <a:lstStyle/>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-يشير هذا المبدأ (مبدأ تكافؤ المسئولية مع السلطة) على وجوب تساوي المسئولية مع السلطة المفوضة للوظيفة، وعلى أن يكون هناك توازن بين السلطة والمسئولية، حتى يستطيع الموظف القيام بعمله بكفاية وفعالية.</a:t>
            </a:r>
            <a:endParaRPr kumimoji="0" lang="ar-JO"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-فالمسئولية عن عمل معين يلزم أن تقابلها السلطة الكافية لإنجاز ذلك العمل وتفويض الاختصاص يجب أن يقرن بتفويض السلطة المناسبة لممارسة العمل.</a:t>
            </a:r>
            <a:endParaRPr kumimoji="0" lang="en-US"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a:p>
            <a:pPr marL="365760" marR="0" lvl="0" indent="-256032" algn="just" defTabSz="914400" rtl="0"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en-US"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7162800" y="2057400"/>
            <a:ext cx="762000" cy="665163"/>
            <a:chOff x="0" y="0"/>
            <a:chExt cx="1549" cy="1351"/>
          </a:xfrm>
        </p:grpSpPr>
        <p:sp>
          <p:nvSpPr>
            <p:cNvPr id="3"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4"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5" name="AutoShape 6"/>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ar-SA"/>
            </a:p>
          </p:txBody>
        </p:sp>
      </p:grpSp>
      <p:sp>
        <p:nvSpPr>
          <p:cNvPr id="6" name="Line 7"/>
          <p:cNvSpPr>
            <a:spLocks noChangeShapeType="1"/>
          </p:cNvSpPr>
          <p:nvPr/>
        </p:nvSpPr>
        <p:spPr bwMode="auto">
          <a:xfrm>
            <a:off x="1524000" y="2667000"/>
            <a:ext cx="5638800" cy="0"/>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7" name="Text Box 8"/>
          <p:cNvSpPr txBox="1">
            <a:spLocks noChangeArrowheads="1"/>
          </p:cNvSpPr>
          <p:nvPr/>
        </p:nvSpPr>
        <p:spPr bwMode="auto">
          <a:xfrm>
            <a:off x="1219200" y="2057400"/>
            <a:ext cx="5679875"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نبذة عن المقرر</a:t>
            </a:r>
            <a:endParaRPr lang="en-US" sz="3000" b="1" dirty="0">
              <a:latin typeface="Traditional Arabic" pitchFamily="18" charset="-78"/>
              <a:cs typeface="Traditional Arabic" pitchFamily="18" charset="-78"/>
            </a:endParaRPr>
          </a:p>
        </p:txBody>
      </p:sp>
      <p:sp>
        <p:nvSpPr>
          <p:cNvPr id="8" name="Text Box 9"/>
          <p:cNvSpPr txBox="1">
            <a:spLocks noChangeArrowheads="1"/>
          </p:cNvSpPr>
          <p:nvPr/>
        </p:nvSpPr>
        <p:spPr bwMode="auto">
          <a:xfrm>
            <a:off x="7359650" y="2155825"/>
            <a:ext cx="354013" cy="457200"/>
          </a:xfrm>
          <a:prstGeom prst="rect">
            <a:avLst/>
          </a:prstGeom>
          <a:noFill/>
          <a:ln w="9525">
            <a:noFill/>
            <a:miter lim="800000"/>
            <a:headEnd/>
            <a:tailEnd/>
          </a:ln>
          <a:effectLst/>
        </p:spPr>
        <p:txBody>
          <a:bodyPr wrap="none">
            <a:spAutoFit/>
          </a:bodyPr>
          <a:lstStyle/>
          <a:p>
            <a:pPr algn="ctr" eaLnBrk="0" hangingPunct="0"/>
            <a:r>
              <a:rPr lang="en-US" sz="2400" b="1">
                <a:solidFill>
                  <a:schemeClr val="bg1"/>
                </a:solidFill>
                <a:latin typeface="Arial" pitchFamily="34" charset="0"/>
              </a:rPr>
              <a:t>1</a:t>
            </a:r>
          </a:p>
        </p:txBody>
      </p:sp>
      <p:grpSp>
        <p:nvGrpSpPr>
          <p:cNvPr id="9" name="Group 10"/>
          <p:cNvGrpSpPr>
            <a:grpSpLocks/>
          </p:cNvGrpSpPr>
          <p:nvPr/>
        </p:nvGrpSpPr>
        <p:grpSpPr bwMode="auto">
          <a:xfrm>
            <a:off x="7162800" y="2971800"/>
            <a:ext cx="762000" cy="665163"/>
            <a:chOff x="0" y="0"/>
            <a:chExt cx="1549" cy="1351"/>
          </a:xfrm>
        </p:grpSpPr>
        <p:sp>
          <p:nvSpPr>
            <p:cNvPr id="10"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11"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12" name="AutoShape 13"/>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ar-SA"/>
            </a:p>
          </p:txBody>
        </p:sp>
      </p:grpSp>
      <p:sp>
        <p:nvSpPr>
          <p:cNvPr id="13" name="Line 14"/>
          <p:cNvSpPr>
            <a:spLocks noChangeShapeType="1"/>
          </p:cNvSpPr>
          <p:nvPr/>
        </p:nvSpPr>
        <p:spPr bwMode="auto">
          <a:xfrm>
            <a:off x="1524000" y="3581400"/>
            <a:ext cx="5638800" cy="0"/>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14" name="Text Box 15"/>
          <p:cNvSpPr txBox="1">
            <a:spLocks noChangeArrowheads="1"/>
          </p:cNvSpPr>
          <p:nvPr/>
        </p:nvSpPr>
        <p:spPr bwMode="auto">
          <a:xfrm>
            <a:off x="2057400" y="3048000"/>
            <a:ext cx="4800600"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الكتاب المقرر</a:t>
            </a:r>
            <a:endParaRPr lang="en-US" sz="3000" b="1" dirty="0">
              <a:latin typeface="Traditional Arabic" pitchFamily="18" charset="-78"/>
              <a:cs typeface="Traditional Arabic" pitchFamily="18" charset="-78"/>
            </a:endParaRPr>
          </a:p>
        </p:txBody>
      </p:sp>
      <p:sp>
        <p:nvSpPr>
          <p:cNvPr id="15" name="Text Box 16"/>
          <p:cNvSpPr txBox="1">
            <a:spLocks noChangeArrowheads="1"/>
          </p:cNvSpPr>
          <p:nvPr/>
        </p:nvSpPr>
        <p:spPr bwMode="auto">
          <a:xfrm>
            <a:off x="7359650" y="3070225"/>
            <a:ext cx="354013" cy="457200"/>
          </a:xfrm>
          <a:prstGeom prst="rect">
            <a:avLst/>
          </a:prstGeom>
          <a:noFill/>
          <a:ln w="9525">
            <a:noFill/>
            <a:miter lim="800000"/>
            <a:headEnd/>
            <a:tailEnd/>
          </a:ln>
          <a:effectLst/>
        </p:spPr>
        <p:txBody>
          <a:bodyPr wrap="none">
            <a:spAutoFit/>
          </a:bodyPr>
          <a:lstStyle/>
          <a:p>
            <a:pPr algn="ctr" eaLnBrk="0" hangingPunct="0"/>
            <a:r>
              <a:rPr lang="en-US" sz="2400" b="1">
                <a:solidFill>
                  <a:schemeClr val="bg1"/>
                </a:solidFill>
                <a:latin typeface="Arial" pitchFamily="34" charset="0"/>
              </a:rPr>
              <a:t>2</a:t>
            </a:r>
          </a:p>
        </p:txBody>
      </p:sp>
      <p:grpSp>
        <p:nvGrpSpPr>
          <p:cNvPr id="16" name="Group 17"/>
          <p:cNvGrpSpPr>
            <a:grpSpLocks/>
          </p:cNvGrpSpPr>
          <p:nvPr/>
        </p:nvGrpSpPr>
        <p:grpSpPr bwMode="auto">
          <a:xfrm>
            <a:off x="7162800" y="3863975"/>
            <a:ext cx="762000" cy="665163"/>
            <a:chOff x="0" y="0"/>
            <a:chExt cx="1549" cy="1351"/>
          </a:xfrm>
        </p:grpSpPr>
        <p:sp>
          <p:nvSpPr>
            <p:cNvPr id="17"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18"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19" name="AutoShape 20"/>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ar-SA"/>
            </a:p>
          </p:txBody>
        </p:sp>
      </p:grpSp>
      <p:sp>
        <p:nvSpPr>
          <p:cNvPr id="20" name="Line 21"/>
          <p:cNvSpPr>
            <a:spLocks noChangeShapeType="1"/>
          </p:cNvSpPr>
          <p:nvPr/>
        </p:nvSpPr>
        <p:spPr bwMode="auto">
          <a:xfrm flipV="1">
            <a:off x="1524000" y="4473574"/>
            <a:ext cx="5638800" cy="22225"/>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21" name="Text Box 22"/>
          <p:cNvSpPr txBox="1">
            <a:spLocks noChangeArrowheads="1"/>
          </p:cNvSpPr>
          <p:nvPr/>
        </p:nvSpPr>
        <p:spPr bwMode="auto">
          <a:xfrm>
            <a:off x="1447800" y="3886200"/>
            <a:ext cx="5410200"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الخطة الدراسية</a:t>
            </a:r>
            <a:endParaRPr lang="en-US" sz="3000" b="1" dirty="0">
              <a:latin typeface="Traditional Arabic" pitchFamily="18" charset="-78"/>
              <a:cs typeface="Traditional Arabic" pitchFamily="18" charset="-78"/>
            </a:endParaRPr>
          </a:p>
        </p:txBody>
      </p:sp>
      <p:sp>
        <p:nvSpPr>
          <p:cNvPr id="22" name="Text Box 23"/>
          <p:cNvSpPr txBox="1">
            <a:spLocks noChangeArrowheads="1"/>
          </p:cNvSpPr>
          <p:nvPr/>
        </p:nvSpPr>
        <p:spPr bwMode="auto">
          <a:xfrm>
            <a:off x="7359650" y="3962400"/>
            <a:ext cx="354013" cy="457200"/>
          </a:xfrm>
          <a:prstGeom prst="rect">
            <a:avLst/>
          </a:prstGeom>
          <a:noFill/>
          <a:ln w="9525">
            <a:noFill/>
            <a:miter lim="800000"/>
            <a:headEnd/>
            <a:tailEnd/>
          </a:ln>
          <a:effectLst/>
        </p:spPr>
        <p:txBody>
          <a:bodyPr wrap="none">
            <a:spAutoFit/>
          </a:bodyPr>
          <a:lstStyle/>
          <a:p>
            <a:pPr algn="ctr" eaLnBrk="0" hangingPunct="0"/>
            <a:r>
              <a:rPr lang="en-US" sz="2400" b="1" dirty="0">
                <a:solidFill>
                  <a:schemeClr val="bg1"/>
                </a:solidFill>
                <a:latin typeface="Arial" pitchFamily="34" charset="0"/>
              </a:rPr>
              <a:t>3</a:t>
            </a:r>
          </a:p>
        </p:txBody>
      </p:sp>
      <p:grpSp>
        <p:nvGrpSpPr>
          <p:cNvPr id="23" name="Group 24"/>
          <p:cNvGrpSpPr>
            <a:grpSpLocks/>
          </p:cNvGrpSpPr>
          <p:nvPr/>
        </p:nvGrpSpPr>
        <p:grpSpPr bwMode="auto">
          <a:xfrm>
            <a:off x="7162800" y="4778375"/>
            <a:ext cx="762000" cy="665163"/>
            <a:chOff x="0" y="0"/>
            <a:chExt cx="1549" cy="1351"/>
          </a:xfrm>
        </p:grpSpPr>
        <p:sp>
          <p:nvSpPr>
            <p:cNvPr id="24"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25"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26" name="AutoShape 27"/>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ar-SA"/>
            </a:p>
          </p:txBody>
        </p:sp>
      </p:grpSp>
      <p:sp>
        <p:nvSpPr>
          <p:cNvPr id="27" name="Line 28"/>
          <p:cNvSpPr>
            <a:spLocks noChangeShapeType="1"/>
          </p:cNvSpPr>
          <p:nvPr/>
        </p:nvSpPr>
        <p:spPr bwMode="auto">
          <a:xfrm>
            <a:off x="1524000" y="5334000"/>
            <a:ext cx="5638800" cy="53975"/>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28" name="Text Box 29"/>
          <p:cNvSpPr txBox="1">
            <a:spLocks noChangeArrowheads="1"/>
          </p:cNvSpPr>
          <p:nvPr/>
        </p:nvSpPr>
        <p:spPr bwMode="auto">
          <a:xfrm>
            <a:off x="1447800" y="4854575"/>
            <a:ext cx="5410200"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الوحدة الأولى: التنظيم الإداري: المفهوم والأهمية</a:t>
            </a:r>
            <a:endParaRPr lang="en-US" sz="3000" b="1" dirty="0">
              <a:latin typeface="Traditional Arabic" pitchFamily="18" charset="-78"/>
              <a:cs typeface="Traditional Arabic" pitchFamily="18" charset="-78"/>
            </a:endParaRPr>
          </a:p>
        </p:txBody>
      </p:sp>
      <p:sp>
        <p:nvSpPr>
          <p:cNvPr id="29" name="Text Box 30"/>
          <p:cNvSpPr txBox="1">
            <a:spLocks noChangeArrowheads="1"/>
          </p:cNvSpPr>
          <p:nvPr/>
        </p:nvSpPr>
        <p:spPr bwMode="auto">
          <a:xfrm>
            <a:off x="7359650" y="4876800"/>
            <a:ext cx="354013" cy="457200"/>
          </a:xfrm>
          <a:prstGeom prst="rect">
            <a:avLst/>
          </a:prstGeom>
          <a:noFill/>
          <a:ln w="9525">
            <a:noFill/>
            <a:miter lim="800000"/>
            <a:headEnd/>
            <a:tailEnd/>
          </a:ln>
          <a:effectLst/>
        </p:spPr>
        <p:txBody>
          <a:bodyPr wrap="none">
            <a:spAutoFit/>
          </a:bodyPr>
          <a:lstStyle/>
          <a:p>
            <a:pPr algn="ctr" eaLnBrk="0" hangingPunct="0"/>
            <a:r>
              <a:rPr lang="en-US" sz="2400" b="1" dirty="0">
                <a:solidFill>
                  <a:schemeClr val="bg1"/>
                </a:solidFill>
                <a:latin typeface="Arial" pitchFamily="34" charset="0"/>
              </a:rPr>
              <a:t>4</a:t>
            </a:r>
          </a:p>
        </p:txBody>
      </p:sp>
      <p:sp>
        <p:nvSpPr>
          <p:cNvPr id="30" name="Title 1"/>
          <p:cNvSpPr txBox="1">
            <a:spLocks/>
          </p:cNvSpPr>
          <p:nvPr/>
        </p:nvSpPr>
        <p:spPr>
          <a:xfrm>
            <a:off x="2514600" y="533400"/>
            <a:ext cx="3781722"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spcBef>
                <a:spcPts val="0"/>
              </a:spcBef>
            </a:pPr>
            <a:r>
              <a:rPr lang="ar-SA" sz="4000" b="1" dirty="0" smtClean="0">
                <a:solidFill>
                  <a:srgbClr val="0070C0"/>
                </a:solidFill>
                <a:latin typeface="Traditional Arabic" pitchFamily="18" charset="-78"/>
                <a:cs typeface="Traditional Arabic" pitchFamily="18" charset="-78"/>
              </a:rPr>
              <a:t>الموضوعات الرئيسة</a:t>
            </a:r>
            <a:endParaRPr lang="en-US" sz="4000" b="1" dirty="0" smtClean="0">
              <a:solidFill>
                <a:srgbClr val="0070C0"/>
              </a:solidFill>
              <a:latin typeface="Traditional Arabic" pitchFamily="18" charset="-78"/>
              <a:cs typeface="Traditional Arabic" pitchFamily="18" charset="-78"/>
            </a:endParaRPr>
          </a:p>
          <a:p>
            <a:pPr rtl="1">
              <a:spcBef>
                <a:spcPts val="0"/>
              </a:spcBef>
            </a:pPr>
            <a:endParaRPr lang="en-US" sz="4000" b="1" dirty="0">
              <a:effectLst>
                <a:outerShdw blurRad="50800" dist="50800" dir="5400000" algn="ctr" rotWithShape="0">
                  <a:schemeClr val="bg1"/>
                </a:outerShdw>
              </a:effectLst>
              <a:latin typeface="Traditional Arabic" pitchFamily="18" charset="-78"/>
              <a:cs typeface="Traditional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 مبدأ نطاق الإشراف</a:t>
            </a:r>
            <a:endParaRPr lang="zh-CN" altLang="en-US" sz="3000" b="1" dirty="0">
              <a:latin typeface="Traditional Arabic" pitchFamily="18" charset="-78"/>
              <a:ea typeface="Microsoft YaHei" pitchFamily="34" charset="-122"/>
              <a:cs typeface="Traditional Arabic" pitchFamily="18" charset="-78"/>
            </a:endParaRPr>
          </a:p>
        </p:txBody>
      </p:sp>
      <p:sp>
        <p:nvSpPr>
          <p:cNvPr id="9" name="Content Placeholder 1"/>
          <p:cNvSpPr txBox="1">
            <a:spLocks/>
          </p:cNvSpPr>
          <p:nvPr/>
        </p:nvSpPr>
        <p:spPr>
          <a:xfrm>
            <a:off x="214282" y="1142984"/>
            <a:ext cx="8786874" cy="5500726"/>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r>
              <a:rPr lang="ar-SA" sz="3000" dirty="0" smtClean="0">
                <a:latin typeface="Simplified Arabic" pitchFamily="18" charset="-78"/>
                <a:cs typeface="AL-Mohanad Bold" pitchFamily="2" charset="-78"/>
              </a:rPr>
              <a:t>    </a:t>
            </a: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يرتبط نطاق الإشراف بعدد المرؤوسين الذين يمكن للرئيس المباشر، الإشراف عليهم بشكل فعال.</a:t>
            </a:r>
          </a:p>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    والفكرة الرئيسية : في هذا المبدأ أن لكل رئيس طاقة محدودة للإشراف على المرؤوسين ، فإذا كان عدد المرؤوسين كبيرا يصعب على الرئيس الإشراف عليهم ، أما إذا كان عدد المرؤوسين صغيرا فإن الرئيس يكون لديه متسعا من الوقت مما يدفعه إلى القيام ببعض أعمال المرؤوسين وإلى التدخل الكبير في أعمالهم ومضايقتهم.</a:t>
            </a:r>
            <a:endParaRPr kumimoji="0" lang="en-US"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1428728" y="533400"/>
            <a:ext cx="6715172" cy="523220"/>
          </a:xfrm>
          <a:prstGeom prst="rect">
            <a:avLst/>
          </a:prstGeom>
          <a:noFill/>
          <a:ln w="9525">
            <a:noFill/>
            <a:miter lim="800000"/>
            <a:headEnd/>
            <a:tailEnd/>
          </a:ln>
        </p:spPr>
        <p:txBody>
          <a:bodyPr wrap="square">
            <a:spAutoFit/>
          </a:bodyPr>
          <a:lstStyle/>
          <a:p>
            <a:pPr algn="ctr" eaLnBrk="0" hangingPunct="0"/>
            <a:r>
              <a:rPr lang="ar-SA" altLang="zh-CN" sz="2800" b="1" dirty="0" smtClean="0">
                <a:latin typeface="Traditional Arabic" pitchFamily="18" charset="-78"/>
                <a:ea typeface="Microsoft YaHei" pitchFamily="34" charset="-122"/>
                <a:cs typeface="Traditional Arabic" pitchFamily="18" charset="-78"/>
              </a:rPr>
              <a:t> يتبع /الاعتبارات التي يتعين دراستها عند تحديد نطاق الإشراف</a:t>
            </a:r>
            <a:endParaRPr lang="zh-CN" altLang="en-US" sz="2800" b="1" dirty="0">
              <a:latin typeface="Traditional Arabic" pitchFamily="18" charset="-78"/>
              <a:ea typeface="Microsoft YaHei" pitchFamily="34" charset="-122"/>
              <a:cs typeface="Traditional Arabic" pitchFamily="18" charset="-78"/>
            </a:endParaRPr>
          </a:p>
        </p:txBody>
      </p:sp>
      <p:sp>
        <p:nvSpPr>
          <p:cNvPr id="9" name="مستطيل 8"/>
          <p:cNvSpPr/>
          <p:nvPr/>
        </p:nvSpPr>
        <p:spPr>
          <a:xfrm>
            <a:off x="214282" y="1285860"/>
            <a:ext cx="8701118" cy="5093702"/>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implified Arabic" pitchFamily="18" charset="-78"/>
                <a:cs typeface="AL-Mohanad Bold" pitchFamily="2" charset="-78"/>
              </a:rPr>
              <a:t> تعقد وصعوبة العمل: </a:t>
            </a:r>
            <a:r>
              <a:rPr lang="ar-SA" sz="3000" dirty="0" smtClean="0">
                <a:cs typeface="AL-Mohanad Bold" pitchFamily="2" charset="-78"/>
              </a:rPr>
              <a:t>كلما كان العمل صعباً ويحتاج إلى إشراف مباشر أدى ذلك إلى ضيق نطاق الإشراف حيث أن المسئول لا يستطيع الإشراف على عدد أكبر من المرؤوسين.</a:t>
            </a:r>
          </a:p>
          <a:p>
            <a:pPr algn="just" rtl="1">
              <a:lnSpc>
                <a:spcPct val="150000"/>
              </a:lnSpc>
              <a:spcBef>
                <a:spcPts val="1200"/>
              </a:spcBef>
              <a:buFont typeface="Arial" pitchFamily="34" charset="0"/>
              <a:buChar char="•"/>
            </a:pPr>
            <a:r>
              <a:rPr lang="ar-SA" sz="3000" dirty="0" smtClean="0">
                <a:latin typeface="Simplified Arabic" pitchFamily="18" charset="-78"/>
                <a:cs typeface="AL-Mohanad Bold" pitchFamily="2" charset="-78"/>
              </a:rPr>
              <a:t>تنوع واختلاف العمل:</a:t>
            </a:r>
            <a:r>
              <a:rPr lang="ar-SA" sz="3000" dirty="0" smtClean="0">
                <a:cs typeface="AL-Mohanad Bold" pitchFamily="2" charset="-78"/>
              </a:rPr>
              <a:t> كلما كانت الأعمال التي يشرف عليها الشخص متجانسة (متشابهة) أدى ذلك إلى اتساع نطاق الإشراف على عكس لو كانت الأعمال مختلفة فتحتاج إلى درجة أكبر من الإشراف وهنا يضيق نطاق الإشراف.</a:t>
            </a:r>
            <a:endParaRPr lang="ar-SA" sz="3000" dirty="0" smtClean="0">
              <a:latin typeface="Simplified Arabic" pitchFamily="18" charset="-78"/>
              <a:cs typeface="AL-Mohanad Bold"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1428728" y="533400"/>
            <a:ext cx="6715172" cy="523220"/>
          </a:xfrm>
          <a:prstGeom prst="rect">
            <a:avLst/>
          </a:prstGeom>
          <a:noFill/>
          <a:ln w="9525">
            <a:noFill/>
            <a:miter lim="800000"/>
            <a:headEnd/>
            <a:tailEnd/>
          </a:ln>
        </p:spPr>
        <p:txBody>
          <a:bodyPr wrap="square">
            <a:spAutoFit/>
          </a:bodyPr>
          <a:lstStyle/>
          <a:p>
            <a:pPr algn="ctr" eaLnBrk="0" hangingPunct="0"/>
            <a:r>
              <a:rPr lang="ar-SA" altLang="zh-CN" sz="2800" b="1" dirty="0" smtClean="0">
                <a:latin typeface="Traditional Arabic" pitchFamily="18" charset="-78"/>
                <a:ea typeface="Microsoft YaHei" pitchFamily="34" charset="-122"/>
                <a:cs typeface="Traditional Arabic" pitchFamily="18" charset="-78"/>
              </a:rPr>
              <a:t> يتبع /الاعتبارات التي يتعين دراستها عند تحديد نطاق الإشراف</a:t>
            </a:r>
            <a:endParaRPr lang="zh-CN" altLang="en-US" sz="2800" b="1" dirty="0">
              <a:latin typeface="Traditional Arabic" pitchFamily="18" charset="-78"/>
              <a:ea typeface="Microsoft YaHei" pitchFamily="34" charset="-122"/>
              <a:cs typeface="Traditional Arabic" pitchFamily="18" charset="-78"/>
            </a:endParaRPr>
          </a:p>
        </p:txBody>
      </p:sp>
      <p:sp>
        <p:nvSpPr>
          <p:cNvPr id="7" name="مستطيل 6"/>
          <p:cNvSpPr/>
          <p:nvPr/>
        </p:nvSpPr>
        <p:spPr>
          <a:xfrm>
            <a:off x="152400" y="1357298"/>
            <a:ext cx="8763000" cy="3939540"/>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implified Arabic" pitchFamily="18" charset="-78"/>
                <a:cs typeface="AL-Mohanad Bold" pitchFamily="2" charset="-78"/>
              </a:rPr>
              <a:t> </a:t>
            </a:r>
            <a:r>
              <a:rPr lang="ar-SA" sz="3200" dirty="0" smtClean="0">
                <a:cs typeface="AL-Mohanad Bold" pitchFamily="2" charset="-78"/>
              </a:rPr>
              <a:t>وضوح الأهداف والسياسات </a:t>
            </a:r>
            <a:r>
              <a:rPr lang="ar-SA" sz="3000" dirty="0" smtClean="0">
                <a:latin typeface="Simplified Arabic" pitchFamily="18" charset="-78"/>
                <a:cs typeface="AL-Mohanad Bold" pitchFamily="2" charset="-78"/>
              </a:rPr>
              <a:t>: </a:t>
            </a:r>
            <a:r>
              <a:rPr lang="ar-SA" sz="3200" dirty="0" smtClean="0">
                <a:cs typeface="AL-Mohanad Bold" pitchFamily="2" charset="-78"/>
              </a:rPr>
              <a:t>كلما كانت الأهداف والسياسات واضحة ولا تقبل التفسير الخاطئ من المرؤوسين أدى ذلك إلى اتساع نطاق الإشراف.</a:t>
            </a:r>
          </a:p>
          <a:p>
            <a:pPr algn="just" rtl="1">
              <a:lnSpc>
                <a:spcPct val="150000"/>
              </a:lnSpc>
              <a:spcBef>
                <a:spcPts val="1200"/>
              </a:spcBef>
              <a:buFont typeface="Arial" pitchFamily="34" charset="0"/>
              <a:buChar char="•"/>
            </a:pPr>
            <a:r>
              <a:rPr lang="ar-SA" sz="3200" dirty="0" smtClean="0">
                <a:cs typeface="AL-Mohanad Bold" pitchFamily="2" charset="-78"/>
              </a:rPr>
              <a:t>مشاركة المرؤوسين في وضع الخطط: المشاركة تعزز التزام المرؤوسين بالخطط ومن ثم يؤدي ذلك إلى اتساع نطاق الإشراف</a:t>
            </a:r>
            <a:endParaRPr lang="ar-SA" sz="3000" dirty="0" smtClean="0">
              <a:latin typeface="Simplified Arabic" pitchFamily="18" charset="-78"/>
              <a:cs typeface="AL-Mohanad Bold"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قصر خط السلطة</a:t>
            </a:r>
            <a:endParaRPr lang="zh-CN" altLang="en-US" sz="3000" b="1" dirty="0">
              <a:latin typeface="Traditional Arabic" pitchFamily="18" charset="-78"/>
              <a:ea typeface="Microsoft YaHei" pitchFamily="34" charset="-122"/>
              <a:cs typeface="Traditional Arabic" pitchFamily="18" charset="-78"/>
            </a:endParaRPr>
          </a:p>
        </p:txBody>
      </p:sp>
      <p:sp>
        <p:nvSpPr>
          <p:cNvPr id="8" name="Content Placeholder 1"/>
          <p:cNvSpPr txBox="1">
            <a:spLocks/>
          </p:cNvSpPr>
          <p:nvPr/>
        </p:nvSpPr>
        <p:spPr>
          <a:xfrm>
            <a:off x="468313" y="1268413"/>
            <a:ext cx="8229600" cy="4525962"/>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SA" sz="2700" b="0" i="0" u="none" strike="noStrike" kern="1200" cap="none" spc="0" normalizeH="0" baseline="0" noProof="0" dirty="0" smtClean="0">
              <a:ln>
                <a:noFill/>
              </a:ln>
              <a:solidFill>
                <a:schemeClr val="tx1"/>
              </a:solidFill>
              <a:effectLst/>
              <a:uLnTx/>
              <a:uFillTx/>
              <a:latin typeface="Simplified Arabic" pitchFamily="18" charset="-78"/>
              <a:ea typeface="+mn-ea"/>
              <a:cs typeface="Simplified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2400" b="0" i="0" u="none" strike="noStrike" kern="1200" cap="none" spc="0" normalizeH="0" baseline="0" noProof="0" dirty="0" smtClean="0">
                <a:ln>
                  <a:noFill/>
                </a:ln>
                <a:solidFill>
                  <a:schemeClr val="tx1"/>
                </a:solidFill>
                <a:effectLst/>
                <a:uLnTx/>
                <a:uFillTx/>
                <a:latin typeface="Simplified Arabic" pitchFamily="18" charset="-78"/>
                <a:ea typeface="+mn-ea"/>
                <a:cs typeface="Simplified Arabic" pitchFamily="18" charset="-78"/>
              </a:rPr>
              <a:t>- </a:t>
            </a:r>
            <a:r>
              <a:rPr kumimoji="0" lang="ar-SA" sz="3000" b="1" i="0" u="none" strike="noStrike" kern="1200" cap="none" spc="0" normalizeH="0" baseline="0" noProof="0" dirty="0" err="1" smtClean="0">
                <a:ln>
                  <a:noFill/>
                </a:ln>
                <a:solidFill>
                  <a:schemeClr val="tx1"/>
                </a:solidFill>
                <a:effectLst/>
                <a:uLnTx/>
                <a:uFillTx/>
                <a:latin typeface="Traditional Arabic" pitchFamily="18" charset="-78"/>
                <a:cs typeface="Traditional Arabic" pitchFamily="18" charset="-78"/>
              </a:rPr>
              <a:t>ينص</a:t>
            </a: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هذا المبدأ على أن الكفاية والفعالية الإدارية تزيد كلما قلت المستويات الإدارية في المنظمة (بين الإدارة العليا، والوحدات الإدارية التنفيذية في المنظمة).</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ويقضي هذا المبدأ بأن تختصر المراحل التي تمر فيها الأمور قبل إبرامها إلى أقل عدد ممكن. فكلما قلت المستويات الإدارية والمراحل التي تمر فيها، المعاملات (الاتصالات) كلما زادت الكفاءة الإدارية. </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الكفاءة</a:t>
            </a:r>
            <a:endParaRPr lang="zh-CN" altLang="en-US" sz="3000" b="1" dirty="0">
              <a:latin typeface="Traditional Arabic" pitchFamily="18" charset="-78"/>
              <a:ea typeface="Microsoft YaHei" pitchFamily="34" charset="-122"/>
              <a:cs typeface="Traditional Arabic" pitchFamily="18" charset="-78"/>
            </a:endParaRPr>
          </a:p>
        </p:txBody>
      </p:sp>
      <p:sp>
        <p:nvSpPr>
          <p:cNvPr id="8" name="Content Placeholder 1"/>
          <p:cNvSpPr txBox="1">
            <a:spLocks/>
          </p:cNvSpPr>
          <p:nvPr/>
        </p:nvSpPr>
        <p:spPr>
          <a:xfrm>
            <a:off x="457200" y="1481138"/>
            <a:ext cx="8229600" cy="4525962"/>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JO" sz="27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a:t>
            </a:r>
            <a:r>
              <a:rPr kumimoji="0" lang="ar-SA" sz="3000" b="0"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a:t>
            </a: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يعتبر التنظيم ذو كفاءة عندما يتمكن من الوصول إلى الأهداف، بأقصر وقت، وبأقل تكلفة، وتستخدم كلمة الكفاءة لتعني الإنتاجية، وهي استخدام الإمكانيات المتوفرة (مال، عمال، مواد، آلات) لإنتاج سلعة، أو تقديم خدمة، بأقل جهد ممكن، وبأقل تكلفة، وبأقصر وقت والتنظيم </a:t>
            </a:r>
            <a:r>
              <a:rPr kumimoji="0" lang="ar-SA" sz="3000" b="1" i="0" u="none" strike="noStrike" kern="1200" cap="none" spc="0" normalizeH="0" baseline="0" noProof="0" dirty="0" err="1" smtClean="0">
                <a:ln>
                  <a:noFill/>
                </a:ln>
                <a:solidFill>
                  <a:schemeClr val="tx1"/>
                </a:solidFill>
                <a:effectLst/>
                <a:uLnTx/>
                <a:uFillTx/>
                <a:latin typeface="Traditional Arabic" pitchFamily="18" charset="-78"/>
                <a:cs typeface="Traditional Arabic" pitchFamily="18" charset="-78"/>
              </a:rPr>
              <a:t>الكفؤ</a:t>
            </a: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هو الذي يكون فيه تقسيم للسلطة واضح المعالم، وتكاليف أقل في الوصول إلى الهدف.</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en-US" sz="27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العلاقات الإنسانية</a:t>
            </a:r>
            <a:endParaRPr lang="zh-CN" altLang="en-US" sz="3000" b="1" dirty="0">
              <a:latin typeface="Traditional Arabic" pitchFamily="18" charset="-78"/>
              <a:ea typeface="Microsoft YaHei" pitchFamily="34" charset="-122"/>
              <a:cs typeface="Traditional Arabic" pitchFamily="18" charset="-78"/>
            </a:endParaRPr>
          </a:p>
        </p:txBody>
      </p:sp>
      <p:sp>
        <p:nvSpPr>
          <p:cNvPr id="9" name="Content Placeholder 1"/>
          <p:cNvSpPr txBox="1">
            <a:spLocks/>
          </p:cNvSpPr>
          <p:nvPr/>
        </p:nvSpPr>
        <p:spPr>
          <a:xfrm>
            <a:off x="428596" y="1214422"/>
            <a:ext cx="8229600" cy="5162572"/>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JO"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هناك العديد من المبادئ والإرشادات في مجال العلاقات الإنسانية نختار منها ما</a:t>
            </a:r>
            <a:r>
              <a:rPr kumimoji="0" lang="ar-SA" sz="3000" b="1"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يلي:</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أ)  مبدأ عدم توجيه الانتقاد علناً أمام الآخرين (الزملاء أو المرؤوسين أو غيرهم).</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ب) مبدأ عدم انتقاد الموظفين لبعضهم.</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ج)  مبدأ تنمية الموظفين.</a:t>
            </a: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endParaRPr kumimoji="0" lang="en-US"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en-US"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1396261"/>
            <a:ext cx="8286808" cy="4247317"/>
          </a:xfrm>
          <a:prstGeom prst="rect">
            <a:avLst/>
          </a:prstGeom>
        </p:spPr>
        <p:txBody>
          <a:bodyPr wrap="square">
            <a:spAutoFit/>
          </a:bodyPr>
          <a:lstStyle/>
          <a:p>
            <a:pPr algn="just" rtl="1"/>
            <a:r>
              <a:rPr lang="ar-SA" sz="3000" b="1" dirty="0" smtClean="0">
                <a:latin typeface="Traditional Arabic" pitchFamily="18" charset="-78"/>
                <a:cs typeface="Traditional Arabic" pitchFamily="18" charset="-78"/>
              </a:rPr>
              <a:t>د) مبدأ مشاركة الموظفين في تحديد الهدف وممارسة السلطة.</a:t>
            </a:r>
            <a:endParaRPr lang="ar-JO" sz="3000" b="1" dirty="0" smtClean="0">
              <a:latin typeface="Traditional Arabic" pitchFamily="18" charset="-78"/>
              <a:cs typeface="Traditional Arabic" pitchFamily="18" charset="-78"/>
            </a:endParaRPr>
          </a:p>
          <a:p>
            <a:pPr algn="just" rtl="1"/>
            <a:endParaRPr lang="ar-SA"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هـ) مبدأ إشاعة العلاقات الحسنة بين أفراد الجماعة.</a:t>
            </a:r>
            <a:endParaRPr lang="ar-JO" sz="3000" b="1" dirty="0" smtClean="0">
              <a:latin typeface="Traditional Arabic" pitchFamily="18" charset="-78"/>
              <a:cs typeface="Traditional Arabic" pitchFamily="18" charset="-78"/>
            </a:endParaRPr>
          </a:p>
          <a:p>
            <a:pPr algn="just" rtl="1"/>
            <a:endParaRPr lang="en-US"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و) مبدأ عدم إهمال الخلافات البسيطة بين الرؤساء.</a:t>
            </a:r>
            <a:endParaRPr lang="ar-JO" sz="3000" b="1" dirty="0" smtClean="0">
              <a:latin typeface="Traditional Arabic" pitchFamily="18" charset="-78"/>
              <a:cs typeface="Traditional Arabic" pitchFamily="18" charset="-78"/>
            </a:endParaRPr>
          </a:p>
          <a:p>
            <a:pPr algn="just" rtl="1"/>
            <a:endParaRPr lang="en-US"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ز) مبدأ المعاملة العادلة والمتساوية لأفراد الجماعة.</a:t>
            </a:r>
            <a:endParaRPr lang="ar-JO" sz="3000" b="1" dirty="0" smtClean="0">
              <a:latin typeface="Traditional Arabic" pitchFamily="18" charset="-78"/>
              <a:cs typeface="Traditional Arabic" pitchFamily="18" charset="-78"/>
            </a:endParaRPr>
          </a:p>
          <a:p>
            <a:pPr algn="just" rtl="1"/>
            <a:endParaRPr lang="en-US"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ي) مبدأ الإشادة بالعمل الجيد للموظف.</a:t>
            </a:r>
            <a:endParaRPr lang="en-US" sz="3000" b="1" dirty="0" smtClean="0">
              <a:latin typeface="Traditional Arabic" pitchFamily="18" charset="-78"/>
              <a:cs typeface="Traditional Arabic" pitchFamily="18" charset="-78"/>
            </a:endParaRPr>
          </a:p>
        </p:txBody>
      </p:sp>
      <p:grpSp>
        <p:nvGrpSpPr>
          <p:cNvPr id="3" name="Group 2"/>
          <p:cNvGrpSpPr>
            <a:grpSpLocks/>
          </p:cNvGrpSpPr>
          <p:nvPr/>
        </p:nvGrpSpPr>
        <p:grpSpPr bwMode="auto">
          <a:xfrm>
            <a:off x="1714480" y="21429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r>
                <a:rPr lang="ar-SA" altLang="zh-CN" sz="3000" dirty="0" smtClean="0">
                  <a:latin typeface="Traditional Arabic" pitchFamily="18" charset="-78"/>
                  <a:ea typeface="Microsoft YaHei" pitchFamily="34" charset="-122"/>
                  <a:cs typeface="Traditional Arabic" pitchFamily="18" charset="-78"/>
                </a:rPr>
                <a:t>يتبع </a:t>
              </a:r>
              <a:endParaRPr lang="zh-CN" altLang="en-US" sz="3000" dirty="0">
                <a:latin typeface="Traditional Arabic" pitchFamily="18" charset="-78"/>
                <a:ea typeface="Microsoft YaHei" pitchFamily="34" charset="-122"/>
                <a:cs typeface="Traditional Arabic" pitchFamily="18" charset="-78"/>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المركزية واللامركزية</a:t>
            </a:r>
            <a:endParaRPr lang="zh-CN" altLang="en-US" sz="3000" b="1" dirty="0">
              <a:latin typeface="Traditional Arabic" pitchFamily="18" charset="-78"/>
              <a:ea typeface="Microsoft YaHei" pitchFamily="34" charset="-122"/>
              <a:cs typeface="Traditional Arabic" pitchFamily="18" charset="-78"/>
            </a:endParaRPr>
          </a:p>
        </p:txBody>
      </p:sp>
      <p:sp>
        <p:nvSpPr>
          <p:cNvPr id="7" name="Content Placeholder 1"/>
          <p:cNvSpPr txBox="1">
            <a:spLocks/>
          </p:cNvSpPr>
          <p:nvPr/>
        </p:nvSpPr>
        <p:spPr>
          <a:xfrm>
            <a:off x="457200" y="1214422"/>
            <a:ext cx="8229600" cy="4792678"/>
          </a:xfrm>
          <a:prstGeom prst="rect">
            <a:avLst/>
          </a:prstGeom>
        </p:spPr>
        <p:txBody>
          <a:bodyPr/>
          <a:lstStyle/>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ar-JO"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algn="justLow" rtl="1">
              <a:lnSpc>
                <a:spcPct val="150000"/>
              </a:lnSpc>
            </a:pPr>
            <a:r>
              <a:rPr kumimoji="0" lang="ar-SA"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a:t>
            </a:r>
            <a:r>
              <a:rPr kumimoji="0" lang="ar-SA" sz="3200" b="0"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a:t>
            </a:r>
            <a:r>
              <a:rPr kumimoji="0" lang="ar-SA" sz="3200" b="1"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المركزية</a:t>
            </a:r>
            <a:r>
              <a:rPr kumimoji="0" lang="ar-SA" sz="3200" b="0"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هي </a:t>
            </a:r>
            <a:r>
              <a:rPr lang="ar-SA" sz="3200" dirty="0" smtClean="0">
                <a:latin typeface="Traditional Arabic" pitchFamily="18" charset="-78"/>
                <a:cs typeface="Traditional Arabic" pitchFamily="18" charset="-78"/>
              </a:rPr>
              <a:t>الاحتفاظ بالسلطة، والتقليل من تفويضها إلى المرؤوسين بمعنى؛ أن اتخاذ القرارات يتم فقط على المستويات الإدارية العليا.</a:t>
            </a:r>
          </a:p>
          <a:p>
            <a:pPr algn="justLow" rtl="1">
              <a:lnSpc>
                <a:spcPct val="150000"/>
              </a:lnSpc>
            </a:pPr>
            <a:r>
              <a:rPr lang="ar-SA" sz="3200" dirty="0" smtClean="0">
                <a:latin typeface="Traditional Arabic" pitchFamily="18" charset="-78"/>
                <a:cs typeface="Traditional Arabic" pitchFamily="18" charset="-78"/>
              </a:rPr>
              <a:t> - (</a:t>
            </a:r>
            <a:r>
              <a:rPr lang="ar-SA" sz="3200" b="1" dirty="0" smtClean="0">
                <a:latin typeface="Traditional Arabic" pitchFamily="18" charset="-78"/>
                <a:cs typeface="Traditional Arabic" pitchFamily="18" charset="-78"/>
              </a:rPr>
              <a:t>اللامركزية</a:t>
            </a:r>
            <a:r>
              <a:rPr lang="ar-SA" sz="3200" dirty="0" smtClean="0">
                <a:latin typeface="Traditional Arabic" pitchFamily="18" charset="-78"/>
                <a:cs typeface="Traditional Arabic" pitchFamily="18" charset="-78"/>
              </a:rPr>
              <a:t>): تعني تفويض السلطة إلى مستويات إدارية أدنى، أي أن المستويات الإدارية الأخرى تشارك في اتخاذ القرارات.</a:t>
            </a:r>
          </a:p>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en-US"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مصطلحات</a:t>
            </a:r>
            <a:endParaRPr lang="zh-CN" altLang="en-US" sz="3000" b="1" dirty="0">
              <a:latin typeface="Traditional Arabic" pitchFamily="18" charset="-78"/>
              <a:ea typeface="Microsoft YaHei" pitchFamily="34" charset="-122"/>
              <a:cs typeface="Traditional Arabic" pitchFamily="18" charset="-78"/>
            </a:endParaRPr>
          </a:p>
        </p:txBody>
      </p:sp>
      <p:sp>
        <p:nvSpPr>
          <p:cNvPr id="8" name="Content Placeholder 1"/>
          <p:cNvSpPr txBox="1">
            <a:spLocks/>
          </p:cNvSpPr>
          <p:nvPr/>
        </p:nvSpPr>
        <p:spPr>
          <a:xfrm>
            <a:off x="457200" y="1214422"/>
            <a:ext cx="8229600" cy="4792678"/>
          </a:xfrm>
          <a:prstGeom prst="rect">
            <a:avLst/>
          </a:prstGeom>
        </p:spPr>
        <p:txBody>
          <a:bodyPr/>
          <a:lstStyle/>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ar-JO"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en-US"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
        <p:nvSpPr>
          <p:cNvPr id="9" name="مستطيل 8"/>
          <p:cNvSpPr/>
          <p:nvPr/>
        </p:nvSpPr>
        <p:spPr>
          <a:xfrm>
            <a:off x="214282" y="1500174"/>
            <a:ext cx="8701118" cy="4862870"/>
          </a:xfrm>
          <a:prstGeom prst="rect">
            <a:avLst/>
          </a:prstGeom>
        </p:spPr>
        <p:txBody>
          <a:bodyPr wrap="square">
            <a:spAutoFit/>
          </a:bodyPr>
          <a:lstStyle/>
          <a:p>
            <a:pPr algn="just">
              <a:spcBef>
                <a:spcPts val="1200"/>
              </a:spcBef>
              <a:buFont typeface="Arial" pitchFamily="34" charset="0"/>
              <a:buChar char="•"/>
            </a:pPr>
            <a:r>
              <a:rPr lang="en-US" sz="3000" dirty="0" smtClean="0">
                <a:cs typeface="AL-Mohanad Bold" pitchFamily="2" charset="-78"/>
              </a:rPr>
              <a:t>Organization</a:t>
            </a:r>
            <a:r>
              <a:rPr lang="ar-SA" sz="3000" dirty="0" smtClean="0">
                <a:cs typeface="AL-Mohanad Bold" pitchFamily="2" charset="-78"/>
              </a:rPr>
              <a:t>تنظيم ، منظمة                      </a:t>
            </a:r>
            <a:endParaRPr lang="en-US" sz="3000" dirty="0" smtClean="0">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Unity of Command:</a:t>
            </a:r>
            <a:r>
              <a:rPr lang="ar-SA" sz="3000" dirty="0" smtClean="0">
                <a:latin typeface="Simplified Arabic" pitchFamily="18" charset="-78"/>
                <a:cs typeface="AL-Mohanad Bold" pitchFamily="2" charset="-78"/>
              </a:rPr>
              <a:t>وحدة الرئاسة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Authority:</a:t>
            </a:r>
            <a:r>
              <a:rPr lang="ar-SA" sz="3000" dirty="0" smtClean="0">
                <a:latin typeface="Simplified Arabic" pitchFamily="18" charset="-78"/>
                <a:cs typeface="AL-Mohanad Bold" pitchFamily="2" charset="-78"/>
              </a:rPr>
              <a:t>  سلطة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Responsibility:</a:t>
            </a:r>
            <a:r>
              <a:rPr lang="ar-SA" sz="3000" dirty="0" smtClean="0">
                <a:latin typeface="Simplified Arabic" pitchFamily="18" charset="-78"/>
                <a:cs typeface="AL-Mohanad Bold" pitchFamily="2" charset="-78"/>
              </a:rPr>
              <a:t>                     مسئولية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Span of Control:</a:t>
            </a:r>
            <a:r>
              <a:rPr lang="ar-SA" sz="3000" dirty="0" smtClean="0">
                <a:latin typeface="Simplified Arabic" pitchFamily="18" charset="-78"/>
                <a:cs typeface="AL-Mohanad Bold" pitchFamily="2" charset="-78"/>
              </a:rPr>
              <a:t>نطاق الإشراف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Centralization:</a:t>
            </a:r>
            <a:r>
              <a:rPr lang="ar-SA" sz="3000" dirty="0" smtClean="0">
                <a:latin typeface="Simplified Arabic" pitchFamily="18" charset="-78"/>
                <a:cs typeface="AL-Mohanad Bold" pitchFamily="2" charset="-78"/>
              </a:rPr>
              <a:t>المركزية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Decentralization:</a:t>
            </a:r>
            <a:r>
              <a:rPr lang="ar-SA" sz="3000" dirty="0" smtClean="0">
                <a:latin typeface="Simplified Arabic" pitchFamily="18" charset="-78"/>
                <a:cs typeface="AL-Mohanad Bold" pitchFamily="2" charset="-78"/>
              </a:rPr>
              <a:t>     اللامركزية                            </a:t>
            </a:r>
            <a:endParaRPr lang="en-US" sz="3000" dirty="0" smtClean="0">
              <a:latin typeface="Simplified Arabic" pitchFamily="18" charset="-78"/>
              <a:cs typeface="AL-Mohanad Bold" pitchFamily="2" charset="-78"/>
            </a:endParaRPr>
          </a:p>
          <a:p>
            <a:pPr algn="just">
              <a:spcBef>
                <a:spcPts val="1200"/>
              </a:spcBef>
            </a:pPr>
            <a:endParaRPr lang="ar-SA" sz="3000" dirty="0" smtClean="0">
              <a:latin typeface="Simplified Arabic" pitchFamily="18" charset="-78"/>
              <a:cs typeface="AL-Mohanad Bold"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71472" y="2199023"/>
            <a:ext cx="8072494" cy="1015663"/>
          </a:xfrm>
          <a:prstGeom prst="rect">
            <a:avLst/>
          </a:prstGeom>
          <a:noFill/>
        </p:spPr>
        <p:txBody>
          <a:bodyPr wrap="square" rtlCol="0">
            <a:spAutoFit/>
          </a:bodyPr>
          <a:lstStyle/>
          <a:p>
            <a:pPr algn="ctr"/>
            <a:r>
              <a:rPr lang="ar-SA" sz="6000" b="1" dirty="0" smtClean="0"/>
              <a:t>واجب رقم (1)+واجب رقم 2</a:t>
            </a:r>
            <a:endParaRPr lang="en-US"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6"/>
          <p:cNvSpPr txBox="1">
            <a:spLocks noChangeArrowheads="1"/>
          </p:cNvSpPr>
          <p:nvPr/>
        </p:nvSpPr>
        <p:spPr bwMode="auto">
          <a:xfrm>
            <a:off x="7488238" y="142875"/>
            <a:ext cx="1655762" cy="487363"/>
          </a:xfrm>
          <a:prstGeom prst="rect">
            <a:avLst/>
          </a:prstGeom>
          <a:noFill/>
          <a:ln w="9525">
            <a:noFill/>
            <a:miter lim="800000"/>
            <a:headEnd/>
            <a:tailEnd/>
          </a:ln>
        </p:spPr>
        <p:txBody>
          <a:bodyPr>
            <a:spAutoFit/>
          </a:bodyPr>
          <a:lstStyle/>
          <a:p>
            <a:pPr algn="r" eaLnBrk="0" hangingPunct="0">
              <a:spcBef>
                <a:spcPct val="50000"/>
              </a:spcBef>
            </a:pPr>
            <a:r>
              <a:rPr lang="zh-CN" altLang="en-US" sz="2600">
                <a:solidFill>
                  <a:schemeClr val="bg1"/>
                </a:solidFill>
                <a:latin typeface="Microsoft YaHei" pitchFamily="34" charset="-122"/>
                <a:ea typeface="Microsoft YaHei" pitchFamily="34" charset="-122"/>
              </a:rPr>
              <a:t>Title</a:t>
            </a:r>
          </a:p>
        </p:txBody>
      </p:sp>
      <p:sp>
        <p:nvSpPr>
          <p:cNvPr id="3" name="Title 1"/>
          <p:cNvSpPr txBox="1">
            <a:spLocks/>
          </p:cNvSpPr>
          <p:nvPr/>
        </p:nvSpPr>
        <p:spPr>
          <a:xfrm>
            <a:off x="1524000" y="152400"/>
            <a:ext cx="5867400" cy="838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نبذة عن المقرر</a:t>
            </a:r>
            <a:endParaRPr lang="en-US" sz="4000" b="1" dirty="0">
              <a:solidFill>
                <a:srgbClr val="0070C0"/>
              </a:solidFill>
              <a:latin typeface="Traditional Arabic" pitchFamily="18" charset="-78"/>
              <a:cs typeface="Traditional Arabic" pitchFamily="18" charset="-78"/>
            </a:endParaRPr>
          </a:p>
        </p:txBody>
      </p:sp>
      <p:sp>
        <p:nvSpPr>
          <p:cNvPr id="4" name="مربع نص 3"/>
          <p:cNvSpPr txBox="1"/>
          <p:nvPr/>
        </p:nvSpPr>
        <p:spPr>
          <a:xfrm>
            <a:off x="533400" y="838200"/>
            <a:ext cx="8001000" cy="4862870"/>
          </a:xfrm>
          <a:prstGeom prst="rect">
            <a:avLst/>
          </a:prstGeom>
          <a:noFill/>
        </p:spPr>
        <p:txBody>
          <a:bodyPr wrap="square" rtlCol="1">
            <a:spAutoFit/>
          </a:bodyPr>
          <a:lstStyle/>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مسمى المقرر: التنظيم وأساليب العمل.</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رمز المقرر: 2402 بشر.</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الشعبة: 1522</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عدد الطلاب هو (.......) طالب.</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المرجع الرئيس: محمد شاكر عصفور (أصول التنظيم والأساليب)، 2015م، دار المسيرة.</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مرجع أجنبي</a:t>
            </a:r>
            <a:r>
              <a:rPr lang="ar-SA" sz="2000" b="1" dirty="0" smtClean="0">
                <a:latin typeface="Traditional Arabic" pitchFamily="18" charset="-78"/>
                <a:cs typeface="Traditional Arabic" pitchFamily="18" charset="-78"/>
              </a:rPr>
              <a:t>:</a:t>
            </a:r>
            <a:r>
              <a:rPr lang="en-US" sz="2000" dirty="0" smtClean="0">
                <a:hlinkClick r:id="rId2"/>
              </a:rPr>
              <a:t> Jay R. Galbraith</a:t>
            </a:r>
            <a:r>
              <a:rPr lang="en-US" sz="2000" dirty="0" smtClean="0"/>
              <a:t>, Designing Organizations: Strategy, Structure, and Process at the Business Unit and Enterprise Levels, (JOSSEY-BASS, Third edition, 2014).</a:t>
            </a:r>
            <a:r>
              <a:rPr lang="ar-SA" sz="3000" b="1" dirty="0" smtClean="0">
                <a:latin typeface="Traditional Arabic" pitchFamily="18" charset="-78"/>
                <a:cs typeface="Traditional Arabic" pitchFamily="18"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04956" y="476240"/>
            <a:ext cx="5867400" cy="838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الخطة الدراسية</a:t>
            </a:r>
            <a:endParaRPr lang="en-US" sz="4000" b="1" dirty="0">
              <a:solidFill>
                <a:srgbClr val="0070C0"/>
              </a:solidFill>
              <a:latin typeface="Traditional Arabic" pitchFamily="18" charset="-78"/>
              <a:cs typeface="Traditional Arabic" pitchFamily="18" charset="-78"/>
            </a:endParaRPr>
          </a:p>
        </p:txBody>
      </p:sp>
      <p:sp>
        <p:nvSpPr>
          <p:cNvPr id="3" name="مربع نص 2"/>
          <p:cNvSpPr txBox="1"/>
          <p:nvPr/>
        </p:nvSpPr>
        <p:spPr>
          <a:xfrm>
            <a:off x="1857356" y="2000240"/>
            <a:ext cx="5410200" cy="3016210"/>
          </a:xfrm>
          <a:prstGeom prst="rect">
            <a:avLst/>
          </a:prstGeom>
          <a:noFill/>
        </p:spPr>
        <p:txBody>
          <a:bodyPr wrap="square" rtlCol="1">
            <a:spAutoFit/>
          </a:bodyPr>
          <a:lstStyle/>
          <a:p>
            <a:pPr algn="ctr" rtl="1">
              <a:spcBef>
                <a:spcPts val="1200"/>
              </a:spcBef>
            </a:pPr>
            <a:r>
              <a:rPr lang="ar-SA" sz="6000" b="1" dirty="0" smtClean="0">
                <a:latin typeface="Traditional Arabic" pitchFamily="18" charset="-78"/>
                <a:cs typeface="Traditional Arabic" pitchFamily="18" charset="-78"/>
              </a:rPr>
              <a:t>متوفرة للطالب بعدة وسائل الكترونية ويدوية</a:t>
            </a:r>
          </a:p>
          <a:p>
            <a:pPr algn="ctr" rtl="1">
              <a:spcBef>
                <a:spcPts val="1200"/>
              </a:spcBef>
            </a:pPr>
            <a:r>
              <a:rPr lang="ar-SA" sz="6000" b="1" dirty="0" smtClean="0">
                <a:latin typeface="Traditional Arabic" pitchFamily="18" charset="-78"/>
                <a:cs typeface="Traditional Arabic" pitchFamily="18" charset="-78"/>
              </a:rPr>
              <a:t>متوفرة على </a:t>
            </a:r>
            <a:r>
              <a:rPr lang="en-US" sz="6000" b="1" dirty="0" err="1" smtClean="0">
                <a:latin typeface="Traditional Arabic" pitchFamily="18" charset="-78"/>
                <a:cs typeface="Traditional Arabic" pitchFamily="18" charset="-78"/>
              </a:rPr>
              <a:t>lms</a:t>
            </a:r>
            <a:endParaRPr lang="ar-SA" sz="6000" b="1" dirty="0" smtClean="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47862" y="477853"/>
            <a:ext cx="58674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الوحدة الأولى: التنظيم الإداري: المفهوم والأهمية</a:t>
            </a:r>
            <a:endParaRPr lang="en-US" sz="4000" b="1" dirty="0">
              <a:solidFill>
                <a:srgbClr val="0070C0"/>
              </a:solidFill>
              <a:latin typeface="Traditional Arabic" pitchFamily="18" charset="-78"/>
              <a:cs typeface="Traditional Arabic" pitchFamily="18" charset="-78"/>
            </a:endParaRPr>
          </a:p>
        </p:txBody>
      </p:sp>
      <p:sp>
        <p:nvSpPr>
          <p:cNvPr id="3" name="مربع نص 2"/>
          <p:cNvSpPr txBox="1"/>
          <p:nvPr/>
        </p:nvSpPr>
        <p:spPr>
          <a:xfrm>
            <a:off x="1290662" y="1239853"/>
            <a:ext cx="6781800" cy="1015663"/>
          </a:xfrm>
          <a:prstGeom prst="rect">
            <a:avLst/>
          </a:prstGeom>
          <a:noFill/>
        </p:spPr>
        <p:txBody>
          <a:bodyPr wrap="square" rtlCol="1">
            <a:spAutoFit/>
          </a:bodyPr>
          <a:lstStyle/>
          <a:p>
            <a:pPr algn="ctr" rtl="1">
              <a:spcBef>
                <a:spcPts val="1200"/>
              </a:spcBef>
            </a:pPr>
            <a:r>
              <a:rPr lang="ar-SA" sz="3000" b="1" dirty="0" smtClean="0">
                <a:latin typeface="Traditional Arabic" pitchFamily="18" charset="-78"/>
                <a:cs typeface="Traditional Arabic" pitchFamily="18" charset="-78"/>
              </a:rPr>
              <a:t>أهداف الدرس: يتوقع من الطالب بعد نهاية هذا الدرس أن يتعرف على:</a:t>
            </a:r>
            <a:endParaRPr lang="ar-SA" sz="6000" b="1" dirty="0" smtClean="0">
              <a:latin typeface="Traditional Arabic" pitchFamily="18" charset="-78"/>
              <a:cs typeface="Traditional Arabic" pitchFamily="18" charset="-78"/>
            </a:endParaRPr>
          </a:p>
        </p:txBody>
      </p:sp>
      <p:grpSp>
        <p:nvGrpSpPr>
          <p:cNvPr id="4" name="Group 2"/>
          <p:cNvGrpSpPr>
            <a:grpSpLocks/>
          </p:cNvGrpSpPr>
          <p:nvPr/>
        </p:nvGrpSpPr>
        <p:grpSpPr bwMode="auto">
          <a:xfrm>
            <a:off x="1681187" y="3008328"/>
            <a:ext cx="6229350" cy="719138"/>
            <a:chOff x="0" y="0"/>
            <a:chExt cx="6228000" cy="719137"/>
          </a:xfrm>
        </p:grpSpPr>
        <p:sp>
          <p:nvSpPr>
            <p:cNvPr id="5"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6"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7" name="Rectangle 13"/>
          <p:cNvSpPr>
            <a:spLocks noChangeArrowheads="1"/>
          </p:cNvSpPr>
          <p:nvPr/>
        </p:nvSpPr>
        <p:spPr bwMode="auto">
          <a:xfrm>
            <a:off x="2281262" y="3068653"/>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مفهوم التنظيم</a:t>
            </a:r>
            <a:endParaRPr lang="zh-CN" altLang="en-US" sz="3000" b="1" dirty="0">
              <a:latin typeface="Traditional Arabic" pitchFamily="18" charset="-78"/>
              <a:ea typeface="Microsoft YaHei" pitchFamily="34" charset="-122"/>
              <a:cs typeface="Traditional Arabic" pitchFamily="18" charset="-78"/>
            </a:endParaRPr>
          </a:p>
        </p:txBody>
      </p:sp>
      <p:grpSp>
        <p:nvGrpSpPr>
          <p:cNvPr id="8" name="Group 6"/>
          <p:cNvGrpSpPr>
            <a:grpSpLocks/>
          </p:cNvGrpSpPr>
          <p:nvPr/>
        </p:nvGrpSpPr>
        <p:grpSpPr bwMode="auto">
          <a:xfrm>
            <a:off x="1681187" y="3943366"/>
            <a:ext cx="6229350" cy="719137"/>
            <a:chOff x="0" y="0"/>
            <a:chExt cx="6228000" cy="719138"/>
          </a:xfrm>
        </p:grpSpPr>
        <p:sp>
          <p:nvSpPr>
            <p:cNvPr id="9" name="AutoShape 3"/>
            <p:cNvSpPr>
              <a:spLocks noChangeArrowheads="1"/>
            </p:cNvSpPr>
            <p:nvPr/>
          </p:nvSpPr>
          <p:spPr bwMode="auto">
            <a:xfrm>
              <a:off x="0" y="0"/>
              <a:ext cx="6228000" cy="719138"/>
            </a:xfrm>
            <a:prstGeom prst="roundRect">
              <a:avLst>
                <a:gd name="adj" fmla="val 16667"/>
              </a:avLst>
            </a:prstGeom>
            <a:gradFill rotWithShape="1">
              <a:gsLst>
                <a:gs pos="0">
                  <a:srgbClr val="71E4FF"/>
                </a:gs>
                <a:gs pos="100000">
                  <a:srgbClr val="009FC4"/>
                </a:gs>
              </a:gsLst>
              <a:lin ang="5400000" scaled="1"/>
            </a:gradFill>
            <a:ln w="9525">
              <a:noFill/>
              <a:round/>
              <a:headEnd/>
              <a:tailEnd/>
            </a:ln>
          </p:spPr>
          <p:txBody>
            <a:bodyPr anchor="ctr"/>
            <a:lstStyle/>
            <a:p>
              <a:pPr eaLnBrk="0" hangingPunct="0"/>
              <a:endParaRPr lang="zh-CN" altLang="en-US"/>
            </a:p>
          </p:txBody>
        </p:sp>
        <p:sp>
          <p:nvSpPr>
            <p:cNvPr id="10" name="AutoShape 3"/>
            <p:cNvSpPr>
              <a:spLocks noChangeArrowheads="1"/>
            </p:cNvSpPr>
            <p:nvPr/>
          </p:nvSpPr>
          <p:spPr bwMode="auto">
            <a:xfrm>
              <a:off x="0" y="88900"/>
              <a:ext cx="622800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grpSp>
        <p:nvGrpSpPr>
          <p:cNvPr id="11" name="Group 10"/>
          <p:cNvGrpSpPr>
            <a:grpSpLocks/>
          </p:cNvGrpSpPr>
          <p:nvPr/>
        </p:nvGrpSpPr>
        <p:grpSpPr bwMode="auto">
          <a:xfrm>
            <a:off x="1682775" y="4924441"/>
            <a:ext cx="6226175" cy="719137"/>
            <a:chOff x="0" y="0"/>
            <a:chExt cx="6226850" cy="719138"/>
          </a:xfrm>
        </p:grpSpPr>
        <p:sp>
          <p:nvSpPr>
            <p:cNvPr id="12" name="AutoShape 3"/>
            <p:cNvSpPr>
              <a:spLocks noChangeArrowheads="1"/>
            </p:cNvSpPr>
            <p:nvPr/>
          </p:nvSpPr>
          <p:spPr bwMode="auto">
            <a:xfrm>
              <a:off x="338" y="0"/>
              <a:ext cx="6226175" cy="719138"/>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13" name="AutoShape 3"/>
            <p:cNvSpPr>
              <a:spLocks noChangeArrowheads="1"/>
            </p:cNvSpPr>
            <p:nvPr/>
          </p:nvSpPr>
          <p:spPr bwMode="auto">
            <a:xfrm>
              <a:off x="0" y="88900"/>
              <a:ext cx="622685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14" name="Rectangle 13"/>
          <p:cNvSpPr>
            <a:spLocks noChangeArrowheads="1"/>
          </p:cNvSpPr>
          <p:nvPr/>
        </p:nvSpPr>
        <p:spPr bwMode="auto">
          <a:xfrm>
            <a:off x="1976462" y="4094982"/>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أهداف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15" name="Rectangle 13"/>
          <p:cNvSpPr>
            <a:spLocks noChangeArrowheads="1"/>
          </p:cNvSpPr>
          <p:nvPr/>
        </p:nvSpPr>
        <p:spPr bwMode="auto">
          <a:xfrm>
            <a:off x="2052662" y="5085582"/>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فوائد التنظيم</a:t>
            </a:r>
            <a:endParaRPr lang="zh-CN" altLang="en-US" sz="3000" b="1" dirty="0">
              <a:latin typeface="Traditional Arabic" pitchFamily="18" charset="-78"/>
              <a:ea typeface="Microsoft YaHei" pitchFamily="34" charset="-122"/>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مفهوم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914400" y="1524000"/>
            <a:ext cx="7543800" cy="4093428"/>
          </a:xfrm>
          <a:prstGeom prst="rect">
            <a:avLst/>
          </a:prstGeom>
        </p:spPr>
        <p:txBody>
          <a:bodyPr wrap="square">
            <a:spAutoFit/>
          </a:bodyPr>
          <a:lstStyle/>
          <a:p>
            <a:pPr algn="just" rtl="1">
              <a:spcBef>
                <a:spcPts val="1200"/>
              </a:spcBef>
              <a:buFont typeface="Arial" pitchFamily="34" charset="0"/>
              <a:buChar char="•"/>
            </a:pPr>
            <a:r>
              <a:rPr lang="ar-SA" sz="3000" dirty="0" smtClean="0">
                <a:latin typeface="Sakkal Majalla" pitchFamily="2" charset="-78"/>
                <a:cs typeface="AL-Mohanad Bold" pitchFamily="2" charset="-78"/>
              </a:rPr>
              <a:t>(التنظيم): هو" عملية تنسيق الجهود البشرية في أية منظمة لتنفيذ السياسات المرسومة بأقل تكلفة ممكنة".</a:t>
            </a:r>
            <a:endParaRPr lang="en-US" sz="3000" dirty="0" smtClean="0">
              <a:latin typeface="Sakkal Majalla" pitchFamily="2" charset="-78"/>
              <a:cs typeface="AL-Mohanad Bold" pitchFamily="2" charset="-78"/>
            </a:endParaRPr>
          </a:p>
          <a:p>
            <a:pPr algn="just" rtl="1">
              <a:spcBef>
                <a:spcPts val="1200"/>
              </a:spcBef>
              <a:buFont typeface="Arial" pitchFamily="34" charset="0"/>
              <a:buChar char="•"/>
            </a:pPr>
            <a:r>
              <a:rPr lang="ar-SA" sz="3000" dirty="0" smtClean="0">
                <a:latin typeface="Sakkal Majalla" pitchFamily="2" charset="-78"/>
                <a:cs typeface="AL-Mohanad Bold" pitchFamily="2" charset="-78"/>
              </a:rPr>
              <a:t>(التنظيم): هو تحديد الأعمال، وتوزيعها على الأفراد في سبيل الوصول إلى الهدف.</a:t>
            </a:r>
          </a:p>
          <a:p>
            <a:pPr algn="just" rtl="1">
              <a:spcBef>
                <a:spcPts val="1200"/>
              </a:spcBef>
              <a:buFont typeface="Arial" pitchFamily="34" charset="0"/>
              <a:buChar char="•"/>
            </a:pPr>
            <a:r>
              <a:rPr lang="ar-SA" sz="3000" dirty="0" smtClean="0">
                <a:latin typeface="Sakkal Majalla" pitchFamily="2" charset="-78"/>
                <a:cs typeface="AL-Mohanad Bold" pitchFamily="2" charset="-78"/>
              </a:rPr>
              <a:t>(التنظيم): </a:t>
            </a:r>
            <a:r>
              <a:rPr lang="ar-SA" sz="3000" dirty="0" smtClean="0">
                <a:cs typeface="AL-Mohanad Bold" pitchFamily="2" charset="-78"/>
              </a:rPr>
              <a:t>" عملية إدارية تهتم بتجميع المهام والأنشطة المراد القيام </a:t>
            </a:r>
            <a:r>
              <a:rPr lang="ar-SA" sz="3000" dirty="0" err="1" smtClean="0">
                <a:cs typeface="AL-Mohanad Bold" pitchFamily="2" charset="-78"/>
              </a:rPr>
              <a:t>بها</a:t>
            </a:r>
            <a:r>
              <a:rPr lang="ar-SA" sz="3000" dirty="0" smtClean="0">
                <a:cs typeface="AL-Mohanad Bold" pitchFamily="2" charset="-78"/>
              </a:rPr>
              <a:t> في وظائف أو أقسام، وتحديد السلطات والصلاحيات، والتنسيق فيما بين الأنشطة والأقسام من أجل تحقيق الأهداف...“</a:t>
            </a:r>
            <a:endParaRPr lang="ar-SA" sz="3000" dirty="0" smtClean="0">
              <a:latin typeface="Sakkal Majalla" pitchFamily="2" charset="-78"/>
              <a:cs typeface="AL-Mohanad Bold"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676400" y="457200"/>
            <a:ext cx="6229350" cy="719138"/>
            <a:chOff x="0" y="0"/>
            <a:chExt cx="6228000" cy="719137"/>
          </a:xfrm>
        </p:grpSpPr>
        <p:sp>
          <p:nvSpPr>
            <p:cNvPr id="8"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9"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10"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أهداف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11" name="مستطيل 10"/>
          <p:cNvSpPr/>
          <p:nvPr/>
        </p:nvSpPr>
        <p:spPr>
          <a:xfrm>
            <a:off x="914400" y="1524000"/>
            <a:ext cx="7543800" cy="3323987"/>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دعم أهداف المنظمة (الإستراتيجية والتكتيكية).</a:t>
            </a:r>
            <a:endParaRPr lang="en-US" sz="3000" dirty="0" smtClean="0">
              <a:latin typeface="Sakkal Majalla" pitchFamily="2" charset="-78"/>
              <a:cs typeface="AL-Mohanad Bold" pitchFamily="2" charset="-78"/>
            </a:endParaRP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تجميع الأنشطة والمهام اللازمة لتحقيق أهداف المنظمة.</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توزيع الأنشطة والمهام على الوحدات والأفراد.</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تحديد وحشد الموارد للقيام بالأنشطة والمهام.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فوائد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152400" y="1524000"/>
            <a:ext cx="8763000" cy="4170372"/>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منع الازدواجية والتداخل، وتحقيق التنسيق بين الوحدات والمهام</a:t>
            </a:r>
            <a:endParaRPr lang="en-US" sz="3000" dirty="0" smtClean="0">
              <a:latin typeface="Sakkal Majalla" pitchFamily="2" charset="-78"/>
              <a:cs typeface="AL-Mohanad Bold" pitchFamily="2" charset="-78"/>
            </a:endParaRP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تحديد السلطة والمسئولية والعلاقات المرجعية.</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التقليل من غموض الأدوار وبالتالي التقليل من حدة صراعات العمل.</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تسهيل عملية الرقابة.</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وضع الرجل المناسب في المكان المناسب من خلال تكريس مبدأ التخصص.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47862" y="477853"/>
            <a:ext cx="5867400" cy="8382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يتبع الوحدة الأولى: التنظيم الإداري: المفهوم والأهمية</a:t>
            </a:r>
            <a:endParaRPr lang="en-US" sz="4000" b="1" dirty="0">
              <a:solidFill>
                <a:srgbClr val="0070C0"/>
              </a:solidFill>
              <a:latin typeface="Traditional Arabic" pitchFamily="18" charset="-78"/>
              <a:cs typeface="Traditional Arabic" pitchFamily="18" charset="-78"/>
            </a:endParaRPr>
          </a:p>
        </p:txBody>
      </p:sp>
      <p:sp>
        <p:nvSpPr>
          <p:cNvPr id="4" name="مربع نص 3"/>
          <p:cNvSpPr txBox="1"/>
          <p:nvPr/>
        </p:nvSpPr>
        <p:spPr>
          <a:xfrm>
            <a:off x="1290662" y="1239853"/>
            <a:ext cx="6781800" cy="1015663"/>
          </a:xfrm>
          <a:prstGeom prst="rect">
            <a:avLst/>
          </a:prstGeom>
          <a:noFill/>
        </p:spPr>
        <p:txBody>
          <a:bodyPr wrap="square" rtlCol="1">
            <a:spAutoFit/>
          </a:bodyPr>
          <a:lstStyle/>
          <a:p>
            <a:pPr algn="ctr" rtl="1">
              <a:spcBef>
                <a:spcPts val="1200"/>
              </a:spcBef>
            </a:pPr>
            <a:r>
              <a:rPr lang="ar-SA" sz="3000" b="1" dirty="0" smtClean="0">
                <a:latin typeface="Traditional Arabic" pitchFamily="18" charset="-78"/>
                <a:cs typeface="Traditional Arabic" pitchFamily="18" charset="-78"/>
              </a:rPr>
              <a:t>أهداف الدرس: يتوقع من الطالب بعد نهاية هذا الدرس أن يتعرف على:</a:t>
            </a:r>
            <a:endParaRPr lang="ar-SA" sz="6000" b="1" dirty="0" smtClean="0">
              <a:latin typeface="Traditional Arabic" pitchFamily="18" charset="-78"/>
              <a:cs typeface="Traditional Arabic" pitchFamily="18" charset="-78"/>
            </a:endParaRPr>
          </a:p>
        </p:txBody>
      </p:sp>
      <p:grpSp>
        <p:nvGrpSpPr>
          <p:cNvPr id="5" name="Group 2"/>
          <p:cNvGrpSpPr>
            <a:grpSpLocks/>
          </p:cNvGrpSpPr>
          <p:nvPr/>
        </p:nvGrpSpPr>
        <p:grpSpPr bwMode="auto">
          <a:xfrm>
            <a:off x="1681187" y="2357430"/>
            <a:ext cx="6229350" cy="719138"/>
            <a:chOff x="0" y="0"/>
            <a:chExt cx="6228000" cy="719137"/>
          </a:xfrm>
        </p:grpSpPr>
        <p:sp>
          <p:nvSpPr>
            <p:cNvPr id="6"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7"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8" name="Rectangle 13"/>
          <p:cNvSpPr>
            <a:spLocks noChangeArrowheads="1"/>
          </p:cNvSpPr>
          <p:nvPr/>
        </p:nvSpPr>
        <p:spPr bwMode="auto">
          <a:xfrm>
            <a:off x="2281262" y="2417755"/>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عناصر التنظيم</a:t>
            </a:r>
            <a:endParaRPr lang="zh-CN" altLang="en-US" sz="3000" b="1" dirty="0">
              <a:latin typeface="Traditional Arabic" pitchFamily="18" charset="-78"/>
              <a:ea typeface="Microsoft YaHei" pitchFamily="34" charset="-122"/>
              <a:cs typeface="Traditional Arabic" pitchFamily="18" charset="-78"/>
            </a:endParaRPr>
          </a:p>
        </p:txBody>
      </p:sp>
      <p:grpSp>
        <p:nvGrpSpPr>
          <p:cNvPr id="9" name="Group 6"/>
          <p:cNvGrpSpPr>
            <a:grpSpLocks/>
          </p:cNvGrpSpPr>
          <p:nvPr/>
        </p:nvGrpSpPr>
        <p:grpSpPr bwMode="auto">
          <a:xfrm>
            <a:off x="1681187" y="3292468"/>
            <a:ext cx="6229350" cy="719137"/>
            <a:chOff x="0" y="0"/>
            <a:chExt cx="6228000" cy="719138"/>
          </a:xfrm>
        </p:grpSpPr>
        <p:sp>
          <p:nvSpPr>
            <p:cNvPr id="10" name="AutoShape 3"/>
            <p:cNvSpPr>
              <a:spLocks noChangeArrowheads="1"/>
            </p:cNvSpPr>
            <p:nvPr/>
          </p:nvSpPr>
          <p:spPr bwMode="auto">
            <a:xfrm>
              <a:off x="0" y="0"/>
              <a:ext cx="6228000" cy="719138"/>
            </a:xfrm>
            <a:prstGeom prst="roundRect">
              <a:avLst>
                <a:gd name="adj" fmla="val 16667"/>
              </a:avLst>
            </a:prstGeom>
            <a:gradFill rotWithShape="1">
              <a:gsLst>
                <a:gs pos="0">
                  <a:srgbClr val="71E4FF"/>
                </a:gs>
                <a:gs pos="100000">
                  <a:srgbClr val="009FC4"/>
                </a:gs>
              </a:gsLst>
              <a:lin ang="5400000" scaled="1"/>
            </a:gradFill>
            <a:ln w="9525">
              <a:noFill/>
              <a:round/>
              <a:headEnd/>
              <a:tailEnd/>
            </a:ln>
          </p:spPr>
          <p:txBody>
            <a:bodyPr anchor="ctr"/>
            <a:lstStyle/>
            <a:p>
              <a:pPr eaLnBrk="0" hangingPunct="0"/>
              <a:endParaRPr lang="zh-CN" altLang="en-US"/>
            </a:p>
          </p:txBody>
        </p:sp>
        <p:sp>
          <p:nvSpPr>
            <p:cNvPr id="11" name="AutoShape 3"/>
            <p:cNvSpPr>
              <a:spLocks noChangeArrowheads="1"/>
            </p:cNvSpPr>
            <p:nvPr/>
          </p:nvSpPr>
          <p:spPr bwMode="auto">
            <a:xfrm>
              <a:off x="0" y="88900"/>
              <a:ext cx="622800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grpSp>
        <p:nvGrpSpPr>
          <p:cNvPr id="12" name="Group 10"/>
          <p:cNvGrpSpPr>
            <a:grpSpLocks/>
          </p:cNvGrpSpPr>
          <p:nvPr/>
        </p:nvGrpSpPr>
        <p:grpSpPr bwMode="auto">
          <a:xfrm>
            <a:off x="1682775" y="4273543"/>
            <a:ext cx="6226175" cy="719137"/>
            <a:chOff x="0" y="0"/>
            <a:chExt cx="6226850" cy="719138"/>
          </a:xfrm>
        </p:grpSpPr>
        <p:sp>
          <p:nvSpPr>
            <p:cNvPr id="13" name="AutoShape 3"/>
            <p:cNvSpPr>
              <a:spLocks noChangeArrowheads="1"/>
            </p:cNvSpPr>
            <p:nvPr/>
          </p:nvSpPr>
          <p:spPr bwMode="auto">
            <a:xfrm>
              <a:off x="338" y="0"/>
              <a:ext cx="6226175" cy="719138"/>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14" name="AutoShape 3"/>
            <p:cNvSpPr>
              <a:spLocks noChangeArrowheads="1"/>
            </p:cNvSpPr>
            <p:nvPr/>
          </p:nvSpPr>
          <p:spPr bwMode="auto">
            <a:xfrm>
              <a:off x="0" y="88900"/>
              <a:ext cx="622685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15" name="Rectangle 13"/>
          <p:cNvSpPr>
            <a:spLocks noChangeArrowheads="1"/>
          </p:cNvSpPr>
          <p:nvPr/>
        </p:nvSpPr>
        <p:spPr bwMode="auto">
          <a:xfrm>
            <a:off x="1976462" y="3444084"/>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تعريف المنظمة</a:t>
            </a:r>
            <a:endParaRPr lang="zh-CN" altLang="en-US" sz="3000" b="1" dirty="0">
              <a:latin typeface="Traditional Arabic" pitchFamily="18" charset="-78"/>
              <a:ea typeface="Microsoft YaHei" pitchFamily="34" charset="-122"/>
              <a:cs typeface="Traditional Arabic" pitchFamily="18" charset="-78"/>
            </a:endParaRPr>
          </a:p>
        </p:txBody>
      </p:sp>
      <p:sp>
        <p:nvSpPr>
          <p:cNvPr id="16" name="Rectangle 13"/>
          <p:cNvSpPr>
            <a:spLocks noChangeArrowheads="1"/>
          </p:cNvSpPr>
          <p:nvPr/>
        </p:nvSpPr>
        <p:spPr bwMode="auto">
          <a:xfrm>
            <a:off x="2052662" y="4434684"/>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الجهات التي تقوم بالتنظيم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19" name="AutoShape 3"/>
          <p:cNvSpPr>
            <a:spLocks noChangeArrowheads="1"/>
          </p:cNvSpPr>
          <p:nvPr/>
        </p:nvSpPr>
        <p:spPr bwMode="auto">
          <a:xfrm>
            <a:off x="1643042" y="5281631"/>
            <a:ext cx="6229350" cy="719137"/>
          </a:xfrm>
          <a:prstGeom prst="roundRect">
            <a:avLst>
              <a:gd name="adj" fmla="val 16667"/>
            </a:avLst>
          </a:prstGeom>
          <a:gradFill rotWithShape="1">
            <a:gsLst>
              <a:gs pos="0">
                <a:srgbClr val="71E4FF"/>
              </a:gs>
              <a:gs pos="100000">
                <a:srgbClr val="009FC4"/>
              </a:gs>
            </a:gsLst>
            <a:lin ang="5400000" scaled="1"/>
          </a:gradFill>
          <a:ln w="9525">
            <a:noFill/>
            <a:round/>
            <a:headEnd/>
            <a:tailEnd/>
          </a:ln>
        </p:spPr>
        <p:txBody>
          <a:bodyPr anchor="ctr"/>
          <a:lstStyle/>
          <a:p>
            <a:pPr eaLnBrk="0" hangingPunct="0"/>
            <a:endParaRPr lang="zh-CN" altLang="en-US"/>
          </a:p>
        </p:txBody>
      </p:sp>
      <p:sp>
        <p:nvSpPr>
          <p:cNvPr id="20" name="AutoShape 3"/>
          <p:cNvSpPr>
            <a:spLocks noChangeArrowheads="1"/>
          </p:cNvSpPr>
          <p:nvPr/>
        </p:nvSpPr>
        <p:spPr bwMode="auto">
          <a:xfrm>
            <a:off x="1643042" y="5370531"/>
            <a:ext cx="622935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مبادئ التنظيم</a:t>
            </a:r>
            <a:endParaRPr lang="zh-CN" altLang="en-US" sz="3000" b="1" dirty="0">
              <a:latin typeface="Traditional Arabic" pitchFamily="18" charset="-78"/>
              <a:ea typeface="Microsoft YaHei" pitchFamily="34" charset="-122"/>
              <a:cs typeface="Traditional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517</TotalTime>
  <Words>1397</Words>
  <Application>Microsoft Office PowerPoint</Application>
  <PresentationFormat>On-screen Show (4:3)</PresentationFormat>
  <Paragraphs>137</Paragraphs>
  <Slides>29</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29</vt:i4>
      </vt:variant>
    </vt:vector>
  </HeadingPairs>
  <TitlesOfParts>
    <vt:vector size="42" baseType="lpstr">
      <vt:lpstr>Microsoft YaHei</vt:lpstr>
      <vt:lpstr>AL-Mohanad Bold</vt:lpstr>
      <vt:lpstr>Arial</vt:lpstr>
      <vt:lpstr>Calibri</vt:lpstr>
      <vt:lpstr>Lucida Sans Unicode</vt:lpstr>
      <vt:lpstr>Sakkal Majalla</vt:lpstr>
      <vt:lpstr>黑体</vt:lpstr>
      <vt:lpstr>Simplified Arabic</vt:lpstr>
      <vt:lpstr>Traditional Arabic</vt:lpstr>
      <vt:lpstr>Verdana</vt:lpstr>
      <vt:lpstr>Wingdings 2</vt:lpstr>
      <vt:lpstr>Wingdings 3</vt:lpstr>
      <vt:lpstr>ملتقى</vt:lpstr>
      <vt:lpstr>التنظيم وأساليب العمل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التنظيم وأساليب العمل</dc:title>
  <dc:creator>admin</dc:creator>
  <cp:lastModifiedBy>user</cp:lastModifiedBy>
  <cp:revision>29</cp:revision>
  <dcterms:created xsi:type="dcterms:W3CDTF">2015-02-04T09:12:13Z</dcterms:created>
  <dcterms:modified xsi:type="dcterms:W3CDTF">2018-04-15T09:10:34Z</dcterms:modified>
</cp:coreProperties>
</file>