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70" r:id="rId4"/>
    <p:sldId id="259" r:id="rId5"/>
    <p:sldId id="272" r:id="rId6"/>
    <p:sldId id="273" r:id="rId7"/>
    <p:sldId id="260" r:id="rId8"/>
    <p:sldId id="261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CC75-1365-445F-A5ED-4DD3C7AA722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694BB47-9ADE-41F5-8CE5-CCDB47B558FF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6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لغة</a:t>
          </a:r>
        </a:p>
      </dgm:t>
    </dgm:pt>
    <dgm:pt modelId="{B364884D-620A-46A3-936D-48814426EAC8}" type="parTrans" cxnId="{C73CC493-D04D-4815-992A-1DD0E2D8E550}">
      <dgm:prSet/>
      <dgm:spPr/>
      <dgm:t>
        <a:bodyPr/>
        <a:lstStyle/>
        <a:p>
          <a:pPr rtl="1"/>
          <a:endParaRPr lang="ar-SA"/>
        </a:p>
      </dgm:t>
    </dgm:pt>
    <dgm:pt modelId="{A069F7BB-A032-43E3-8295-568EA2C89765}" type="sibTrans" cxnId="{C73CC493-D04D-4815-992A-1DD0E2D8E550}">
      <dgm:prSet/>
      <dgm:spPr/>
      <dgm:t>
        <a:bodyPr/>
        <a:lstStyle/>
        <a:p>
          <a:pPr rtl="1"/>
          <a:endParaRPr lang="ar-SA"/>
        </a:p>
      </dgm:t>
    </dgm:pt>
    <dgm:pt modelId="{9505CADB-1B87-40A7-99A1-94D024A8D103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6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اصطلاحا</a:t>
          </a:r>
        </a:p>
      </dgm:t>
    </dgm:pt>
    <dgm:pt modelId="{C7D6E8E7-3EC1-4ED2-9CAE-56BB3D9EF942}" type="parTrans" cxnId="{DBFCAF92-131E-4688-A2E3-BD6377BC51B1}">
      <dgm:prSet/>
      <dgm:spPr/>
      <dgm:t>
        <a:bodyPr/>
        <a:lstStyle/>
        <a:p>
          <a:pPr rtl="1"/>
          <a:endParaRPr lang="ar-SA"/>
        </a:p>
      </dgm:t>
    </dgm:pt>
    <dgm:pt modelId="{5235607D-8439-45E2-9402-1DD50F64CE31}" type="sibTrans" cxnId="{DBFCAF92-131E-4688-A2E3-BD6377BC51B1}">
      <dgm:prSet/>
      <dgm:spPr/>
      <dgm:t>
        <a:bodyPr/>
        <a:lstStyle/>
        <a:p>
          <a:pPr rtl="1"/>
          <a:endParaRPr lang="ar-SA"/>
        </a:p>
      </dgm:t>
    </dgm:pt>
    <dgm:pt modelId="{339CAC91-5A5D-4C2A-A6EE-BFA213CCB97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هو اللفظ المستغرق لجميع أفراده بلا حصر .</a:t>
          </a:r>
        </a:p>
      </dgm:t>
    </dgm:pt>
    <dgm:pt modelId="{77F29C16-1645-4ED3-A7D9-75BDB99A8E9F}" type="parTrans" cxnId="{92D52D43-AB51-476B-ABC4-5AFDFDB90F7A}">
      <dgm:prSet/>
      <dgm:spPr/>
      <dgm:t>
        <a:bodyPr/>
        <a:lstStyle/>
        <a:p>
          <a:pPr rtl="1"/>
          <a:endParaRPr lang="ar-SA"/>
        </a:p>
      </dgm:t>
    </dgm:pt>
    <dgm:pt modelId="{EBF0C7BF-D8D4-49F8-B688-5269B7201850}" type="sibTrans" cxnId="{92D52D43-AB51-476B-ABC4-5AFDFDB90F7A}">
      <dgm:prSet/>
      <dgm:spPr/>
      <dgm:t>
        <a:bodyPr/>
        <a:lstStyle/>
        <a:p>
          <a:pPr rtl="1"/>
          <a:endParaRPr lang="ar-SA"/>
        </a:p>
      </dgm:t>
    </dgm:pt>
    <dgm:pt modelId="{1C9CFA91-34F0-4B83-8D85-36534B1CE01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الشامل . يقال عمهم الخير إذا شملهم  وعم البلاء , والقحط إذا شمل .</a:t>
          </a:r>
        </a:p>
      </dgm:t>
    </dgm:pt>
    <dgm:pt modelId="{CC3296DD-80ED-490D-AEC2-E6B11D500D5E}" type="parTrans" cxnId="{D53945DB-B2E3-43AA-8C91-90CCB32561C0}">
      <dgm:prSet/>
      <dgm:spPr/>
      <dgm:t>
        <a:bodyPr/>
        <a:lstStyle/>
        <a:p>
          <a:pPr rtl="1"/>
          <a:endParaRPr lang="ar-SA"/>
        </a:p>
      </dgm:t>
    </dgm:pt>
    <dgm:pt modelId="{A469E81D-E9AE-4AEC-93A8-1185CC253997}" type="sibTrans" cxnId="{D53945DB-B2E3-43AA-8C91-90CCB32561C0}">
      <dgm:prSet/>
      <dgm:spPr/>
      <dgm:t>
        <a:bodyPr/>
        <a:lstStyle/>
        <a:p>
          <a:pPr rtl="1"/>
          <a:endParaRPr lang="ar-SA"/>
        </a:p>
      </dgm:t>
    </dgm:pt>
    <dgm:pt modelId="{DCE5868A-E63A-41F4-A307-9D8D66D048E8}" type="pres">
      <dgm:prSet presAssocID="{29A5CC75-1365-445F-A5ED-4DD3C7AA72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B4E6ABD-72F9-448C-92D4-80955702E1EA}" type="pres">
      <dgm:prSet presAssocID="{9694BB47-9ADE-41F5-8CE5-CCDB47B558FF}" presName="composite" presStyleCnt="0"/>
      <dgm:spPr/>
    </dgm:pt>
    <dgm:pt modelId="{00A9E504-4A47-4680-AC2F-6FF19878E7F3}" type="pres">
      <dgm:prSet presAssocID="{9694BB47-9ADE-41F5-8CE5-CCDB47B558F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9E41C2-D065-4D03-9A88-4587E55D1AB7}" type="pres">
      <dgm:prSet presAssocID="{9694BB47-9ADE-41F5-8CE5-CCDB47B558F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59AA84-FA95-4CF7-95AB-0C6F68D66FEB}" type="pres">
      <dgm:prSet presAssocID="{A069F7BB-A032-43E3-8295-568EA2C89765}" presName="sp" presStyleCnt="0"/>
      <dgm:spPr/>
    </dgm:pt>
    <dgm:pt modelId="{5CA9D775-3AF8-411D-9B5C-A0D5BDB9B791}" type="pres">
      <dgm:prSet presAssocID="{9505CADB-1B87-40A7-99A1-94D024A8D103}" presName="composite" presStyleCnt="0"/>
      <dgm:spPr/>
    </dgm:pt>
    <dgm:pt modelId="{F6EAA03F-5E6A-4211-869B-FEF4ABD11C91}" type="pres">
      <dgm:prSet presAssocID="{9505CADB-1B87-40A7-99A1-94D024A8D10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D16F2D-6AF5-4DE7-BE25-EAF4379B1681}" type="pres">
      <dgm:prSet presAssocID="{9505CADB-1B87-40A7-99A1-94D024A8D10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7CF23F2-748D-4257-A046-C82038E31589}" type="presOf" srcId="{339CAC91-5A5D-4C2A-A6EE-BFA213CCB975}" destId="{2FD16F2D-6AF5-4DE7-BE25-EAF4379B1681}" srcOrd="0" destOrd="0" presId="urn:microsoft.com/office/officeart/2005/8/layout/chevron2"/>
    <dgm:cxn modelId="{E86948EB-8F88-4D8F-BE29-B8A176C756AF}" type="presOf" srcId="{9694BB47-9ADE-41F5-8CE5-CCDB47B558FF}" destId="{00A9E504-4A47-4680-AC2F-6FF19878E7F3}" srcOrd="0" destOrd="0" presId="urn:microsoft.com/office/officeart/2005/8/layout/chevron2"/>
    <dgm:cxn modelId="{C73CC493-D04D-4815-992A-1DD0E2D8E550}" srcId="{29A5CC75-1365-445F-A5ED-4DD3C7AA7224}" destId="{9694BB47-9ADE-41F5-8CE5-CCDB47B558FF}" srcOrd="0" destOrd="0" parTransId="{B364884D-620A-46A3-936D-48814426EAC8}" sibTransId="{A069F7BB-A032-43E3-8295-568EA2C89765}"/>
    <dgm:cxn modelId="{99E1E53A-0B19-4888-8566-14B7AF76E0E2}" type="presOf" srcId="{9505CADB-1B87-40A7-99A1-94D024A8D103}" destId="{F6EAA03F-5E6A-4211-869B-FEF4ABD11C91}" srcOrd="0" destOrd="0" presId="urn:microsoft.com/office/officeart/2005/8/layout/chevron2"/>
    <dgm:cxn modelId="{EB9751F4-D5EF-46B0-AF61-E56F54F2CA84}" type="presOf" srcId="{29A5CC75-1365-445F-A5ED-4DD3C7AA7224}" destId="{DCE5868A-E63A-41F4-A307-9D8D66D048E8}" srcOrd="0" destOrd="0" presId="urn:microsoft.com/office/officeart/2005/8/layout/chevron2"/>
    <dgm:cxn modelId="{92D52D43-AB51-476B-ABC4-5AFDFDB90F7A}" srcId="{9505CADB-1B87-40A7-99A1-94D024A8D103}" destId="{339CAC91-5A5D-4C2A-A6EE-BFA213CCB975}" srcOrd="0" destOrd="0" parTransId="{77F29C16-1645-4ED3-A7D9-75BDB99A8E9F}" sibTransId="{EBF0C7BF-D8D4-49F8-B688-5269B7201850}"/>
    <dgm:cxn modelId="{C0542258-FEBA-4566-9920-400F75B268A5}" type="presOf" srcId="{1C9CFA91-34F0-4B83-8D85-36534B1CE01D}" destId="{A59E41C2-D065-4D03-9A88-4587E55D1AB7}" srcOrd="0" destOrd="0" presId="urn:microsoft.com/office/officeart/2005/8/layout/chevron2"/>
    <dgm:cxn modelId="{DBFCAF92-131E-4688-A2E3-BD6377BC51B1}" srcId="{29A5CC75-1365-445F-A5ED-4DD3C7AA7224}" destId="{9505CADB-1B87-40A7-99A1-94D024A8D103}" srcOrd="1" destOrd="0" parTransId="{C7D6E8E7-3EC1-4ED2-9CAE-56BB3D9EF942}" sibTransId="{5235607D-8439-45E2-9402-1DD50F64CE31}"/>
    <dgm:cxn modelId="{D53945DB-B2E3-43AA-8C91-90CCB32561C0}" srcId="{9694BB47-9ADE-41F5-8CE5-CCDB47B558FF}" destId="{1C9CFA91-34F0-4B83-8D85-36534B1CE01D}" srcOrd="0" destOrd="0" parTransId="{CC3296DD-80ED-490D-AEC2-E6B11D500D5E}" sibTransId="{A469E81D-E9AE-4AEC-93A8-1185CC253997}"/>
    <dgm:cxn modelId="{55C04DD0-F241-4886-854E-5A017761DC5D}" type="presParOf" srcId="{DCE5868A-E63A-41F4-A307-9D8D66D048E8}" destId="{1B4E6ABD-72F9-448C-92D4-80955702E1EA}" srcOrd="0" destOrd="0" presId="urn:microsoft.com/office/officeart/2005/8/layout/chevron2"/>
    <dgm:cxn modelId="{EA3D1F29-F8C9-416B-BF51-295FF653C2B2}" type="presParOf" srcId="{1B4E6ABD-72F9-448C-92D4-80955702E1EA}" destId="{00A9E504-4A47-4680-AC2F-6FF19878E7F3}" srcOrd="0" destOrd="0" presId="urn:microsoft.com/office/officeart/2005/8/layout/chevron2"/>
    <dgm:cxn modelId="{2C79800E-3CCF-4B07-AD3D-4F502EFA4AFC}" type="presParOf" srcId="{1B4E6ABD-72F9-448C-92D4-80955702E1EA}" destId="{A59E41C2-D065-4D03-9A88-4587E55D1AB7}" srcOrd="1" destOrd="0" presId="urn:microsoft.com/office/officeart/2005/8/layout/chevron2"/>
    <dgm:cxn modelId="{FB0875F2-50ED-4EA6-A9E2-D4600CD41EDF}" type="presParOf" srcId="{DCE5868A-E63A-41F4-A307-9D8D66D048E8}" destId="{3F59AA84-FA95-4CF7-95AB-0C6F68D66FEB}" srcOrd="1" destOrd="0" presId="urn:microsoft.com/office/officeart/2005/8/layout/chevron2"/>
    <dgm:cxn modelId="{9B3DAA20-45F6-4076-96EC-39FE711FF443}" type="presParOf" srcId="{DCE5868A-E63A-41F4-A307-9D8D66D048E8}" destId="{5CA9D775-3AF8-411D-9B5C-A0D5BDB9B791}" srcOrd="2" destOrd="0" presId="urn:microsoft.com/office/officeart/2005/8/layout/chevron2"/>
    <dgm:cxn modelId="{62C01331-BA74-41CD-B306-0FFB785E856E}" type="presParOf" srcId="{5CA9D775-3AF8-411D-9B5C-A0D5BDB9B791}" destId="{F6EAA03F-5E6A-4211-869B-FEF4ABD11C91}" srcOrd="0" destOrd="0" presId="urn:microsoft.com/office/officeart/2005/8/layout/chevron2"/>
    <dgm:cxn modelId="{964AA9C1-CC15-41F5-91C9-ECC8926C21D6}" type="presParOf" srcId="{5CA9D775-3AF8-411D-9B5C-A0D5BDB9B791}" destId="{2FD16F2D-6AF5-4DE7-BE25-EAF4379B16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CC75-1365-445F-A5ED-4DD3C7AA722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505CADB-1B87-40A7-99A1-94D024A8D103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6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أمثلته</a:t>
          </a:r>
          <a:endParaRPr lang="ar-SA" sz="6000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18" charset="-78"/>
            <a:ea typeface="+mn-ea"/>
            <a:cs typeface="Andalus" pitchFamily="18" charset="-78"/>
          </a:endParaRPr>
        </a:p>
      </dgm:t>
    </dgm:pt>
    <dgm:pt modelId="{C7D6E8E7-3EC1-4ED2-9CAE-56BB3D9EF942}" type="parTrans" cxnId="{DBFCAF92-131E-4688-A2E3-BD6377BC51B1}">
      <dgm:prSet/>
      <dgm:spPr/>
      <dgm:t>
        <a:bodyPr/>
        <a:lstStyle/>
        <a:p>
          <a:pPr rtl="1"/>
          <a:endParaRPr lang="ar-SA"/>
        </a:p>
      </dgm:t>
    </dgm:pt>
    <dgm:pt modelId="{5235607D-8439-45E2-9402-1DD50F64CE31}" type="sibTrans" cxnId="{DBFCAF92-131E-4688-A2E3-BD6377BC51B1}">
      <dgm:prSet/>
      <dgm:spPr/>
      <dgm:t>
        <a:bodyPr/>
        <a:lstStyle/>
        <a:p>
          <a:pPr rtl="1"/>
          <a:endParaRPr lang="ar-SA"/>
        </a:p>
      </dgm:t>
    </dgm:pt>
    <dgm:pt modelId="{339CAC91-5A5D-4C2A-A6EE-BFA213CCB97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قوله تعالى : </a:t>
          </a:r>
          <a:r>
            <a:rPr lang="en-US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)</a:t>
          </a: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إِنَّ الْأَبْرَارَ لَفِي نَعِيمٍ) (الانفطار:13) , (كُلُّ نَفْسٍ ذَآئِقَةُ الْمَوْتِ) ( آل عمران :185).</a:t>
          </a:r>
        </a:p>
      </dgm:t>
    </dgm:pt>
    <dgm:pt modelId="{77F29C16-1645-4ED3-A7D9-75BDB99A8E9F}" type="parTrans" cxnId="{92D52D43-AB51-476B-ABC4-5AFDFDB90F7A}">
      <dgm:prSet/>
      <dgm:spPr/>
      <dgm:t>
        <a:bodyPr/>
        <a:lstStyle/>
        <a:p>
          <a:pPr rtl="1"/>
          <a:endParaRPr lang="ar-SA"/>
        </a:p>
      </dgm:t>
    </dgm:pt>
    <dgm:pt modelId="{EBF0C7BF-D8D4-49F8-B688-5269B7201850}" type="sibTrans" cxnId="{92D52D43-AB51-476B-ABC4-5AFDFDB90F7A}">
      <dgm:prSet/>
      <dgm:spPr/>
      <dgm:t>
        <a:bodyPr/>
        <a:lstStyle/>
        <a:p>
          <a:pPr rtl="1"/>
          <a:endParaRPr lang="ar-SA"/>
        </a:p>
      </dgm:t>
    </dgm:pt>
    <dgm:pt modelId="{ACB3F32A-1529-4AFF-B342-71E67C6C7D2C}">
      <dgm:prSet custT="1"/>
      <dgm:spPr/>
      <dgm:t>
        <a:bodyPr/>
        <a:lstStyle/>
        <a:p>
          <a:pPr algn="ctr" rtl="1"/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فلفظ (الْأَبْرَار) </a:t>
          </a:r>
          <a:r>
            <a:rPr lang="ar-SA" sz="36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و</a:t>
          </a: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 (كُلُّ نَفْسٍ) لفظ عام يدل على الشمول من غير حصر .</a:t>
          </a:r>
          <a:endParaRPr lang="en-US" sz="36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18" charset="-78"/>
            <a:ea typeface="+mn-ea"/>
            <a:cs typeface="Andalus" pitchFamily="18" charset="-78"/>
          </a:endParaRPr>
        </a:p>
      </dgm:t>
    </dgm:pt>
    <dgm:pt modelId="{CB62E57D-F375-4AE8-89E6-59C86C67F791}" type="parTrans" cxnId="{890811E0-5F64-46F3-8C63-D26163F0BD02}">
      <dgm:prSet/>
      <dgm:spPr/>
      <dgm:t>
        <a:bodyPr/>
        <a:lstStyle/>
        <a:p>
          <a:pPr rtl="1"/>
          <a:endParaRPr lang="ar-SA"/>
        </a:p>
      </dgm:t>
    </dgm:pt>
    <dgm:pt modelId="{321DC4B3-0C6A-4C6E-AFD7-F910040165A5}" type="sibTrans" cxnId="{890811E0-5F64-46F3-8C63-D26163F0BD02}">
      <dgm:prSet/>
      <dgm:spPr/>
      <dgm:t>
        <a:bodyPr/>
        <a:lstStyle/>
        <a:p>
          <a:pPr rtl="1"/>
          <a:endParaRPr lang="ar-SA"/>
        </a:p>
      </dgm:t>
    </dgm:pt>
    <dgm:pt modelId="{DCE5868A-E63A-41F4-A307-9D8D66D048E8}" type="pres">
      <dgm:prSet presAssocID="{29A5CC75-1365-445F-A5ED-4DD3C7AA72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A9D775-3AF8-411D-9B5C-A0D5BDB9B791}" type="pres">
      <dgm:prSet presAssocID="{9505CADB-1B87-40A7-99A1-94D024A8D103}" presName="composite" presStyleCnt="0"/>
      <dgm:spPr/>
    </dgm:pt>
    <dgm:pt modelId="{F6EAA03F-5E6A-4211-869B-FEF4ABD11C91}" type="pres">
      <dgm:prSet presAssocID="{9505CADB-1B87-40A7-99A1-94D024A8D103}" presName="parentText" presStyleLbl="alignNode1" presStyleIdx="0" presStyleCnt="1" custLinFactNeighborX="0" custLinFactNeighborY="-601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D16F2D-6AF5-4DE7-BE25-EAF4379B1681}" type="pres">
      <dgm:prSet presAssocID="{9505CADB-1B87-40A7-99A1-94D024A8D103}" presName="descendantText" presStyleLbl="alignAcc1" presStyleIdx="0" presStyleCnt="1" custScaleY="1920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B29E5C1-98BB-4DA6-8414-CF13D05A4B6D}" type="presOf" srcId="{339CAC91-5A5D-4C2A-A6EE-BFA213CCB975}" destId="{2FD16F2D-6AF5-4DE7-BE25-EAF4379B1681}" srcOrd="0" destOrd="0" presId="urn:microsoft.com/office/officeart/2005/8/layout/chevron2"/>
    <dgm:cxn modelId="{00650F70-B7EA-41A9-8B86-C5C08A3443CB}" type="presOf" srcId="{9505CADB-1B87-40A7-99A1-94D024A8D103}" destId="{F6EAA03F-5E6A-4211-869B-FEF4ABD11C91}" srcOrd="0" destOrd="0" presId="urn:microsoft.com/office/officeart/2005/8/layout/chevron2"/>
    <dgm:cxn modelId="{A95D84AB-DB8F-46C9-AD44-8B4AD3A27182}" type="presOf" srcId="{29A5CC75-1365-445F-A5ED-4DD3C7AA7224}" destId="{DCE5868A-E63A-41F4-A307-9D8D66D048E8}" srcOrd="0" destOrd="0" presId="urn:microsoft.com/office/officeart/2005/8/layout/chevron2"/>
    <dgm:cxn modelId="{92D52D43-AB51-476B-ABC4-5AFDFDB90F7A}" srcId="{9505CADB-1B87-40A7-99A1-94D024A8D103}" destId="{339CAC91-5A5D-4C2A-A6EE-BFA213CCB975}" srcOrd="0" destOrd="0" parTransId="{77F29C16-1645-4ED3-A7D9-75BDB99A8E9F}" sibTransId="{EBF0C7BF-D8D4-49F8-B688-5269B7201850}"/>
    <dgm:cxn modelId="{DBFCAF92-131E-4688-A2E3-BD6377BC51B1}" srcId="{29A5CC75-1365-445F-A5ED-4DD3C7AA7224}" destId="{9505CADB-1B87-40A7-99A1-94D024A8D103}" srcOrd="0" destOrd="0" parTransId="{C7D6E8E7-3EC1-4ED2-9CAE-56BB3D9EF942}" sibTransId="{5235607D-8439-45E2-9402-1DD50F64CE31}"/>
    <dgm:cxn modelId="{890811E0-5F64-46F3-8C63-D26163F0BD02}" srcId="{9505CADB-1B87-40A7-99A1-94D024A8D103}" destId="{ACB3F32A-1529-4AFF-B342-71E67C6C7D2C}" srcOrd="1" destOrd="0" parTransId="{CB62E57D-F375-4AE8-89E6-59C86C67F791}" sibTransId="{321DC4B3-0C6A-4C6E-AFD7-F910040165A5}"/>
    <dgm:cxn modelId="{C7F4E90B-09BC-459F-A4EF-2194E69A5845}" type="presOf" srcId="{ACB3F32A-1529-4AFF-B342-71E67C6C7D2C}" destId="{2FD16F2D-6AF5-4DE7-BE25-EAF4379B1681}" srcOrd="0" destOrd="1" presId="urn:microsoft.com/office/officeart/2005/8/layout/chevron2"/>
    <dgm:cxn modelId="{8B5C0F3A-C75F-4839-A4DF-EB29045C64DB}" type="presParOf" srcId="{DCE5868A-E63A-41F4-A307-9D8D66D048E8}" destId="{5CA9D775-3AF8-411D-9B5C-A0D5BDB9B791}" srcOrd="0" destOrd="0" presId="urn:microsoft.com/office/officeart/2005/8/layout/chevron2"/>
    <dgm:cxn modelId="{B0BE9328-DF6E-4A96-8194-E4DA30950719}" type="presParOf" srcId="{5CA9D775-3AF8-411D-9B5C-A0D5BDB9B791}" destId="{F6EAA03F-5E6A-4211-869B-FEF4ABD11C91}" srcOrd="0" destOrd="0" presId="urn:microsoft.com/office/officeart/2005/8/layout/chevron2"/>
    <dgm:cxn modelId="{DDC2D81C-7851-403C-9221-F586DD43AE4B}" type="presParOf" srcId="{5CA9D775-3AF8-411D-9B5C-A0D5BDB9B791}" destId="{2FD16F2D-6AF5-4DE7-BE25-EAF4379B16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4866A3-8CEA-4F7A-9544-4B745909695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066A3-3567-4585-BC71-19849F4CD12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1" eaLnBrk="1" latinLnBrk="0" hangingPunct="1"/>
          <a:r>
            <a:rPr lang="ar-SA" sz="44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Arabiya" pitchFamily="18" charset="-78"/>
              <a:ea typeface="+mn-ea"/>
              <a:cs typeface="ae_AlArabiya" pitchFamily="18" charset="-78"/>
            </a:rPr>
            <a:t>1) </a:t>
          </a:r>
          <a:r>
            <a:rPr lang="ar-SA" sz="4400" kern="1200" dirty="0" smtClean="0">
              <a:solidFill>
                <a:schemeClr val="tx1"/>
              </a:solidFill>
              <a:effectLst/>
              <a:latin typeface="ae_AlArabiya" pitchFamily="18" charset="-78"/>
              <a:ea typeface="+mn-ea"/>
              <a:cs typeface="ae_AlArabiya" pitchFamily="18" charset="-78"/>
            </a:rPr>
            <a:t>ما دل على العموم بمادته, أي بأصل الكلمة في لغة العرب .</a:t>
          </a:r>
          <a:endParaRPr lang="en-US" sz="4400" kern="1200" dirty="0" smtClean="0">
            <a:solidFill>
              <a:schemeClr val="tx1"/>
            </a:solidFill>
            <a:effectLst/>
            <a:latin typeface="ae_AlArabiya" pitchFamily="18" charset="-78"/>
            <a:ea typeface="+mn-ea"/>
            <a:cs typeface="ae_AlArabiya" pitchFamily="18" charset="-78"/>
          </a:endParaRPr>
        </a:p>
      </dgm:t>
    </dgm:pt>
    <dgm:pt modelId="{783A7614-30DC-4FAD-93FF-CE515D3E4C0B}" type="par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861FEC0-7518-461B-BAA6-F03DBB11AF45}" type="sib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1686A04-745D-47EF-AEED-4E36970EF31D}" type="pres">
      <dgm:prSet presAssocID="{CC4866A3-8CEA-4F7A-9544-4B7459096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C435EB-C166-4F07-9F02-E67C45C585CC}" type="pres">
      <dgm:prSet presAssocID="{424066A3-3567-4585-BC71-19849F4CD125}" presName="boxAndChildren" presStyleCnt="0"/>
      <dgm:spPr/>
    </dgm:pt>
    <dgm:pt modelId="{AD06DCDA-04C5-4700-9B8A-3BFDA4B438EC}" type="pres">
      <dgm:prSet presAssocID="{424066A3-3567-4585-BC71-19849F4CD125}" presName="parentTextBox" presStyleLbl="node1" presStyleIdx="0" presStyleCnt="1" custLinFactNeighborY="-1250"/>
      <dgm:spPr/>
      <dgm:t>
        <a:bodyPr/>
        <a:lstStyle/>
        <a:p>
          <a:pPr rtl="1"/>
          <a:endParaRPr lang="ar-SA"/>
        </a:p>
      </dgm:t>
    </dgm:pt>
  </dgm:ptLst>
  <dgm:cxnLst>
    <dgm:cxn modelId="{462BD47C-5470-4624-A417-FBFEB9FC09BE}" srcId="{CC4866A3-8CEA-4F7A-9544-4B7459096955}" destId="{424066A3-3567-4585-BC71-19849F4CD125}" srcOrd="0" destOrd="0" parTransId="{783A7614-30DC-4FAD-93FF-CE515D3E4C0B}" sibTransId="{1861FEC0-7518-461B-BAA6-F03DBB11AF45}"/>
    <dgm:cxn modelId="{B5EDAD0C-07B3-4D0F-9545-48B7C950E734}" type="presOf" srcId="{CC4866A3-8CEA-4F7A-9544-4B7459096955}" destId="{11686A04-745D-47EF-AEED-4E36970EF31D}" srcOrd="0" destOrd="0" presId="urn:microsoft.com/office/officeart/2005/8/layout/process4"/>
    <dgm:cxn modelId="{9531E3A6-B42C-4AA4-969C-7B847B88293E}" type="presOf" srcId="{424066A3-3567-4585-BC71-19849F4CD125}" destId="{AD06DCDA-04C5-4700-9B8A-3BFDA4B438EC}" srcOrd="0" destOrd="0" presId="urn:microsoft.com/office/officeart/2005/8/layout/process4"/>
    <dgm:cxn modelId="{9BBE103E-357A-4C1F-BBD2-BC2F1C736813}" type="presParOf" srcId="{11686A04-745D-47EF-AEED-4E36970EF31D}" destId="{27C435EB-C166-4F07-9F02-E67C45C585CC}" srcOrd="0" destOrd="0" presId="urn:microsoft.com/office/officeart/2005/8/layout/process4"/>
    <dgm:cxn modelId="{A4711316-92FC-4C18-A332-5E97A7F999E5}" type="presParOf" srcId="{27C435EB-C166-4F07-9F02-E67C45C585CC}" destId="{AD06DCDA-04C5-4700-9B8A-3BFDA4B438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866A3-8CEA-4F7A-9544-4B745909695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066A3-3567-4585-BC71-19849F4CD12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1" eaLnBrk="1" latinLnBrk="0" hangingPunct="1"/>
          <a:r>
            <a:rPr lang="ar-SA" sz="36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Arabiya" pitchFamily="18" charset="-78"/>
              <a:ea typeface="+mn-ea"/>
              <a:cs typeface="ae_AlArabiya" pitchFamily="18" charset="-78"/>
            </a:rPr>
            <a:t>2) </a:t>
          </a:r>
          <a:r>
            <a:rPr lang="ar-SA" sz="5400" kern="1200" dirty="0" smtClean="0">
              <a:solidFill>
                <a:schemeClr val="tx1"/>
              </a:solidFill>
              <a:effectLst/>
              <a:latin typeface="ae_AlArabiya" pitchFamily="18" charset="-78"/>
              <a:ea typeface="+mn-ea"/>
              <a:cs typeface="ae_AlArabiya" pitchFamily="18" charset="-78"/>
            </a:rPr>
            <a:t>أسماء الشرط . </a:t>
          </a:r>
          <a:endParaRPr lang="en-US" sz="3600" kern="1200" dirty="0" smtClean="0">
            <a:solidFill>
              <a:schemeClr val="tx1"/>
            </a:solidFill>
            <a:effectLst/>
            <a:latin typeface="ae_AlArabiya" pitchFamily="18" charset="-78"/>
            <a:ea typeface="+mn-ea"/>
            <a:cs typeface="ae_AlArabiya" pitchFamily="18" charset="-78"/>
          </a:endParaRPr>
        </a:p>
      </dgm:t>
    </dgm:pt>
    <dgm:pt modelId="{783A7614-30DC-4FAD-93FF-CE515D3E4C0B}" type="par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861FEC0-7518-461B-BAA6-F03DBB11AF45}" type="sib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1686A04-745D-47EF-AEED-4E36970EF31D}" type="pres">
      <dgm:prSet presAssocID="{CC4866A3-8CEA-4F7A-9544-4B7459096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C435EB-C166-4F07-9F02-E67C45C585CC}" type="pres">
      <dgm:prSet presAssocID="{424066A3-3567-4585-BC71-19849F4CD125}" presName="boxAndChildren" presStyleCnt="0"/>
      <dgm:spPr/>
    </dgm:pt>
    <dgm:pt modelId="{AD06DCDA-04C5-4700-9B8A-3BFDA4B438EC}" type="pres">
      <dgm:prSet presAssocID="{424066A3-3567-4585-BC71-19849F4CD125}" presName="parentTextBox" presStyleLbl="node1" presStyleIdx="0" presStyleCnt="1" custLinFactNeighborY="-1250"/>
      <dgm:spPr/>
      <dgm:t>
        <a:bodyPr/>
        <a:lstStyle/>
        <a:p>
          <a:pPr rtl="1"/>
          <a:endParaRPr lang="ar-SA"/>
        </a:p>
      </dgm:t>
    </dgm:pt>
  </dgm:ptLst>
  <dgm:cxnLst>
    <dgm:cxn modelId="{5B408552-E619-435E-A98B-01908B33AD46}" type="presOf" srcId="{424066A3-3567-4585-BC71-19849F4CD125}" destId="{AD06DCDA-04C5-4700-9B8A-3BFDA4B438EC}" srcOrd="0" destOrd="0" presId="urn:microsoft.com/office/officeart/2005/8/layout/process4"/>
    <dgm:cxn modelId="{32B984F9-81C1-435F-B08B-56C1841032C8}" type="presOf" srcId="{CC4866A3-8CEA-4F7A-9544-4B7459096955}" destId="{11686A04-745D-47EF-AEED-4E36970EF31D}" srcOrd="0" destOrd="0" presId="urn:microsoft.com/office/officeart/2005/8/layout/process4"/>
    <dgm:cxn modelId="{462BD47C-5470-4624-A417-FBFEB9FC09BE}" srcId="{CC4866A3-8CEA-4F7A-9544-4B7459096955}" destId="{424066A3-3567-4585-BC71-19849F4CD125}" srcOrd="0" destOrd="0" parTransId="{783A7614-30DC-4FAD-93FF-CE515D3E4C0B}" sibTransId="{1861FEC0-7518-461B-BAA6-F03DBB11AF45}"/>
    <dgm:cxn modelId="{740348BD-7A0E-496D-A510-BA0D0AF33298}" type="presParOf" srcId="{11686A04-745D-47EF-AEED-4E36970EF31D}" destId="{27C435EB-C166-4F07-9F02-E67C45C585CC}" srcOrd="0" destOrd="0" presId="urn:microsoft.com/office/officeart/2005/8/layout/process4"/>
    <dgm:cxn modelId="{AD2B4875-BF37-4004-A5A3-084535AFBF25}" type="presParOf" srcId="{27C435EB-C166-4F07-9F02-E67C45C585CC}" destId="{AD06DCDA-04C5-4700-9B8A-3BFDA4B438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4866A3-8CEA-4F7A-9544-4B745909695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066A3-3567-4585-BC71-19849F4CD12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1" eaLnBrk="1" latinLnBrk="0" hangingPunct="1"/>
          <a:endParaRPr lang="ar-SA" sz="2800" kern="1200" dirty="0" smtClean="0">
            <a:solidFill>
              <a:schemeClr val="tx1"/>
            </a:solidFill>
            <a:effectLst/>
            <a:latin typeface="Andalus" pitchFamily="18" charset="-78"/>
            <a:ea typeface="+mn-ea"/>
            <a:cs typeface="Andalus" pitchFamily="18" charset="-78"/>
          </a:endParaRPr>
        </a:p>
        <a:p>
          <a:pPr marL="0" algn="ctr" defTabSz="914400" rtl="1" eaLnBrk="1" latinLnBrk="0" hangingPunct="1"/>
          <a:r>
            <a:rPr lang="ar-SA" sz="4000" kern="1200" dirty="0" smtClean="0">
              <a:solidFill>
                <a:schemeClr val="accent6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3)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أسماء </a:t>
          </a:r>
          <a:r>
            <a:rPr lang="ar-SA" sz="4000" kern="1200" dirty="0" err="1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الإستفهام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 . </a:t>
          </a:r>
        </a:p>
        <a:p>
          <a:pPr marL="0" algn="ctr" defTabSz="914400" rtl="1" eaLnBrk="1" latinLnBrk="0" hangingPunct="1"/>
          <a:r>
            <a:rPr lang="ar-SA" sz="4000" kern="1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مثل قوله تعالى 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:</a:t>
          </a:r>
        </a:p>
        <a:p>
          <a:pPr marL="0" algn="ctr" defTabSz="914400" rtl="1" eaLnBrk="1" latinLnBrk="0" hangingPunct="1"/>
          <a:r>
            <a:rPr lang="en-US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) </a:t>
          </a:r>
          <a:r>
            <a:rPr lang="ar-SA" sz="4000" kern="1200" dirty="0" smtClean="0">
              <a:solidFill>
                <a:schemeClr val="accent3">
                  <a:lumMod val="50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فَمَنْ يَأْتِيكُمْ بِمَاءٍ مَعِينٍ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)(الملك:30</a:t>
          </a:r>
          <a:r>
            <a:rPr lang="en-US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(</a:t>
          </a:r>
        </a:p>
        <a:p>
          <a:pPr marL="0" algn="ctr" defTabSz="914400" rtl="1" eaLnBrk="1" latinLnBrk="0" hangingPunct="1"/>
          <a:r>
            <a:rPr lang="en-US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) </a:t>
          </a:r>
          <a:r>
            <a:rPr lang="ar-SA" sz="4000" kern="1200" dirty="0" smtClean="0">
              <a:solidFill>
                <a:schemeClr val="accent3">
                  <a:lumMod val="50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وَيَوْمَ يُنَادِيهِمْ فَيَقُولُ مَاذَا أَجَبْتُمُ الْمُرْسَلِينَ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)(القصص:65).</a:t>
          </a:r>
          <a:endParaRPr lang="en-US" sz="4000" kern="1200" dirty="0" smtClean="0">
            <a:solidFill>
              <a:schemeClr val="tx1"/>
            </a:solidFill>
            <a:latin typeface="ae_AlArabiya" pitchFamily="18" charset="-78"/>
            <a:ea typeface="+mn-ea"/>
            <a:cs typeface="ae_AlArabiya" pitchFamily="18" charset="-78"/>
          </a:endParaRPr>
        </a:p>
      </dgm:t>
    </dgm:pt>
    <dgm:pt modelId="{783A7614-30DC-4FAD-93FF-CE515D3E4C0B}" type="par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861FEC0-7518-461B-BAA6-F03DBB11AF45}" type="sib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1686A04-745D-47EF-AEED-4E36970EF31D}" type="pres">
      <dgm:prSet presAssocID="{CC4866A3-8CEA-4F7A-9544-4B7459096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C435EB-C166-4F07-9F02-E67C45C585CC}" type="pres">
      <dgm:prSet presAssocID="{424066A3-3567-4585-BC71-19849F4CD125}" presName="boxAndChildren" presStyleCnt="0"/>
      <dgm:spPr/>
    </dgm:pt>
    <dgm:pt modelId="{AD06DCDA-04C5-4700-9B8A-3BFDA4B438EC}" type="pres">
      <dgm:prSet presAssocID="{424066A3-3567-4585-BC71-19849F4CD125}" presName="parentTextBox" presStyleLbl="node1" presStyleIdx="0" presStyleCnt="1" custLinFactNeighborY="-1459"/>
      <dgm:spPr/>
      <dgm:t>
        <a:bodyPr/>
        <a:lstStyle/>
        <a:p>
          <a:pPr rtl="1"/>
          <a:endParaRPr lang="ar-SA"/>
        </a:p>
      </dgm:t>
    </dgm:pt>
  </dgm:ptLst>
  <dgm:cxnLst>
    <dgm:cxn modelId="{462BD47C-5470-4624-A417-FBFEB9FC09BE}" srcId="{CC4866A3-8CEA-4F7A-9544-4B7459096955}" destId="{424066A3-3567-4585-BC71-19849F4CD125}" srcOrd="0" destOrd="0" parTransId="{783A7614-30DC-4FAD-93FF-CE515D3E4C0B}" sibTransId="{1861FEC0-7518-461B-BAA6-F03DBB11AF45}"/>
    <dgm:cxn modelId="{318ED95F-407F-4164-A6BC-EBDBE7539E0A}" type="presOf" srcId="{CC4866A3-8CEA-4F7A-9544-4B7459096955}" destId="{11686A04-745D-47EF-AEED-4E36970EF31D}" srcOrd="0" destOrd="0" presId="urn:microsoft.com/office/officeart/2005/8/layout/process4"/>
    <dgm:cxn modelId="{2AAD9C6D-5903-4122-9D7A-09D74DD66A2B}" type="presOf" srcId="{424066A3-3567-4585-BC71-19849F4CD125}" destId="{AD06DCDA-04C5-4700-9B8A-3BFDA4B438EC}" srcOrd="0" destOrd="0" presId="urn:microsoft.com/office/officeart/2005/8/layout/process4"/>
    <dgm:cxn modelId="{92D250FA-DF17-41F0-831D-A7EADAFA2ED0}" type="presParOf" srcId="{11686A04-745D-47EF-AEED-4E36970EF31D}" destId="{27C435EB-C166-4F07-9F02-E67C45C585CC}" srcOrd="0" destOrd="0" presId="urn:microsoft.com/office/officeart/2005/8/layout/process4"/>
    <dgm:cxn modelId="{365C0A5C-6FCE-4006-9DCC-C419D77D843F}" type="presParOf" srcId="{27C435EB-C166-4F07-9F02-E67C45C585CC}" destId="{AD06DCDA-04C5-4700-9B8A-3BFDA4B438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4866A3-8CEA-4F7A-9544-4B745909695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066A3-3567-4585-BC71-19849F4CD12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1" eaLnBrk="1" latinLnBrk="0" hangingPunct="1"/>
          <a:endParaRPr lang="ar-SA" sz="2400" kern="1200" dirty="0" smtClean="0">
            <a:solidFill>
              <a:schemeClr val="tx1"/>
            </a:solidFill>
            <a:effectLst/>
            <a:latin typeface="Andalus" pitchFamily="18" charset="-78"/>
            <a:ea typeface="+mn-ea"/>
            <a:cs typeface="Andalus" pitchFamily="18" charset="-78"/>
          </a:endParaRPr>
        </a:p>
        <a:p>
          <a:pPr marL="0" algn="ctr" defTabSz="914400" rtl="1" eaLnBrk="1" latinLnBrk="0" hangingPunct="1"/>
          <a:r>
            <a:rPr lang="ar-SA" sz="4000" kern="1200" dirty="0" smtClean="0">
              <a:solidFill>
                <a:schemeClr val="accent6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4) 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الأسماء الموصولة .</a:t>
          </a:r>
        </a:p>
        <a:p>
          <a:pPr marL="0" algn="ctr" defTabSz="914400" rtl="1" eaLnBrk="1" latinLnBrk="0" hangingPunct="1"/>
          <a:r>
            <a:rPr lang="ar-SA" sz="3600" kern="1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 </a:t>
          </a:r>
          <a:endParaRPr lang="en-US" sz="3600" kern="1200" dirty="0" smtClean="0">
            <a:solidFill>
              <a:schemeClr val="tx1"/>
            </a:solidFill>
            <a:latin typeface="ae_AlArabiya" pitchFamily="18" charset="-78"/>
            <a:ea typeface="+mn-ea"/>
            <a:cs typeface="ae_AlArabiya" pitchFamily="18" charset="-78"/>
          </a:endParaRPr>
        </a:p>
      </dgm:t>
    </dgm:pt>
    <dgm:pt modelId="{783A7614-30DC-4FAD-93FF-CE515D3E4C0B}" type="par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861FEC0-7518-461B-BAA6-F03DBB11AF45}" type="sib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1686A04-745D-47EF-AEED-4E36970EF31D}" type="pres">
      <dgm:prSet presAssocID="{CC4866A3-8CEA-4F7A-9544-4B7459096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C435EB-C166-4F07-9F02-E67C45C585CC}" type="pres">
      <dgm:prSet presAssocID="{424066A3-3567-4585-BC71-19849F4CD125}" presName="boxAndChildren" presStyleCnt="0"/>
      <dgm:spPr/>
    </dgm:pt>
    <dgm:pt modelId="{AD06DCDA-04C5-4700-9B8A-3BFDA4B438EC}" type="pres">
      <dgm:prSet presAssocID="{424066A3-3567-4585-BC71-19849F4CD125}" presName="parentTextBox" presStyleLbl="node1" presStyleIdx="0" presStyleCnt="1" custLinFactNeighborY="-1459"/>
      <dgm:spPr/>
      <dgm:t>
        <a:bodyPr/>
        <a:lstStyle/>
        <a:p>
          <a:pPr rtl="1"/>
          <a:endParaRPr lang="ar-SA"/>
        </a:p>
      </dgm:t>
    </dgm:pt>
  </dgm:ptLst>
  <dgm:cxnLst>
    <dgm:cxn modelId="{462BD47C-5470-4624-A417-FBFEB9FC09BE}" srcId="{CC4866A3-8CEA-4F7A-9544-4B7459096955}" destId="{424066A3-3567-4585-BC71-19849F4CD125}" srcOrd="0" destOrd="0" parTransId="{783A7614-30DC-4FAD-93FF-CE515D3E4C0B}" sibTransId="{1861FEC0-7518-461B-BAA6-F03DBB11AF45}"/>
    <dgm:cxn modelId="{247F9BD7-33C7-47A0-8381-476FD8A2708B}" type="presOf" srcId="{424066A3-3567-4585-BC71-19849F4CD125}" destId="{AD06DCDA-04C5-4700-9B8A-3BFDA4B438EC}" srcOrd="0" destOrd="0" presId="urn:microsoft.com/office/officeart/2005/8/layout/process4"/>
    <dgm:cxn modelId="{D3A76DC9-4CB3-4AE3-89DB-53565873062C}" type="presOf" srcId="{CC4866A3-8CEA-4F7A-9544-4B7459096955}" destId="{11686A04-745D-47EF-AEED-4E36970EF31D}" srcOrd="0" destOrd="0" presId="urn:microsoft.com/office/officeart/2005/8/layout/process4"/>
    <dgm:cxn modelId="{3873D8B9-B14B-4B49-8A83-369B5077E3E3}" type="presParOf" srcId="{11686A04-745D-47EF-AEED-4E36970EF31D}" destId="{27C435EB-C166-4F07-9F02-E67C45C585CC}" srcOrd="0" destOrd="0" presId="urn:microsoft.com/office/officeart/2005/8/layout/process4"/>
    <dgm:cxn modelId="{27F86FDE-930C-4915-85D0-FCD241DD86F3}" type="presParOf" srcId="{27C435EB-C166-4F07-9F02-E67C45C585CC}" destId="{AD06DCDA-04C5-4700-9B8A-3BFDA4B438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4866A3-8CEA-4F7A-9544-4B745909695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066A3-3567-4585-BC71-19849F4CD125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1" eaLnBrk="1" latinLnBrk="0" hangingPunct="1"/>
          <a:endParaRPr lang="ar-SA" sz="2400" kern="1200" dirty="0" smtClean="0">
            <a:solidFill>
              <a:schemeClr val="tx1"/>
            </a:solidFill>
            <a:effectLst/>
            <a:latin typeface="Andalus" pitchFamily="18" charset="-78"/>
            <a:ea typeface="+mn-ea"/>
            <a:cs typeface="Andalus" pitchFamily="18" charset="-78"/>
          </a:endParaRPr>
        </a:p>
        <a:p>
          <a:pPr marL="0" algn="ctr" defTabSz="914400" rtl="1" eaLnBrk="1" latinLnBrk="0" hangingPunct="1"/>
          <a:r>
            <a:rPr lang="ar-SA" sz="4000" kern="1200" dirty="0" smtClean="0">
              <a:solidFill>
                <a:schemeClr val="accent6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5) 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النكرة في سياق النفي , أو النهي , أو </a:t>
          </a:r>
          <a:r>
            <a:rPr lang="ar-SA" sz="4000" kern="1200" dirty="0" err="1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الاسفهام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 , أو الشرط .</a:t>
          </a:r>
        </a:p>
        <a:p>
          <a:pPr marL="0" algn="ctr" defTabSz="914400" rtl="1" eaLnBrk="1" latinLnBrk="0" hangingPunct="1"/>
          <a:r>
            <a:rPr lang="ar-SA" sz="3600" kern="1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 </a:t>
          </a:r>
          <a:endParaRPr lang="en-US" sz="3600" kern="1200" dirty="0" smtClean="0">
            <a:solidFill>
              <a:schemeClr val="tx1"/>
            </a:solidFill>
            <a:latin typeface="ae_AlArabiya" pitchFamily="18" charset="-78"/>
            <a:ea typeface="+mn-ea"/>
            <a:cs typeface="ae_AlArabiya" pitchFamily="18" charset="-78"/>
          </a:endParaRPr>
        </a:p>
      </dgm:t>
    </dgm:pt>
    <dgm:pt modelId="{783A7614-30DC-4FAD-93FF-CE515D3E4C0B}" type="par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861FEC0-7518-461B-BAA6-F03DBB11AF45}" type="sibTrans" cxnId="{462BD47C-5470-4624-A417-FBFEB9FC09BE}">
      <dgm:prSet/>
      <dgm:spPr/>
      <dgm:t>
        <a:bodyPr/>
        <a:lstStyle/>
        <a:p>
          <a:pPr rtl="1"/>
          <a:endParaRPr lang="ar-SA"/>
        </a:p>
      </dgm:t>
    </dgm:pt>
    <dgm:pt modelId="{11686A04-745D-47EF-AEED-4E36970EF31D}" type="pres">
      <dgm:prSet presAssocID="{CC4866A3-8CEA-4F7A-9544-4B74590969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C435EB-C166-4F07-9F02-E67C45C585CC}" type="pres">
      <dgm:prSet presAssocID="{424066A3-3567-4585-BC71-19849F4CD125}" presName="boxAndChildren" presStyleCnt="0"/>
      <dgm:spPr/>
    </dgm:pt>
    <dgm:pt modelId="{AD06DCDA-04C5-4700-9B8A-3BFDA4B438EC}" type="pres">
      <dgm:prSet presAssocID="{424066A3-3567-4585-BC71-19849F4CD125}" presName="parentTextBox" presStyleLbl="node1" presStyleIdx="0" presStyleCnt="1" custLinFactNeighborY="-1459"/>
      <dgm:spPr/>
      <dgm:t>
        <a:bodyPr/>
        <a:lstStyle/>
        <a:p>
          <a:pPr rtl="1"/>
          <a:endParaRPr lang="ar-SA"/>
        </a:p>
      </dgm:t>
    </dgm:pt>
  </dgm:ptLst>
  <dgm:cxnLst>
    <dgm:cxn modelId="{462BD47C-5470-4624-A417-FBFEB9FC09BE}" srcId="{CC4866A3-8CEA-4F7A-9544-4B7459096955}" destId="{424066A3-3567-4585-BC71-19849F4CD125}" srcOrd="0" destOrd="0" parTransId="{783A7614-30DC-4FAD-93FF-CE515D3E4C0B}" sibTransId="{1861FEC0-7518-461B-BAA6-F03DBB11AF45}"/>
    <dgm:cxn modelId="{21D3C519-BBED-42B5-9383-8327B8A46AF9}" type="presOf" srcId="{424066A3-3567-4585-BC71-19849F4CD125}" destId="{AD06DCDA-04C5-4700-9B8A-3BFDA4B438EC}" srcOrd="0" destOrd="0" presId="urn:microsoft.com/office/officeart/2005/8/layout/process4"/>
    <dgm:cxn modelId="{AAC286B2-5ADD-49F1-8655-3067B2977902}" type="presOf" srcId="{CC4866A3-8CEA-4F7A-9544-4B7459096955}" destId="{11686A04-745D-47EF-AEED-4E36970EF31D}" srcOrd="0" destOrd="0" presId="urn:microsoft.com/office/officeart/2005/8/layout/process4"/>
    <dgm:cxn modelId="{BE47DFA4-4C00-4161-BE31-ED194645DF5A}" type="presParOf" srcId="{11686A04-745D-47EF-AEED-4E36970EF31D}" destId="{27C435EB-C166-4F07-9F02-E67C45C585CC}" srcOrd="0" destOrd="0" presId="urn:microsoft.com/office/officeart/2005/8/layout/process4"/>
    <dgm:cxn modelId="{D76C7635-F004-44B5-855D-B1A378D0AAF8}" type="presParOf" srcId="{27C435EB-C166-4F07-9F02-E67C45C585CC}" destId="{AD06DCDA-04C5-4700-9B8A-3BFDA4B438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A9E504-4A47-4680-AC2F-6FF19878E7F3}">
      <dsp:nvSpPr>
        <dsp:cNvPr id="0" name=""/>
        <dsp:cNvSpPr/>
      </dsp:nvSpPr>
      <dsp:spPr>
        <a:xfrm rot="5400000">
          <a:off x="-427456" y="432972"/>
          <a:ext cx="2849711" cy="1994797"/>
        </a:xfrm>
        <a:prstGeom prst="chevron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لغة</a:t>
          </a:r>
        </a:p>
      </dsp:txBody>
      <dsp:txXfrm rot="5400000">
        <a:off x="-427456" y="432972"/>
        <a:ext cx="2849711" cy="1994797"/>
      </dsp:txXfrm>
    </dsp:sp>
    <dsp:sp modelId="{A59E41C2-D065-4D03-9A88-4587E55D1AB7}">
      <dsp:nvSpPr>
        <dsp:cNvPr id="0" name=""/>
        <dsp:cNvSpPr/>
      </dsp:nvSpPr>
      <dsp:spPr>
        <a:xfrm rot="5400000">
          <a:off x="3714093" y="-1713779"/>
          <a:ext cx="1853286" cy="5291878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الشامل . يقال عمهم الخير إذا شملهم  وعم البلاء , والقحط إذا شمل .</a:t>
          </a:r>
        </a:p>
      </dsp:txBody>
      <dsp:txXfrm rot="5400000">
        <a:off x="3714093" y="-1713779"/>
        <a:ext cx="1853286" cy="5291878"/>
      </dsp:txXfrm>
    </dsp:sp>
    <dsp:sp modelId="{F6EAA03F-5E6A-4211-869B-FEF4ABD11C91}">
      <dsp:nvSpPr>
        <dsp:cNvPr id="0" name=""/>
        <dsp:cNvSpPr/>
      </dsp:nvSpPr>
      <dsp:spPr>
        <a:xfrm rot="5400000">
          <a:off x="-427456" y="3001517"/>
          <a:ext cx="2849711" cy="1994797"/>
        </a:xfrm>
        <a:prstGeom prst="chevron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اصطلاحا</a:t>
          </a:r>
        </a:p>
      </dsp:txBody>
      <dsp:txXfrm rot="5400000">
        <a:off x="-427456" y="3001517"/>
        <a:ext cx="2849711" cy="1994797"/>
      </dsp:txXfrm>
    </dsp:sp>
    <dsp:sp modelId="{2FD16F2D-6AF5-4DE7-BE25-EAF4379B1681}">
      <dsp:nvSpPr>
        <dsp:cNvPr id="0" name=""/>
        <dsp:cNvSpPr/>
      </dsp:nvSpPr>
      <dsp:spPr>
        <a:xfrm rot="5400000">
          <a:off x="3714580" y="854277"/>
          <a:ext cx="1852312" cy="5291878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هو اللفظ المستغرق لجميع أفراده بلا حصر .</a:t>
          </a:r>
        </a:p>
      </dsp:txBody>
      <dsp:txXfrm rot="5400000">
        <a:off x="3714580" y="854277"/>
        <a:ext cx="1852312" cy="52918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AA03F-5E6A-4211-869B-FEF4ABD11C91}">
      <dsp:nvSpPr>
        <dsp:cNvPr id="0" name=""/>
        <dsp:cNvSpPr/>
      </dsp:nvSpPr>
      <dsp:spPr>
        <a:xfrm rot="5400000">
          <a:off x="-477804" y="1241813"/>
          <a:ext cx="3185365" cy="2229755"/>
        </a:xfrm>
        <a:prstGeom prst="chevron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أمثلته</a:t>
          </a:r>
          <a:endParaRPr lang="ar-SA" sz="6000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18" charset="-78"/>
            <a:ea typeface="+mn-ea"/>
            <a:cs typeface="Andalus" pitchFamily="18" charset="-78"/>
          </a:endParaRPr>
        </a:p>
      </dsp:txBody>
      <dsp:txXfrm rot="5400000">
        <a:off x="-477804" y="1241813"/>
        <a:ext cx="3185365" cy="2229755"/>
      </dsp:txXfrm>
    </dsp:sp>
    <dsp:sp modelId="{2FD16F2D-6AF5-4DE7-BE25-EAF4379B1681}">
      <dsp:nvSpPr>
        <dsp:cNvPr id="0" name=""/>
        <dsp:cNvSpPr/>
      </dsp:nvSpPr>
      <dsp:spPr>
        <a:xfrm rot="5400000">
          <a:off x="3162349" y="-930068"/>
          <a:ext cx="3977550" cy="5842738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قوله تعالى : </a:t>
          </a:r>
          <a:r>
            <a:rPr lang="en-US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)</a:t>
          </a: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إِنَّ الْأَبْرَارَ لَفِي نَعِيمٍ) (الانفطار:13) , (كُلُّ نَفْسٍ ذَآئِقَةُ الْمَوْتِ) ( آل عمران :185).</a:t>
          </a:r>
        </a:p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فلفظ (الْأَبْرَار) </a:t>
          </a:r>
          <a:r>
            <a:rPr lang="ar-SA" sz="36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و</a:t>
          </a:r>
          <a:r>
            <a:rPr lang="ar-SA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+mn-ea"/>
              <a:cs typeface="Andalus" pitchFamily="18" charset="-78"/>
            </a:rPr>
            <a:t> (كُلُّ نَفْسٍ) لفظ عام يدل على الشمول من غير حصر .</a:t>
          </a:r>
          <a:endParaRPr lang="en-US" sz="36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18" charset="-78"/>
            <a:ea typeface="+mn-ea"/>
            <a:cs typeface="Andalus" pitchFamily="18" charset="-78"/>
          </a:endParaRPr>
        </a:p>
      </dsp:txBody>
      <dsp:txXfrm rot="5400000">
        <a:off x="3162349" y="-930068"/>
        <a:ext cx="3977550" cy="58427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06DCDA-04C5-4700-9B8A-3BFDA4B438EC}">
      <dsp:nvSpPr>
        <dsp:cNvPr id="0" name=""/>
        <dsp:cNvSpPr/>
      </dsp:nvSpPr>
      <dsp:spPr>
        <a:xfrm>
          <a:off x="0" y="0"/>
          <a:ext cx="6286544" cy="257176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 dirty="0" smtClean="0">
            <a:solidFill>
              <a:schemeClr val="tx1"/>
            </a:solidFill>
            <a:effectLst/>
            <a:latin typeface="Andalus" pitchFamily="18" charset="-78"/>
            <a:ea typeface="+mn-ea"/>
            <a:cs typeface="Andalus" pitchFamily="18" charset="-78"/>
          </a:endParaRPr>
        </a:p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accent6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4) 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الأسماء الموصولة .</a:t>
          </a:r>
        </a:p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 </a:t>
          </a:r>
          <a:endParaRPr lang="en-US" sz="3600" kern="1200" dirty="0" smtClean="0">
            <a:solidFill>
              <a:schemeClr val="tx1"/>
            </a:solidFill>
            <a:latin typeface="ae_AlArabiya" pitchFamily="18" charset="-78"/>
            <a:ea typeface="+mn-ea"/>
            <a:cs typeface="ae_AlArabiya" pitchFamily="18" charset="-78"/>
          </a:endParaRPr>
        </a:p>
      </dsp:txBody>
      <dsp:txXfrm>
        <a:off x="0" y="0"/>
        <a:ext cx="6286544" cy="25717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06DCDA-04C5-4700-9B8A-3BFDA4B438EC}">
      <dsp:nvSpPr>
        <dsp:cNvPr id="0" name=""/>
        <dsp:cNvSpPr/>
      </dsp:nvSpPr>
      <dsp:spPr>
        <a:xfrm>
          <a:off x="0" y="0"/>
          <a:ext cx="6286544" cy="256925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 dirty="0" smtClean="0">
            <a:solidFill>
              <a:schemeClr val="tx1"/>
            </a:solidFill>
            <a:effectLst/>
            <a:latin typeface="Andalus" pitchFamily="18" charset="-78"/>
            <a:ea typeface="+mn-ea"/>
            <a:cs typeface="Andalus" pitchFamily="18" charset="-78"/>
          </a:endParaRPr>
        </a:p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accent6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5) 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النكرة في سياق النفي , أو النهي , أو </a:t>
          </a:r>
          <a:r>
            <a:rPr lang="ar-SA" sz="4000" kern="1200" dirty="0" err="1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الاسفهام</a:t>
          </a:r>
          <a:r>
            <a:rPr lang="ar-SA" sz="4000" kern="1200" dirty="0" smtClean="0">
              <a:solidFill>
                <a:schemeClr val="tx1"/>
              </a:solidFill>
              <a:latin typeface="ae_AlArabiya" pitchFamily="18" charset="-78"/>
              <a:ea typeface="+mn-ea"/>
              <a:cs typeface="ae_AlArabiya" pitchFamily="18" charset="-78"/>
            </a:rPr>
            <a:t> , أو الشرط .</a:t>
          </a:r>
        </a:p>
        <a:p>
          <a:pPr marL="0" lvl="0" algn="ctr" defTabSz="914400" rtl="1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ea typeface="+mn-ea"/>
              <a:cs typeface="ae_AlArabiya" pitchFamily="18" charset="-78"/>
            </a:rPr>
            <a:t> </a:t>
          </a:r>
          <a:endParaRPr lang="en-US" sz="3600" kern="1200" dirty="0" smtClean="0">
            <a:solidFill>
              <a:schemeClr val="tx1"/>
            </a:solidFill>
            <a:latin typeface="ae_AlArabiya" pitchFamily="18" charset="-78"/>
            <a:ea typeface="+mn-ea"/>
            <a:cs typeface="ae_AlArabiya" pitchFamily="18" charset="-78"/>
          </a:endParaRPr>
        </a:p>
      </dsp:txBody>
      <dsp:txXfrm>
        <a:off x="0" y="0"/>
        <a:ext cx="6286544" cy="256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4046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7814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0406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3700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6959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5272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190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511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2765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8747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428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A8D49-8EBF-460B-87E1-A3D5F8C17A03}" type="datetimeFigureOut">
              <a:rPr lang="ar-SA" smtClean="0"/>
              <a:pPr/>
              <a:t>18/12/34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0EC47-7599-49FA-B27A-20F2797E17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9437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571604" y="1785926"/>
            <a:ext cx="6408712" cy="31547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9900" dirty="0">
                <a:solidFill>
                  <a:schemeClr val="accent3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ar-SA" sz="19900" dirty="0" smtClean="0">
                <a:latin typeface="Andalus" pitchFamily="18" charset="-78"/>
                <a:cs typeface="Andalus" pitchFamily="18" charset="-78"/>
              </a:rPr>
              <a:t>العام</a:t>
            </a:r>
            <a:r>
              <a:rPr lang="ar-SA" sz="19900" dirty="0" smtClean="0">
                <a:solidFill>
                  <a:schemeClr val="accent3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ar-SA" sz="19900" dirty="0">
              <a:solidFill>
                <a:schemeClr val="accent3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0996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40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مثل قوله تعالى : </a:t>
            </a:r>
          </a:p>
          <a:p>
            <a:pPr algn="ctr"/>
            <a:endParaRPr lang="ar-SA" sz="40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  <a:p>
            <a:pPr lvl="0" algn="ctr"/>
            <a:r>
              <a:rPr lang="en-US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</a:t>
            </a:r>
            <a:r>
              <a:rPr lang="ar-SA" sz="36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مَنْ عَمِلَ صَالِحاً فَلِنَفْسِهِ وَمَنْ أَسَاء فَعَلَيْهَا ثُمَّ إِلَى رَبِّكُمْ تُرْجَعُونَ</a:t>
            </a:r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)(الجاثـية:15) ,</a:t>
            </a:r>
          </a:p>
          <a:p>
            <a:pPr lvl="0" algn="ctr"/>
            <a:r>
              <a:rPr lang="en-US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 ) </a:t>
            </a:r>
            <a:r>
              <a:rPr lang="ar-SA" sz="36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وَلِلَّهِ الْمَشْرِقُ وَالْمَغْرِبُ فَأَيْنَمَا تُوَلُّوا فَثَمَّ وَجْهُ اللَّهِ إِنَّ اللَّهَ وَاسِعٌ عَلِيمٌ</a:t>
            </a:r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)(البقرة:115) , </a:t>
            </a:r>
          </a:p>
          <a:p>
            <a:pPr lvl="0" algn="ctr"/>
            <a:r>
              <a:rPr lang="en-US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</a:t>
            </a:r>
            <a:r>
              <a:rPr lang="ar-SA" sz="36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فَأَيْنَمَا تُوَلُّوا فَثَمَّ وَجْهُ اللَّهِ</a:t>
            </a:r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)(البقرة: ا115) , </a:t>
            </a:r>
          </a:p>
          <a:p>
            <a:pPr lvl="0" algn="ctr"/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(</a:t>
            </a:r>
            <a:r>
              <a:rPr lang="ar-SA" sz="36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وَمَا تَفْعَلُوا مِنْ خَيْرٍ يَعْلَمْهُ الله</a:t>
            </a:r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 البقرة: 197) </a:t>
            </a:r>
            <a:r>
              <a:rPr lang="ar-SA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.</a:t>
            </a:r>
          </a:p>
          <a:p>
            <a:pPr algn="ctr"/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وأدوات الشرط هي </a:t>
            </a:r>
            <a:r>
              <a:rPr lang="ar-SA" sz="3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: من , وما , وأين , ومتى , وأي</a:t>
            </a:r>
            <a:endParaRPr lang="en-US" sz="3600" dirty="0" smtClean="0">
              <a:solidFill>
                <a:schemeClr val="tx1"/>
              </a:solidFill>
              <a:latin typeface="ae_AlArabiya" pitchFamily="18" charset="-78"/>
              <a:cs typeface="ae_AlArabiya" pitchFamily="18" charset="-78"/>
            </a:endParaRPr>
          </a:p>
          <a:p>
            <a:pPr lvl="0" algn="ctr"/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5" name="نصف إطار 4"/>
          <p:cNvSpPr/>
          <p:nvPr/>
        </p:nvSpPr>
        <p:spPr>
          <a:xfrm>
            <a:off x="1071538" y="642918"/>
            <a:ext cx="928694" cy="1214446"/>
          </a:xfrm>
          <a:prstGeom prst="half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76672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000100" y="857232"/>
          <a:ext cx="721523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ذو زوايا قطرية مخدوشة 4"/>
          <p:cNvSpPr/>
          <p:nvPr/>
        </p:nvSpPr>
        <p:spPr>
          <a:xfrm>
            <a:off x="2428860" y="714356"/>
            <a:ext cx="4429156" cy="92869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صيغ العموم </a:t>
            </a:r>
            <a:r>
              <a:rPr lang="ar-SA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سبع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 :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76672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428728" y="2071678"/>
          <a:ext cx="628654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ذو زوايا قطرية مخدوشة 4"/>
          <p:cNvSpPr/>
          <p:nvPr/>
        </p:nvSpPr>
        <p:spPr>
          <a:xfrm>
            <a:off x="2285984" y="1643050"/>
            <a:ext cx="4429156" cy="92869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صيغ العموم </a:t>
            </a:r>
            <a:r>
              <a:rPr lang="ar-SA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سبع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 :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كقوله تعالى 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: </a:t>
            </a:r>
          </a:p>
          <a:p>
            <a:pPr lvl="0"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)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وَالَّذِي جَاءَ بِالصِّدْقِ وَصَدَّقَ </a:t>
            </a:r>
            <a:r>
              <a:rPr lang="ar-SA" sz="3200" dirty="0" err="1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بِهِ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 أُولَئِكَ هُمُ الْمُتَّقُونَ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(الزمر:33),</a:t>
            </a:r>
          </a:p>
          <a:p>
            <a:pPr lvl="0"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 (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وَالَّذِينَ يَرْمُونَ الْمُحْصَنَاتِ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(النور:4) ,</a:t>
            </a:r>
          </a:p>
          <a:p>
            <a:pPr lvl="0"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( 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وَاللَّائِي يَئِسْنَ مِنَ الْمَحِيضِ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(الطلاق:4) , </a:t>
            </a:r>
          </a:p>
          <a:p>
            <a:pPr lvl="0"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(</a:t>
            </a:r>
            <a:r>
              <a:rPr lang="ar-SA" sz="3200" dirty="0" err="1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وَأُولَاتُ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 الْأَحْمَالِ أَجَلُهُنَّ أَنْ يَضَعْنَ حَمْلَهُنَّ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(الطلاق:4)</a:t>
            </a:r>
            <a:endParaRPr lang="en-US" sz="3200" dirty="0" smtClean="0">
              <a:solidFill>
                <a:schemeClr val="tx1"/>
              </a:solidFill>
              <a:latin typeface="ae_AlArabiya" pitchFamily="18" charset="-78"/>
              <a:cs typeface="ae_AlArabiya" pitchFamily="18" charset="-78"/>
            </a:endParaRPr>
          </a:p>
          <a:p>
            <a:pPr lvl="0"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والأسماء الموصولة هي : </a:t>
            </a:r>
          </a:p>
          <a:p>
            <a:pPr lvl="0"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الذي , والتي , والذَيْن , واللتين , والذِيْن , واللائي , </a:t>
            </a:r>
            <a:r>
              <a:rPr lang="ar-SA" sz="3200" dirty="0" err="1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وأولات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 , ونحوها .</a:t>
            </a:r>
            <a:endParaRPr lang="en-US" sz="3200" dirty="0" smtClean="0">
              <a:solidFill>
                <a:schemeClr val="tx1"/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5" name="نصف إطار 4"/>
          <p:cNvSpPr/>
          <p:nvPr/>
        </p:nvSpPr>
        <p:spPr>
          <a:xfrm>
            <a:off x="1071538" y="642918"/>
            <a:ext cx="928694" cy="1214446"/>
          </a:xfrm>
          <a:prstGeom prst="half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76672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428728" y="2071678"/>
          <a:ext cx="628654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ذو زوايا قطرية مخدوشة 4"/>
          <p:cNvSpPr/>
          <p:nvPr/>
        </p:nvSpPr>
        <p:spPr>
          <a:xfrm>
            <a:off x="2285984" y="1571612"/>
            <a:ext cx="4429156" cy="92869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صيغ العموم </a:t>
            </a:r>
            <a:r>
              <a:rPr lang="ar-SA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سبع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 :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928662" y="714356"/>
          <a:ext cx="728667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714348" y="1357298"/>
          <a:ext cx="8072494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643174" y="571480"/>
            <a:ext cx="3643338" cy="10001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ألفاظ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العموم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خمسة :</a:t>
            </a:r>
          </a:p>
        </p:txBody>
      </p:sp>
      <p:sp>
        <p:nvSpPr>
          <p:cNvPr id="8" name="مستطيل ذو زوايا قطرية مخدوشة 7"/>
          <p:cNvSpPr/>
          <p:nvPr/>
        </p:nvSpPr>
        <p:spPr>
          <a:xfrm>
            <a:off x="857224" y="1643050"/>
            <a:ext cx="7358114" cy="457203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القسم الأول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:</a:t>
            </a:r>
          </a:p>
          <a:p>
            <a:pPr algn="ctr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 كل اسم عرف بالألف واللام لغير المعهود وهو </a:t>
            </a:r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ثلاثة أنواع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/>
            </a:r>
            <a:b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</a:b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1-  ألفاظ الجموع كالمسلمين والمشركين والذين </a:t>
            </a:r>
            <a:b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</a:b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2- أسماء الأجناس وهو ما لا واحد له من لفظه كالناس والحيوان والماء والتراب </a:t>
            </a:r>
            <a:b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</a:b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3- لفظ الواحد كالسارق والسارقة والزاني والزانية </a:t>
            </a:r>
            <a:r>
              <a:rPr lang="ar-SA" sz="2800" dirty="0" err="1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و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 { إن الإنسان لفي خسر } </a:t>
            </a:r>
            <a:b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</a:br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القسم الثاني :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من ألفاظ العموم ما أضيف من هذه الأنواع إلى معرفة كعبيد زيد ومال عمرو </a:t>
            </a:r>
            <a:r>
              <a:rPr lang="ar-SA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</a:br>
            <a:endParaRPr lang="ar-SA" dirty="0"/>
          </a:p>
        </p:txBody>
      </p:sp>
      <p:sp>
        <p:nvSpPr>
          <p:cNvPr id="9" name="مستطيل ذو زوايا قطرية مستديرة 8"/>
          <p:cNvSpPr/>
          <p:nvPr/>
        </p:nvSpPr>
        <p:spPr>
          <a:xfrm rot="7731127">
            <a:off x="7982174" y="-147911"/>
            <a:ext cx="639594" cy="2130248"/>
          </a:xfrm>
          <a:prstGeom prst="round2DiagRect">
            <a:avLst/>
          </a:prstGeom>
          <a:solidFill>
            <a:schemeClr val="lt1">
              <a:alpha val="32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1" anchor="ctr"/>
          <a:lstStyle/>
          <a:p>
            <a:pPr algn="ctr"/>
            <a:r>
              <a:rPr lang="ar-SA" sz="3600" dirty="0" err="1" smtClean="0">
                <a:solidFill>
                  <a:schemeClr val="accent4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اضافة</a:t>
            </a:r>
            <a:endParaRPr lang="ar-SA" sz="3600" dirty="0">
              <a:solidFill>
                <a:schemeClr val="accent4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643174" y="571480"/>
            <a:ext cx="3643338" cy="10001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ألفاظ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العموم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خمسة :</a:t>
            </a:r>
          </a:p>
        </p:txBody>
      </p:sp>
      <p:sp>
        <p:nvSpPr>
          <p:cNvPr id="8" name="مستطيل ذو زوايا قطرية مخدوشة 7"/>
          <p:cNvSpPr/>
          <p:nvPr/>
        </p:nvSpPr>
        <p:spPr>
          <a:xfrm>
            <a:off x="857224" y="1785926"/>
            <a:ext cx="7358114" cy="4429156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القسم الثالث : </a:t>
            </a:r>
          </a:p>
          <a:p>
            <a:pPr algn="ctr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أدوات الشرط كمن فيمن يعقل وما فيما لا يعقل وأي في الجميع وأين وأيان في المكان ومتى في الزمان ونحوه كقوله تعالى ” ومن يتوكل على الله فهو حسبه“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{ ما عندكم ينفد وما عند الله باق } { أينما تكونوا يدرككم الموت } وقوله عليه السلام أيما امرأة أنكحت نفسها بغير إذن وليها </a:t>
            </a:r>
            <a:r>
              <a:rPr lang="ar-SA" sz="1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/>
            </a:r>
            <a:br>
              <a:rPr lang="ar-SA" sz="1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</a:br>
            <a:endParaRPr lang="ar-SA" sz="1600" dirty="0"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5" name="مستطيل ذو زوايا قطرية مستديرة 4"/>
          <p:cNvSpPr/>
          <p:nvPr/>
        </p:nvSpPr>
        <p:spPr>
          <a:xfrm rot="7731127">
            <a:off x="7982174" y="-147911"/>
            <a:ext cx="639594" cy="2130248"/>
          </a:xfrm>
          <a:prstGeom prst="round2DiagRect">
            <a:avLst/>
          </a:prstGeom>
          <a:solidFill>
            <a:schemeClr val="lt1">
              <a:alpha val="32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1" anchor="ctr"/>
          <a:lstStyle/>
          <a:p>
            <a:pPr algn="ctr"/>
            <a:r>
              <a:rPr lang="ar-SA" sz="3600" dirty="0" err="1" smtClean="0">
                <a:solidFill>
                  <a:schemeClr val="accent4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اضافة</a:t>
            </a:r>
            <a:endParaRPr lang="ar-SA" sz="3600" dirty="0">
              <a:solidFill>
                <a:schemeClr val="accent4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643174" y="571480"/>
            <a:ext cx="3643338" cy="10001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ألفاظ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العموم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خمسة :</a:t>
            </a:r>
          </a:p>
        </p:txBody>
      </p:sp>
      <p:sp>
        <p:nvSpPr>
          <p:cNvPr id="8" name="مستطيل ذو زوايا قطرية مخدوشة 7"/>
          <p:cNvSpPr/>
          <p:nvPr/>
        </p:nvSpPr>
        <p:spPr>
          <a:xfrm>
            <a:off x="857224" y="1785926"/>
            <a:ext cx="7358114" cy="4429156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القسم الرابع : </a:t>
            </a:r>
          </a:p>
          <a:p>
            <a:pPr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كل وجميع كقوله تعالى { كل نفس ذائقة الموت } { ولكل أمة أجل } { الله خالق كل شيء }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القسم الخامس :</a:t>
            </a:r>
          </a:p>
          <a:p>
            <a:pPr algn="ctr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النكرة في سياق النفي كقوله تعالى { ولم تكن له صاحبة } { ولا يحيطون بشيء من علمه } قال </a:t>
            </a:r>
            <a:r>
              <a:rPr lang="ar-SA" sz="3200" dirty="0" err="1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البستي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 الكامل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1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/>
            </a:r>
            <a:br>
              <a:rPr lang="ar-SA" sz="16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</a:br>
            <a:endParaRPr lang="ar-SA" sz="1600" dirty="0"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5" name="مستطيل ذو زوايا قطرية مستديرة 4"/>
          <p:cNvSpPr/>
          <p:nvPr/>
        </p:nvSpPr>
        <p:spPr>
          <a:xfrm rot="7731127">
            <a:off x="7982174" y="-147911"/>
            <a:ext cx="639594" cy="2130248"/>
          </a:xfrm>
          <a:prstGeom prst="round2DiagRect">
            <a:avLst/>
          </a:prstGeom>
          <a:solidFill>
            <a:schemeClr val="lt1">
              <a:alpha val="32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1" anchor="ctr"/>
          <a:lstStyle/>
          <a:p>
            <a:pPr algn="ctr"/>
            <a:r>
              <a:rPr lang="ar-SA" sz="3600" dirty="0" err="1" smtClean="0">
                <a:solidFill>
                  <a:schemeClr val="accent4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اضافة</a:t>
            </a:r>
            <a:endParaRPr lang="ar-SA" sz="3600" dirty="0">
              <a:solidFill>
                <a:schemeClr val="accent4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76672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xmlns="" val="2200236231"/>
              </p:ext>
            </p:extLst>
          </p:nvPr>
        </p:nvGraphicFramePr>
        <p:xfrm>
          <a:off x="1000100" y="1500174"/>
          <a:ext cx="721523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ذو زوايا قطرية مخدوشة 4"/>
          <p:cNvSpPr/>
          <p:nvPr/>
        </p:nvSpPr>
        <p:spPr>
          <a:xfrm>
            <a:off x="2500298" y="1214422"/>
            <a:ext cx="4429156" cy="92869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صيغ العموم </a:t>
            </a:r>
            <a:r>
              <a:rPr lang="ar-SA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سبع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 :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04664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مثل الكلمات التالية : </a:t>
            </a: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كل , وجميع , وكافة , </a:t>
            </a:r>
          </a:p>
          <a:p>
            <a:pPr algn="ctr"/>
            <a:r>
              <a:rPr lang="ar-SA" sz="3200" dirty="0" err="1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وقاطبة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 , وعامة .</a:t>
            </a:r>
            <a:endParaRPr lang="en-US" sz="3200" dirty="0" smtClean="0">
              <a:solidFill>
                <a:schemeClr val="tx1"/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ومن ذلك قوله تعالى :</a:t>
            </a:r>
          </a:p>
          <a:p>
            <a:pPr algn="ctr"/>
            <a:r>
              <a:rPr lang="ar-SA" sz="3200" dirty="0" smtClean="0">
                <a:solidFill>
                  <a:schemeClr val="bg1"/>
                </a:solidFill>
                <a:latin typeface="ae_AlArabiya" pitchFamily="18" charset="-78"/>
                <a:cs typeface="ae_AlArabiya" pitchFamily="18" charset="-7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إِنَّا كُلَّ شَيْءٍ خَلَقْنَاهُ بِقَدَرٍ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(القمر:49),</a:t>
            </a: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 (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وَالْأَرْضُ جَمِيعًا قَبْضَتُهُ يَوْمَ الْقِيَامَةِ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 الزمر:76) , </a:t>
            </a: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(</a:t>
            </a:r>
            <a:r>
              <a:rPr lang="ar-SA" sz="3200" dirty="0" smtClean="0">
                <a:solidFill>
                  <a:schemeClr val="accent3">
                    <a:lumMod val="50000"/>
                  </a:schemeClr>
                </a:solidFill>
                <a:latin typeface="ae_AlArabiya" pitchFamily="18" charset="-78"/>
                <a:cs typeface="ae_AlArabiya" pitchFamily="18" charset="-78"/>
              </a:rPr>
              <a:t>هُوَ الَّذِي خَلَقَ لَكُمْ مَا فِي الأَرْضِ جَمِيعًا</a:t>
            </a:r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) (البقرة:29).</a:t>
            </a:r>
            <a:endParaRPr lang="en-US" sz="3200" dirty="0" smtClean="0">
              <a:solidFill>
                <a:schemeClr val="tx1"/>
              </a:solidFill>
              <a:latin typeface="ae_AlArabiya" pitchFamily="18" charset="-78"/>
              <a:cs typeface="ae_AlArabiya" pitchFamily="18" charset="-78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وهذه الصيغة هي أقوى الصيغ في الدلالة على العموم , </a:t>
            </a: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ae_AlArabiya" pitchFamily="18" charset="-78"/>
                <a:cs typeface="ae_AlArabiya" pitchFamily="18" charset="-78"/>
              </a:rPr>
              <a:t>وذلك لأنها تشمل العاقل وغير العاقل , والمذكر والمؤنث , المفرد والمثنى والجمع </a:t>
            </a:r>
            <a:r>
              <a:rPr lang="ar-SA" sz="2000" dirty="0" smtClean="0">
                <a:latin typeface="ae_AlArabiya" pitchFamily="18" charset="-78"/>
                <a:cs typeface="ae_AlArabiya" pitchFamily="18" charset="-78"/>
              </a:rPr>
              <a:t>.</a:t>
            </a:r>
            <a:endParaRPr lang="en-US" sz="2000" dirty="0"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5" name="نصف إطار 4"/>
          <p:cNvSpPr/>
          <p:nvPr/>
        </p:nvSpPr>
        <p:spPr>
          <a:xfrm>
            <a:off x="1071538" y="642918"/>
            <a:ext cx="928694" cy="1214446"/>
          </a:xfrm>
          <a:prstGeom prst="half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539552" y="476672"/>
            <a:ext cx="8208912" cy="59766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000100" y="1500174"/>
          <a:ext cx="721523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ذو زوايا قطرية مخدوشة 4"/>
          <p:cNvSpPr/>
          <p:nvPr/>
        </p:nvSpPr>
        <p:spPr>
          <a:xfrm>
            <a:off x="2428860" y="1214422"/>
            <a:ext cx="4429156" cy="92869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صيغ العموم </a:t>
            </a:r>
            <a:r>
              <a:rPr lang="ar-SA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سبع</a:t>
            </a:r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 :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111990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519</Words>
  <Application>Microsoft Office PowerPoint</Application>
  <PresentationFormat>عرض على الشاشة (3:4)‏</PresentationFormat>
  <Paragraphs>66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asd</dc:creator>
  <cp:lastModifiedBy>seven</cp:lastModifiedBy>
  <cp:revision>45</cp:revision>
  <dcterms:created xsi:type="dcterms:W3CDTF">2012-10-13T19:50:32Z</dcterms:created>
  <dcterms:modified xsi:type="dcterms:W3CDTF">2013-10-22T03:44:52Z</dcterms:modified>
</cp:coreProperties>
</file>