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7" r:id="rId4"/>
    <p:sldId id="263" r:id="rId5"/>
    <p:sldId id="260" r:id="rId6"/>
    <p:sldId id="261" r:id="rId7"/>
    <p:sldId id="262" r:id="rId8"/>
    <p:sldId id="266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617679-D926-4421-BB18-79DA158218B2}" type="doc">
      <dgm:prSet loTypeId="urn:microsoft.com/office/officeart/2005/8/layout/vList2" loCatId="list" qsTypeId="urn:microsoft.com/office/officeart/2005/8/quickstyle/3d2" qsCatId="3D" csTypeId="urn:microsoft.com/office/officeart/2005/8/colors/accent5_4" csCatId="accent5"/>
      <dgm:spPr/>
      <dgm:t>
        <a:bodyPr/>
        <a:lstStyle/>
        <a:p>
          <a:pPr rtl="1"/>
          <a:endParaRPr lang="ar-SA"/>
        </a:p>
      </dgm:t>
    </dgm:pt>
    <dgm:pt modelId="{D1E089F7-96F2-4831-A78F-6D690E233B56}">
      <dgm:prSet/>
      <dgm:spPr/>
      <dgm:t>
        <a:bodyPr/>
        <a:lstStyle/>
        <a:p>
          <a:pPr algn="l" rtl="1"/>
          <a:r>
            <a:rPr lang="en-US" dirty="0" smtClean="0"/>
            <a:t>The field studies how the genes are transferred from generation to generation. </a:t>
          </a:r>
          <a:endParaRPr lang="en-US" dirty="0"/>
        </a:p>
      </dgm:t>
    </dgm:pt>
    <dgm:pt modelId="{D3200E14-1D6A-4B78-9DB9-DBCC106F9386}" type="parTrans" cxnId="{492C4287-2899-4A86-8AAC-FDCD17EC7CFA}">
      <dgm:prSet/>
      <dgm:spPr/>
      <dgm:t>
        <a:bodyPr/>
        <a:lstStyle/>
        <a:p>
          <a:pPr rtl="1"/>
          <a:endParaRPr lang="ar-SA"/>
        </a:p>
      </dgm:t>
    </dgm:pt>
    <dgm:pt modelId="{F68E85AC-9776-41EF-89FE-7CB84DAD62DB}" type="sibTrans" cxnId="{492C4287-2899-4A86-8AAC-FDCD17EC7CFA}">
      <dgm:prSet/>
      <dgm:spPr/>
      <dgm:t>
        <a:bodyPr/>
        <a:lstStyle/>
        <a:p>
          <a:pPr rtl="1"/>
          <a:endParaRPr lang="ar-SA"/>
        </a:p>
      </dgm:t>
    </dgm:pt>
    <dgm:pt modelId="{F147413E-1AB4-464D-8A07-10D5C8B2DA78}">
      <dgm:prSet/>
      <dgm:spPr/>
      <dgm:t>
        <a:bodyPr/>
        <a:lstStyle/>
        <a:p>
          <a:pPr algn="l" rtl="1"/>
          <a:r>
            <a:rPr lang="en-US" dirty="0" smtClean="0">
              <a:solidFill>
                <a:schemeClr val="tx1"/>
              </a:solidFill>
            </a:rPr>
            <a:t>Molecular genetics employs the methods of genetics and molecular biology.</a:t>
          </a:r>
          <a:endParaRPr lang="ar-SA" dirty="0">
            <a:solidFill>
              <a:schemeClr val="tx1"/>
            </a:solidFill>
          </a:endParaRPr>
        </a:p>
      </dgm:t>
    </dgm:pt>
    <dgm:pt modelId="{6A34836C-740D-466D-BD87-2775E749769E}" type="parTrans" cxnId="{6A89F728-C1F9-4C85-8567-1634F8F8ECA7}">
      <dgm:prSet/>
      <dgm:spPr/>
      <dgm:t>
        <a:bodyPr/>
        <a:lstStyle/>
        <a:p>
          <a:pPr rtl="1"/>
          <a:endParaRPr lang="ar-SA"/>
        </a:p>
      </dgm:t>
    </dgm:pt>
    <dgm:pt modelId="{60EB5F5A-5BD9-47B3-8F52-C6280411C38E}" type="sibTrans" cxnId="{6A89F728-C1F9-4C85-8567-1634F8F8ECA7}">
      <dgm:prSet/>
      <dgm:spPr/>
      <dgm:t>
        <a:bodyPr/>
        <a:lstStyle/>
        <a:p>
          <a:pPr rtl="1"/>
          <a:endParaRPr lang="ar-SA"/>
        </a:p>
      </dgm:t>
    </dgm:pt>
    <dgm:pt modelId="{81513056-158E-4C9E-9D0D-D3CEBFBEA8E9}" type="pres">
      <dgm:prSet presAssocID="{BA617679-D926-4421-BB18-79DA158218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8BB7B6-7F45-4A99-9A16-97549A4E116F}" type="pres">
      <dgm:prSet presAssocID="{D1E089F7-96F2-4831-A78F-6D690E233B5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1A6B80-196F-48C3-8FE0-C0F98D27FFE3}" type="pres">
      <dgm:prSet presAssocID="{F68E85AC-9776-41EF-89FE-7CB84DAD62DB}" presName="spacer" presStyleCnt="0"/>
      <dgm:spPr/>
    </dgm:pt>
    <dgm:pt modelId="{DBEAF860-84B3-4FCE-8C67-22D0262E1758}" type="pres">
      <dgm:prSet presAssocID="{F147413E-1AB4-464D-8A07-10D5C8B2DA7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92C4287-2899-4A86-8AAC-FDCD17EC7CFA}" srcId="{BA617679-D926-4421-BB18-79DA158218B2}" destId="{D1E089F7-96F2-4831-A78F-6D690E233B56}" srcOrd="0" destOrd="0" parTransId="{D3200E14-1D6A-4B78-9DB9-DBCC106F9386}" sibTransId="{F68E85AC-9776-41EF-89FE-7CB84DAD62DB}"/>
    <dgm:cxn modelId="{6A89F728-C1F9-4C85-8567-1634F8F8ECA7}" srcId="{BA617679-D926-4421-BB18-79DA158218B2}" destId="{F147413E-1AB4-464D-8A07-10D5C8B2DA78}" srcOrd="1" destOrd="0" parTransId="{6A34836C-740D-466D-BD87-2775E749769E}" sibTransId="{60EB5F5A-5BD9-47B3-8F52-C6280411C38E}"/>
    <dgm:cxn modelId="{DF248EB7-00FB-4429-8A4F-A0A6BF8F073F}" type="presOf" srcId="{D1E089F7-96F2-4831-A78F-6D690E233B56}" destId="{EF8BB7B6-7F45-4A99-9A16-97549A4E116F}" srcOrd="0" destOrd="0" presId="urn:microsoft.com/office/officeart/2005/8/layout/vList2"/>
    <dgm:cxn modelId="{AE9B27A2-DA71-47CD-8EA5-4C90AD200844}" type="presOf" srcId="{BA617679-D926-4421-BB18-79DA158218B2}" destId="{81513056-158E-4C9E-9D0D-D3CEBFBEA8E9}" srcOrd="0" destOrd="0" presId="urn:microsoft.com/office/officeart/2005/8/layout/vList2"/>
    <dgm:cxn modelId="{C768FFE6-C250-4249-8D91-B496019A7288}" type="presOf" srcId="{F147413E-1AB4-464D-8A07-10D5C8B2DA78}" destId="{DBEAF860-84B3-4FCE-8C67-22D0262E1758}" srcOrd="0" destOrd="0" presId="urn:microsoft.com/office/officeart/2005/8/layout/vList2"/>
    <dgm:cxn modelId="{1973CA82-0896-4A72-BB18-8005D33C51DF}" type="presParOf" srcId="{81513056-158E-4C9E-9D0D-D3CEBFBEA8E9}" destId="{EF8BB7B6-7F45-4A99-9A16-97549A4E116F}" srcOrd="0" destOrd="0" presId="urn:microsoft.com/office/officeart/2005/8/layout/vList2"/>
    <dgm:cxn modelId="{197A5065-DA35-4734-B202-DFC5A3403A93}" type="presParOf" srcId="{81513056-158E-4C9E-9D0D-D3CEBFBEA8E9}" destId="{DB1A6B80-196F-48C3-8FE0-C0F98D27FFE3}" srcOrd="1" destOrd="0" presId="urn:microsoft.com/office/officeart/2005/8/layout/vList2"/>
    <dgm:cxn modelId="{04F711D9-0F7A-4F49-AF8A-39CC7B3A3AF0}" type="presParOf" srcId="{81513056-158E-4C9E-9D0D-D3CEBFBEA8E9}" destId="{DBEAF860-84B3-4FCE-8C67-22D0262E175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D789FE-1D93-4445-8863-BE65A07D4683}" type="doc">
      <dgm:prSet loTypeId="urn:microsoft.com/office/officeart/2005/8/layout/lProcess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CAD9737C-82D6-4ECA-874A-E46389EC4D29}">
      <dgm:prSet/>
      <dgm:spPr/>
      <dgm:t>
        <a:bodyPr/>
        <a:lstStyle/>
        <a:p>
          <a:pPr rtl="1"/>
          <a:r>
            <a:rPr lang="en-US" b="1" smtClean="0"/>
            <a:t>Molecular genetics</a:t>
          </a:r>
          <a:r>
            <a:rPr lang="en-US" smtClean="0"/>
            <a:t> </a:t>
          </a:r>
        </a:p>
        <a:p>
          <a:pPr rtl="1"/>
          <a:r>
            <a:rPr lang="en-US" smtClean="0"/>
            <a:t>is the study of  structure and function of genes at a molecular level.</a:t>
          </a:r>
          <a:endParaRPr lang="ar-SA" dirty="0"/>
        </a:p>
      </dgm:t>
    </dgm:pt>
    <dgm:pt modelId="{AC8A4CA1-75A6-4494-82B6-16209E62DE58}" type="parTrans" cxnId="{8DBFA7B7-5342-4470-A396-FEEC738E87A8}">
      <dgm:prSet/>
      <dgm:spPr/>
      <dgm:t>
        <a:bodyPr/>
        <a:lstStyle/>
        <a:p>
          <a:pPr rtl="1"/>
          <a:endParaRPr lang="ar-SA"/>
        </a:p>
      </dgm:t>
    </dgm:pt>
    <dgm:pt modelId="{E80E5244-E211-4EF4-A3F7-C95D9937A0DD}" type="sibTrans" cxnId="{8DBFA7B7-5342-4470-A396-FEEC738E87A8}">
      <dgm:prSet/>
      <dgm:spPr/>
      <dgm:t>
        <a:bodyPr/>
        <a:lstStyle/>
        <a:p>
          <a:pPr rtl="1"/>
          <a:endParaRPr lang="ar-SA"/>
        </a:p>
      </dgm:t>
    </dgm:pt>
    <dgm:pt modelId="{A3C15BEF-6AD9-4CBE-A969-1586FB6F8DAE}" type="pres">
      <dgm:prSet presAssocID="{5DD789FE-1D93-4445-8863-BE65A07D468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4946AFF-6F23-4982-AC1A-7B09E6DB99CA}" type="pres">
      <dgm:prSet presAssocID="{CAD9737C-82D6-4ECA-874A-E46389EC4D29}" presName="horFlow" presStyleCnt="0"/>
      <dgm:spPr/>
    </dgm:pt>
    <dgm:pt modelId="{304E47D0-BAE0-43B3-9D51-9E4475C47A15}" type="pres">
      <dgm:prSet presAssocID="{CAD9737C-82D6-4ECA-874A-E46389EC4D29}" presName="bigChev" presStyleLbl="node1" presStyleIdx="0" presStyleCnt="1"/>
      <dgm:spPr/>
      <dgm:t>
        <a:bodyPr/>
        <a:lstStyle/>
        <a:p>
          <a:pPr rtl="1"/>
          <a:endParaRPr lang="ar-SA"/>
        </a:p>
      </dgm:t>
    </dgm:pt>
  </dgm:ptLst>
  <dgm:cxnLst>
    <dgm:cxn modelId="{8DBFA7B7-5342-4470-A396-FEEC738E87A8}" srcId="{5DD789FE-1D93-4445-8863-BE65A07D4683}" destId="{CAD9737C-82D6-4ECA-874A-E46389EC4D29}" srcOrd="0" destOrd="0" parTransId="{AC8A4CA1-75A6-4494-82B6-16209E62DE58}" sibTransId="{E80E5244-E211-4EF4-A3F7-C95D9937A0DD}"/>
    <dgm:cxn modelId="{6E4625C7-73C2-4702-9F68-089DAF87D612}" type="presOf" srcId="{CAD9737C-82D6-4ECA-874A-E46389EC4D29}" destId="{304E47D0-BAE0-43B3-9D51-9E4475C47A15}" srcOrd="0" destOrd="0" presId="urn:microsoft.com/office/officeart/2005/8/layout/lProcess3"/>
    <dgm:cxn modelId="{BFACC80F-4195-4724-B1DC-58F7B3C81965}" type="presOf" srcId="{5DD789FE-1D93-4445-8863-BE65A07D4683}" destId="{A3C15BEF-6AD9-4CBE-A969-1586FB6F8DAE}" srcOrd="0" destOrd="0" presId="urn:microsoft.com/office/officeart/2005/8/layout/lProcess3"/>
    <dgm:cxn modelId="{F475AD31-5220-465B-BF69-28303C9C60F4}" type="presParOf" srcId="{A3C15BEF-6AD9-4CBE-A969-1586FB6F8DAE}" destId="{F4946AFF-6F23-4982-AC1A-7B09E6DB99CA}" srcOrd="0" destOrd="0" presId="urn:microsoft.com/office/officeart/2005/8/layout/lProcess3"/>
    <dgm:cxn modelId="{6AB16611-7D9E-49E7-AB14-30571F02811B}" type="presParOf" srcId="{F4946AFF-6F23-4982-AC1A-7B09E6DB99CA}" destId="{304E47D0-BAE0-43B3-9D51-9E4475C47A15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C9B956-030A-442A-8C4D-B65FF65B9CAB}" type="doc">
      <dgm:prSet loTypeId="urn:microsoft.com/office/officeart/2005/8/layout/chevron1" loCatId="process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87E402C6-D4CC-4563-B964-56D09C14887B}">
      <dgm:prSet custT="1"/>
      <dgm:spPr/>
      <dgm:t>
        <a:bodyPr/>
        <a:lstStyle/>
        <a:p>
          <a:pPr rtl="1"/>
          <a:r>
            <a:rPr lang="en-US" sz="3600" dirty="0" smtClean="0">
              <a:latin typeface="+mj-lt"/>
              <a:cs typeface="+mj-cs"/>
            </a:rPr>
            <a:t>The double helix</a:t>
          </a:r>
          <a:endParaRPr lang="ar-SA" sz="3600" dirty="0">
            <a:latin typeface="+mj-lt"/>
            <a:cs typeface="+mj-cs"/>
          </a:endParaRPr>
        </a:p>
      </dgm:t>
    </dgm:pt>
    <dgm:pt modelId="{3EF11BFE-4A43-4956-818C-2B1371BEE65E}" type="parTrans" cxnId="{0555ABA9-0461-4DBF-958F-7366E9FCEA80}">
      <dgm:prSet/>
      <dgm:spPr/>
      <dgm:t>
        <a:bodyPr/>
        <a:lstStyle/>
        <a:p>
          <a:pPr rtl="1"/>
          <a:endParaRPr lang="ar-SA" sz="4000">
            <a:latin typeface="+mj-lt"/>
            <a:cs typeface="+mj-cs"/>
          </a:endParaRPr>
        </a:p>
      </dgm:t>
    </dgm:pt>
    <dgm:pt modelId="{3840ECAC-4C28-47D9-9A54-6E59602268D2}" type="sibTrans" cxnId="{0555ABA9-0461-4DBF-958F-7366E9FCEA80}">
      <dgm:prSet/>
      <dgm:spPr/>
      <dgm:t>
        <a:bodyPr/>
        <a:lstStyle/>
        <a:p>
          <a:pPr rtl="1"/>
          <a:endParaRPr lang="ar-SA" sz="4000">
            <a:latin typeface="+mj-lt"/>
            <a:cs typeface="+mj-cs"/>
          </a:endParaRPr>
        </a:p>
      </dgm:t>
    </dgm:pt>
    <dgm:pt modelId="{2C5B7CE6-2C6B-4202-8335-816EC2AE6710}" type="pres">
      <dgm:prSet presAssocID="{97C9B956-030A-442A-8C4D-B65FF65B9CA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5190B9F-1002-46F7-A0F8-128301E90B35}" type="pres">
      <dgm:prSet presAssocID="{87E402C6-D4CC-4563-B964-56D09C14887B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73276A8-014F-4FD8-A08F-7CDF1DCA48C2}" type="presOf" srcId="{97C9B956-030A-442A-8C4D-B65FF65B9CAB}" destId="{2C5B7CE6-2C6B-4202-8335-816EC2AE6710}" srcOrd="0" destOrd="0" presId="urn:microsoft.com/office/officeart/2005/8/layout/chevron1"/>
    <dgm:cxn modelId="{F1BDF8DA-09F0-4A9E-8553-F088E96CABD2}" type="presOf" srcId="{87E402C6-D4CC-4563-B964-56D09C14887B}" destId="{F5190B9F-1002-46F7-A0F8-128301E90B35}" srcOrd="0" destOrd="0" presId="urn:microsoft.com/office/officeart/2005/8/layout/chevron1"/>
    <dgm:cxn modelId="{0555ABA9-0461-4DBF-958F-7366E9FCEA80}" srcId="{97C9B956-030A-442A-8C4D-B65FF65B9CAB}" destId="{87E402C6-D4CC-4563-B964-56D09C14887B}" srcOrd="0" destOrd="0" parTransId="{3EF11BFE-4A43-4956-818C-2B1371BEE65E}" sibTransId="{3840ECAC-4C28-47D9-9A54-6E59602268D2}"/>
    <dgm:cxn modelId="{1B863E14-DFFF-4A5C-9A6D-457971B73964}" type="presParOf" srcId="{2C5B7CE6-2C6B-4202-8335-816EC2AE6710}" destId="{F5190B9F-1002-46F7-A0F8-128301E90B35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7/8/1436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dirty="0" smtClean="0"/>
              <a:t>Plant Molecular biology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Lap.1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Plant Molecular biology</a:t>
            </a: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Central dogma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http://academic.brooklyn.cuny.edu/biology/bio4fv/page/molecular%20biology/centraldogma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3950" y="1484312"/>
            <a:ext cx="43561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Structure of DNA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114800" cy="493776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b="1" u="sng" dirty="0" smtClean="0"/>
              <a:t>Components of DNA</a:t>
            </a:r>
            <a:endParaRPr lang="en-US" b="1" dirty="0" smtClean="0"/>
          </a:p>
          <a:p>
            <a:pPr algn="l" rtl="0"/>
            <a:r>
              <a:rPr lang="en-US" b="1" dirty="0" smtClean="0"/>
              <a:t>DNA has two strands</a:t>
            </a:r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A phosphate-</a:t>
            </a:r>
            <a:r>
              <a:rPr lang="en-US" b="1" dirty="0" err="1" smtClean="0">
                <a:solidFill>
                  <a:srgbClr val="FF0000"/>
                </a:solidFill>
              </a:rPr>
              <a:t>deoxyribose</a:t>
            </a:r>
            <a:r>
              <a:rPr lang="en-US" b="1" dirty="0" smtClean="0">
                <a:solidFill>
                  <a:srgbClr val="FF0000"/>
                </a:solidFill>
              </a:rPr>
              <a:t> polymer composes the backbone of the DNA</a:t>
            </a:r>
          </a:p>
          <a:p>
            <a:pPr algn="l" rtl="0"/>
            <a:r>
              <a:rPr lang="en-US" b="1" dirty="0" smtClean="0"/>
              <a:t>adjacent sugars are connected by </a:t>
            </a:r>
            <a:r>
              <a:rPr lang="en-US" b="1" dirty="0" err="1" smtClean="0"/>
              <a:t>phosphodiester</a:t>
            </a:r>
            <a:r>
              <a:rPr lang="en-US" b="1" dirty="0" smtClean="0"/>
              <a:t> bonds</a:t>
            </a:r>
          </a:p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nitrogenous bases are </a:t>
            </a:r>
            <a:r>
              <a:rPr lang="en-US" b="1" dirty="0" err="1" smtClean="0">
                <a:solidFill>
                  <a:srgbClr val="FF0000"/>
                </a:solidFill>
              </a:rPr>
              <a:t>convalently</a:t>
            </a:r>
            <a:r>
              <a:rPr lang="en-US" b="1" dirty="0" smtClean="0">
                <a:solidFill>
                  <a:srgbClr val="FF0000"/>
                </a:solidFill>
              </a:rPr>
              <a:t> bonded to the 1' carbon of the </a:t>
            </a:r>
            <a:r>
              <a:rPr lang="en-US" b="1" dirty="0" err="1" smtClean="0">
                <a:solidFill>
                  <a:srgbClr val="FF0000"/>
                </a:solidFill>
              </a:rPr>
              <a:t>deoxyribose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the two DNA strands are </a:t>
            </a:r>
            <a:r>
              <a:rPr lang="en-US" b="1" dirty="0" err="1" smtClean="0">
                <a:solidFill>
                  <a:srgbClr val="0070C0"/>
                </a:solidFill>
              </a:rPr>
              <a:t>antiparallel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r>
              <a:rPr lang="en-US" b="1" dirty="0" smtClean="0"/>
              <a:t>the two strands are held together by hydrogen bonds between complementary bases</a:t>
            </a:r>
          </a:p>
          <a:p>
            <a:pPr algn="l" rtl="0"/>
            <a:r>
              <a:rPr lang="en-US" b="1" dirty="0" smtClean="0">
                <a:solidFill>
                  <a:srgbClr val="002060"/>
                </a:solidFill>
              </a:rPr>
              <a:t>adenine hydrogen bonds (base pairs) to thymine</a:t>
            </a:r>
          </a:p>
          <a:p>
            <a:pPr algn="l" rtl="0"/>
            <a:r>
              <a:rPr lang="en-US" b="1" dirty="0" smtClean="0">
                <a:solidFill>
                  <a:srgbClr val="002060"/>
                </a:solidFill>
              </a:rPr>
              <a:t>guanine hydrogen bonds to cytosine</a:t>
            </a:r>
          </a:p>
          <a:p>
            <a:pPr algn="l" rtl="0"/>
            <a:endParaRPr lang="en-US" b="1" dirty="0" smtClean="0">
              <a:solidFill>
                <a:srgbClr val="002060"/>
              </a:solidFill>
            </a:endParaRPr>
          </a:p>
          <a:p>
            <a:pPr algn="l" rtl="0"/>
            <a:endParaRPr lang="ar-SA" dirty="0"/>
          </a:p>
        </p:txBody>
      </p:sp>
      <p:pic>
        <p:nvPicPr>
          <p:cNvPr id="9" name="Content Placeholder 3" descr="http://academic.brooklyn.cuny.edu/biology/bio4fv/page/molecular%20biology/dsDNA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214422"/>
            <a:ext cx="404177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When DNA replicates two </a:t>
            </a:r>
            <a:r>
              <a:rPr lang="en-US" b="1" dirty="0" err="1" smtClean="0"/>
              <a:t>idential</a:t>
            </a:r>
            <a:r>
              <a:rPr lang="en-US" b="1" dirty="0" smtClean="0"/>
              <a:t> DNA double helices are formed.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Picture 9" descr="http://academic.brooklyn.cuny.edu/biology/bio4fv/page/molecular%20biology/DNAreplication16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14620"/>
            <a:ext cx="72866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برق 4">
            <a:hlinkClick r:id="rId3" action="ppaction://hlinksldjump"/>
          </p:cNvPr>
          <p:cNvSpPr/>
          <p:nvPr/>
        </p:nvSpPr>
        <p:spPr>
          <a:xfrm>
            <a:off x="8143900" y="5572140"/>
            <a:ext cx="571504" cy="857256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Structure of RNA :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basic components of RNA are the same than for  DNA with two major differences.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err="1" smtClean="0">
                <a:solidFill>
                  <a:srgbClr val="FF0000"/>
                </a:solidFill>
              </a:rPr>
              <a:t>pyrimidyne</a:t>
            </a:r>
            <a:r>
              <a:rPr lang="en-US" dirty="0" smtClean="0">
                <a:solidFill>
                  <a:srgbClr val="FF0000"/>
                </a:solidFill>
              </a:rPr>
              <a:t> base </a:t>
            </a:r>
            <a:r>
              <a:rPr lang="en-US" dirty="0" err="1" smtClean="0">
                <a:solidFill>
                  <a:srgbClr val="FF0000"/>
                </a:solidFill>
              </a:rPr>
              <a:t>uracil</a:t>
            </a:r>
            <a:r>
              <a:rPr lang="en-US" dirty="0" smtClean="0">
                <a:solidFill>
                  <a:srgbClr val="FF0000"/>
                </a:solidFill>
              </a:rPr>
              <a:t> replace thymine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ribose replace </a:t>
            </a:r>
            <a:r>
              <a:rPr lang="en-US" dirty="0" err="1" smtClean="0">
                <a:solidFill>
                  <a:srgbClr val="FF0000"/>
                </a:solidFill>
              </a:rPr>
              <a:t>deoxyribose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Adenine and </a:t>
            </a:r>
            <a:r>
              <a:rPr lang="en-US" dirty="0" err="1" smtClean="0"/>
              <a:t>Uracil</a:t>
            </a:r>
            <a:r>
              <a:rPr lang="en-US" dirty="0" smtClean="0"/>
              <a:t> for a base pair formed by two hydrogen bonds.</a:t>
            </a:r>
          </a:p>
          <a:p>
            <a:pPr algn="l" rtl="0"/>
            <a:r>
              <a:rPr lang="en-US" dirty="0" smtClean="0"/>
              <a:t>Most cellular RNA molecules are single stranded.</a:t>
            </a:r>
          </a:p>
          <a:p>
            <a:pPr algn="l" rtl="0"/>
            <a:r>
              <a:rPr lang="en-US" dirty="0" smtClean="0"/>
              <a:t>The major role of RNA is to participate in protein synthesis,</a:t>
            </a:r>
          </a:p>
          <a:p>
            <a:pPr algn="l" rtl="0"/>
            <a:endParaRPr lang="ar-SA" dirty="0"/>
          </a:p>
        </p:txBody>
      </p:sp>
      <p:pic>
        <p:nvPicPr>
          <p:cNvPr id="8" name="Content Placeholder 3" descr="http://academic.brooklyn.cuny.edu/biology/bio4fv/page/molecular%20biology/rna-structure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9012" y="1455737"/>
            <a:ext cx="3708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8057" y="2517343"/>
            <a:ext cx="1827886" cy="182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 descr="http://academic.brooklyn.cuny.edu/biology/bio4fv/page/molecular%20biology/16-05-doublehelix.jpg"/>
          <p:cNvPicPr>
            <a:picLocks noGrp="1"/>
          </p:cNvPicPr>
          <p:nvPr>
            <p:ph sz="quarter" idx="1"/>
          </p:nvPr>
        </p:nvPicPr>
        <p:blipFill>
          <a:blip r:embed="rId7" cstate="print"/>
          <a:srcRect r="70707" b="8824"/>
          <a:stretch>
            <a:fillRect/>
          </a:stretch>
        </p:blipFill>
        <p:spPr bwMode="auto">
          <a:xfrm>
            <a:off x="2500298" y="1428736"/>
            <a:ext cx="207170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 descr="http://academic.brooklyn.cuny.edu/biology/bio4fv/page/molecular%20biology/16-05-doublehelix.jpg"/>
          <p:cNvPicPr>
            <a:picLocks/>
          </p:cNvPicPr>
          <p:nvPr/>
        </p:nvPicPr>
        <p:blipFill>
          <a:blip r:embed="rId7" cstate="print"/>
          <a:srcRect l="72648" b="8203"/>
          <a:stretch>
            <a:fillRect/>
          </a:stretch>
        </p:blipFill>
        <p:spPr bwMode="auto">
          <a:xfrm>
            <a:off x="5500694" y="1357298"/>
            <a:ext cx="1938326" cy="447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برق 6">
            <a:hlinkClick r:id="rId8" action="ppaction://hlinksldjump"/>
          </p:cNvPr>
          <p:cNvSpPr/>
          <p:nvPr/>
        </p:nvSpPr>
        <p:spPr>
          <a:xfrm flipV="1">
            <a:off x="8143900" y="5357826"/>
            <a:ext cx="500066" cy="1000132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382</TotalTime>
  <Words>129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Bookman Old Style</vt:lpstr>
      <vt:lpstr>Gill Sans MT</vt:lpstr>
      <vt:lpstr>Times New Roman</vt:lpstr>
      <vt:lpstr>Wingdings</vt:lpstr>
      <vt:lpstr>Wingdings 3</vt:lpstr>
      <vt:lpstr>أصل</vt:lpstr>
      <vt:lpstr>Plant Molecular biology</vt:lpstr>
      <vt:lpstr>Plant Molecular biology</vt:lpstr>
      <vt:lpstr>PowerPoint Presentation</vt:lpstr>
      <vt:lpstr>Central dogma</vt:lpstr>
      <vt:lpstr>Structure of DNA</vt:lpstr>
      <vt:lpstr>PowerPoint Presentation</vt:lpstr>
      <vt:lpstr>Structure of RNA 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Molecular biology</dc:title>
  <dc:creator>Alfagham</dc:creator>
  <cp:lastModifiedBy>Alfagham</cp:lastModifiedBy>
  <cp:revision>20</cp:revision>
  <dcterms:modified xsi:type="dcterms:W3CDTF">2015-04-26T11:32:19Z</dcterms:modified>
</cp:coreProperties>
</file>