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6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0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B3ED1CA-9487-445B-BF37-AE7B8CB1CFAC}" type="datetimeFigureOut">
              <a:rPr lang="ar-SA" smtClean="0"/>
              <a:t>14/04/36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8E43102-F75C-450F-AFCD-4C1B3FB8333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1179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43102-F75C-450F-AFCD-4C1B3FB8333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3606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43102-F75C-450F-AFCD-4C1B3FB83330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1949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BCH 471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BIOCHEMISTRY OF</a:t>
            </a:r>
            <a:r>
              <a:rPr lang="en-US" dirty="0"/>
              <a:t> </a:t>
            </a:r>
            <a:r>
              <a:rPr lang="en-US" dirty="0" smtClean="0"/>
              <a:t>BLOOD</a:t>
            </a:r>
            <a:r>
              <a:rPr lang="en-US" dirty="0"/>
              <a:t> </a:t>
            </a:r>
            <a:r>
              <a:rPr lang="en-US" dirty="0" smtClean="0"/>
              <a:t>[Practical]</a:t>
            </a:r>
          </a:p>
          <a:p>
            <a:endParaRPr lang="en-US" dirty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2133600" y="2667000"/>
            <a:ext cx="4800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err="1" smtClean="0"/>
              <a:t>Areej</a:t>
            </a:r>
            <a:r>
              <a:rPr lang="en-US" dirty="0" smtClean="0"/>
              <a:t> </a:t>
            </a:r>
            <a:r>
              <a:rPr lang="en-US" dirty="0" err="1" smtClean="0"/>
              <a:t>Alzahrani</a:t>
            </a:r>
            <a:r>
              <a:rPr lang="en-US" dirty="0" smtClean="0"/>
              <a:t> </a:t>
            </a:r>
          </a:p>
          <a:p>
            <a:pPr algn="ctr"/>
            <a:r>
              <a:rPr lang="en-US" dirty="0"/>
              <a:t>Office: Building 5, 3rd floor, </a:t>
            </a:r>
            <a:r>
              <a:rPr lang="en-US" dirty="0" smtClean="0"/>
              <a:t>T251</a:t>
            </a:r>
          </a:p>
          <a:p>
            <a:pPr algn="ctr"/>
            <a:r>
              <a:rPr lang="en-US" dirty="0" err="1" smtClean="0"/>
              <a:t>E-mail:arealzahrani@ksu.edu.sa</a:t>
            </a:r>
            <a:endParaRPr lang="en-US" dirty="0" smtClean="0"/>
          </a:p>
          <a:p>
            <a:pPr algn="ctr"/>
            <a:r>
              <a:rPr lang="en-US" dirty="0" smtClean="0"/>
              <a:t>alzahraniareej@yahoo.com</a:t>
            </a:r>
            <a:endParaRPr lang="ar-SA" dirty="0"/>
          </a:p>
        </p:txBody>
      </p:sp>
      <p:sp>
        <p:nvSpPr>
          <p:cNvPr id="5" name="Oval 4"/>
          <p:cNvSpPr/>
          <p:nvPr/>
        </p:nvSpPr>
        <p:spPr>
          <a:xfrm>
            <a:off x="1143000" y="4876800"/>
            <a:ext cx="2590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Final exam date :</a:t>
            </a:r>
          </a:p>
          <a:p>
            <a:pPr algn="ctr"/>
            <a:r>
              <a:rPr lang="en-US" dirty="0" smtClean="0"/>
              <a:t>23-7-1436</a:t>
            </a:r>
          </a:p>
          <a:p>
            <a:pPr algn="ctr"/>
            <a:r>
              <a:rPr lang="en-US" dirty="0" smtClean="0"/>
              <a:t>12-5-2015</a:t>
            </a:r>
            <a:endParaRPr lang="ar-SA" dirty="0"/>
          </a:p>
        </p:txBody>
      </p:sp>
      <p:sp>
        <p:nvSpPr>
          <p:cNvPr id="6" name="Oval 5"/>
          <p:cNvSpPr/>
          <p:nvPr/>
        </p:nvSpPr>
        <p:spPr>
          <a:xfrm>
            <a:off x="4800600" y="4419600"/>
            <a:ext cx="4038600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1600" b="1" dirty="0"/>
              <a:t>Report </a:t>
            </a:r>
            <a:r>
              <a:rPr lang="en-US" sz="1600" dirty="0"/>
              <a:t>[ 5 Marks ]</a:t>
            </a:r>
          </a:p>
          <a:p>
            <a:r>
              <a:rPr lang="en-US" sz="1600" b="1" dirty="0"/>
              <a:t>Quiz </a:t>
            </a:r>
            <a:r>
              <a:rPr lang="en-US" sz="1600" dirty="0"/>
              <a:t>[ </a:t>
            </a:r>
            <a:r>
              <a:rPr lang="en-US" sz="1600" dirty="0" smtClean="0"/>
              <a:t>5 Marks ]</a:t>
            </a:r>
          </a:p>
          <a:p>
            <a:r>
              <a:rPr lang="en-US" sz="1600" b="1" dirty="0" smtClean="0"/>
              <a:t>Attendance and Performance</a:t>
            </a:r>
            <a:r>
              <a:rPr lang="ar-SA" sz="1600" b="1" dirty="0" smtClean="0"/>
              <a:t> </a:t>
            </a:r>
            <a:r>
              <a:rPr lang="en-US" sz="1600" b="1" dirty="0" smtClean="0"/>
              <a:t> </a:t>
            </a:r>
            <a:r>
              <a:rPr lang="en-US" sz="1600" dirty="0" smtClean="0"/>
              <a:t>[2 marks] </a:t>
            </a:r>
            <a:endParaRPr lang="en-US" sz="1600" dirty="0"/>
          </a:p>
          <a:p>
            <a:r>
              <a:rPr lang="en-US" sz="1600" b="1" dirty="0"/>
              <a:t>Final </a:t>
            </a:r>
            <a:r>
              <a:rPr lang="en-US" sz="1600" dirty="0"/>
              <a:t>[ 13 Marks, 8 for practical and 5 for theoretical ]</a:t>
            </a:r>
            <a:endParaRPr lang="ar-SA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33718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448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SERUM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It resembles plasma in composition but lacks the coagulation factors.</a:t>
            </a:r>
          </a:p>
          <a:p>
            <a:pPr marL="0" indent="0">
              <a:buNone/>
            </a:pPr>
            <a:r>
              <a:rPr lang="en-US" dirty="0"/>
              <a:t>(Serum = Plasma – clotting factors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It is obtained by</a:t>
            </a:r>
          </a:p>
          <a:p>
            <a:pPr marL="0" indent="0">
              <a:buNone/>
            </a:pPr>
            <a:r>
              <a:rPr lang="en-US" dirty="0" smtClean="0"/>
              <a:t>      • </a:t>
            </a:r>
            <a:r>
              <a:rPr lang="en-US" dirty="0"/>
              <a:t>letting a blood specimen clot prior to centrifugation usually in a red top </a:t>
            </a:r>
            <a:r>
              <a:rPr lang="en-US" dirty="0" smtClean="0"/>
              <a:t>tube with </a:t>
            </a:r>
            <a:r>
              <a:rPr lang="en-US" dirty="0"/>
              <a:t>no additives or anticoagulant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• </a:t>
            </a:r>
            <a:r>
              <a:rPr lang="en-US" dirty="0"/>
              <a:t>Or by centrifugation of plasma to precipitate fibrinogen.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Serum is preferred for many tests (e.g. determination of lactate dehydrogenase)</a:t>
            </a:r>
          </a:p>
          <a:p>
            <a:pPr marL="0" indent="0">
              <a:buNone/>
            </a:pPr>
            <a:r>
              <a:rPr lang="en-US" dirty="0"/>
              <a:t>as the anticoagulants in plasma can sometimes interfere with the results.</a:t>
            </a:r>
            <a:endParaRPr lang="ar-SA" dirty="0"/>
          </a:p>
        </p:txBody>
      </p:sp>
      <p:pic>
        <p:nvPicPr>
          <p:cNvPr id="6147" name="Picture 3" descr="C:\Users\Areej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352800"/>
            <a:ext cx="2209800" cy="81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95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COLLECTION OF BLOOD SAMPLE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Capillary Blood </a:t>
            </a:r>
            <a:endParaRPr lang="en-US" dirty="0"/>
          </a:p>
          <a:p>
            <a:r>
              <a:rPr lang="en-US" dirty="0"/>
              <a:t>It is most frequently obtained from a finger or thumb. The most convenient place is one the thumb about 5 mm from the side of the nail. The tip of a finger is also used</a:t>
            </a:r>
            <a:r>
              <a:rPr lang="en-US" dirty="0" smtClean="0"/>
              <a:t>.</a:t>
            </a:r>
          </a:p>
          <a:p>
            <a:r>
              <a:rPr lang="en-US" b="1" dirty="0"/>
              <a:t>Venous Blood </a:t>
            </a:r>
            <a:endParaRPr lang="en-US" dirty="0"/>
          </a:p>
          <a:p>
            <a:r>
              <a:rPr lang="en-US" dirty="0"/>
              <a:t>It is most often used, while the blood may be taken from any prominent vein, a vein on the front of the elbow or forearm is almost universally employed.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5426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/>
              <a:t>COLLECTION OF BLOOD </a:t>
            </a:r>
            <a:r>
              <a:rPr lang="en-US" dirty="0" smtClean="0"/>
              <a:t>SAMPLE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• </a:t>
            </a:r>
            <a:r>
              <a:rPr lang="en-US" sz="2600" dirty="0"/>
              <a:t>If whole blood or plasma is desired, an anticoagulant must be added to the </a:t>
            </a:r>
            <a:r>
              <a:rPr lang="en-US" sz="2600" dirty="0" smtClean="0"/>
              <a:t>specimen immediately </a:t>
            </a:r>
            <a:r>
              <a:rPr lang="en-US" sz="2600" dirty="0"/>
              <a:t>after it is drawn or placed into the tube into which the blood is collected.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• Types of Anticoagulants</a:t>
            </a:r>
          </a:p>
          <a:p>
            <a:pPr marL="0" indent="0">
              <a:buNone/>
            </a:pPr>
            <a:r>
              <a:rPr lang="en-US" dirty="0" smtClean="0"/>
              <a:t>       • </a:t>
            </a:r>
            <a:r>
              <a:rPr lang="en-US" sz="2600" b="1" dirty="0">
                <a:solidFill>
                  <a:schemeClr val="accent3">
                    <a:lumMod val="75000"/>
                  </a:schemeClr>
                </a:solidFill>
              </a:rPr>
              <a:t>Heparin</a:t>
            </a:r>
          </a:p>
          <a:p>
            <a:pPr marL="0" indent="0">
              <a:buNone/>
            </a:pPr>
            <a:r>
              <a:rPr lang="en-US" sz="2600" dirty="0" smtClean="0"/>
              <a:t>        • </a:t>
            </a:r>
            <a:r>
              <a:rPr lang="en-US" sz="2600" dirty="0"/>
              <a:t>It is the most satisfactory </a:t>
            </a:r>
            <a:r>
              <a:rPr lang="en-US" sz="2600" dirty="0" smtClean="0"/>
              <a:t>anticoagulant since </a:t>
            </a:r>
            <a:r>
              <a:rPr lang="en-US" sz="2600" dirty="0"/>
              <a:t>it </a:t>
            </a:r>
            <a:r>
              <a:rPr lang="en-US" sz="2600" dirty="0" smtClean="0"/>
              <a:t>                          </a:t>
            </a:r>
            <a:endParaRPr lang="en-US" sz="2600" dirty="0"/>
          </a:p>
          <a:p>
            <a:pPr marL="0" indent="0">
              <a:buNone/>
            </a:pPr>
            <a:r>
              <a:rPr lang="en-US" sz="2600" dirty="0" smtClean="0"/>
              <a:t>            does </a:t>
            </a:r>
            <a:r>
              <a:rPr lang="en-US" sz="2600" dirty="0"/>
              <a:t>not produce a </a:t>
            </a:r>
            <a:r>
              <a:rPr lang="en-US" sz="2600" dirty="0" smtClean="0"/>
              <a:t>change in </a:t>
            </a:r>
            <a:r>
              <a:rPr lang="en-US" sz="2600" dirty="0"/>
              <a:t>red cell volume or </a:t>
            </a:r>
            <a:r>
              <a:rPr lang="en-US" sz="2600" dirty="0" smtClean="0"/>
              <a:t> </a:t>
            </a:r>
          </a:p>
          <a:p>
            <a:pPr marL="0" indent="0">
              <a:buNone/>
            </a:pPr>
            <a:r>
              <a:rPr lang="en-US" sz="2600" dirty="0"/>
              <a:t> </a:t>
            </a:r>
            <a:r>
              <a:rPr lang="en-US" sz="2600" dirty="0" smtClean="0"/>
              <a:t>           interfere  with </a:t>
            </a:r>
            <a:r>
              <a:rPr lang="en-US" sz="2600" dirty="0"/>
              <a:t>subsequent </a:t>
            </a:r>
            <a:r>
              <a:rPr lang="en-US" sz="3000" dirty="0"/>
              <a:t>determinations.</a:t>
            </a:r>
          </a:p>
          <a:p>
            <a:pPr marL="0" indent="0">
              <a:buNone/>
            </a:pPr>
            <a:endParaRPr lang="en-US" sz="3000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sz="2600" dirty="0"/>
              <a:t>It inhibits the formation of </a:t>
            </a:r>
            <a:endParaRPr lang="en-US" sz="2600" dirty="0" smtClean="0"/>
          </a:p>
          <a:p>
            <a:pPr marL="0" indent="0">
              <a:buNone/>
            </a:pPr>
            <a:r>
              <a:rPr lang="en-US" sz="2600" dirty="0" smtClean="0"/>
              <a:t>thrombin </a:t>
            </a:r>
            <a:r>
              <a:rPr lang="en-US" sz="2600" dirty="0"/>
              <a:t>from prothrombin </a:t>
            </a:r>
            <a:endParaRPr lang="en-US" sz="2600" dirty="0" smtClean="0"/>
          </a:p>
          <a:p>
            <a:pPr marL="0" indent="0">
              <a:buNone/>
            </a:pPr>
            <a:r>
              <a:rPr lang="en-US" sz="2600" dirty="0" smtClean="0"/>
              <a:t>and </a:t>
            </a:r>
            <a:r>
              <a:rPr lang="en-US" sz="2600" dirty="0"/>
              <a:t>thus </a:t>
            </a:r>
            <a:r>
              <a:rPr lang="en-US" sz="2600" dirty="0" smtClean="0"/>
              <a:t>preventing the</a:t>
            </a:r>
          </a:p>
          <a:p>
            <a:pPr marL="0" indent="0">
              <a:buNone/>
            </a:pPr>
            <a:r>
              <a:rPr lang="en-US" sz="2600" dirty="0" smtClean="0"/>
              <a:t> </a:t>
            </a:r>
            <a:r>
              <a:rPr lang="en-US" sz="2600" dirty="0"/>
              <a:t>formation of fibrin from fibrinogen.</a:t>
            </a:r>
            <a:endParaRPr lang="ar-SA" sz="2600" dirty="0"/>
          </a:p>
        </p:txBody>
      </p:sp>
      <p:pic>
        <p:nvPicPr>
          <p:cNvPr id="7170" name="Picture 2" descr="C:\Users\Areej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95600"/>
            <a:ext cx="779603" cy="205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495800"/>
            <a:ext cx="3423804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88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078" y="1524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7030A0"/>
                </a:solidFill>
              </a:rPr>
              <a:t>EDTA</a:t>
            </a:r>
          </a:p>
          <a:p>
            <a:pPr marL="0" indent="0">
              <a:buNone/>
            </a:pPr>
            <a:r>
              <a:rPr lang="en-US" sz="2000" dirty="0"/>
              <a:t>• It is a chelating agent, drives its anticoagulant activity from the </a:t>
            </a:r>
            <a:r>
              <a:rPr lang="en-US" sz="2000" dirty="0" smtClean="0"/>
              <a:t>fact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  <a:r>
              <a:rPr lang="en-US" sz="2000" dirty="0"/>
              <a:t>that it </a:t>
            </a:r>
            <a:r>
              <a:rPr lang="en-US" sz="2000" dirty="0" smtClean="0"/>
              <a:t>binds calcium</a:t>
            </a:r>
            <a:r>
              <a:rPr lang="en-US" sz="2000" dirty="0"/>
              <a:t>, which is essential for the clotting mechanism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Potassium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Oxalate</a:t>
            </a:r>
          </a:p>
          <a:p>
            <a:pPr marL="0" indent="0">
              <a:buNone/>
            </a:pPr>
            <a:r>
              <a:rPr lang="en-US" sz="2000" dirty="0" smtClean="0"/>
              <a:t>          • </a:t>
            </a:r>
            <a:r>
              <a:rPr lang="en-US" sz="2000" dirty="0"/>
              <a:t>It inhibits blood coagulation by forming insoluble complexes </a:t>
            </a:r>
            <a:r>
              <a:rPr lang="en-US" sz="2000" dirty="0" smtClean="0"/>
              <a:t>with                      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calcium ions, which </a:t>
            </a:r>
            <a:r>
              <a:rPr lang="en-US" sz="2000" dirty="0"/>
              <a:t>is necessary for </a:t>
            </a:r>
            <a:r>
              <a:rPr lang="en-US" sz="2000" dirty="0" smtClean="0"/>
              <a:t>coagulation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>
                <a:solidFill>
                  <a:srgbClr val="00B0F0"/>
                </a:solidFill>
              </a:rPr>
              <a:t> </a:t>
            </a:r>
            <a:r>
              <a:rPr lang="en-US" sz="2000" b="1" dirty="0" smtClean="0">
                <a:solidFill>
                  <a:srgbClr val="00B0F0"/>
                </a:solidFill>
              </a:rPr>
              <a:t>        </a:t>
            </a:r>
            <a:r>
              <a:rPr lang="en-US" sz="2000" b="1" dirty="0">
                <a:solidFill>
                  <a:srgbClr val="00B0F0"/>
                </a:solidFill>
              </a:rPr>
              <a:t>Sodium </a:t>
            </a:r>
            <a:r>
              <a:rPr lang="en-US" sz="2000" b="1" dirty="0" smtClean="0">
                <a:solidFill>
                  <a:srgbClr val="00B0F0"/>
                </a:solidFill>
              </a:rPr>
              <a:t>Citrate </a:t>
            </a:r>
          </a:p>
          <a:p>
            <a:r>
              <a:rPr lang="en-US" sz="2000" dirty="0"/>
              <a:t>It does not precipitate the calcium, but converts it into </a:t>
            </a:r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dirty="0"/>
              <a:t>non-ionized form, and</a:t>
            </a:r>
          </a:p>
          <a:p>
            <a:r>
              <a:rPr lang="en-US" sz="2000" dirty="0"/>
              <a:t>hence prevent clotting of blood.</a:t>
            </a:r>
            <a:r>
              <a:rPr lang="en-US" sz="2000" b="1" dirty="0" smtClean="0">
                <a:solidFill>
                  <a:srgbClr val="00B0F0"/>
                </a:solidFill>
              </a:rPr>
              <a:t>                                                                            </a:t>
            </a:r>
            <a:endParaRPr lang="ar-SA" sz="2000" b="1" dirty="0">
              <a:solidFill>
                <a:srgbClr val="00B0F0"/>
              </a:solidFill>
            </a:endParaRPr>
          </a:p>
        </p:txBody>
      </p:sp>
      <p:pic>
        <p:nvPicPr>
          <p:cNvPr id="8196" name="Picture 4" descr="C:\Users\Areej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1905000"/>
            <a:ext cx="685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Areej\Desktop\imagesH1BOJM0T.jpgjjjj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1"/>
            <a:ext cx="6096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Areej\Desktop\untitled.pngkkjlkj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114800"/>
            <a:ext cx="6858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96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Sodium 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Fluoride</a:t>
            </a:r>
          </a:p>
          <a:p>
            <a:r>
              <a:rPr lang="en-US" sz="2400" dirty="0"/>
              <a:t>It acts as a weak anticoagulant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It has been used chiefly as a preservative since it </a:t>
            </a:r>
            <a:r>
              <a:rPr lang="en-US" sz="2400" dirty="0" smtClean="0"/>
              <a:t>inhibits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red cell </a:t>
            </a:r>
            <a:r>
              <a:rPr lang="en-US" sz="2400" dirty="0" smtClean="0"/>
              <a:t>metabolism and </a:t>
            </a:r>
            <a:r>
              <a:rPr lang="en-US" sz="2400" dirty="0"/>
              <a:t>bacterial action</a:t>
            </a:r>
            <a:r>
              <a:rPr lang="en-US" dirty="0"/>
              <a:t>.</a:t>
            </a:r>
            <a:endParaRPr lang="ar-SA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218" name="Picture 2" descr="C:\Users\Areej\Desktop\untitled.pngugkujg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752600"/>
            <a:ext cx="600075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1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If blood is treated to prevent</a:t>
            </a:r>
          </a:p>
          <a:p>
            <a:pPr marL="0" indent="0">
              <a:buNone/>
            </a:pPr>
            <a:r>
              <a:rPr lang="en-US" dirty="0"/>
              <a:t>clotting and permitted to stand or</a:t>
            </a:r>
          </a:p>
          <a:p>
            <a:pPr marL="0" indent="0">
              <a:buNone/>
            </a:pPr>
            <a:r>
              <a:rPr lang="en-US" dirty="0"/>
              <a:t>centrifuged in a container: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The RBCs, which weigh more</a:t>
            </a:r>
          </a:p>
          <a:p>
            <a:pPr marL="0" indent="0">
              <a:buNone/>
            </a:pPr>
            <a:r>
              <a:rPr lang="en-US" dirty="0" smtClean="0"/>
              <a:t>   than </a:t>
            </a:r>
            <a:r>
              <a:rPr lang="en-US" dirty="0"/>
              <a:t>the other components, will</a:t>
            </a:r>
          </a:p>
          <a:p>
            <a:pPr marL="0" indent="0">
              <a:buNone/>
            </a:pPr>
            <a:r>
              <a:rPr lang="en-US" dirty="0" smtClean="0"/>
              <a:t>    settle </a:t>
            </a:r>
            <a:r>
              <a:rPr lang="en-US" dirty="0"/>
              <a:t>to the bottom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The plasma will stay on top; and</a:t>
            </a:r>
          </a:p>
          <a:p>
            <a:pPr marL="0" indent="0">
              <a:buNone/>
            </a:pPr>
            <a:r>
              <a:rPr lang="en-US" dirty="0" smtClean="0"/>
              <a:t>    The </a:t>
            </a:r>
            <a:r>
              <a:rPr lang="en-US" dirty="0"/>
              <a:t>WBCs and platelets </a:t>
            </a:r>
            <a:r>
              <a:rPr lang="en-US" dirty="0" smtClean="0"/>
              <a:t>will</a:t>
            </a:r>
          </a:p>
          <a:p>
            <a:pPr marL="0" indent="0">
              <a:buNone/>
            </a:pPr>
            <a:r>
              <a:rPr lang="en-US" dirty="0" smtClean="0"/>
              <a:t>    remain </a:t>
            </a:r>
            <a:r>
              <a:rPr lang="en-US" dirty="0"/>
              <a:t>suspended between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r>
              <a:rPr lang="en-US" dirty="0" smtClean="0"/>
              <a:t>      plasma </a:t>
            </a:r>
            <a:r>
              <a:rPr lang="en-US" dirty="0"/>
              <a:t>and the RBCs</a:t>
            </a: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24000"/>
            <a:ext cx="3683000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1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IN BLOOD ON KEEPING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smtClean="0"/>
              <a:t>Loss </a:t>
            </a:r>
            <a:r>
              <a:rPr lang="en-US" dirty="0"/>
              <a:t>of carbon dioxide.</a:t>
            </a:r>
          </a:p>
          <a:p>
            <a:pPr marL="0" indent="0">
              <a:buNone/>
            </a:pPr>
            <a:r>
              <a:rPr lang="en-US" dirty="0"/>
              <a:t>• Conversion of glucose to lactic acid (glycolysis).</a:t>
            </a:r>
          </a:p>
          <a:p>
            <a:pPr marL="0" indent="0">
              <a:buNone/>
            </a:pPr>
            <a:r>
              <a:rPr lang="en-US" dirty="0"/>
              <a:t>• Increase in plasma inorganic phosphate.</a:t>
            </a:r>
          </a:p>
          <a:p>
            <a:pPr marL="0" indent="0">
              <a:buNone/>
            </a:pPr>
            <a:r>
              <a:rPr lang="en-US" dirty="0"/>
              <a:t>• Formation of ammonia from nitrogenous substances.</a:t>
            </a:r>
          </a:p>
          <a:p>
            <a:pPr marL="0" indent="0">
              <a:buNone/>
            </a:pPr>
            <a:r>
              <a:rPr lang="en-US" dirty="0"/>
              <a:t>• Passage of substances through the red cell envelope.</a:t>
            </a:r>
          </a:p>
          <a:p>
            <a:pPr marL="0" indent="0">
              <a:buNone/>
            </a:pPr>
            <a:r>
              <a:rPr lang="en-US" dirty="0"/>
              <a:t>• Conversion of pyruvate into lactate.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93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Principle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lab notebook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7194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MATERIALS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Whole blood</a:t>
            </a:r>
          </a:p>
          <a:p>
            <a:pPr marL="0" indent="0">
              <a:buNone/>
            </a:pPr>
            <a:r>
              <a:rPr lang="en-US" dirty="0"/>
              <a:t>• Centrifuge (up to 5000 rpm)</a:t>
            </a:r>
          </a:p>
          <a:p>
            <a:pPr marL="0" indent="0">
              <a:buNone/>
            </a:pPr>
            <a:r>
              <a:rPr lang="en-US" dirty="0"/>
              <a:t>• Centrifuge tubes suitable for the rotor of the centrifuge</a:t>
            </a:r>
          </a:p>
          <a:p>
            <a:pPr marL="0" indent="0">
              <a:buNone/>
            </a:pPr>
            <a:r>
              <a:rPr lang="en-US" dirty="0"/>
              <a:t>(preferably plastic and capped).</a:t>
            </a:r>
          </a:p>
          <a:p>
            <a:pPr marL="0" indent="0">
              <a:buNone/>
            </a:pPr>
            <a:r>
              <a:rPr lang="en-US" dirty="0"/>
              <a:t>• Disposable gloves</a:t>
            </a:r>
          </a:p>
          <a:p>
            <a:pPr marL="0" indent="0">
              <a:buNone/>
            </a:pPr>
            <a:r>
              <a:rPr lang="en-US" dirty="0"/>
              <a:t>• Disposable Pasteur pipette.</a:t>
            </a:r>
          </a:p>
          <a:p>
            <a:pPr marL="0" indent="0">
              <a:buNone/>
            </a:pPr>
            <a:r>
              <a:rPr lang="en-US" dirty="0"/>
              <a:t>• Measuring cylinder 10 ml.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2694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METHOD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900" dirty="0" smtClean="0">
                <a:latin typeface="Arial" panose="020B0604020202020204" pitchFamily="34" charset="0"/>
                <a:cs typeface="+mj-cs"/>
              </a:rPr>
              <a:t>• </a:t>
            </a:r>
            <a:r>
              <a:rPr lang="en-US" sz="1600" dirty="0">
                <a:latin typeface="Arial" panose="020B0604020202020204" pitchFamily="34" charset="0"/>
                <a:cs typeface="+mj-cs"/>
              </a:rPr>
              <a:t>Into dry clean centrifuge tube, pipette 15 ml of whole blood (V1).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>
                <a:latin typeface="Arial" panose="020B0604020202020204" pitchFamily="34" charset="0"/>
                <a:cs typeface="+mj-cs"/>
              </a:rPr>
              <a:t>• Place the centrifuge tube in the centrifuge machine and run it at 3000 </a:t>
            </a:r>
            <a:r>
              <a:rPr lang="en-US" sz="1600" dirty="0" smtClean="0">
                <a:latin typeface="Arial" panose="020B0604020202020204" pitchFamily="34" charset="0"/>
                <a:cs typeface="+mj-cs"/>
              </a:rPr>
              <a:t>rpm for </a:t>
            </a:r>
            <a:r>
              <a:rPr lang="en-US" sz="1600" dirty="0">
                <a:latin typeface="Arial" panose="020B0604020202020204" pitchFamily="34" charset="0"/>
                <a:cs typeface="+mj-cs"/>
              </a:rPr>
              <a:t>10 minutes. Centrifugation of whole blood separates the solid from </a:t>
            </a:r>
            <a:r>
              <a:rPr lang="en-US" sz="1600" dirty="0" smtClean="0">
                <a:latin typeface="Arial" panose="020B0604020202020204" pitchFamily="34" charset="0"/>
                <a:cs typeface="+mj-cs"/>
              </a:rPr>
              <a:t>the supernatant </a:t>
            </a:r>
            <a:r>
              <a:rPr lang="en-US" sz="1600" dirty="0">
                <a:latin typeface="Arial" panose="020B0604020202020204" pitchFamily="34" charset="0"/>
                <a:cs typeface="+mj-cs"/>
              </a:rPr>
              <a:t>plasma.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>
                <a:latin typeface="Arial" panose="020B0604020202020204" pitchFamily="34" charset="0"/>
                <a:cs typeface="+mj-cs"/>
              </a:rPr>
              <a:t>• Remove the tube, withdraw the liquid layer (plasma) by pasture pipette </a:t>
            </a:r>
            <a:r>
              <a:rPr lang="en-US" sz="1600" dirty="0" smtClean="0">
                <a:latin typeface="Arial" panose="020B0604020202020204" pitchFamily="34" charset="0"/>
                <a:cs typeface="+mj-cs"/>
              </a:rPr>
              <a:t>and measure </a:t>
            </a:r>
            <a:r>
              <a:rPr lang="en-US" sz="1600" dirty="0">
                <a:latin typeface="Arial" panose="020B0604020202020204" pitchFamily="34" charset="0"/>
                <a:cs typeface="+mj-cs"/>
              </a:rPr>
              <a:t>its volume using small measuring cylinder (V2). Determine </a:t>
            </a:r>
            <a:r>
              <a:rPr lang="en-US" sz="1600" dirty="0" smtClean="0">
                <a:latin typeface="Arial" panose="020B0604020202020204" pitchFamily="34" charset="0"/>
                <a:cs typeface="+mj-cs"/>
              </a:rPr>
              <a:t>the volume </a:t>
            </a:r>
            <a:r>
              <a:rPr lang="en-US" sz="1600" dirty="0">
                <a:latin typeface="Arial" panose="020B0604020202020204" pitchFamily="34" charset="0"/>
                <a:cs typeface="+mj-cs"/>
              </a:rPr>
              <a:t>of blood cells too V3 (equal to V1 – V2).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>
                <a:latin typeface="Arial" panose="020B0604020202020204" pitchFamily="34" charset="0"/>
                <a:cs typeface="+mj-cs"/>
              </a:rPr>
              <a:t>• Transfer the supernatant (plasma) in another centrifuge tube and make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>
                <a:latin typeface="Arial" panose="020B0604020202020204" pitchFamily="34" charset="0"/>
                <a:cs typeface="+mj-cs"/>
              </a:rPr>
              <a:t>further centrifugation at 3000 rpm. This will precipitate fibrinogen and the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>
                <a:latin typeface="Arial" panose="020B0604020202020204" pitchFamily="34" charset="0"/>
                <a:cs typeface="+mj-cs"/>
              </a:rPr>
              <a:t>supernatant will be SERUM. Measure its Volume (V4).</a:t>
            </a:r>
            <a:endParaRPr lang="ar-SA" sz="1600" dirty="0">
              <a:latin typeface="Arial" panose="020B060402020202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3486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Experiment (1)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Separation of Plasma and Serum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from Whole Blood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26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 </a:t>
            </a:r>
            <a:r>
              <a:rPr lang="en-US" dirty="0"/>
              <a:t>your results in the following table</a:t>
            </a:r>
            <a:r>
              <a:rPr lang="en-US" dirty="0" smtClean="0"/>
              <a:t>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569671"/>
              </p:ext>
            </p:extLst>
          </p:nvPr>
        </p:nvGraphicFramePr>
        <p:xfrm>
          <a:off x="1524000" y="3048000"/>
          <a:ext cx="6096000" cy="2225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Percentage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Volume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Component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Whole</a:t>
                      </a:r>
                      <a:r>
                        <a:rPr lang="en-US" baseline="0" dirty="0" smtClean="0"/>
                        <a:t> blood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plasma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cells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serum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13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 BLOOD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The average person circulates about 5L of blood (1/13 of </a:t>
            </a:r>
            <a:r>
              <a:rPr lang="en-US" dirty="0" smtClean="0"/>
              <a:t>                body </a:t>
            </a:r>
            <a:r>
              <a:rPr lang="en-US" dirty="0"/>
              <a:t>weight), </a:t>
            </a:r>
            <a:r>
              <a:rPr lang="en-US" dirty="0" smtClean="0"/>
              <a:t>of which </a:t>
            </a:r>
            <a:r>
              <a:rPr lang="en-US" dirty="0"/>
              <a:t>3L is plasma and 2L is cells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It is living tissue, composed of different types of cells suspended in </a:t>
            </a:r>
            <a:r>
              <a:rPr lang="en-US" dirty="0" smtClean="0"/>
              <a:t>fluid called </a:t>
            </a:r>
            <a:r>
              <a:rPr lang="en-US" dirty="0"/>
              <a:t>plasma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The cells are produced primarily by bone marrow and account for </a:t>
            </a:r>
            <a:r>
              <a:rPr lang="en-US" dirty="0" smtClean="0"/>
              <a:t>blood “solids”.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Plasma fluid derives from the intestines and organs, and provides a </a:t>
            </a:r>
            <a:r>
              <a:rPr lang="en-US" dirty="0" smtClean="0"/>
              <a:t>vehicle for </a:t>
            </a:r>
            <a:r>
              <a:rPr lang="en-US" dirty="0"/>
              <a:t>cell measurement.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4550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BLOOD FUNCTIONS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Transportation of gases, nutrients, waste </a:t>
            </a:r>
            <a:r>
              <a:rPr lang="en-US" dirty="0" smtClean="0"/>
              <a:t>products, regulatory </a:t>
            </a:r>
            <a:r>
              <a:rPr lang="en-US" dirty="0"/>
              <a:t>molecules(e.g. hormones) and metabolites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Regulation of pH and osmotic pressure.</a:t>
            </a:r>
          </a:p>
          <a:p>
            <a:pPr marL="0" indent="0">
              <a:buNone/>
            </a:pPr>
            <a:r>
              <a:rPr lang="en-US" dirty="0"/>
              <a:t>• Maintenance of body temperature.</a:t>
            </a:r>
          </a:p>
          <a:p>
            <a:pPr marL="0" indent="0">
              <a:buNone/>
            </a:pPr>
            <a:r>
              <a:rPr lang="en-US" dirty="0"/>
              <a:t>• Protection against infections.</a:t>
            </a:r>
          </a:p>
          <a:p>
            <a:pPr marL="0" indent="0">
              <a:buNone/>
            </a:pPr>
            <a:r>
              <a:rPr lang="en-US" dirty="0"/>
              <a:t>• Clot formation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The complex composition of blood is not constant, but changes during stress, starvation, exercise and as the result of injury or disease.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53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BLOOD CELLS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sz="3000" dirty="0"/>
              <a:t>Blood cells are classified as:</a:t>
            </a:r>
          </a:p>
          <a:p>
            <a:pPr marL="0" indent="0">
              <a:buNone/>
            </a:pPr>
            <a:r>
              <a:rPr lang="en-US" sz="2800" dirty="0" smtClean="0"/>
              <a:t>     Red </a:t>
            </a:r>
            <a:r>
              <a:rPr lang="en-US" sz="2800" dirty="0"/>
              <a:t>blood cells (erythrocytes)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White </a:t>
            </a:r>
            <a:r>
              <a:rPr lang="en-US" sz="2800" dirty="0"/>
              <a:t>blood cells (leukocytes)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Platelets </a:t>
            </a:r>
            <a:r>
              <a:rPr lang="en-US" sz="2800" dirty="0"/>
              <a:t>(thrombocytes</a:t>
            </a:r>
            <a:r>
              <a:rPr lang="en-US" sz="2800" dirty="0" smtClean="0"/>
              <a:t>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b="1" dirty="0"/>
              <a:t>• The size of cells differs </a:t>
            </a:r>
            <a:r>
              <a:rPr lang="en-US" b="1" dirty="0" smtClean="0"/>
              <a:t>: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3000" dirty="0" smtClean="0"/>
              <a:t>white </a:t>
            </a:r>
            <a:r>
              <a:rPr lang="en-US" sz="3000" dirty="0"/>
              <a:t>cells are the largest, red cells fall into </a:t>
            </a:r>
            <a:r>
              <a:rPr lang="en-US" sz="3000" dirty="0" smtClean="0"/>
              <a:t>the middle</a:t>
            </a:r>
            <a:r>
              <a:rPr lang="en-US" sz="3000" dirty="0"/>
              <a:t>, </a:t>
            </a:r>
            <a:r>
              <a:rPr lang="en-US" sz="3000" dirty="0" smtClean="0"/>
              <a:t>and platelets </a:t>
            </a:r>
            <a:r>
              <a:rPr lang="en-US" sz="3000" dirty="0"/>
              <a:t>are the smallest</a:t>
            </a:r>
            <a:r>
              <a:rPr lang="en-US" sz="3000" dirty="0" smtClean="0"/>
              <a:t>.</a:t>
            </a:r>
          </a:p>
          <a:p>
            <a:pPr marL="0" indent="0">
              <a:buNone/>
            </a:pPr>
            <a:r>
              <a:rPr lang="en-US" sz="2800" b="1" dirty="0"/>
              <a:t>The </a:t>
            </a:r>
            <a:r>
              <a:rPr lang="en-US" sz="2800" b="1" dirty="0" smtClean="0"/>
              <a:t>number of </a:t>
            </a:r>
            <a:r>
              <a:rPr lang="en-US" sz="2800" b="1" dirty="0"/>
              <a:t>cells </a:t>
            </a:r>
            <a:r>
              <a:rPr lang="en-US" sz="2800" b="1" dirty="0" smtClean="0"/>
              <a:t>in blood also differs:</a:t>
            </a:r>
          </a:p>
          <a:p>
            <a:pPr marL="0" indent="0">
              <a:buNone/>
            </a:pPr>
            <a:r>
              <a:rPr lang="en-US" sz="2800" dirty="0" smtClean="0"/>
              <a:t>in </a:t>
            </a:r>
            <a:r>
              <a:rPr lang="en-US" sz="2800" dirty="0"/>
              <a:t>the blood stream, there are about 600 red blood cells for every white blood cell.</a:t>
            </a:r>
            <a:endParaRPr lang="en-US" sz="3000" dirty="0" smtClean="0"/>
          </a:p>
          <a:p>
            <a:pPr marL="0" indent="0">
              <a:buNone/>
            </a:pPr>
            <a:endParaRPr lang="ar-SA" sz="3000" dirty="0"/>
          </a:p>
        </p:txBody>
      </p:sp>
    </p:spTree>
    <p:extLst>
      <p:ext uri="{BB962C8B-B14F-4D97-AF65-F5344CB8AC3E}">
        <p14:creationId xmlns:p14="http://schemas.microsoft.com/office/powerpoint/2010/main" val="75621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RED BLOOD CELLS (RBC)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sz="2400" dirty="0"/>
              <a:t>Red blood cells contain hemoglobin, a complex iron-containing protein </a:t>
            </a:r>
            <a:r>
              <a:rPr lang="en-US" sz="2400" dirty="0" smtClean="0"/>
              <a:t>that carries </a:t>
            </a:r>
            <a:r>
              <a:rPr lang="en-US" sz="2400" dirty="0"/>
              <a:t>oxygen throughout the body and gives blood its red color.</a:t>
            </a:r>
          </a:p>
          <a:p>
            <a:pPr marL="0" indent="0">
              <a:buNone/>
            </a:pPr>
            <a:r>
              <a:rPr lang="en-US" sz="2400" dirty="0"/>
              <a:t>• They live for approximately 120 days in the circulatory system and </a:t>
            </a:r>
            <a:r>
              <a:rPr lang="en-US" sz="2400" dirty="0" smtClean="0"/>
              <a:t>are eventually </a:t>
            </a:r>
            <a:r>
              <a:rPr lang="en-US" sz="2400" dirty="0"/>
              <a:t>removed by the spleen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28600"/>
            <a:ext cx="12954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87" y="4267200"/>
            <a:ext cx="7772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819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WHITE BLOOD CELLS (WBC)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They are responsible for protecting the body from invasion by </a:t>
            </a:r>
            <a:r>
              <a:rPr lang="en-US" dirty="0" smtClean="0"/>
              <a:t>foreign substances </a:t>
            </a:r>
            <a:r>
              <a:rPr lang="en-US" dirty="0"/>
              <a:t>such as bacteria, fungi, and viruses.</a:t>
            </a:r>
          </a:p>
          <a:p>
            <a:pPr marL="0" indent="0">
              <a:buNone/>
            </a:pPr>
            <a:r>
              <a:rPr lang="en-US" i="1" dirty="0" smtClean="0"/>
              <a:t>       • </a:t>
            </a:r>
            <a:r>
              <a:rPr lang="en-US" i="1" dirty="0"/>
              <a:t>Types of WBCs:</a:t>
            </a:r>
          </a:p>
          <a:p>
            <a:pPr marL="0" indent="0">
              <a:buNone/>
            </a:pPr>
            <a:r>
              <a:rPr lang="en-US" b="1" dirty="0"/>
              <a:t>• Granulocytes</a:t>
            </a:r>
          </a:p>
          <a:p>
            <a:pPr marL="0" indent="0">
              <a:buNone/>
            </a:pPr>
            <a:r>
              <a:rPr lang="en-US" dirty="0" smtClean="0"/>
              <a:t>     • </a:t>
            </a:r>
            <a:r>
              <a:rPr lang="en-US" dirty="0"/>
              <a:t>Neutrophils</a:t>
            </a:r>
          </a:p>
          <a:p>
            <a:pPr marL="0" indent="0">
              <a:buNone/>
            </a:pPr>
            <a:r>
              <a:rPr lang="en-US" dirty="0" smtClean="0"/>
              <a:t>     • </a:t>
            </a:r>
            <a:r>
              <a:rPr lang="en-US" dirty="0"/>
              <a:t>Eosinophils</a:t>
            </a:r>
          </a:p>
          <a:p>
            <a:pPr marL="0" indent="0">
              <a:buNone/>
            </a:pPr>
            <a:r>
              <a:rPr lang="en-US" dirty="0" smtClean="0"/>
              <a:t>     • </a:t>
            </a:r>
            <a:r>
              <a:rPr lang="en-US" dirty="0"/>
              <a:t>Basophils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• 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Agranulocytes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/>
              <a:t>       • </a:t>
            </a:r>
            <a:r>
              <a:rPr lang="en-US" dirty="0"/>
              <a:t>Monocytes</a:t>
            </a:r>
          </a:p>
          <a:p>
            <a:pPr marL="0" indent="0">
              <a:buNone/>
            </a:pPr>
            <a:r>
              <a:rPr lang="en-US" dirty="0" smtClean="0"/>
              <a:t>       • </a:t>
            </a:r>
            <a:r>
              <a:rPr lang="en-US" dirty="0"/>
              <a:t>Lymphocytes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581400"/>
            <a:ext cx="5651500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777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PLATELETS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sz="3000" dirty="0"/>
              <a:t>They are very small cellular components of blood that help the </a:t>
            </a:r>
            <a:r>
              <a:rPr lang="en-US" sz="3000" dirty="0" smtClean="0"/>
              <a:t>clotting process </a:t>
            </a:r>
            <a:r>
              <a:rPr lang="en-US" sz="3000" dirty="0"/>
              <a:t>by sticking to the lining of blood vessels</a:t>
            </a:r>
            <a:r>
              <a:rPr lang="en-US" sz="3000" dirty="0" smtClean="0"/>
              <a:t>.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/>
              <a:t>• They survive in the circulatory system for an average of 9-10 days </a:t>
            </a:r>
            <a:r>
              <a:rPr lang="en-US" sz="3000" dirty="0" smtClean="0"/>
              <a:t>before being </a:t>
            </a:r>
            <a:r>
              <a:rPr lang="en-US" sz="3000" dirty="0"/>
              <a:t>removed from the body by the spleen</a:t>
            </a:r>
            <a:r>
              <a:rPr lang="en-US" sz="3000" dirty="0" smtClean="0"/>
              <a:t>.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 smtClean="0"/>
              <a:t>•The </a:t>
            </a:r>
            <a:r>
              <a:rPr lang="en-US" sz="3000" dirty="0"/>
              <a:t>platelet is vital to life, </a:t>
            </a:r>
            <a:r>
              <a:rPr lang="en-US" sz="3000" dirty="0" smtClean="0"/>
              <a:t>They </a:t>
            </a:r>
            <a:r>
              <a:rPr lang="en-US" sz="3000" dirty="0"/>
              <a:t>help </a:t>
            </a:r>
            <a:endParaRPr lang="en-US" sz="3000" dirty="0" smtClean="0"/>
          </a:p>
          <a:p>
            <a:pPr marL="0" indent="0">
              <a:buNone/>
            </a:pPr>
            <a:r>
              <a:rPr lang="en-US" sz="3000" dirty="0" smtClean="0"/>
              <a:t>prevent </a:t>
            </a:r>
            <a:r>
              <a:rPr lang="en-US" sz="3000" dirty="0"/>
              <a:t>massive blood loss </a:t>
            </a:r>
            <a:endParaRPr lang="en-US" sz="3000" dirty="0" smtClean="0"/>
          </a:p>
          <a:p>
            <a:pPr marL="0" indent="0">
              <a:buNone/>
            </a:pPr>
            <a:r>
              <a:rPr lang="en-US" sz="3000" dirty="0" smtClean="0"/>
              <a:t>resulting </a:t>
            </a:r>
            <a:r>
              <a:rPr lang="en-US" sz="3000" dirty="0"/>
              <a:t>from trauma, as well as</a:t>
            </a:r>
          </a:p>
          <a:p>
            <a:pPr marL="0" indent="0">
              <a:buNone/>
            </a:pPr>
            <a:r>
              <a:rPr lang="en-US" sz="3000" dirty="0"/>
              <a:t>blood vessel leakage</a:t>
            </a:r>
            <a:r>
              <a:rPr lang="en-US" dirty="0"/>
              <a:t>.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467417"/>
            <a:ext cx="1971675" cy="21857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255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• Plasma </a:t>
            </a:r>
            <a:r>
              <a:rPr lang="en-US" dirty="0"/>
              <a:t>is the liquid portion of blood</a:t>
            </a:r>
          </a:p>
          <a:p>
            <a:pPr marL="0" indent="0">
              <a:buNone/>
            </a:pPr>
            <a:r>
              <a:rPr lang="en-US" dirty="0" smtClean="0"/>
              <a:t>• It </a:t>
            </a:r>
            <a:r>
              <a:rPr lang="en-US" dirty="0"/>
              <a:t>constitutes about 55 % of blood volume.</a:t>
            </a:r>
          </a:p>
          <a:p>
            <a:pPr marL="0" indent="0">
              <a:buNone/>
            </a:pPr>
            <a:r>
              <a:rPr lang="en-US" dirty="0"/>
              <a:t>• 90% of plasma is water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en-US" dirty="0"/>
              <a:t>It contains:</a:t>
            </a:r>
          </a:p>
          <a:p>
            <a:pPr marL="0" indent="0">
              <a:buNone/>
            </a:pPr>
            <a:r>
              <a:rPr lang="en-US" dirty="0"/>
              <a:t>• Albumin (the chief protein constituent),</a:t>
            </a:r>
          </a:p>
          <a:p>
            <a:pPr marL="0" indent="0">
              <a:buNone/>
            </a:pPr>
            <a:r>
              <a:rPr lang="en-US" dirty="0"/>
              <a:t>• Fibrinogen (responsible, in part, for the clotting of blood),</a:t>
            </a:r>
          </a:p>
          <a:p>
            <a:pPr marL="0" indent="0">
              <a:buNone/>
            </a:pPr>
            <a:r>
              <a:rPr lang="en-US" dirty="0"/>
              <a:t>• Globulins (including antibodies).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4430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1207</Words>
  <Application>Microsoft Office PowerPoint</Application>
  <PresentationFormat>On-screen Show (4:3)</PresentationFormat>
  <Paragraphs>171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BCH 471</vt:lpstr>
      <vt:lpstr>Experiment (1) </vt:lpstr>
      <vt:lpstr>WHOLE BLOOD </vt:lpstr>
      <vt:lpstr>BLOOD FUNCTIONS </vt:lpstr>
      <vt:lpstr>BLOOD CELLS </vt:lpstr>
      <vt:lpstr>RED BLOOD CELLS (RBC) </vt:lpstr>
      <vt:lpstr>WHITE BLOOD CELLS (WBC) </vt:lpstr>
      <vt:lpstr>PLATELETS </vt:lpstr>
      <vt:lpstr>PLASMA</vt:lpstr>
      <vt:lpstr>SERUM </vt:lpstr>
      <vt:lpstr>COLLECTION OF BLOOD SAMPLE</vt:lpstr>
      <vt:lpstr>COLLECTION OF BLOOD SAMPLE</vt:lpstr>
      <vt:lpstr>PowerPoint Presentation</vt:lpstr>
      <vt:lpstr>PowerPoint Presentation</vt:lpstr>
      <vt:lpstr>PowerPoint Presentation</vt:lpstr>
      <vt:lpstr>CHANGES IN BLOOD ON KEEPING</vt:lpstr>
      <vt:lpstr>Principle </vt:lpstr>
      <vt:lpstr>MATERIALS </vt:lpstr>
      <vt:lpstr>METHOD </vt:lpstr>
      <vt:lpstr>RESULT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(1) </dc:title>
  <dc:creator>Areej Alzahrani</dc:creator>
  <cp:lastModifiedBy>Areej Alzahrani</cp:lastModifiedBy>
  <cp:revision>22</cp:revision>
  <dcterms:created xsi:type="dcterms:W3CDTF">2006-08-16T00:00:00Z</dcterms:created>
  <dcterms:modified xsi:type="dcterms:W3CDTF">2015-02-04T07:54:05Z</dcterms:modified>
</cp:coreProperties>
</file>