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39" d="100"/>
          <a:sy n="39" d="100"/>
        </p:scale>
        <p:origin x="-12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9259898B-EC02-48B2-BBF5-F274521D3F1D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0F158139-B1E7-479A-8BC4-0BE289EEC542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50AA0-812D-46ED-8DC5-DCB4D5884D8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700E6-D49B-4CB5-A079-313A107A7D5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EB7D4-979F-4587-A310-7B117479A04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6A6BF59-62EA-4F8B-A11D-785879F9E72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A0A3085-F321-49C8-BB91-EE3C8168177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B232C-9014-4504-BDF2-E603AFD753F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3CD10-B3F5-46EC-A483-14D45DA5333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6E8F0-A743-426B-B02B-D6A88F34696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8A5B8D-A8DF-44B7-9BDE-BCD2503B518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9721F-EA73-483B-A6B5-DB6D9CEDC70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8C3C7-49E3-420D-B314-3A5D7875699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23AB8-310D-47BC-9C64-4FF1581123F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00668-E62B-4705-B90C-C49722FFE2A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fld id="{B09436D3-565F-4B67-A0C2-B1C77DC30333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0"/>
            <a:ext cx="7772400" cy="1470025"/>
          </a:xfrm>
        </p:spPr>
        <p:txBody>
          <a:bodyPr/>
          <a:lstStyle/>
          <a:p>
            <a:r>
              <a:rPr lang="ar-SA" b="1"/>
              <a:t>القيادة الإدارية</a:t>
            </a:r>
            <a:endParaRPr lang="en-US" b="1"/>
          </a:p>
        </p:txBody>
      </p:sp>
      <p:pic>
        <p:nvPicPr>
          <p:cNvPr id="9221" name="Picture 5" descr="leadershi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3238"/>
            <a:ext cx="9144000" cy="5084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ثانياً:نظرية القيادة الفعالة (الموقفية)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ar-SA" sz="2800"/>
              <a:t>تعالج هذه النظرية نوعين من القادة هما/</a:t>
            </a:r>
          </a:p>
          <a:p>
            <a:pPr marL="609600" indent="-609600">
              <a:lnSpc>
                <a:spcPct val="90000"/>
              </a:lnSpc>
              <a:buFontTx/>
              <a:buAutoNum type="arabic1Minus"/>
            </a:pPr>
            <a:r>
              <a:rPr lang="ar-SA" sz="2800"/>
              <a:t>القائد الديكتاتوري، السلطوي، المهتم بتنفيذ المهمة.(وهو يركز على صنع القرار بنفسه وتوجيه الجماعة)</a:t>
            </a:r>
          </a:p>
          <a:p>
            <a:pPr marL="609600" indent="-609600">
              <a:lnSpc>
                <a:spcPct val="90000"/>
              </a:lnSpc>
              <a:buFontTx/>
              <a:buAutoNum type="arabic1Minus"/>
            </a:pPr>
            <a:r>
              <a:rPr lang="ar-SA" sz="2800"/>
              <a:t>القائد الديموقراطي، المتساهل ، المهتم بالعلاقات.(يركز على علاقاته مع الجماعة والمشاركة)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ar-SA" sz="2800"/>
              <a:t>عوامل تستخدم لتصنيف مواقف الجماعة/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ar-SA" sz="2800"/>
              <a:t>1- قوة الموقع القائد.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ar-SA" sz="2800"/>
              <a:t>2- بناء أو تركيب المهمة.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ar-SA" sz="2800"/>
              <a:t>3- العلاقات الشخصية للقائد.</a:t>
            </a:r>
            <a:endParaRPr lang="en-US" sz="2800"/>
          </a:p>
        </p:txBody>
      </p:sp>
      <p:pic>
        <p:nvPicPr>
          <p:cNvPr id="20484" name="Picture 4" descr="large_12380672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79925"/>
            <a:ext cx="3657600" cy="2378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ثالثاً: دراسات جامعة أوهايو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ar-SA"/>
              <a:t>وتعالج بعدين هما :</a:t>
            </a:r>
          </a:p>
          <a:p>
            <a:pPr>
              <a:buFontTx/>
              <a:buNone/>
            </a:pPr>
            <a:r>
              <a:rPr lang="ar-SA"/>
              <a:t>أ- مدى اهتمام المدير بالإنتاج.</a:t>
            </a:r>
          </a:p>
          <a:p>
            <a:pPr>
              <a:buFontTx/>
              <a:buNone/>
            </a:pPr>
            <a:r>
              <a:rPr lang="ar-SA"/>
              <a:t>ب- مدى اهتمام المدير بالعلاقات الإنسانية.</a:t>
            </a:r>
            <a:endParaRPr lang="en-US"/>
          </a:p>
        </p:txBody>
      </p:sp>
      <p:pic>
        <p:nvPicPr>
          <p:cNvPr id="22532" name="Picture 4" descr="leadership-parado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9725"/>
            <a:ext cx="9144000" cy="270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11745709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0"/>
            <a:ext cx="6327775" cy="6858000"/>
          </a:xfrm>
          <a:prstGeom prst="rect">
            <a:avLst/>
          </a:prstGeom>
          <a:noFill/>
        </p:spPr>
      </p:pic>
      <p:sp>
        <p:nvSpPr>
          <p:cNvPr id="21513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2627313" cy="6858000"/>
          </a:xfrm>
        </p:spPr>
        <p:txBody>
          <a:bodyPr/>
          <a:lstStyle/>
          <a:p>
            <a:pPr>
              <a:buFontTx/>
              <a:buNone/>
            </a:pPr>
            <a:r>
              <a:rPr lang="ar-SA" sz="2800"/>
              <a:t>(5،5) القائد المعتدل</a:t>
            </a:r>
          </a:p>
          <a:p>
            <a:pPr>
              <a:buFontTx/>
              <a:buNone/>
            </a:pPr>
            <a:r>
              <a:rPr lang="ar-SA" sz="2800"/>
              <a:t>(9،1)القائد الإنساني</a:t>
            </a:r>
          </a:p>
          <a:p>
            <a:pPr>
              <a:buFontTx/>
              <a:buNone/>
            </a:pPr>
            <a:r>
              <a:rPr lang="ar-SA" sz="2800"/>
              <a:t>(1،9)القائد المهتم بالإنتاج</a:t>
            </a:r>
          </a:p>
          <a:p>
            <a:pPr>
              <a:buFontTx/>
              <a:buNone/>
            </a:pPr>
            <a:r>
              <a:rPr lang="ar-SA" sz="2800"/>
              <a:t>(9،9) القائد المشارك</a:t>
            </a:r>
          </a:p>
          <a:p>
            <a:pPr>
              <a:buFontTx/>
              <a:buNone/>
            </a:pPr>
            <a:r>
              <a:rPr lang="ar-SA" sz="2800"/>
              <a:t>(1،1) القائد السلبي الخامل</a:t>
            </a:r>
          </a:p>
          <a:p>
            <a:pPr>
              <a:buFontTx/>
              <a:buNone/>
            </a:pPr>
            <a:endParaRPr lang="ar-SA" sz="2800"/>
          </a:p>
          <a:p>
            <a:pPr algn="ctr">
              <a:buFontTx/>
              <a:buNone/>
            </a:pPr>
            <a:r>
              <a:rPr lang="ar-SA" sz="2800">
                <a:solidFill>
                  <a:srgbClr val="FF0000"/>
                </a:solidFill>
              </a:rPr>
              <a:t>ما هو أسوأ وأفضل الأساليب الإدارية ؟</a:t>
            </a:r>
            <a:endParaRPr 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نظرية دورة الحياة للقائد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ar-SA"/>
              <a:t>تحاول أن تزود القائد ببعض الفهم عن العلاقة بين النموذج الفعال للقيادة ومستوى النضج للتابعين </a:t>
            </a:r>
          </a:p>
          <a:p>
            <a:pPr marL="609600" indent="-609600">
              <a:lnSpc>
                <a:spcPct val="90000"/>
              </a:lnSpc>
            </a:pPr>
            <a:r>
              <a:rPr lang="ar-SA"/>
              <a:t>النضج في النظرية يعرف بواسطة قدرة الإستقلال النسبية في :</a:t>
            </a:r>
          </a:p>
          <a:p>
            <a:pPr marL="609600" indent="-609600">
              <a:lnSpc>
                <a:spcPct val="90000"/>
              </a:lnSpc>
              <a:buFontTx/>
              <a:buAutoNum type="arabic1Minus"/>
            </a:pPr>
            <a:r>
              <a:rPr lang="ar-SA"/>
              <a:t>تحمل المسؤولية.</a:t>
            </a:r>
          </a:p>
          <a:p>
            <a:pPr marL="609600" indent="-609600">
              <a:lnSpc>
                <a:spcPct val="90000"/>
              </a:lnSpc>
              <a:buFontTx/>
              <a:buAutoNum type="arabic1Minus"/>
            </a:pPr>
            <a:r>
              <a:rPr lang="ar-SA"/>
              <a:t>التحصيل والدافعية للفرد والجماعة.</a:t>
            </a:r>
          </a:p>
          <a:p>
            <a:pPr marL="609600" indent="-609600">
              <a:lnSpc>
                <a:spcPct val="90000"/>
              </a:lnSpc>
            </a:pPr>
            <a:r>
              <a:rPr lang="ar-SA"/>
              <a:t>تتأثر مكونات النضج بمستوى التعليم ، وكمية الخبرة ، والعمر من الناحية النفسية .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9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/>
              <a:t>تقترح النظرية أن سلوك القائد يتحرك كالتالي:</a:t>
            </a:r>
            <a:endParaRPr lang="en-US" sz="4000"/>
          </a:p>
        </p:txBody>
      </p:sp>
      <p:graphicFrame>
        <p:nvGraphicFramePr>
          <p:cNvPr id="27666" name="Group 18"/>
          <p:cNvGraphicFramePr>
            <a:graphicFrameLocks noGrp="1"/>
          </p:cNvGraphicFramePr>
          <p:nvPr>
            <p:ph idx="4294967295"/>
          </p:nvPr>
        </p:nvGraphicFramePr>
        <p:xfrm>
          <a:off x="827088" y="2205038"/>
          <a:ext cx="7772400" cy="4114800"/>
        </p:xfrm>
        <a:graphic>
          <a:graphicData uri="http://schemas.openxmlformats.org/drawingml/2006/table">
            <a:tbl>
              <a:tblPr rtl="1"/>
              <a:tblGrid>
                <a:gridCol w="3886200"/>
                <a:gridCol w="3886200"/>
              </a:tblGrid>
              <a:tr h="20574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اهتمام عال لكلا من المهمة والعلاقات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اهتمام منخفض بالمهمة ، واهتمام عال في العلاقات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74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اهتمام عال بالمهمة ، اهتمام منخفض في العلاقات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اهتمام منخفض لكلا من المهمة والعلاقات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نظرية الطريق إلى الهدف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ar-SA"/>
          </a:p>
          <a:p>
            <a:pPr>
              <a:buFontTx/>
              <a:buNone/>
            </a:pPr>
            <a:r>
              <a:rPr lang="ar-SA"/>
              <a:t>توضح أربعة أنواع من القيادة :</a:t>
            </a:r>
          </a:p>
          <a:p>
            <a:r>
              <a:rPr lang="ar-SA"/>
              <a:t>القيادة الموجهة.</a:t>
            </a:r>
          </a:p>
          <a:p>
            <a:r>
              <a:rPr lang="ar-SA"/>
              <a:t>القيادة الداعمة.</a:t>
            </a:r>
          </a:p>
          <a:p>
            <a:r>
              <a:rPr lang="ar-SA"/>
              <a:t>قيادة المشاركة.</a:t>
            </a:r>
          </a:p>
          <a:p>
            <a:r>
              <a:rPr lang="ar-SA"/>
              <a:t>القيادة المهتمة بالإنجاز.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سمات القائد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ar-SA"/>
              <a:t>المهارات السبع الأساسية للقيادة: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الرؤية الرشيدة.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العاطفة.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المصداقية.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الثقة.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الفضول.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الجرأة.</a:t>
            </a:r>
          </a:p>
          <a:p>
            <a:pPr>
              <a:buFont typeface="Wingdings" pitchFamily="2" charset="2"/>
              <a:buChar char="ü"/>
            </a:pP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/>
              <a:t>العادات السبع لأكثر الناس نجاحاً</a:t>
            </a:r>
            <a:br>
              <a:rPr lang="ar-SA" sz="4000"/>
            </a:br>
            <a:r>
              <a:rPr lang="ar-SA" sz="4000"/>
              <a:t> لستيفن كوفي</a:t>
            </a:r>
            <a:endParaRPr lang="en-US" sz="400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ar-SA"/>
              <a:t>كن ايجابيا.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ابدأ والنهاية في ذهنك.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فكر بعقلية اكسب وكسَب.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اسع أن تفهم قبل أن تُفهم.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تكامل مع الآخرين.</a:t>
            </a:r>
          </a:p>
          <a:p>
            <a:pPr>
              <a:buFont typeface="Wingdings" pitchFamily="2" charset="2"/>
              <a:buChar char="ü"/>
            </a:pPr>
            <a:r>
              <a:rPr lang="ar-SA"/>
              <a:t>جدد الطاقة.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معوقات القيادة الإدارية في الدول النامية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1Minus"/>
            </a:pPr>
            <a:r>
              <a:rPr lang="ar-SA"/>
              <a:t>العوائق الإدارية.</a:t>
            </a:r>
          </a:p>
          <a:p>
            <a:pPr marL="609600" indent="-609600"/>
            <a:r>
              <a:rPr lang="ar-SA"/>
              <a:t>المركزية الشديدة وعدم التفويض.</a:t>
            </a:r>
          </a:p>
          <a:p>
            <a:pPr marL="609600" indent="-609600"/>
            <a:r>
              <a:rPr lang="ar-SA"/>
              <a:t>التخطيط غير السليم.</a:t>
            </a:r>
          </a:p>
          <a:p>
            <a:pPr marL="609600" indent="-609600"/>
            <a:r>
              <a:rPr lang="ar-SA"/>
              <a:t>عدم وفرة المعلومات اللازمة لإتخاذ القرارات.</a:t>
            </a:r>
          </a:p>
          <a:p>
            <a:pPr marL="609600" indent="-609600"/>
            <a:r>
              <a:rPr lang="ar-SA"/>
              <a:t>البيروقراطية.</a:t>
            </a:r>
          </a:p>
          <a:p>
            <a:pPr marL="609600" indent="-609600"/>
            <a:r>
              <a:rPr lang="ar-SA"/>
              <a:t>الوضع التنظيمي للأجهزة الإدراية.</a:t>
            </a:r>
          </a:p>
          <a:p>
            <a:pPr marL="609600" indent="-609600">
              <a:buFontTx/>
              <a:buAutoNum type="arabic1Minus"/>
            </a:pP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buFontTx/>
              <a:buNone/>
            </a:pPr>
            <a:r>
              <a:rPr lang="ar-SA"/>
              <a:t>ب- العوائق البيئية:</a:t>
            </a:r>
          </a:p>
          <a:p>
            <a:pPr>
              <a:buFontTx/>
              <a:buNone/>
            </a:pPr>
            <a:endParaRPr lang="ar-SA"/>
          </a:p>
          <a:p>
            <a:r>
              <a:rPr lang="ar-SA"/>
              <a:t>عدم استقرار الأنظمة السياسية.</a:t>
            </a:r>
          </a:p>
          <a:p>
            <a:r>
              <a:rPr lang="ar-SA"/>
              <a:t>الإنقسامات السياسية والإجتماعية داخل هذه الأنظمة.</a:t>
            </a:r>
          </a:p>
          <a:p>
            <a:r>
              <a:rPr lang="ar-SA"/>
              <a:t>الموروثات الإجتماعية وما يرتبط بها من عادات وتقاليد.</a:t>
            </a:r>
          </a:p>
          <a:p>
            <a:r>
              <a:rPr lang="ar-SA"/>
              <a:t>غموض وجمود الأنظمة واللوائح.</a:t>
            </a:r>
          </a:p>
          <a:p>
            <a:r>
              <a:rPr lang="ar-SA"/>
              <a:t>عدم الإستفادة من التقدم العلمي والتكنولوجي في مجال إدارة التنمية.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r>
              <a:rPr lang="ar-SA"/>
              <a:t>تقوم القيادة بدور أساسي في توجيه العمل الإداري نحو تحقيق أهداف المنظمة .</a:t>
            </a:r>
            <a:endParaRPr lang="en-US"/>
          </a:p>
        </p:txBody>
      </p:sp>
      <p:pic>
        <p:nvPicPr>
          <p:cNvPr id="10244" name="Picture 4" descr="A_lea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286000"/>
            <a:ext cx="8964612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ar-SA"/>
              <a:t>جـ - المعوقات النابعة من وضع القيادات الإدارية:</a:t>
            </a:r>
          </a:p>
          <a:p>
            <a:pPr>
              <a:lnSpc>
                <a:spcPct val="90000"/>
              </a:lnSpc>
            </a:pPr>
            <a:r>
              <a:rPr lang="ar-SA"/>
              <a:t>عدم توفر الكوادر القيادية الفعالة.</a:t>
            </a:r>
          </a:p>
          <a:p>
            <a:pPr>
              <a:lnSpc>
                <a:spcPct val="90000"/>
              </a:lnSpc>
            </a:pPr>
            <a:r>
              <a:rPr lang="ar-SA"/>
              <a:t>عدم سلامة أساليب اختيار هذه القيادات.</a:t>
            </a:r>
          </a:p>
          <a:p>
            <a:pPr>
              <a:lnSpc>
                <a:spcPct val="90000"/>
              </a:lnSpc>
            </a:pPr>
            <a:r>
              <a:rPr lang="ar-SA"/>
              <a:t>خوف القيادات من المسؤولية وترددها أو احجامها عن اتخاذ القرارات لحل المشكلات الطارئة.</a:t>
            </a:r>
          </a:p>
          <a:p>
            <a:pPr>
              <a:lnSpc>
                <a:spcPct val="90000"/>
              </a:lnSpc>
            </a:pPr>
            <a:r>
              <a:rPr lang="ar-SA"/>
              <a:t>عدم احساس القيادات بالأمان والإطمئنان الوظيفي النفسي .</a:t>
            </a:r>
          </a:p>
          <a:p>
            <a:pPr>
              <a:lnSpc>
                <a:spcPct val="90000"/>
              </a:lnSpc>
            </a:pPr>
            <a:r>
              <a:rPr lang="ar-SA"/>
              <a:t>عدم اهتمام القيادات بالأساليب العلمية والتكنولوجية الحديثة في مجال الإدارة.</a:t>
            </a:r>
          </a:p>
          <a:p>
            <a:pPr>
              <a:lnSpc>
                <a:spcPct val="90000"/>
              </a:lnSpc>
            </a:pPr>
            <a:r>
              <a:rPr lang="ar-SA"/>
              <a:t>اعتمادها على الخبرة الشخصية والاستشارة الأجنبية.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ملامح القيادة في الإسلام</a:t>
            </a: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القدوة الحسنة.</a:t>
            </a:r>
          </a:p>
          <a:p>
            <a:r>
              <a:rPr lang="ar-SA"/>
              <a:t>الإخاء.</a:t>
            </a:r>
          </a:p>
          <a:p>
            <a:r>
              <a:rPr lang="ar-SA"/>
              <a:t>البر والرحمة .</a:t>
            </a:r>
          </a:p>
          <a:p>
            <a:r>
              <a:rPr lang="ar-SA"/>
              <a:t>الإيثار.</a:t>
            </a:r>
          </a:p>
          <a:p>
            <a:r>
              <a:rPr lang="ar-SA"/>
              <a:t>مبدأ الأجر على قدر العمل.</a:t>
            </a:r>
          </a:p>
          <a:p>
            <a:r>
              <a:rPr lang="ar-SA"/>
              <a:t>مبدأ الشورى.</a:t>
            </a:r>
            <a:endParaRPr lang="en-US"/>
          </a:p>
        </p:txBody>
      </p:sp>
      <p:pic>
        <p:nvPicPr>
          <p:cNvPr id="38916" name="Picture 4" descr="006-280x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7338"/>
            <a:ext cx="3563938" cy="5300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تعريف القيادة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هي القدرة على التوجيه من أجل تحقيق هد معين عن طريق الآخرين.</a:t>
            </a:r>
          </a:p>
          <a:p>
            <a:r>
              <a:rPr lang="ar-SA"/>
              <a:t>هي العملية الخاصة بدفع وتشجيع الأفراد نحو انجاز أهداف معينة.</a:t>
            </a:r>
          </a:p>
          <a:p>
            <a:r>
              <a:rPr lang="ar-SA"/>
              <a:t>التأثير في سلوك الآخرين كأفراد وجماعات نحو انجاز وتحقيق الأهداف المرغوبة.</a:t>
            </a:r>
          </a:p>
          <a:p>
            <a:pPr>
              <a:buFontTx/>
              <a:buNone/>
            </a:pPr>
            <a:r>
              <a:rPr lang="ar-SA"/>
              <a:t>*تعتمد على التأثير والقبول</a:t>
            </a:r>
            <a:endParaRPr lang="en-US"/>
          </a:p>
        </p:txBody>
      </p:sp>
      <p:pic>
        <p:nvPicPr>
          <p:cNvPr id="11268" name="Picture 4" descr="News_Paper_Employ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16238" cy="2205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القائد الإداري والرئيس الإداري</a:t>
            </a:r>
            <a:endParaRPr lang="en-US"/>
          </a:p>
        </p:txBody>
      </p:sp>
      <p:graphicFrame>
        <p:nvGraphicFramePr>
          <p:cNvPr id="12323" name="Group 35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830446"/>
        </p:xfrm>
        <a:graphic>
          <a:graphicData uri="http://schemas.openxmlformats.org/drawingml/2006/table">
            <a:tbl>
              <a:tblPr rtl="1"/>
              <a:tblGrid>
                <a:gridCol w="2590800"/>
                <a:gridCol w="2590800"/>
                <a:gridCol w="2590800"/>
              </a:tblGrid>
              <a:tr h="102711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وجه الإختلاف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القيادة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الرئاسة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711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المصدر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الجماعة 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النظام الذي حدد سلطته الرسمية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اختيار الهدف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تشترك الجماعة مع قائدها 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يختار الرئيس الهدف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القبول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أكثر قبولاً، لأنها تعتمد على على الحوافز الإيجابية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يقبلون سلطته ، خوفا من العقاب اذا امتنعوا أو قصروا في تنفيذ أوامره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324" name="Picture 36" descr="people-talk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650" y="0"/>
            <a:ext cx="1403350" cy="1628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آراء أخرى..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2800"/>
              <a:t> رأي لا يميل إلى فكرة التباعد بين القيادة والرئاسة ، ويعلل بأنهما يتحدان في الغرض ويختلفان في الأسلوب أو الوسيلة القيادية .</a:t>
            </a:r>
          </a:p>
          <a:p>
            <a:r>
              <a:rPr lang="ar-SA" sz="2800">
                <a:solidFill>
                  <a:schemeClr val="accent2"/>
                </a:solidFill>
              </a:rPr>
              <a:t>وأن الرئاسة هي نوع من القيادة التسلطية وفي الإمكان تطويرها بتدريب كل رئيس على الاتجاهات الإنسانية والسلكية الحديثة ليصبح قائد.</a:t>
            </a:r>
          </a:p>
          <a:p>
            <a:r>
              <a:rPr lang="ar-SA" sz="2800"/>
              <a:t>ويضيف كوتر ” أن القيادة هي التغيير والحركة بينما الإدارة هي توفير النظام والاتساق للمنظمات .. وكما أن القيادة تسعى إلى التغيير الفعال ، تسعى الإدارة إلى توفير النظام والإستقرار للمنظمة.</a:t>
            </a:r>
          </a:p>
          <a:p>
            <a:endParaRPr lang="en-US"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29" name="Group 69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3"/>
        </p:xfrm>
        <a:graphic>
          <a:graphicData uri="http://schemas.openxmlformats.org/drawingml/2006/table">
            <a:tbl>
              <a:tblPr rtl="1"/>
              <a:tblGrid>
                <a:gridCol w="1851025"/>
                <a:gridCol w="3625850"/>
                <a:gridCol w="3667125"/>
              </a:tblGrid>
              <a:tr h="64293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وجه المقارنة</a:t>
                      </a:r>
                      <a:endParaRPr kumimoji="0" 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القيادة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الإدارة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الإختيار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اختيار العمل الصحيح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اختيار الطريقة الصحيحة للعمل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83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التركيز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تحديد الرؤية وبلورة الرسالة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بناء الهيكل التنظيمي ووضع الأنظمة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الفاعلية والكفاءة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الفاعلية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يهتم بالكفاءة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83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الشمولية/الجزئية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الكليات والعلاقة بين الجزئيات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يهتم بالجزيئات والتفصيلات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83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التجديد/التطوير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التطوير ووالتجديد والإبداع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يهتم على المحافظة والصيانة والجودة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222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الرقابة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يلهم الثقة بالآخرين ويركز على الرقابة الذاتية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يعتمد على الرقابة ولسيطرة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التحدَي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يقبل التحدي ويحاول تغيير الواقع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يقبل الأمر الواقع ويتعامل معه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</p:spPr>
        <p:txBody>
          <a:bodyPr/>
          <a:lstStyle/>
          <a:p>
            <a:r>
              <a:rPr lang="ar-SA"/>
              <a:t>مصادر القوة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/>
              <a:t>استخدام أساليب الضغط ( العقاب).</a:t>
            </a:r>
          </a:p>
          <a:p>
            <a:pPr>
              <a:lnSpc>
                <a:spcPct val="90000"/>
              </a:lnSpc>
            </a:pPr>
            <a:r>
              <a:rPr lang="ar-SA"/>
              <a:t>التأثير الشخصي.</a:t>
            </a:r>
          </a:p>
          <a:p>
            <a:pPr>
              <a:lnSpc>
                <a:spcPct val="90000"/>
              </a:lnSpc>
            </a:pPr>
            <a:r>
              <a:rPr lang="ar-SA"/>
              <a:t>السلطة النظامية.</a:t>
            </a:r>
          </a:p>
          <a:p>
            <a:pPr>
              <a:lnSpc>
                <a:spcPct val="90000"/>
              </a:lnSpc>
            </a:pPr>
            <a:r>
              <a:rPr lang="ar-SA"/>
              <a:t>منح التقدير المالي.</a:t>
            </a:r>
          </a:p>
          <a:p>
            <a:pPr>
              <a:lnSpc>
                <a:spcPct val="90000"/>
              </a:lnSpc>
            </a:pPr>
            <a:r>
              <a:rPr lang="ar-SA"/>
              <a:t>الخبرة والمهارة.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/>
              <a:t>كل هذه العناصر تزود القائد بالقوة وبالتالي يجعل المرؤوسين يقومون بأداء عمل ما وبالطريقة التي يرغبها.</a:t>
            </a:r>
            <a:endParaRPr lang="en-US"/>
          </a:p>
        </p:txBody>
      </p:sp>
      <p:pic>
        <p:nvPicPr>
          <p:cNvPr id="17414" name="Picture 6" descr="ouokhjda1fiajv7el6ay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2060575"/>
            <a:ext cx="727075" cy="468313"/>
          </a:xfrm>
          <a:prstGeom prst="rect">
            <a:avLst/>
          </a:prstGeom>
          <a:noFill/>
        </p:spPr>
      </p:pic>
      <p:pic>
        <p:nvPicPr>
          <p:cNvPr id="17415" name="Picture 7" descr="11788953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4221163"/>
            <a:ext cx="479425" cy="479425"/>
          </a:xfrm>
          <a:prstGeom prst="rect">
            <a:avLst/>
          </a:prstGeom>
          <a:noFill/>
        </p:spPr>
      </p:pic>
      <p:pic>
        <p:nvPicPr>
          <p:cNvPr id="17416" name="Picture 8" descr="bb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997200"/>
            <a:ext cx="1081087" cy="649288"/>
          </a:xfrm>
          <a:prstGeom prst="rect">
            <a:avLst/>
          </a:prstGeom>
          <a:noFill/>
        </p:spPr>
      </p:pic>
      <p:pic>
        <p:nvPicPr>
          <p:cNvPr id="17417" name="Picture 9" descr="consoling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2595563"/>
            <a:ext cx="596900" cy="312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النظريات الحديثة في القيادة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375" y="1981200"/>
            <a:ext cx="4822825" cy="4114800"/>
          </a:xfrm>
        </p:spPr>
        <p:txBody>
          <a:bodyPr/>
          <a:lstStyle/>
          <a:p>
            <a:r>
              <a:rPr lang="ar-SA"/>
              <a:t>نظرية سلسلة السلوك.</a:t>
            </a:r>
          </a:p>
          <a:p>
            <a:r>
              <a:rPr lang="ar-SA"/>
              <a:t>نظرية القيادة الفعالة.</a:t>
            </a:r>
          </a:p>
          <a:p>
            <a:r>
              <a:rPr lang="ar-SA"/>
              <a:t>دراسات جامعة أوهايو والشبكة الإدارية.</a:t>
            </a:r>
          </a:p>
          <a:p>
            <a:r>
              <a:rPr lang="ar-SA"/>
              <a:t>نظرية دورة الحياة للقائد.</a:t>
            </a:r>
          </a:p>
          <a:p>
            <a:r>
              <a:rPr lang="ar-SA"/>
              <a:t>نظرية الطريق إلى الهدف</a:t>
            </a:r>
            <a:endParaRPr lang="en-US"/>
          </a:p>
        </p:txBody>
      </p:sp>
      <p:pic>
        <p:nvPicPr>
          <p:cNvPr id="18436" name="Picture 4" descr="lead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875"/>
            <a:ext cx="3492500" cy="544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720725"/>
          </a:xfrm>
        </p:spPr>
        <p:txBody>
          <a:bodyPr/>
          <a:lstStyle/>
          <a:p>
            <a:r>
              <a:rPr lang="ar-SA" sz="4000"/>
              <a:t>أولا : نظرية سلسلة السلوك</a:t>
            </a:r>
            <a:br>
              <a:rPr lang="ar-SA" sz="4000"/>
            </a:br>
            <a:endParaRPr lang="en-US" sz="200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772400" cy="4899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 sz="2000" b="1" i="1">
                <a:solidFill>
                  <a:schemeClr val="accent2"/>
                </a:solidFill>
              </a:rPr>
              <a:t>تعالج بعدين :</a:t>
            </a:r>
            <a:br>
              <a:rPr lang="ar-SA" sz="2000" b="1" i="1">
                <a:solidFill>
                  <a:schemeClr val="accent2"/>
                </a:solidFill>
              </a:rPr>
            </a:br>
            <a:r>
              <a:rPr lang="ar-SA" sz="2000" b="1" i="1">
                <a:solidFill>
                  <a:schemeClr val="accent2"/>
                </a:solidFill>
              </a:rPr>
              <a:t> مقدار السلطة التي يمتلكها القائد</a:t>
            </a:r>
            <a:br>
              <a:rPr lang="ar-SA" sz="2000" b="1" i="1">
                <a:solidFill>
                  <a:schemeClr val="accent2"/>
                </a:solidFill>
              </a:rPr>
            </a:br>
            <a:r>
              <a:rPr lang="ar-SA" sz="2000" b="1" i="1">
                <a:solidFill>
                  <a:schemeClr val="accent2"/>
                </a:solidFill>
              </a:rPr>
              <a:t/>
            </a:r>
            <a:br>
              <a:rPr lang="ar-SA" sz="2000" b="1" i="1">
                <a:solidFill>
                  <a:schemeClr val="accent2"/>
                </a:solidFill>
              </a:rPr>
            </a:br>
            <a:r>
              <a:rPr lang="ar-SA" sz="2000" b="1" i="1">
                <a:solidFill>
                  <a:schemeClr val="accent2"/>
                </a:solidFill>
              </a:rPr>
              <a:t>مقدار الحرية الممنوحة للمرؤوسين</a:t>
            </a:r>
          </a:p>
          <a:p>
            <a:pPr>
              <a:lnSpc>
                <a:spcPct val="90000"/>
              </a:lnSpc>
            </a:pPr>
            <a:r>
              <a:rPr lang="ar-SA" sz="2800"/>
              <a:t>القائد الذي يصنع القرار ويعلنه</a:t>
            </a:r>
          </a:p>
          <a:p>
            <a:pPr>
              <a:lnSpc>
                <a:spcPct val="90000"/>
              </a:lnSpc>
            </a:pPr>
            <a:r>
              <a:rPr lang="ar-SA" sz="2800"/>
              <a:t>القائد الذي يبيع قراره</a:t>
            </a:r>
          </a:p>
          <a:p>
            <a:pPr>
              <a:lnSpc>
                <a:spcPct val="90000"/>
              </a:lnSpc>
            </a:pPr>
            <a:r>
              <a:rPr lang="ar-SA" sz="2800"/>
              <a:t>قائد يقدم أفكاره ويدعو للأسئلة</a:t>
            </a:r>
          </a:p>
          <a:p>
            <a:pPr>
              <a:lnSpc>
                <a:spcPct val="90000"/>
              </a:lnSpc>
            </a:pPr>
            <a:r>
              <a:rPr lang="ar-SA" sz="2800"/>
              <a:t>قائد يعرض قرار غير نهائي يخضع للتغيير</a:t>
            </a:r>
          </a:p>
          <a:p>
            <a:pPr>
              <a:lnSpc>
                <a:spcPct val="90000"/>
              </a:lnSpc>
            </a:pPr>
            <a:r>
              <a:rPr lang="ar-SA" sz="2800"/>
              <a:t>قائد يعرض مشكلة ويحصل على مشاركة في عمل قرار</a:t>
            </a:r>
          </a:p>
          <a:p>
            <a:pPr>
              <a:lnSpc>
                <a:spcPct val="90000"/>
              </a:lnSpc>
            </a:pPr>
            <a:r>
              <a:rPr lang="ar-SA" sz="2800"/>
              <a:t>قائد يعرف ويحاول يسأل المجموعة لتصنع قرار</a:t>
            </a:r>
          </a:p>
          <a:p>
            <a:pPr>
              <a:lnSpc>
                <a:spcPct val="90000"/>
              </a:lnSpc>
            </a:pPr>
            <a:r>
              <a:rPr lang="ar-SA" sz="2800"/>
              <a:t>قائد يسمح لمرؤوسيه بأن يعملوا ضمن حدود عرِفت لهم بواسطته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تصميم افتراضي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765</Words>
  <Application>Microsoft Office PowerPoint</Application>
  <PresentationFormat>عرض على الشاشة (3:4)‏</PresentationFormat>
  <Paragraphs>150</Paragraphs>
  <Slides>21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5" baseType="lpstr">
      <vt:lpstr>Times New Roman</vt:lpstr>
      <vt:lpstr>Arial</vt:lpstr>
      <vt:lpstr>Wingdings</vt:lpstr>
      <vt:lpstr>تصميم افتراضي</vt:lpstr>
      <vt:lpstr>القيادة الإدارية</vt:lpstr>
      <vt:lpstr>الشريحة 2</vt:lpstr>
      <vt:lpstr>تعريف القيادة</vt:lpstr>
      <vt:lpstr>القائد الإداري والرئيس الإداري</vt:lpstr>
      <vt:lpstr>آراء أخرى..</vt:lpstr>
      <vt:lpstr>الشريحة 6</vt:lpstr>
      <vt:lpstr>مصادر القوة</vt:lpstr>
      <vt:lpstr>النظريات الحديثة في القيادة</vt:lpstr>
      <vt:lpstr>أولا : نظرية سلسلة السلوك </vt:lpstr>
      <vt:lpstr>ثانياً:نظرية القيادة الفعالة (الموقفية)</vt:lpstr>
      <vt:lpstr>ثالثاً: دراسات جامعة أوهايو</vt:lpstr>
      <vt:lpstr>الشريحة 12</vt:lpstr>
      <vt:lpstr>نظرية دورة الحياة للقائد</vt:lpstr>
      <vt:lpstr>تقترح النظرية أن سلوك القائد يتحرك كالتالي:</vt:lpstr>
      <vt:lpstr>نظرية الطريق إلى الهدف</vt:lpstr>
      <vt:lpstr>سمات القائد</vt:lpstr>
      <vt:lpstr>العادات السبع لأكثر الناس نجاحاً  لستيفن كوفي</vt:lpstr>
      <vt:lpstr>معوقات القيادة الإدارية في الدول النامية</vt:lpstr>
      <vt:lpstr>الشريحة 19</vt:lpstr>
      <vt:lpstr>الشريحة 20</vt:lpstr>
      <vt:lpstr>ملامح القيادة في الإسلام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/>
  <cp:lastModifiedBy/>
  <cp:revision>8</cp:revision>
  <cp:lastPrinted>1601-01-01T00:00:00Z</cp:lastPrinted>
  <dcterms:created xsi:type="dcterms:W3CDTF">2011-10-15T21:32:08Z</dcterms:created>
  <dcterms:modified xsi:type="dcterms:W3CDTF">2012-05-24T15:46:10Z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LCID">
    <vt:i4>1025</vt:i4>
  </property>
</Properties>
</file>