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300" r:id="rId4"/>
    <p:sldId id="301" r:id="rId5"/>
    <p:sldId id="263" r:id="rId6"/>
    <p:sldId id="264" r:id="rId7"/>
    <p:sldId id="265" r:id="rId8"/>
    <p:sldId id="266" r:id="rId9"/>
    <p:sldId id="269" r:id="rId10"/>
    <p:sldId id="272" r:id="rId11"/>
    <p:sldId id="298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1DF3-5735-46E4-914F-DABAF7C2DAD5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AE44D-7525-4E85-B2DB-03D4754CBA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AE44D-7525-4E85-B2DB-03D4754CBA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A3FDE9-72BE-4DFF-B8B0-307E8986D17C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F663D98-958F-4DEE-9538-644083D420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87575"/>
            <a:ext cx="8062912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66FFFF"/>
                </a:solidFill>
              </a:rPr>
              <a:t>Barium Swallow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05400"/>
            <a:ext cx="4114800" cy="990600"/>
          </a:xfrm>
        </p:spPr>
        <p:txBody>
          <a:bodyPr>
            <a:normAutofit/>
          </a:bodyPr>
          <a:lstStyle/>
          <a:p>
            <a:pPr algn="l"/>
            <a:r>
              <a:rPr lang="en-US" sz="4400" b="1" i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Meaad</a:t>
            </a:r>
            <a:r>
              <a:rPr lang="en-US" sz="4400" b="1" i="1" dirty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n-US" sz="4400" b="1" i="1" dirty="0" smtClean="0">
                <a:solidFill>
                  <a:schemeClr val="bg2">
                    <a:lumMod val="10000"/>
                  </a:schemeClr>
                </a:solidFill>
                <a:latin typeface="Aparajita" pitchFamily="34" charset="0"/>
                <a:cs typeface="Aparajita" pitchFamily="34" charset="0"/>
              </a:rPr>
              <a:t>AlMusined</a:t>
            </a:r>
            <a:endParaRPr lang="en-US" sz="4400" b="1" i="1" dirty="0">
              <a:solidFill>
                <a:schemeClr val="bg2">
                  <a:lumMod val="10000"/>
                </a:schemeClr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66FFFF"/>
                </a:solidFill>
              </a:rPr>
              <a:t>RAO</a:t>
            </a:r>
            <a:endParaRPr lang="en-US" dirty="0">
              <a:solidFill>
                <a:srgbClr val="66FFFF"/>
              </a:solidFill>
            </a:endParaRPr>
          </a:p>
        </p:txBody>
      </p:sp>
      <p:pic>
        <p:nvPicPr>
          <p:cNvPr id="4" name="Picture 4" descr="978-0-323-05410-2_17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870556"/>
            <a:ext cx="4038600" cy="5753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FF"/>
                </a:solidFill>
              </a:rPr>
              <a:t>LAO</a:t>
            </a:r>
            <a:endParaRPr lang="ar-SA" dirty="0">
              <a:solidFill>
                <a:srgbClr val="66FFFF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3584554" cy="430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4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162799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Introduction</a:t>
            </a:r>
            <a:br>
              <a:rPr lang="en-US" dirty="0" smtClean="0">
                <a:solidFill>
                  <a:srgbClr val="66FFFF"/>
                </a:solidFill>
              </a:rPr>
            </a:b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6008"/>
          </a:xfrm>
          <a:ln>
            <a:noFill/>
          </a:ln>
        </p:spPr>
        <p:txBody>
          <a:bodyPr/>
          <a:lstStyle/>
          <a:p>
            <a:pPr algn="l" rtl="0"/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Definition</a:t>
            </a:r>
            <a:r>
              <a:rPr lang="en-US" dirty="0" smtClean="0"/>
              <a:t>:</a:t>
            </a:r>
          </a:p>
          <a:p>
            <a:pPr marL="64008" indent="0" algn="l" rtl="0">
              <a:buNone/>
            </a:pPr>
            <a:r>
              <a:rPr lang="en-US" dirty="0" smtClean="0"/>
              <a:t>A barium swallow is a test used to determine the cause of painful swallowing,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difficulty with swallowing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abdominal pain</a:t>
            </a:r>
            <a:r>
              <a:rPr lang="en-US" dirty="0" smtClean="0"/>
              <a:t>, or unexplained weight loss.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609306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66FFFF"/>
                </a:solidFill>
              </a:rPr>
              <a:t>Normal esophagus </a:t>
            </a:r>
            <a:r>
              <a:rPr lang="en-US" sz="3600" dirty="0" err="1" smtClean="0">
                <a:solidFill>
                  <a:srgbClr val="66FFFF"/>
                </a:solidFill>
              </a:rPr>
              <a:t>apperance</a:t>
            </a:r>
            <a:r>
              <a:rPr lang="en-US" sz="3600" dirty="0" smtClean="0">
                <a:solidFill>
                  <a:srgbClr val="66FFFF"/>
                </a:solidFill>
              </a:rPr>
              <a:t/>
            </a:r>
            <a:br>
              <a:rPr lang="en-US" sz="3600" dirty="0" smtClean="0">
                <a:solidFill>
                  <a:srgbClr val="66FFFF"/>
                </a:solidFill>
              </a:rPr>
            </a:br>
            <a:r>
              <a:rPr lang="en-US" sz="3600" dirty="0">
                <a:solidFill>
                  <a:srgbClr val="66FFFF"/>
                </a:solidFill>
              </a:rPr>
              <a:t/>
            </a:r>
            <a:br>
              <a:rPr lang="en-US" sz="3600" dirty="0">
                <a:solidFill>
                  <a:srgbClr val="66FFFF"/>
                </a:solidFill>
              </a:rPr>
            </a:br>
            <a:r>
              <a:rPr lang="en-US" sz="3600" dirty="0" smtClean="0">
                <a:solidFill>
                  <a:srgbClr val="66FFFF"/>
                </a:solidFill>
              </a:rPr>
              <a:t/>
            </a:r>
            <a:br>
              <a:rPr lang="en-US" sz="3600" dirty="0" smtClean="0">
                <a:solidFill>
                  <a:srgbClr val="66FFFF"/>
                </a:solidFill>
              </a:rPr>
            </a:br>
            <a:r>
              <a:rPr lang="en-US" sz="3600" dirty="0">
                <a:solidFill>
                  <a:srgbClr val="66FFFF"/>
                </a:solidFill>
              </a:rPr>
              <a:t/>
            </a:r>
            <a:br>
              <a:rPr lang="en-US" sz="3600" dirty="0">
                <a:solidFill>
                  <a:srgbClr val="66FFFF"/>
                </a:solidFill>
              </a:rPr>
            </a:br>
            <a:r>
              <a:rPr lang="en-US" sz="3600" dirty="0" smtClean="0">
                <a:solidFill>
                  <a:srgbClr val="66FFFF"/>
                </a:solidFill>
              </a:rPr>
              <a:t/>
            </a:r>
            <a:br>
              <a:rPr lang="en-US" sz="3600" dirty="0" smtClean="0">
                <a:solidFill>
                  <a:srgbClr val="66FFFF"/>
                </a:solidFill>
              </a:rPr>
            </a:br>
            <a:r>
              <a:rPr lang="en-US" sz="3600" dirty="0">
                <a:solidFill>
                  <a:srgbClr val="66FFFF"/>
                </a:solidFill>
              </a:rPr>
              <a:t/>
            </a:r>
            <a:br>
              <a:rPr lang="en-US" sz="3600" dirty="0">
                <a:solidFill>
                  <a:srgbClr val="66FFFF"/>
                </a:solidFill>
              </a:rPr>
            </a:br>
            <a:r>
              <a:rPr lang="en-US" sz="3600" dirty="0" smtClean="0">
                <a:solidFill>
                  <a:srgbClr val="66FFFF"/>
                </a:solidFill>
              </a:rPr>
              <a:t/>
            </a:r>
            <a:br>
              <a:rPr lang="en-US" sz="3600" dirty="0" smtClean="0">
                <a:solidFill>
                  <a:srgbClr val="66FFFF"/>
                </a:solidFill>
              </a:rPr>
            </a:br>
            <a:endParaRPr lang="en-US" sz="3600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25608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When the esophagus is empty , the mucosa coat is thrown into three or four straight longitudinal folds appeared as straight parallel lines throughout the esophagus</a:t>
            </a:r>
          </a:p>
          <a:p>
            <a:pPr algn="l" rtl="0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85838"/>
            <a:ext cx="4419600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85838"/>
            <a:ext cx="3938587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8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pPr rtl="0"/>
            <a:r>
              <a:rPr lang="en-US" sz="4400" b="1" dirty="0" err="1" smtClean="0">
                <a:solidFill>
                  <a:srgbClr val="66FFFF"/>
                </a:solidFill>
              </a:rPr>
              <a:t>Oesophagus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Imaging of GIT ( revision) 001"/>
          <p:cNvPicPr>
            <a:picLocks noChangeAspect="1" noChangeArrowheads="1"/>
          </p:cNvPicPr>
          <p:nvPr/>
        </p:nvPicPr>
        <p:blipFill>
          <a:blip r:embed="rId2"/>
          <a:srcRect l="7545" r="15111"/>
          <a:stretch>
            <a:fillRect/>
          </a:stretch>
        </p:blipFill>
        <p:spPr bwMode="auto">
          <a:xfrm>
            <a:off x="685800" y="1535151"/>
            <a:ext cx="7086600" cy="473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56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en-US" dirty="0" smtClean="0">
                <a:solidFill>
                  <a:srgbClr val="66FFFF"/>
                </a:solidFill>
              </a:rPr>
              <a:t>Normal indentations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311808"/>
          </a:xfrm>
        </p:spPr>
        <p:txBody>
          <a:bodyPr/>
          <a:lstStyle/>
          <a:p>
            <a:pPr algn="l" rtl="0">
              <a:buNone/>
            </a:pPr>
            <a:r>
              <a:rPr lang="en-US" sz="2800" dirty="0" smtClean="0"/>
              <a:t>There are </a:t>
            </a:r>
            <a:r>
              <a:rPr lang="en-US" sz="28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Two normal </a:t>
            </a:r>
            <a:r>
              <a:rPr lang="en-US" sz="2800" dirty="0" smtClean="0"/>
              <a:t>indentations</a:t>
            </a:r>
            <a:r>
              <a:rPr lang="en-US" sz="2800" b="1" dirty="0" smtClean="0"/>
              <a:t> </a:t>
            </a:r>
            <a:r>
              <a:rPr lang="en-US" sz="2800" dirty="0" smtClean="0"/>
              <a:t>of the esophagus</a:t>
            </a:r>
          </a:p>
          <a:p>
            <a:pPr algn="l" rtl="0">
              <a:buNone/>
            </a:pPr>
            <a:endParaRPr lang="en-US" sz="2800" dirty="0" smtClean="0"/>
          </a:p>
          <a:p>
            <a:pPr marL="342900" lvl="1" indent="-342900" algn="l" rtl="0"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1-  At the aortic arch </a:t>
            </a:r>
          </a:p>
          <a:p>
            <a:pPr marL="342900" lvl="1" indent="-342900" algn="l" rtl="0">
              <a:buFont typeface="Courier New" pitchFamily="49" charset="0"/>
              <a:buChar char="o"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buFont typeface="Courier New" pitchFamily="49" charset="0"/>
              <a:buChar char="o"/>
            </a:pPr>
            <a:r>
              <a:rPr lang="en-US" sz="2400" dirty="0" smtClean="0"/>
              <a:t>2- At the left bronchus</a:t>
            </a:r>
          </a:p>
          <a:p>
            <a:pPr algn="l" rtl="0">
              <a:buNone/>
            </a:pPr>
            <a:endParaRPr lang="en-US" sz="2400" dirty="0"/>
          </a:p>
          <a:p>
            <a:pPr algn="l" rtl="0">
              <a:buNone/>
            </a:pPr>
            <a:endParaRPr lang="en-US" sz="2400" dirty="0" smtClean="0"/>
          </a:p>
          <a:p>
            <a:pPr algn="l" rtl="0"/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4419600" cy="416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FF"/>
                </a:solidFill>
              </a:rPr>
              <a:t>Routine Positions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RAO (35° to 40°)</a:t>
            </a:r>
          </a:p>
          <a:p>
            <a:pPr algn="l" rtl="0"/>
            <a:r>
              <a:rPr lang="en-US" dirty="0" smtClean="0"/>
              <a:t> Lateral</a:t>
            </a:r>
          </a:p>
          <a:p>
            <a:pPr algn="l" rtl="0"/>
            <a:r>
              <a:rPr lang="en-US" dirty="0" smtClean="0"/>
              <a:t>AP </a:t>
            </a:r>
          </a:p>
          <a:p>
            <a:pPr algn="l" rtl="0"/>
            <a:r>
              <a:rPr lang="en-US" dirty="0" smtClean="0"/>
              <a:t>LAO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FFFF"/>
                </a:solidFill>
              </a:rPr>
              <a:t>AP</a:t>
            </a:r>
            <a:endParaRPr lang="en-US" dirty="0">
              <a:solidFill>
                <a:srgbClr val="66FFFF"/>
              </a:solidFill>
            </a:endParaRPr>
          </a:p>
        </p:txBody>
      </p:sp>
      <p:pic>
        <p:nvPicPr>
          <p:cNvPr id="4" name="Picture 3" descr="scan0002.jpg"/>
          <p:cNvPicPr>
            <a:picLocks noChangeAspect="1"/>
          </p:cNvPicPr>
          <p:nvPr/>
        </p:nvPicPr>
        <p:blipFill>
          <a:blip r:embed="rId2" cstate="print"/>
          <a:srcRect l="52866" t="33600" r="30030" b="38051"/>
          <a:stretch>
            <a:fillRect/>
          </a:stretch>
        </p:blipFill>
        <p:spPr>
          <a:xfrm>
            <a:off x="3276600" y="1524000"/>
            <a:ext cx="3048000" cy="470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915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FFFF"/>
                </a:solidFill>
              </a:rPr>
              <a:t>LAT</a:t>
            </a:r>
            <a:endParaRPr lang="en-US" dirty="0">
              <a:solidFill>
                <a:srgbClr val="66FF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331041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978-0-323-05410-2_175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143000"/>
            <a:ext cx="2823604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33400" y="54864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Because the esophagus is thrown away from the spine, allowing better visualization </a:t>
            </a:r>
            <a:endParaRPr lang="ar-S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27906"/>
          </a:xfrm>
        </p:spPr>
        <p:txBody>
          <a:bodyPr/>
          <a:lstStyle/>
          <a:p>
            <a:r>
              <a:rPr lang="en-US" dirty="0" smtClean="0">
                <a:solidFill>
                  <a:srgbClr val="66FFFF"/>
                </a:solidFill>
              </a:rPr>
              <a:t> RAO</a:t>
            </a:r>
            <a:endParaRPr lang="en-US" dirty="0">
              <a:solidFill>
                <a:srgbClr val="66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Courier New" pitchFamily="49" charset="0"/>
              <a:buChar char="o"/>
            </a:pPr>
            <a:r>
              <a:rPr lang="en-US" dirty="0"/>
              <a:t>The esophagus is </a:t>
            </a:r>
            <a:r>
              <a:rPr lang="en-US" dirty="0" smtClean="0"/>
              <a:t>seen</a:t>
            </a:r>
          </a:p>
          <a:p>
            <a:pPr marL="64008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between the heart </a:t>
            </a:r>
            <a:endParaRPr lang="en-US" dirty="0" smtClean="0"/>
          </a:p>
          <a:p>
            <a:pPr marL="64008" indent="0" algn="l" rtl="0">
              <a:buNone/>
            </a:pPr>
            <a:r>
              <a:rPr lang="en-US" dirty="0" smtClean="0"/>
              <a:t>and </a:t>
            </a:r>
            <a:r>
              <a:rPr lang="en-US" dirty="0"/>
              <a:t>the </a:t>
            </a:r>
            <a:r>
              <a:rPr lang="en-US" dirty="0" smtClean="0"/>
              <a:t>spine</a:t>
            </a:r>
          </a:p>
          <a:p>
            <a:pPr algn="l" rtl="0"/>
            <a:endParaRPr lang="en-US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patient is rotate </a:t>
            </a:r>
            <a:endParaRPr lang="en-US" dirty="0" smtClean="0"/>
          </a:p>
          <a:p>
            <a:pPr marL="64008" indent="0" algn="l" rtl="0">
              <a:buNone/>
            </a:pPr>
            <a:r>
              <a:rPr lang="en-US" dirty="0" smtClean="0"/>
              <a:t>35- </a:t>
            </a:r>
            <a:r>
              <a:rPr lang="en-US" dirty="0"/>
              <a:t>40 degrees </a:t>
            </a:r>
            <a:r>
              <a:rPr lang="en-US" dirty="0" smtClean="0"/>
              <a:t>with</a:t>
            </a:r>
          </a:p>
          <a:p>
            <a:pPr marL="64008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the RT side </a:t>
            </a:r>
            <a:endParaRPr lang="en-US" dirty="0" smtClean="0"/>
          </a:p>
          <a:p>
            <a:pPr marL="64008" indent="0" algn="l" rtl="0">
              <a:buNone/>
            </a:pPr>
            <a:r>
              <a:rPr lang="en-US" dirty="0" smtClean="0"/>
              <a:t>against </a:t>
            </a:r>
            <a:r>
              <a:rPr lang="en-US" dirty="0"/>
              <a:t>the table</a:t>
            </a:r>
          </a:p>
          <a:p>
            <a:pPr marL="64008" indent="0" algn="l" rtl="0">
              <a:buNone/>
            </a:pPr>
            <a:endParaRPr lang="en-US" dirty="0"/>
          </a:p>
          <a:p>
            <a:pPr marL="64008" indent="0" algn="l" rtl="0">
              <a:buNone/>
            </a:pPr>
            <a:endParaRPr lang="en-US" dirty="0"/>
          </a:p>
        </p:txBody>
      </p:sp>
      <p:pic>
        <p:nvPicPr>
          <p:cNvPr id="4" name="Picture 3" descr="DSC00030"/>
          <p:cNvPicPr/>
          <p:nvPr/>
        </p:nvPicPr>
        <p:blipFill>
          <a:blip r:embed="rId2" cstate="print"/>
          <a:srcRect l="30241" t="17778" r="34445" b="5139"/>
          <a:stretch>
            <a:fillRect/>
          </a:stretch>
        </p:blipFill>
        <p:spPr bwMode="auto">
          <a:xfrm>
            <a:off x="4419600" y="874643"/>
            <a:ext cx="3352800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548</TotalTime>
  <Words>143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Opulent</vt:lpstr>
      <vt:lpstr>Barium Swallow</vt:lpstr>
      <vt:lpstr>Introduction </vt:lpstr>
      <vt:lpstr>Normal esophagus apperance       </vt:lpstr>
      <vt:lpstr>Oesophagus</vt:lpstr>
      <vt:lpstr>Normal indentations</vt:lpstr>
      <vt:lpstr>Routine Positions</vt:lpstr>
      <vt:lpstr>AP</vt:lpstr>
      <vt:lpstr>LAT</vt:lpstr>
      <vt:lpstr> RAO</vt:lpstr>
      <vt:lpstr>PowerPoint Presentation</vt:lpstr>
      <vt:lpstr>LAO</vt:lpstr>
      <vt:lpstr>PowerPoint Presentation</vt:lpstr>
    </vt:vector>
  </TitlesOfParts>
  <Company>BEST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Barium Swallow</dc:title>
  <dc:creator>manal</dc:creator>
  <cp:lastModifiedBy>lenovo</cp:lastModifiedBy>
  <cp:revision>54</cp:revision>
  <dcterms:created xsi:type="dcterms:W3CDTF">2012-02-01T06:42:01Z</dcterms:created>
  <dcterms:modified xsi:type="dcterms:W3CDTF">2012-10-03T06:06:50Z</dcterms:modified>
</cp:coreProperties>
</file>