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2" r:id="rId4"/>
  </p:sldMasterIdLst>
  <p:notesMasterIdLst>
    <p:notesMasterId r:id="rId69"/>
  </p:notesMasterIdLst>
  <p:handoutMasterIdLst>
    <p:handoutMasterId r:id="rId70"/>
  </p:handoutMasterIdLst>
  <p:sldIdLst>
    <p:sldId id="342" r:id="rId5"/>
    <p:sldId id="313" r:id="rId6"/>
    <p:sldId id="338" r:id="rId7"/>
    <p:sldId id="314" r:id="rId8"/>
    <p:sldId id="256" r:id="rId9"/>
    <p:sldId id="258" r:id="rId10"/>
    <p:sldId id="260" r:id="rId11"/>
    <p:sldId id="315" r:id="rId12"/>
    <p:sldId id="316" r:id="rId13"/>
    <p:sldId id="263" r:id="rId14"/>
    <p:sldId id="264" r:id="rId15"/>
    <p:sldId id="267" r:id="rId16"/>
    <p:sldId id="268" r:id="rId17"/>
    <p:sldId id="317" r:id="rId18"/>
    <p:sldId id="270" r:id="rId19"/>
    <p:sldId id="271" r:id="rId20"/>
    <p:sldId id="337" r:id="rId21"/>
    <p:sldId id="272" r:id="rId22"/>
    <p:sldId id="273" r:id="rId23"/>
    <p:sldId id="274" r:id="rId24"/>
    <p:sldId id="339" r:id="rId25"/>
    <p:sldId id="275" r:id="rId26"/>
    <p:sldId id="277" r:id="rId27"/>
    <p:sldId id="278" r:id="rId28"/>
    <p:sldId id="279" r:id="rId29"/>
    <p:sldId id="345" r:id="rId30"/>
    <p:sldId id="318" r:id="rId31"/>
    <p:sldId id="280" r:id="rId32"/>
    <p:sldId id="340" r:id="rId33"/>
    <p:sldId id="346" r:id="rId34"/>
    <p:sldId id="347" r:id="rId35"/>
    <p:sldId id="348" r:id="rId36"/>
    <p:sldId id="349" r:id="rId37"/>
    <p:sldId id="350" r:id="rId38"/>
    <p:sldId id="351" r:id="rId39"/>
    <p:sldId id="352" r:id="rId40"/>
    <p:sldId id="353" r:id="rId41"/>
    <p:sldId id="354" r:id="rId42"/>
    <p:sldId id="355" r:id="rId43"/>
    <p:sldId id="356" r:id="rId44"/>
    <p:sldId id="357" r:id="rId45"/>
    <p:sldId id="358" r:id="rId46"/>
    <p:sldId id="359" r:id="rId47"/>
    <p:sldId id="360" r:id="rId48"/>
    <p:sldId id="361" r:id="rId49"/>
    <p:sldId id="362" r:id="rId50"/>
    <p:sldId id="363" r:id="rId51"/>
    <p:sldId id="364" r:id="rId52"/>
    <p:sldId id="365" r:id="rId53"/>
    <p:sldId id="366" r:id="rId54"/>
    <p:sldId id="367" r:id="rId55"/>
    <p:sldId id="368" r:id="rId56"/>
    <p:sldId id="369" r:id="rId57"/>
    <p:sldId id="370" r:id="rId58"/>
    <p:sldId id="371" r:id="rId59"/>
    <p:sldId id="372" r:id="rId60"/>
    <p:sldId id="373" r:id="rId61"/>
    <p:sldId id="374" r:id="rId62"/>
    <p:sldId id="375" r:id="rId63"/>
    <p:sldId id="376" r:id="rId64"/>
    <p:sldId id="377" r:id="rId65"/>
    <p:sldId id="378" r:id="rId66"/>
    <p:sldId id="379" r:id="rId67"/>
    <p:sldId id="380" r:id="rId68"/>
  </p:sldIdLst>
  <p:sldSz cx="9144000" cy="6858000" type="screen4x3"/>
  <p:notesSz cx="6834188" cy="9979025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 Narrow" pitchFamily="34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 Narrow" pitchFamily="34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 Narrow" pitchFamily="34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 Narrow" pitchFamily="34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 Narrow" pitchFamily="34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 Narrow" pitchFamily="34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 Narrow" pitchFamily="34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 Narrow" pitchFamily="34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 Narrow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BFFAB"/>
    <a:srgbClr val="008080"/>
    <a:srgbClr val="33CCCC"/>
    <a:srgbClr val="009999"/>
    <a:srgbClr val="9900CC"/>
    <a:srgbClr val="FF6600"/>
    <a:srgbClr val="E7FFFF"/>
    <a:srgbClr val="A1A1A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>
    <p:restoredLeft sz="15640" autoAdjust="0"/>
    <p:restoredTop sz="94689" autoAdjust="0"/>
  </p:normalViewPr>
  <p:slideViewPr>
    <p:cSldViewPr>
      <p:cViewPr varScale="1">
        <p:scale>
          <a:sx n="111" d="100"/>
          <a:sy n="111" d="100"/>
        </p:scale>
        <p:origin x="-2298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5" d="100"/>
          <a:sy n="55" d="100"/>
        </p:scale>
        <p:origin x="-1878" y="-96"/>
      </p:cViewPr>
      <p:guideLst>
        <p:guide orient="horz" pos="3142"/>
        <p:guide pos="2153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slide" Target="slides/slide43.xml"/><Relationship Id="rId50" Type="http://schemas.openxmlformats.org/officeDocument/2006/relationships/slide" Target="slides/slide46.xml"/><Relationship Id="rId55" Type="http://schemas.openxmlformats.org/officeDocument/2006/relationships/slide" Target="slides/slide51.xml"/><Relationship Id="rId63" Type="http://schemas.openxmlformats.org/officeDocument/2006/relationships/slide" Target="slides/slide59.xml"/><Relationship Id="rId68" Type="http://schemas.openxmlformats.org/officeDocument/2006/relationships/slide" Target="slides/slide64.xml"/><Relationship Id="rId7" Type="http://schemas.openxmlformats.org/officeDocument/2006/relationships/slide" Target="slides/slide3.xml"/><Relationship Id="rId71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53" Type="http://schemas.openxmlformats.org/officeDocument/2006/relationships/slide" Target="slides/slide49.xml"/><Relationship Id="rId58" Type="http://schemas.openxmlformats.org/officeDocument/2006/relationships/slide" Target="slides/slide54.xml"/><Relationship Id="rId66" Type="http://schemas.openxmlformats.org/officeDocument/2006/relationships/slide" Target="slides/slide62.xml"/><Relationship Id="rId74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slide" Target="slides/slide45.xml"/><Relationship Id="rId57" Type="http://schemas.openxmlformats.org/officeDocument/2006/relationships/slide" Target="slides/slide53.xml"/><Relationship Id="rId61" Type="http://schemas.openxmlformats.org/officeDocument/2006/relationships/slide" Target="slides/slide57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52" Type="http://schemas.openxmlformats.org/officeDocument/2006/relationships/slide" Target="slides/slide48.xml"/><Relationship Id="rId60" Type="http://schemas.openxmlformats.org/officeDocument/2006/relationships/slide" Target="slides/slide56.xml"/><Relationship Id="rId65" Type="http://schemas.openxmlformats.org/officeDocument/2006/relationships/slide" Target="slides/slide61.xml"/><Relationship Id="rId73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slide" Target="slides/slide44.xml"/><Relationship Id="rId56" Type="http://schemas.openxmlformats.org/officeDocument/2006/relationships/slide" Target="slides/slide52.xml"/><Relationship Id="rId64" Type="http://schemas.openxmlformats.org/officeDocument/2006/relationships/slide" Target="slides/slide60.xml"/><Relationship Id="rId69" Type="http://schemas.openxmlformats.org/officeDocument/2006/relationships/notesMaster" Target="notesMasters/notesMaster1.xml"/><Relationship Id="rId8" Type="http://schemas.openxmlformats.org/officeDocument/2006/relationships/slide" Target="slides/slide4.xml"/><Relationship Id="rId51" Type="http://schemas.openxmlformats.org/officeDocument/2006/relationships/slide" Target="slides/slide47.xml"/><Relationship Id="rId72" Type="http://schemas.openxmlformats.org/officeDocument/2006/relationships/viewProps" Target="viewProps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slide" Target="slides/slide42.xml"/><Relationship Id="rId59" Type="http://schemas.openxmlformats.org/officeDocument/2006/relationships/slide" Target="slides/slide55.xml"/><Relationship Id="rId67" Type="http://schemas.openxmlformats.org/officeDocument/2006/relationships/slide" Target="slides/slide63.xml"/><Relationship Id="rId20" Type="http://schemas.openxmlformats.org/officeDocument/2006/relationships/slide" Target="slides/slide16.xml"/><Relationship Id="rId41" Type="http://schemas.openxmlformats.org/officeDocument/2006/relationships/slide" Target="slides/slide37.xml"/><Relationship Id="rId54" Type="http://schemas.openxmlformats.org/officeDocument/2006/relationships/slide" Target="slides/slide50.xml"/><Relationship Id="rId62" Type="http://schemas.openxmlformats.org/officeDocument/2006/relationships/slide" Target="slides/slide58.xml"/><Relationship Id="rId70" Type="http://schemas.openxmlformats.org/officeDocument/2006/relationships/handoutMaster" Target="handoutMasters/handout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61481" cy="4986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Times New Roman" pitchFamily="18" charset="0"/>
              </a:defRPr>
            </a:lvl1pPr>
          </a:lstStyle>
          <a:p>
            <a:endParaRPr lang="en-US" dirty="0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72707" y="0"/>
            <a:ext cx="2961481" cy="4986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endParaRPr lang="en-US" dirty="0"/>
          </a:p>
        </p:txBody>
      </p:sp>
      <p:sp>
        <p:nvSpPr>
          <p:cNvPr id="1126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80332"/>
            <a:ext cx="2961481" cy="4986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Times New Roman" pitchFamily="18" charset="0"/>
              </a:defRPr>
            </a:lvl1pPr>
          </a:lstStyle>
          <a:p>
            <a:endParaRPr lang="en-US" dirty="0"/>
          </a:p>
        </p:txBody>
      </p:sp>
      <p:sp>
        <p:nvSpPr>
          <p:cNvPr id="1126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72707" y="9480332"/>
            <a:ext cx="2961481" cy="4986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fld id="{5B6F6B5E-424B-4963-94A9-191DC1B9C08B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755809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61481" cy="4986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Times New Roman" pitchFamily="18" charset="0"/>
              </a:defRPr>
            </a:lvl1pPr>
          </a:lstStyle>
          <a:p>
            <a:endParaRPr lang="en-US" dirty="0"/>
          </a:p>
        </p:txBody>
      </p:sp>
      <p:sp>
        <p:nvSpPr>
          <p:cNvPr id="706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72707" y="0"/>
            <a:ext cx="2961481" cy="4986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endParaRPr lang="en-US" dirty="0"/>
          </a:p>
        </p:txBody>
      </p:sp>
      <p:sp>
        <p:nvSpPr>
          <p:cNvPr id="706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25513" y="749300"/>
            <a:ext cx="4984750" cy="3740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706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1225" y="4740167"/>
            <a:ext cx="5011738" cy="44899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706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80332"/>
            <a:ext cx="2961481" cy="4986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Times New Roman" pitchFamily="18" charset="0"/>
              </a:defRPr>
            </a:lvl1pPr>
          </a:lstStyle>
          <a:p>
            <a:endParaRPr lang="en-US" dirty="0"/>
          </a:p>
        </p:txBody>
      </p:sp>
      <p:sp>
        <p:nvSpPr>
          <p:cNvPr id="706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72707" y="9480332"/>
            <a:ext cx="2961481" cy="4986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fld id="{35C5DC50-F0DF-48D2-981F-E9D8D9BF977B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449508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7F94E7C-CD1A-4BE5-AD5A-D5EFB7C099D1}" type="slidenum">
              <a:rPr lang="en-US"/>
              <a:pPr/>
              <a:t>2</a:t>
            </a:fld>
            <a:endParaRPr lang="en-US" dirty="0"/>
          </a:p>
        </p:txBody>
      </p:sp>
      <p:sp>
        <p:nvSpPr>
          <p:cNvPr id="1351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5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A771E77-6575-428A-824F-127B5D82A5AC}" type="slidenum">
              <a:rPr lang="en-US"/>
              <a:pPr/>
              <a:t>13</a:t>
            </a:fld>
            <a:endParaRPr lang="en-US" dirty="0"/>
          </a:p>
        </p:txBody>
      </p:sp>
      <p:sp>
        <p:nvSpPr>
          <p:cNvPr id="1392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9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Porcelain</a:t>
            </a:r>
            <a:r>
              <a:rPr lang="en-US" baseline="0" dirty="0" smtClean="0"/>
              <a:t> is also a type of heated clay (crystalline ceramic)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C5DC50-F0DF-48D2-981F-E9D8D9BF977B}" type="slidenum">
              <a:rPr lang="en-US" smtClean="0"/>
              <a:pPr/>
              <a:t>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54424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Freeform 2"/>
          <p:cNvSpPr>
            <a:spLocks/>
          </p:cNvSpPr>
          <p:nvPr/>
        </p:nvSpPr>
        <p:spPr bwMode="hidden">
          <a:xfrm>
            <a:off x="-11113" y="1836738"/>
            <a:ext cx="2268538" cy="2709862"/>
          </a:xfrm>
          <a:custGeom>
            <a:avLst/>
            <a:gdLst/>
            <a:ahLst/>
            <a:cxnLst>
              <a:cxn ang="0">
                <a:pos x="808" y="283"/>
              </a:cxn>
              <a:cxn ang="0">
                <a:pos x="673" y="252"/>
              </a:cxn>
              <a:cxn ang="0">
                <a:pos x="654" y="0"/>
              </a:cxn>
              <a:cxn ang="0">
                <a:pos x="488" y="13"/>
              </a:cxn>
              <a:cxn ang="0">
                <a:pos x="476" y="252"/>
              </a:cxn>
              <a:cxn ang="0">
                <a:pos x="365" y="290"/>
              </a:cxn>
              <a:cxn ang="0">
                <a:pos x="206" y="86"/>
              </a:cxn>
              <a:cxn ang="0">
                <a:pos x="95" y="148"/>
              </a:cxn>
              <a:cxn ang="0">
                <a:pos x="200" y="376"/>
              </a:cxn>
              <a:cxn ang="0">
                <a:pos x="126" y="450"/>
              </a:cxn>
              <a:cxn ang="0">
                <a:pos x="0" y="423"/>
              </a:cxn>
              <a:cxn ang="0">
                <a:pos x="0" y="1273"/>
              </a:cxn>
              <a:cxn ang="0">
                <a:pos x="101" y="1226"/>
              </a:cxn>
              <a:cxn ang="0">
                <a:pos x="181" y="1306"/>
              </a:cxn>
              <a:cxn ang="0">
                <a:pos x="70" y="1509"/>
              </a:cxn>
              <a:cxn ang="0">
                <a:pos x="175" y="1596"/>
              </a:cxn>
              <a:cxn ang="0">
                <a:pos x="365" y="1411"/>
              </a:cxn>
              <a:cxn ang="0">
                <a:pos x="476" y="1448"/>
              </a:cxn>
              <a:cxn ang="0">
                <a:pos x="501" y="1700"/>
              </a:cxn>
              <a:cxn ang="0">
                <a:pos x="667" y="1707"/>
              </a:cxn>
              <a:cxn ang="0">
                <a:pos x="685" y="1442"/>
              </a:cxn>
              <a:cxn ang="0">
                <a:pos x="826" y="1405"/>
              </a:cxn>
              <a:cxn ang="0">
                <a:pos x="993" y="1590"/>
              </a:cxn>
              <a:cxn ang="0">
                <a:pos x="1103" y="1522"/>
              </a:cxn>
              <a:cxn ang="0">
                <a:pos x="993" y="1300"/>
              </a:cxn>
              <a:cxn ang="0">
                <a:pos x="1067" y="1207"/>
              </a:cxn>
              <a:cxn ang="0">
                <a:pos x="1288" y="1312"/>
              </a:cxn>
              <a:cxn ang="0">
                <a:pos x="1355" y="1196"/>
              </a:cxn>
              <a:cxn ang="0">
                <a:pos x="1153" y="1047"/>
              </a:cxn>
              <a:cxn ang="0">
                <a:pos x="1177" y="918"/>
              </a:cxn>
              <a:cxn ang="0">
                <a:pos x="1429" y="894"/>
              </a:cxn>
              <a:cxn ang="0">
                <a:pos x="1423" y="764"/>
              </a:cxn>
              <a:cxn ang="0">
                <a:pos x="1171" y="727"/>
              </a:cxn>
              <a:cxn ang="0">
                <a:pos x="1146" y="629"/>
              </a:cxn>
              <a:cxn ang="0">
                <a:pos x="1349" y="487"/>
              </a:cxn>
              <a:cxn ang="0">
                <a:pos x="1282" y="370"/>
              </a:cxn>
              <a:cxn ang="0">
                <a:pos x="1054" y="462"/>
              </a:cxn>
              <a:cxn ang="0">
                <a:pos x="980" y="388"/>
              </a:cxn>
              <a:cxn ang="0">
                <a:pos x="1097" y="173"/>
              </a:cxn>
              <a:cxn ang="0">
                <a:pos x="986" y="105"/>
              </a:cxn>
              <a:cxn ang="0">
                <a:pos x="808" y="283"/>
              </a:cxn>
            </a:cxnLst>
            <a:rect l="0" t="0" r="r" b="b"/>
            <a:pathLst>
              <a:path w="1429" h="1707">
                <a:moveTo>
                  <a:pt x="808" y="283"/>
                </a:moveTo>
                <a:lnTo>
                  <a:pt x="673" y="252"/>
                </a:lnTo>
                <a:lnTo>
                  <a:pt x="654" y="0"/>
                </a:lnTo>
                <a:lnTo>
                  <a:pt x="488" y="13"/>
                </a:lnTo>
                <a:lnTo>
                  <a:pt x="476" y="252"/>
                </a:lnTo>
                <a:lnTo>
                  <a:pt x="365" y="290"/>
                </a:lnTo>
                <a:lnTo>
                  <a:pt x="206" y="86"/>
                </a:lnTo>
                <a:lnTo>
                  <a:pt x="95" y="148"/>
                </a:lnTo>
                <a:lnTo>
                  <a:pt x="200" y="376"/>
                </a:lnTo>
                <a:lnTo>
                  <a:pt x="126" y="450"/>
                </a:lnTo>
                <a:lnTo>
                  <a:pt x="0" y="423"/>
                </a:lnTo>
                <a:lnTo>
                  <a:pt x="0" y="1273"/>
                </a:lnTo>
                <a:lnTo>
                  <a:pt x="101" y="1226"/>
                </a:lnTo>
                <a:lnTo>
                  <a:pt x="181" y="1306"/>
                </a:lnTo>
                <a:lnTo>
                  <a:pt x="70" y="1509"/>
                </a:lnTo>
                <a:lnTo>
                  <a:pt x="175" y="1596"/>
                </a:lnTo>
                <a:lnTo>
                  <a:pt x="365" y="1411"/>
                </a:lnTo>
                <a:lnTo>
                  <a:pt x="476" y="1448"/>
                </a:lnTo>
                <a:lnTo>
                  <a:pt x="501" y="1700"/>
                </a:lnTo>
                <a:lnTo>
                  <a:pt x="667" y="1707"/>
                </a:lnTo>
                <a:lnTo>
                  <a:pt x="685" y="1442"/>
                </a:lnTo>
                <a:lnTo>
                  <a:pt x="826" y="1405"/>
                </a:lnTo>
                <a:lnTo>
                  <a:pt x="993" y="1590"/>
                </a:lnTo>
                <a:lnTo>
                  <a:pt x="1103" y="1522"/>
                </a:lnTo>
                <a:lnTo>
                  <a:pt x="993" y="1300"/>
                </a:lnTo>
                <a:lnTo>
                  <a:pt x="1067" y="1207"/>
                </a:lnTo>
                <a:lnTo>
                  <a:pt x="1288" y="1312"/>
                </a:lnTo>
                <a:lnTo>
                  <a:pt x="1355" y="1196"/>
                </a:lnTo>
                <a:lnTo>
                  <a:pt x="1153" y="1047"/>
                </a:lnTo>
                <a:lnTo>
                  <a:pt x="1177" y="918"/>
                </a:lnTo>
                <a:lnTo>
                  <a:pt x="1429" y="894"/>
                </a:lnTo>
                <a:lnTo>
                  <a:pt x="1423" y="764"/>
                </a:lnTo>
                <a:lnTo>
                  <a:pt x="1171" y="727"/>
                </a:lnTo>
                <a:lnTo>
                  <a:pt x="1146" y="629"/>
                </a:lnTo>
                <a:lnTo>
                  <a:pt x="1349" y="487"/>
                </a:lnTo>
                <a:lnTo>
                  <a:pt x="1282" y="370"/>
                </a:lnTo>
                <a:lnTo>
                  <a:pt x="1054" y="462"/>
                </a:lnTo>
                <a:lnTo>
                  <a:pt x="980" y="388"/>
                </a:lnTo>
                <a:lnTo>
                  <a:pt x="1097" y="173"/>
                </a:lnTo>
                <a:lnTo>
                  <a:pt x="986" y="105"/>
                </a:lnTo>
                <a:lnTo>
                  <a:pt x="808" y="283"/>
                </a:lnTo>
                <a:close/>
              </a:path>
            </a:pathLst>
          </a:cu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82947" name="Freeform 3"/>
          <p:cNvSpPr>
            <a:spLocks/>
          </p:cNvSpPr>
          <p:nvPr/>
        </p:nvSpPr>
        <p:spPr bwMode="hidden">
          <a:xfrm>
            <a:off x="107950" y="15875"/>
            <a:ext cx="838200" cy="787400"/>
          </a:xfrm>
          <a:custGeom>
            <a:avLst/>
            <a:gdLst/>
            <a:ahLst/>
            <a:cxnLst>
              <a:cxn ang="0">
                <a:pos x="335" y="56"/>
              </a:cxn>
              <a:cxn ang="0">
                <a:pos x="293" y="46"/>
              </a:cxn>
              <a:cxn ang="0">
                <a:pos x="288" y="0"/>
              </a:cxn>
              <a:cxn ang="0">
                <a:pos x="238" y="0"/>
              </a:cxn>
              <a:cxn ang="0">
                <a:pos x="232" y="46"/>
              </a:cxn>
              <a:cxn ang="0">
                <a:pos x="198" y="58"/>
              </a:cxn>
              <a:cxn ang="0">
                <a:pos x="146" y="0"/>
              </a:cxn>
              <a:cxn ang="0">
                <a:pos x="114" y="14"/>
              </a:cxn>
              <a:cxn ang="0">
                <a:pos x="147" y="84"/>
              </a:cxn>
              <a:cxn ang="0">
                <a:pos x="124" y="107"/>
              </a:cxn>
              <a:cxn ang="0">
                <a:pos x="50" y="81"/>
              </a:cxn>
              <a:cxn ang="0">
                <a:pos x="32" y="109"/>
              </a:cxn>
              <a:cxn ang="0">
                <a:pos x="90" y="159"/>
              </a:cxn>
              <a:cxn ang="0">
                <a:pos x="80" y="197"/>
              </a:cxn>
              <a:cxn ang="0">
                <a:pos x="2" y="202"/>
              </a:cxn>
              <a:cxn ang="0">
                <a:pos x="0" y="244"/>
              </a:cxn>
              <a:cxn ang="0">
                <a:pos x="80" y="256"/>
              </a:cxn>
              <a:cxn ang="0">
                <a:pos x="88" y="292"/>
              </a:cxn>
              <a:cxn ang="0">
                <a:pos x="29" y="345"/>
              </a:cxn>
              <a:cxn ang="0">
                <a:pos x="50" y="378"/>
              </a:cxn>
              <a:cxn ang="0">
                <a:pos x="116" y="347"/>
              </a:cxn>
              <a:cxn ang="0">
                <a:pos x="141" y="372"/>
              </a:cxn>
              <a:cxn ang="0">
                <a:pos x="107" y="435"/>
              </a:cxn>
              <a:cxn ang="0">
                <a:pos x="139" y="462"/>
              </a:cxn>
              <a:cxn ang="0">
                <a:pos x="198" y="404"/>
              </a:cxn>
              <a:cxn ang="0">
                <a:pos x="232" y="416"/>
              </a:cxn>
              <a:cxn ang="0">
                <a:pos x="240" y="494"/>
              </a:cxn>
              <a:cxn ang="0">
                <a:pos x="292" y="496"/>
              </a:cxn>
              <a:cxn ang="0">
                <a:pos x="297" y="414"/>
              </a:cxn>
              <a:cxn ang="0">
                <a:pos x="341" y="403"/>
              </a:cxn>
              <a:cxn ang="0">
                <a:pos x="393" y="460"/>
              </a:cxn>
              <a:cxn ang="0">
                <a:pos x="427" y="439"/>
              </a:cxn>
              <a:cxn ang="0">
                <a:pos x="393" y="370"/>
              </a:cxn>
              <a:cxn ang="0">
                <a:pos x="416" y="341"/>
              </a:cxn>
              <a:cxn ang="0">
                <a:pos x="484" y="374"/>
              </a:cxn>
              <a:cxn ang="0">
                <a:pos x="505" y="338"/>
              </a:cxn>
              <a:cxn ang="0">
                <a:pos x="442" y="292"/>
              </a:cxn>
              <a:cxn ang="0">
                <a:pos x="450" y="252"/>
              </a:cxn>
              <a:cxn ang="0">
                <a:pos x="528" y="244"/>
              </a:cxn>
              <a:cxn ang="0">
                <a:pos x="526" y="204"/>
              </a:cxn>
              <a:cxn ang="0">
                <a:pos x="448" y="193"/>
              </a:cxn>
              <a:cxn ang="0">
                <a:pos x="440" y="162"/>
              </a:cxn>
              <a:cxn ang="0">
                <a:pos x="503" y="119"/>
              </a:cxn>
              <a:cxn ang="0">
                <a:pos x="482" y="82"/>
              </a:cxn>
              <a:cxn ang="0">
                <a:pos x="412" y="111"/>
              </a:cxn>
              <a:cxn ang="0">
                <a:pos x="389" y="88"/>
              </a:cxn>
              <a:cxn ang="0">
                <a:pos x="425" y="21"/>
              </a:cxn>
              <a:cxn ang="0">
                <a:pos x="391" y="0"/>
              </a:cxn>
              <a:cxn ang="0">
                <a:pos x="335" y="56"/>
              </a:cxn>
            </a:cxnLst>
            <a:rect l="0" t="0" r="r" b="b"/>
            <a:pathLst>
              <a:path w="528" h="496">
                <a:moveTo>
                  <a:pt x="335" y="56"/>
                </a:moveTo>
                <a:lnTo>
                  <a:pt x="293" y="46"/>
                </a:lnTo>
                <a:lnTo>
                  <a:pt x="288" y="0"/>
                </a:lnTo>
                <a:lnTo>
                  <a:pt x="238" y="0"/>
                </a:lnTo>
                <a:lnTo>
                  <a:pt x="232" y="46"/>
                </a:lnTo>
                <a:lnTo>
                  <a:pt x="198" y="58"/>
                </a:lnTo>
                <a:lnTo>
                  <a:pt x="146" y="0"/>
                </a:lnTo>
                <a:lnTo>
                  <a:pt x="114" y="14"/>
                </a:lnTo>
                <a:lnTo>
                  <a:pt x="147" y="84"/>
                </a:lnTo>
                <a:lnTo>
                  <a:pt x="124" y="107"/>
                </a:lnTo>
                <a:lnTo>
                  <a:pt x="50" y="81"/>
                </a:lnTo>
                <a:lnTo>
                  <a:pt x="32" y="109"/>
                </a:lnTo>
                <a:lnTo>
                  <a:pt x="90" y="159"/>
                </a:lnTo>
                <a:lnTo>
                  <a:pt x="80" y="197"/>
                </a:lnTo>
                <a:lnTo>
                  <a:pt x="2" y="202"/>
                </a:lnTo>
                <a:lnTo>
                  <a:pt x="0" y="244"/>
                </a:lnTo>
                <a:lnTo>
                  <a:pt x="80" y="256"/>
                </a:lnTo>
                <a:lnTo>
                  <a:pt x="88" y="292"/>
                </a:lnTo>
                <a:lnTo>
                  <a:pt x="29" y="345"/>
                </a:lnTo>
                <a:lnTo>
                  <a:pt x="50" y="378"/>
                </a:lnTo>
                <a:lnTo>
                  <a:pt x="116" y="347"/>
                </a:lnTo>
                <a:lnTo>
                  <a:pt x="141" y="372"/>
                </a:lnTo>
                <a:lnTo>
                  <a:pt x="107" y="435"/>
                </a:lnTo>
                <a:lnTo>
                  <a:pt x="139" y="462"/>
                </a:lnTo>
                <a:lnTo>
                  <a:pt x="198" y="404"/>
                </a:lnTo>
                <a:lnTo>
                  <a:pt x="232" y="416"/>
                </a:lnTo>
                <a:lnTo>
                  <a:pt x="240" y="494"/>
                </a:lnTo>
                <a:lnTo>
                  <a:pt x="292" y="496"/>
                </a:lnTo>
                <a:lnTo>
                  <a:pt x="297" y="414"/>
                </a:lnTo>
                <a:lnTo>
                  <a:pt x="341" y="403"/>
                </a:lnTo>
                <a:lnTo>
                  <a:pt x="393" y="460"/>
                </a:lnTo>
                <a:lnTo>
                  <a:pt x="427" y="439"/>
                </a:lnTo>
                <a:lnTo>
                  <a:pt x="393" y="370"/>
                </a:lnTo>
                <a:lnTo>
                  <a:pt x="416" y="341"/>
                </a:lnTo>
                <a:lnTo>
                  <a:pt x="484" y="374"/>
                </a:lnTo>
                <a:lnTo>
                  <a:pt x="505" y="338"/>
                </a:lnTo>
                <a:lnTo>
                  <a:pt x="442" y="292"/>
                </a:lnTo>
                <a:lnTo>
                  <a:pt x="450" y="252"/>
                </a:lnTo>
                <a:lnTo>
                  <a:pt x="528" y="244"/>
                </a:lnTo>
                <a:lnTo>
                  <a:pt x="526" y="204"/>
                </a:lnTo>
                <a:lnTo>
                  <a:pt x="448" y="193"/>
                </a:lnTo>
                <a:lnTo>
                  <a:pt x="440" y="162"/>
                </a:lnTo>
                <a:lnTo>
                  <a:pt x="503" y="119"/>
                </a:lnTo>
                <a:lnTo>
                  <a:pt x="482" y="82"/>
                </a:lnTo>
                <a:lnTo>
                  <a:pt x="412" y="111"/>
                </a:lnTo>
                <a:lnTo>
                  <a:pt x="389" y="88"/>
                </a:lnTo>
                <a:lnTo>
                  <a:pt x="425" y="21"/>
                </a:lnTo>
                <a:lnTo>
                  <a:pt x="391" y="0"/>
                </a:lnTo>
                <a:lnTo>
                  <a:pt x="335" y="56"/>
                </a:lnTo>
                <a:close/>
              </a:path>
            </a:pathLst>
          </a:custGeom>
          <a:gradFill rotWithShape="0">
            <a:gsLst>
              <a:gs pos="0">
                <a:schemeClr val="accent1"/>
              </a:gs>
              <a:gs pos="100000">
                <a:schemeClr val="bg1"/>
              </a:gs>
            </a:gsLst>
            <a:lin ang="27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82948" name="Freeform 4"/>
          <p:cNvSpPr>
            <a:spLocks/>
          </p:cNvSpPr>
          <p:nvPr/>
        </p:nvSpPr>
        <p:spPr bwMode="hidden">
          <a:xfrm>
            <a:off x="1192213" y="354013"/>
            <a:ext cx="2266950" cy="2270125"/>
          </a:xfrm>
          <a:custGeom>
            <a:avLst/>
            <a:gdLst/>
            <a:ahLst/>
            <a:cxnLst>
              <a:cxn ang="0">
                <a:pos x="1469" y="384"/>
              </a:cxn>
              <a:cxn ang="0">
                <a:pos x="1285" y="342"/>
              </a:cxn>
              <a:cxn ang="0">
                <a:pos x="1260" y="0"/>
              </a:cxn>
              <a:cxn ang="0">
                <a:pos x="1035" y="17"/>
              </a:cxn>
              <a:cxn ang="0">
                <a:pos x="1018" y="342"/>
              </a:cxn>
              <a:cxn ang="0">
                <a:pos x="868" y="393"/>
              </a:cxn>
              <a:cxn ang="0">
                <a:pos x="651" y="117"/>
              </a:cxn>
              <a:cxn ang="0">
                <a:pos x="501" y="201"/>
              </a:cxn>
              <a:cxn ang="0">
                <a:pos x="643" y="509"/>
              </a:cxn>
              <a:cxn ang="0">
                <a:pos x="543" y="610"/>
              </a:cxn>
              <a:cxn ang="0">
                <a:pos x="217" y="493"/>
              </a:cxn>
              <a:cxn ang="0">
                <a:pos x="142" y="618"/>
              </a:cxn>
              <a:cxn ang="0">
                <a:pos x="392" y="835"/>
              </a:cxn>
              <a:cxn ang="0">
                <a:pos x="351" y="1002"/>
              </a:cxn>
              <a:cxn ang="0">
                <a:pos x="8" y="1027"/>
              </a:cxn>
              <a:cxn ang="0">
                <a:pos x="0" y="1211"/>
              </a:cxn>
              <a:cxn ang="0">
                <a:pos x="351" y="1261"/>
              </a:cxn>
              <a:cxn ang="0">
                <a:pos x="384" y="1419"/>
              </a:cxn>
              <a:cxn ang="0">
                <a:pos x="125" y="1653"/>
              </a:cxn>
              <a:cxn ang="0">
                <a:pos x="217" y="1795"/>
              </a:cxn>
              <a:cxn ang="0">
                <a:pos x="509" y="1661"/>
              </a:cxn>
              <a:cxn ang="0">
                <a:pos x="618" y="1770"/>
              </a:cxn>
              <a:cxn ang="0">
                <a:pos x="467" y="2045"/>
              </a:cxn>
              <a:cxn ang="0">
                <a:pos x="609" y="2162"/>
              </a:cxn>
              <a:cxn ang="0">
                <a:pos x="868" y="1912"/>
              </a:cxn>
              <a:cxn ang="0">
                <a:pos x="1018" y="1962"/>
              </a:cxn>
              <a:cxn ang="0">
                <a:pos x="1052" y="2304"/>
              </a:cxn>
              <a:cxn ang="0">
                <a:pos x="1277" y="2313"/>
              </a:cxn>
              <a:cxn ang="0">
                <a:pos x="1302" y="1954"/>
              </a:cxn>
              <a:cxn ang="0">
                <a:pos x="1494" y="1904"/>
              </a:cxn>
              <a:cxn ang="0">
                <a:pos x="1720" y="2154"/>
              </a:cxn>
              <a:cxn ang="0">
                <a:pos x="1870" y="2062"/>
              </a:cxn>
              <a:cxn ang="0">
                <a:pos x="1720" y="1762"/>
              </a:cxn>
              <a:cxn ang="0">
                <a:pos x="1820" y="1636"/>
              </a:cxn>
              <a:cxn ang="0">
                <a:pos x="2120" y="1778"/>
              </a:cxn>
              <a:cxn ang="0">
                <a:pos x="2212" y="1620"/>
              </a:cxn>
              <a:cxn ang="0">
                <a:pos x="1937" y="1419"/>
              </a:cxn>
              <a:cxn ang="0">
                <a:pos x="1970" y="1244"/>
              </a:cxn>
              <a:cxn ang="0">
                <a:pos x="2312" y="1211"/>
              </a:cxn>
              <a:cxn ang="0">
                <a:pos x="2304" y="1035"/>
              </a:cxn>
              <a:cxn ang="0">
                <a:pos x="1962" y="985"/>
              </a:cxn>
              <a:cxn ang="0">
                <a:pos x="1928" y="852"/>
              </a:cxn>
              <a:cxn ang="0">
                <a:pos x="2204" y="660"/>
              </a:cxn>
              <a:cxn ang="0">
                <a:pos x="2112" y="501"/>
              </a:cxn>
              <a:cxn ang="0">
                <a:pos x="1803" y="626"/>
              </a:cxn>
              <a:cxn ang="0">
                <a:pos x="1703" y="526"/>
              </a:cxn>
              <a:cxn ang="0">
                <a:pos x="1861" y="234"/>
              </a:cxn>
              <a:cxn ang="0">
                <a:pos x="1711" y="142"/>
              </a:cxn>
              <a:cxn ang="0">
                <a:pos x="1469" y="384"/>
              </a:cxn>
            </a:cxnLst>
            <a:rect l="0" t="0" r="r" b="b"/>
            <a:pathLst>
              <a:path w="2312" h="2313">
                <a:moveTo>
                  <a:pt x="1469" y="384"/>
                </a:moveTo>
                <a:lnTo>
                  <a:pt x="1285" y="342"/>
                </a:lnTo>
                <a:lnTo>
                  <a:pt x="1260" y="0"/>
                </a:lnTo>
                <a:lnTo>
                  <a:pt x="1035" y="17"/>
                </a:lnTo>
                <a:lnTo>
                  <a:pt x="1018" y="342"/>
                </a:lnTo>
                <a:lnTo>
                  <a:pt x="868" y="393"/>
                </a:lnTo>
                <a:lnTo>
                  <a:pt x="651" y="117"/>
                </a:lnTo>
                <a:lnTo>
                  <a:pt x="501" y="201"/>
                </a:lnTo>
                <a:lnTo>
                  <a:pt x="643" y="509"/>
                </a:lnTo>
                <a:lnTo>
                  <a:pt x="543" y="610"/>
                </a:lnTo>
                <a:lnTo>
                  <a:pt x="217" y="493"/>
                </a:lnTo>
                <a:lnTo>
                  <a:pt x="142" y="618"/>
                </a:lnTo>
                <a:lnTo>
                  <a:pt x="392" y="835"/>
                </a:lnTo>
                <a:lnTo>
                  <a:pt x="351" y="1002"/>
                </a:lnTo>
                <a:lnTo>
                  <a:pt x="8" y="1027"/>
                </a:lnTo>
                <a:lnTo>
                  <a:pt x="0" y="1211"/>
                </a:lnTo>
                <a:lnTo>
                  <a:pt x="351" y="1261"/>
                </a:lnTo>
                <a:lnTo>
                  <a:pt x="384" y="1419"/>
                </a:lnTo>
                <a:lnTo>
                  <a:pt x="125" y="1653"/>
                </a:lnTo>
                <a:lnTo>
                  <a:pt x="217" y="1795"/>
                </a:lnTo>
                <a:lnTo>
                  <a:pt x="509" y="1661"/>
                </a:lnTo>
                <a:lnTo>
                  <a:pt x="618" y="1770"/>
                </a:lnTo>
                <a:lnTo>
                  <a:pt x="467" y="2045"/>
                </a:lnTo>
                <a:lnTo>
                  <a:pt x="609" y="2162"/>
                </a:lnTo>
                <a:lnTo>
                  <a:pt x="868" y="1912"/>
                </a:lnTo>
                <a:lnTo>
                  <a:pt x="1018" y="1962"/>
                </a:lnTo>
                <a:lnTo>
                  <a:pt x="1052" y="2304"/>
                </a:lnTo>
                <a:lnTo>
                  <a:pt x="1277" y="2313"/>
                </a:lnTo>
                <a:lnTo>
                  <a:pt x="1302" y="1954"/>
                </a:lnTo>
                <a:lnTo>
                  <a:pt x="1494" y="1904"/>
                </a:lnTo>
                <a:lnTo>
                  <a:pt x="1720" y="2154"/>
                </a:lnTo>
                <a:lnTo>
                  <a:pt x="1870" y="2062"/>
                </a:lnTo>
                <a:lnTo>
                  <a:pt x="1720" y="1762"/>
                </a:lnTo>
                <a:lnTo>
                  <a:pt x="1820" y="1636"/>
                </a:lnTo>
                <a:lnTo>
                  <a:pt x="2120" y="1778"/>
                </a:lnTo>
                <a:lnTo>
                  <a:pt x="2212" y="1620"/>
                </a:lnTo>
                <a:lnTo>
                  <a:pt x="1937" y="1419"/>
                </a:lnTo>
                <a:lnTo>
                  <a:pt x="1970" y="1244"/>
                </a:lnTo>
                <a:lnTo>
                  <a:pt x="2312" y="1211"/>
                </a:lnTo>
                <a:lnTo>
                  <a:pt x="2304" y="1035"/>
                </a:lnTo>
                <a:lnTo>
                  <a:pt x="1962" y="985"/>
                </a:lnTo>
                <a:lnTo>
                  <a:pt x="1928" y="852"/>
                </a:lnTo>
                <a:lnTo>
                  <a:pt x="2204" y="660"/>
                </a:lnTo>
                <a:lnTo>
                  <a:pt x="2112" y="501"/>
                </a:lnTo>
                <a:lnTo>
                  <a:pt x="1803" y="626"/>
                </a:lnTo>
                <a:lnTo>
                  <a:pt x="1703" y="526"/>
                </a:lnTo>
                <a:lnTo>
                  <a:pt x="1861" y="234"/>
                </a:lnTo>
                <a:lnTo>
                  <a:pt x="1711" y="142"/>
                </a:lnTo>
                <a:lnTo>
                  <a:pt x="1469" y="384"/>
                </a:lnTo>
                <a:close/>
              </a:path>
            </a:pathLst>
          </a:cu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189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82949" name="Freeform 5"/>
          <p:cNvSpPr>
            <a:spLocks/>
          </p:cNvSpPr>
          <p:nvPr/>
        </p:nvSpPr>
        <p:spPr bwMode="hidden">
          <a:xfrm>
            <a:off x="2532063" y="1270000"/>
            <a:ext cx="3670300" cy="3671888"/>
          </a:xfrm>
          <a:custGeom>
            <a:avLst/>
            <a:gdLst/>
            <a:ahLst/>
            <a:cxnLst>
              <a:cxn ang="0">
                <a:pos x="1469" y="384"/>
              </a:cxn>
              <a:cxn ang="0">
                <a:pos x="1285" y="342"/>
              </a:cxn>
              <a:cxn ang="0">
                <a:pos x="1260" y="0"/>
              </a:cxn>
              <a:cxn ang="0">
                <a:pos x="1035" y="17"/>
              </a:cxn>
              <a:cxn ang="0">
                <a:pos x="1018" y="342"/>
              </a:cxn>
              <a:cxn ang="0">
                <a:pos x="868" y="393"/>
              </a:cxn>
              <a:cxn ang="0">
                <a:pos x="651" y="117"/>
              </a:cxn>
              <a:cxn ang="0">
                <a:pos x="501" y="201"/>
              </a:cxn>
              <a:cxn ang="0">
                <a:pos x="643" y="509"/>
              </a:cxn>
              <a:cxn ang="0">
                <a:pos x="543" y="610"/>
              </a:cxn>
              <a:cxn ang="0">
                <a:pos x="217" y="493"/>
              </a:cxn>
              <a:cxn ang="0">
                <a:pos x="142" y="618"/>
              </a:cxn>
              <a:cxn ang="0">
                <a:pos x="392" y="835"/>
              </a:cxn>
              <a:cxn ang="0">
                <a:pos x="351" y="1002"/>
              </a:cxn>
              <a:cxn ang="0">
                <a:pos x="8" y="1027"/>
              </a:cxn>
              <a:cxn ang="0">
                <a:pos x="0" y="1211"/>
              </a:cxn>
              <a:cxn ang="0">
                <a:pos x="351" y="1261"/>
              </a:cxn>
              <a:cxn ang="0">
                <a:pos x="384" y="1419"/>
              </a:cxn>
              <a:cxn ang="0">
                <a:pos x="125" y="1653"/>
              </a:cxn>
              <a:cxn ang="0">
                <a:pos x="217" y="1795"/>
              </a:cxn>
              <a:cxn ang="0">
                <a:pos x="509" y="1661"/>
              </a:cxn>
              <a:cxn ang="0">
                <a:pos x="618" y="1770"/>
              </a:cxn>
              <a:cxn ang="0">
                <a:pos x="467" y="2045"/>
              </a:cxn>
              <a:cxn ang="0">
                <a:pos x="609" y="2162"/>
              </a:cxn>
              <a:cxn ang="0">
                <a:pos x="868" y="1912"/>
              </a:cxn>
              <a:cxn ang="0">
                <a:pos x="1018" y="1962"/>
              </a:cxn>
              <a:cxn ang="0">
                <a:pos x="1052" y="2304"/>
              </a:cxn>
              <a:cxn ang="0">
                <a:pos x="1277" y="2313"/>
              </a:cxn>
              <a:cxn ang="0">
                <a:pos x="1302" y="1954"/>
              </a:cxn>
              <a:cxn ang="0">
                <a:pos x="1494" y="1904"/>
              </a:cxn>
              <a:cxn ang="0">
                <a:pos x="1720" y="2154"/>
              </a:cxn>
              <a:cxn ang="0">
                <a:pos x="1870" y="2062"/>
              </a:cxn>
              <a:cxn ang="0">
                <a:pos x="1720" y="1762"/>
              </a:cxn>
              <a:cxn ang="0">
                <a:pos x="1820" y="1636"/>
              </a:cxn>
              <a:cxn ang="0">
                <a:pos x="2120" y="1778"/>
              </a:cxn>
              <a:cxn ang="0">
                <a:pos x="2212" y="1620"/>
              </a:cxn>
              <a:cxn ang="0">
                <a:pos x="1937" y="1419"/>
              </a:cxn>
              <a:cxn ang="0">
                <a:pos x="1970" y="1244"/>
              </a:cxn>
              <a:cxn ang="0">
                <a:pos x="2312" y="1211"/>
              </a:cxn>
              <a:cxn ang="0">
                <a:pos x="2304" y="1035"/>
              </a:cxn>
              <a:cxn ang="0">
                <a:pos x="1962" y="985"/>
              </a:cxn>
              <a:cxn ang="0">
                <a:pos x="1928" y="852"/>
              </a:cxn>
              <a:cxn ang="0">
                <a:pos x="2204" y="660"/>
              </a:cxn>
              <a:cxn ang="0">
                <a:pos x="2112" y="501"/>
              </a:cxn>
              <a:cxn ang="0">
                <a:pos x="1803" y="626"/>
              </a:cxn>
              <a:cxn ang="0">
                <a:pos x="1703" y="526"/>
              </a:cxn>
              <a:cxn ang="0">
                <a:pos x="1861" y="234"/>
              </a:cxn>
              <a:cxn ang="0">
                <a:pos x="1711" y="142"/>
              </a:cxn>
              <a:cxn ang="0">
                <a:pos x="1469" y="384"/>
              </a:cxn>
            </a:cxnLst>
            <a:rect l="0" t="0" r="r" b="b"/>
            <a:pathLst>
              <a:path w="2312" h="2313">
                <a:moveTo>
                  <a:pt x="1469" y="384"/>
                </a:moveTo>
                <a:lnTo>
                  <a:pt x="1285" y="342"/>
                </a:lnTo>
                <a:lnTo>
                  <a:pt x="1260" y="0"/>
                </a:lnTo>
                <a:lnTo>
                  <a:pt x="1035" y="17"/>
                </a:lnTo>
                <a:lnTo>
                  <a:pt x="1018" y="342"/>
                </a:lnTo>
                <a:lnTo>
                  <a:pt x="868" y="393"/>
                </a:lnTo>
                <a:lnTo>
                  <a:pt x="651" y="117"/>
                </a:lnTo>
                <a:lnTo>
                  <a:pt x="501" y="201"/>
                </a:lnTo>
                <a:lnTo>
                  <a:pt x="643" y="509"/>
                </a:lnTo>
                <a:lnTo>
                  <a:pt x="543" y="610"/>
                </a:lnTo>
                <a:lnTo>
                  <a:pt x="217" y="493"/>
                </a:lnTo>
                <a:lnTo>
                  <a:pt x="142" y="618"/>
                </a:lnTo>
                <a:lnTo>
                  <a:pt x="392" y="835"/>
                </a:lnTo>
                <a:lnTo>
                  <a:pt x="351" y="1002"/>
                </a:lnTo>
                <a:lnTo>
                  <a:pt x="8" y="1027"/>
                </a:lnTo>
                <a:lnTo>
                  <a:pt x="0" y="1211"/>
                </a:lnTo>
                <a:lnTo>
                  <a:pt x="351" y="1261"/>
                </a:lnTo>
                <a:lnTo>
                  <a:pt x="384" y="1419"/>
                </a:lnTo>
                <a:lnTo>
                  <a:pt x="125" y="1653"/>
                </a:lnTo>
                <a:lnTo>
                  <a:pt x="217" y="1795"/>
                </a:lnTo>
                <a:lnTo>
                  <a:pt x="509" y="1661"/>
                </a:lnTo>
                <a:lnTo>
                  <a:pt x="618" y="1770"/>
                </a:lnTo>
                <a:lnTo>
                  <a:pt x="467" y="2045"/>
                </a:lnTo>
                <a:lnTo>
                  <a:pt x="609" y="2162"/>
                </a:lnTo>
                <a:lnTo>
                  <a:pt x="868" y="1912"/>
                </a:lnTo>
                <a:lnTo>
                  <a:pt x="1018" y="1962"/>
                </a:lnTo>
                <a:lnTo>
                  <a:pt x="1052" y="2304"/>
                </a:lnTo>
                <a:lnTo>
                  <a:pt x="1277" y="2313"/>
                </a:lnTo>
                <a:lnTo>
                  <a:pt x="1302" y="1954"/>
                </a:lnTo>
                <a:lnTo>
                  <a:pt x="1494" y="1904"/>
                </a:lnTo>
                <a:lnTo>
                  <a:pt x="1720" y="2154"/>
                </a:lnTo>
                <a:lnTo>
                  <a:pt x="1870" y="2062"/>
                </a:lnTo>
                <a:lnTo>
                  <a:pt x="1720" y="1762"/>
                </a:lnTo>
                <a:lnTo>
                  <a:pt x="1820" y="1636"/>
                </a:lnTo>
                <a:lnTo>
                  <a:pt x="2120" y="1778"/>
                </a:lnTo>
                <a:lnTo>
                  <a:pt x="2212" y="1620"/>
                </a:lnTo>
                <a:lnTo>
                  <a:pt x="1937" y="1419"/>
                </a:lnTo>
                <a:lnTo>
                  <a:pt x="1970" y="1244"/>
                </a:lnTo>
                <a:lnTo>
                  <a:pt x="2312" y="1211"/>
                </a:lnTo>
                <a:lnTo>
                  <a:pt x="2304" y="1035"/>
                </a:lnTo>
                <a:lnTo>
                  <a:pt x="1962" y="985"/>
                </a:lnTo>
                <a:lnTo>
                  <a:pt x="1928" y="852"/>
                </a:lnTo>
                <a:lnTo>
                  <a:pt x="2204" y="660"/>
                </a:lnTo>
                <a:lnTo>
                  <a:pt x="2112" y="501"/>
                </a:lnTo>
                <a:lnTo>
                  <a:pt x="1803" y="626"/>
                </a:lnTo>
                <a:lnTo>
                  <a:pt x="1703" y="526"/>
                </a:lnTo>
                <a:lnTo>
                  <a:pt x="1861" y="234"/>
                </a:lnTo>
                <a:lnTo>
                  <a:pt x="1711" y="142"/>
                </a:lnTo>
                <a:lnTo>
                  <a:pt x="1469" y="384"/>
                </a:lnTo>
                <a:close/>
              </a:path>
            </a:pathLst>
          </a:custGeom>
          <a:gradFill rotWithShape="0">
            <a:gsLst>
              <a:gs pos="0">
                <a:schemeClr val="bg1"/>
              </a:gs>
              <a:gs pos="100000">
                <a:schemeClr val="bg2"/>
              </a:gs>
            </a:gsLst>
            <a:lin ang="27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82950" name="Freeform 6"/>
          <p:cNvSpPr>
            <a:spLocks/>
          </p:cNvSpPr>
          <p:nvPr/>
        </p:nvSpPr>
        <p:spPr bwMode="hidden">
          <a:xfrm>
            <a:off x="3175" y="4797425"/>
            <a:ext cx="3417888" cy="2097088"/>
          </a:xfrm>
          <a:custGeom>
            <a:avLst/>
            <a:gdLst/>
            <a:ahLst/>
            <a:cxnLst>
              <a:cxn ang="0">
                <a:pos x="1368" y="358"/>
              </a:cxn>
              <a:cxn ang="0">
                <a:pos x="1197" y="318"/>
              </a:cxn>
              <a:cxn ang="0">
                <a:pos x="1173" y="0"/>
              </a:cxn>
              <a:cxn ang="0">
                <a:pos x="964" y="16"/>
              </a:cxn>
              <a:cxn ang="0">
                <a:pos x="948" y="318"/>
              </a:cxn>
              <a:cxn ang="0">
                <a:pos x="808" y="366"/>
              </a:cxn>
              <a:cxn ang="0">
                <a:pos x="606" y="109"/>
              </a:cxn>
              <a:cxn ang="0">
                <a:pos x="467" y="187"/>
              </a:cxn>
              <a:cxn ang="0">
                <a:pos x="599" y="474"/>
              </a:cxn>
              <a:cxn ang="0">
                <a:pos x="506" y="568"/>
              </a:cxn>
              <a:cxn ang="0">
                <a:pos x="202" y="459"/>
              </a:cxn>
              <a:cxn ang="0">
                <a:pos x="132" y="576"/>
              </a:cxn>
              <a:cxn ang="0">
                <a:pos x="365" y="778"/>
              </a:cxn>
              <a:cxn ang="0">
                <a:pos x="327" y="933"/>
              </a:cxn>
              <a:cxn ang="0">
                <a:pos x="7" y="956"/>
              </a:cxn>
              <a:cxn ang="0">
                <a:pos x="0" y="1128"/>
              </a:cxn>
              <a:cxn ang="0">
                <a:pos x="327" y="1174"/>
              </a:cxn>
              <a:cxn ang="0">
                <a:pos x="358" y="1321"/>
              </a:cxn>
              <a:cxn ang="0">
                <a:pos x="1804" y="1321"/>
              </a:cxn>
              <a:cxn ang="0">
                <a:pos x="1835" y="1158"/>
              </a:cxn>
              <a:cxn ang="0">
                <a:pos x="2153" y="1128"/>
              </a:cxn>
              <a:cxn ang="0">
                <a:pos x="2146" y="964"/>
              </a:cxn>
              <a:cxn ang="0">
                <a:pos x="1827" y="917"/>
              </a:cxn>
              <a:cxn ang="0">
                <a:pos x="1795" y="793"/>
              </a:cxn>
              <a:cxn ang="0">
                <a:pos x="2052" y="615"/>
              </a:cxn>
              <a:cxn ang="0">
                <a:pos x="1967" y="467"/>
              </a:cxn>
              <a:cxn ang="0">
                <a:pos x="1679" y="583"/>
              </a:cxn>
              <a:cxn ang="0">
                <a:pos x="1586" y="490"/>
              </a:cxn>
              <a:cxn ang="0">
                <a:pos x="1733" y="218"/>
              </a:cxn>
              <a:cxn ang="0">
                <a:pos x="1593" y="132"/>
              </a:cxn>
              <a:cxn ang="0">
                <a:pos x="1368" y="358"/>
              </a:cxn>
            </a:cxnLst>
            <a:rect l="0" t="0" r="r" b="b"/>
            <a:pathLst>
              <a:path w="2153" h="1321">
                <a:moveTo>
                  <a:pt x="1368" y="358"/>
                </a:moveTo>
                <a:lnTo>
                  <a:pt x="1197" y="318"/>
                </a:lnTo>
                <a:lnTo>
                  <a:pt x="1173" y="0"/>
                </a:lnTo>
                <a:lnTo>
                  <a:pt x="964" y="16"/>
                </a:lnTo>
                <a:lnTo>
                  <a:pt x="948" y="318"/>
                </a:lnTo>
                <a:lnTo>
                  <a:pt x="808" y="366"/>
                </a:lnTo>
                <a:lnTo>
                  <a:pt x="606" y="109"/>
                </a:lnTo>
                <a:lnTo>
                  <a:pt x="467" y="187"/>
                </a:lnTo>
                <a:lnTo>
                  <a:pt x="599" y="474"/>
                </a:lnTo>
                <a:lnTo>
                  <a:pt x="506" y="568"/>
                </a:lnTo>
                <a:lnTo>
                  <a:pt x="202" y="459"/>
                </a:lnTo>
                <a:lnTo>
                  <a:pt x="132" y="576"/>
                </a:lnTo>
                <a:lnTo>
                  <a:pt x="365" y="778"/>
                </a:lnTo>
                <a:lnTo>
                  <a:pt x="327" y="933"/>
                </a:lnTo>
                <a:lnTo>
                  <a:pt x="7" y="956"/>
                </a:lnTo>
                <a:lnTo>
                  <a:pt x="0" y="1128"/>
                </a:lnTo>
                <a:lnTo>
                  <a:pt x="327" y="1174"/>
                </a:lnTo>
                <a:lnTo>
                  <a:pt x="358" y="1321"/>
                </a:lnTo>
                <a:lnTo>
                  <a:pt x="1804" y="1321"/>
                </a:lnTo>
                <a:lnTo>
                  <a:pt x="1835" y="1158"/>
                </a:lnTo>
                <a:lnTo>
                  <a:pt x="2153" y="1128"/>
                </a:lnTo>
                <a:lnTo>
                  <a:pt x="2146" y="964"/>
                </a:lnTo>
                <a:lnTo>
                  <a:pt x="1827" y="917"/>
                </a:lnTo>
                <a:lnTo>
                  <a:pt x="1795" y="793"/>
                </a:lnTo>
                <a:lnTo>
                  <a:pt x="2052" y="615"/>
                </a:lnTo>
                <a:lnTo>
                  <a:pt x="1967" y="467"/>
                </a:lnTo>
                <a:lnTo>
                  <a:pt x="1679" y="583"/>
                </a:lnTo>
                <a:lnTo>
                  <a:pt x="1586" y="490"/>
                </a:lnTo>
                <a:lnTo>
                  <a:pt x="1733" y="218"/>
                </a:lnTo>
                <a:lnTo>
                  <a:pt x="1593" y="132"/>
                </a:lnTo>
                <a:lnTo>
                  <a:pt x="1368" y="358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82951" name="Freeform 7"/>
          <p:cNvSpPr>
            <a:spLocks/>
          </p:cNvSpPr>
          <p:nvPr/>
        </p:nvSpPr>
        <p:spPr bwMode="hidden">
          <a:xfrm>
            <a:off x="4494213" y="4425950"/>
            <a:ext cx="2263775" cy="2263775"/>
          </a:xfrm>
          <a:custGeom>
            <a:avLst/>
            <a:gdLst/>
            <a:ahLst/>
            <a:cxnLst>
              <a:cxn ang="0">
                <a:pos x="1469" y="384"/>
              </a:cxn>
              <a:cxn ang="0">
                <a:pos x="1285" y="342"/>
              </a:cxn>
              <a:cxn ang="0">
                <a:pos x="1260" y="0"/>
              </a:cxn>
              <a:cxn ang="0">
                <a:pos x="1035" y="17"/>
              </a:cxn>
              <a:cxn ang="0">
                <a:pos x="1018" y="342"/>
              </a:cxn>
              <a:cxn ang="0">
                <a:pos x="868" y="393"/>
              </a:cxn>
              <a:cxn ang="0">
                <a:pos x="651" y="117"/>
              </a:cxn>
              <a:cxn ang="0">
                <a:pos x="501" y="201"/>
              </a:cxn>
              <a:cxn ang="0">
                <a:pos x="643" y="509"/>
              </a:cxn>
              <a:cxn ang="0">
                <a:pos x="543" y="610"/>
              </a:cxn>
              <a:cxn ang="0">
                <a:pos x="217" y="493"/>
              </a:cxn>
              <a:cxn ang="0">
                <a:pos x="142" y="618"/>
              </a:cxn>
              <a:cxn ang="0">
                <a:pos x="392" y="835"/>
              </a:cxn>
              <a:cxn ang="0">
                <a:pos x="351" y="1002"/>
              </a:cxn>
              <a:cxn ang="0">
                <a:pos x="8" y="1027"/>
              </a:cxn>
              <a:cxn ang="0">
                <a:pos x="0" y="1211"/>
              </a:cxn>
              <a:cxn ang="0">
                <a:pos x="351" y="1261"/>
              </a:cxn>
              <a:cxn ang="0">
                <a:pos x="384" y="1419"/>
              </a:cxn>
              <a:cxn ang="0">
                <a:pos x="125" y="1653"/>
              </a:cxn>
              <a:cxn ang="0">
                <a:pos x="217" y="1795"/>
              </a:cxn>
              <a:cxn ang="0">
                <a:pos x="509" y="1661"/>
              </a:cxn>
              <a:cxn ang="0">
                <a:pos x="618" y="1770"/>
              </a:cxn>
              <a:cxn ang="0">
                <a:pos x="467" y="2045"/>
              </a:cxn>
              <a:cxn ang="0">
                <a:pos x="609" y="2162"/>
              </a:cxn>
              <a:cxn ang="0">
                <a:pos x="868" y="1912"/>
              </a:cxn>
              <a:cxn ang="0">
                <a:pos x="1018" y="1962"/>
              </a:cxn>
              <a:cxn ang="0">
                <a:pos x="1052" y="2304"/>
              </a:cxn>
              <a:cxn ang="0">
                <a:pos x="1277" y="2313"/>
              </a:cxn>
              <a:cxn ang="0">
                <a:pos x="1302" y="1954"/>
              </a:cxn>
              <a:cxn ang="0">
                <a:pos x="1494" y="1904"/>
              </a:cxn>
              <a:cxn ang="0">
                <a:pos x="1720" y="2154"/>
              </a:cxn>
              <a:cxn ang="0">
                <a:pos x="1870" y="2062"/>
              </a:cxn>
              <a:cxn ang="0">
                <a:pos x="1720" y="1762"/>
              </a:cxn>
              <a:cxn ang="0">
                <a:pos x="1820" y="1636"/>
              </a:cxn>
              <a:cxn ang="0">
                <a:pos x="2120" y="1778"/>
              </a:cxn>
              <a:cxn ang="0">
                <a:pos x="2212" y="1620"/>
              </a:cxn>
              <a:cxn ang="0">
                <a:pos x="1937" y="1419"/>
              </a:cxn>
              <a:cxn ang="0">
                <a:pos x="1970" y="1244"/>
              </a:cxn>
              <a:cxn ang="0">
                <a:pos x="2312" y="1211"/>
              </a:cxn>
              <a:cxn ang="0">
                <a:pos x="2304" y="1035"/>
              </a:cxn>
              <a:cxn ang="0">
                <a:pos x="1962" y="985"/>
              </a:cxn>
              <a:cxn ang="0">
                <a:pos x="1928" y="852"/>
              </a:cxn>
              <a:cxn ang="0">
                <a:pos x="2204" y="660"/>
              </a:cxn>
              <a:cxn ang="0">
                <a:pos x="2112" y="501"/>
              </a:cxn>
              <a:cxn ang="0">
                <a:pos x="1803" y="626"/>
              </a:cxn>
              <a:cxn ang="0">
                <a:pos x="1703" y="526"/>
              </a:cxn>
              <a:cxn ang="0">
                <a:pos x="1861" y="234"/>
              </a:cxn>
              <a:cxn ang="0">
                <a:pos x="1711" y="142"/>
              </a:cxn>
              <a:cxn ang="0">
                <a:pos x="1469" y="384"/>
              </a:cxn>
            </a:cxnLst>
            <a:rect l="0" t="0" r="r" b="b"/>
            <a:pathLst>
              <a:path w="2312" h="2313">
                <a:moveTo>
                  <a:pt x="1469" y="384"/>
                </a:moveTo>
                <a:lnTo>
                  <a:pt x="1285" y="342"/>
                </a:lnTo>
                <a:lnTo>
                  <a:pt x="1260" y="0"/>
                </a:lnTo>
                <a:lnTo>
                  <a:pt x="1035" y="17"/>
                </a:lnTo>
                <a:lnTo>
                  <a:pt x="1018" y="342"/>
                </a:lnTo>
                <a:lnTo>
                  <a:pt x="868" y="393"/>
                </a:lnTo>
                <a:lnTo>
                  <a:pt x="651" y="117"/>
                </a:lnTo>
                <a:lnTo>
                  <a:pt x="501" y="201"/>
                </a:lnTo>
                <a:lnTo>
                  <a:pt x="643" y="509"/>
                </a:lnTo>
                <a:lnTo>
                  <a:pt x="543" y="610"/>
                </a:lnTo>
                <a:lnTo>
                  <a:pt x="217" y="493"/>
                </a:lnTo>
                <a:lnTo>
                  <a:pt x="142" y="618"/>
                </a:lnTo>
                <a:lnTo>
                  <a:pt x="392" y="835"/>
                </a:lnTo>
                <a:lnTo>
                  <a:pt x="351" y="1002"/>
                </a:lnTo>
                <a:lnTo>
                  <a:pt x="8" y="1027"/>
                </a:lnTo>
                <a:lnTo>
                  <a:pt x="0" y="1211"/>
                </a:lnTo>
                <a:lnTo>
                  <a:pt x="351" y="1261"/>
                </a:lnTo>
                <a:lnTo>
                  <a:pt x="384" y="1419"/>
                </a:lnTo>
                <a:lnTo>
                  <a:pt x="125" y="1653"/>
                </a:lnTo>
                <a:lnTo>
                  <a:pt x="217" y="1795"/>
                </a:lnTo>
                <a:lnTo>
                  <a:pt x="509" y="1661"/>
                </a:lnTo>
                <a:lnTo>
                  <a:pt x="618" y="1770"/>
                </a:lnTo>
                <a:lnTo>
                  <a:pt x="467" y="2045"/>
                </a:lnTo>
                <a:lnTo>
                  <a:pt x="609" y="2162"/>
                </a:lnTo>
                <a:lnTo>
                  <a:pt x="868" y="1912"/>
                </a:lnTo>
                <a:lnTo>
                  <a:pt x="1018" y="1962"/>
                </a:lnTo>
                <a:lnTo>
                  <a:pt x="1052" y="2304"/>
                </a:lnTo>
                <a:lnTo>
                  <a:pt x="1277" y="2313"/>
                </a:lnTo>
                <a:lnTo>
                  <a:pt x="1302" y="1954"/>
                </a:lnTo>
                <a:lnTo>
                  <a:pt x="1494" y="1904"/>
                </a:lnTo>
                <a:lnTo>
                  <a:pt x="1720" y="2154"/>
                </a:lnTo>
                <a:lnTo>
                  <a:pt x="1870" y="2062"/>
                </a:lnTo>
                <a:lnTo>
                  <a:pt x="1720" y="1762"/>
                </a:lnTo>
                <a:lnTo>
                  <a:pt x="1820" y="1636"/>
                </a:lnTo>
                <a:lnTo>
                  <a:pt x="2120" y="1778"/>
                </a:lnTo>
                <a:lnTo>
                  <a:pt x="2212" y="1620"/>
                </a:lnTo>
                <a:lnTo>
                  <a:pt x="1937" y="1419"/>
                </a:lnTo>
                <a:lnTo>
                  <a:pt x="1970" y="1244"/>
                </a:lnTo>
                <a:lnTo>
                  <a:pt x="2312" y="1211"/>
                </a:lnTo>
                <a:lnTo>
                  <a:pt x="2304" y="1035"/>
                </a:lnTo>
                <a:lnTo>
                  <a:pt x="1962" y="985"/>
                </a:lnTo>
                <a:lnTo>
                  <a:pt x="1928" y="852"/>
                </a:lnTo>
                <a:lnTo>
                  <a:pt x="2204" y="660"/>
                </a:lnTo>
                <a:lnTo>
                  <a:pt x="2112" y="501"/>
                </a:lnTo>
                <a:lnTo>
                  <a:pt x="1803" y="626"/>
                </a:lnTo>
                <a:lnTo>
                  <a:pt x="1703" y="526"/>
                </a:lnTo>
                <a:lnTo>
                  <a:pt x="1861" y="234"/>
                </a:lnTo>
                <a:lnTo>
                  <a:pt x="1711" y="142"/>
                </a:lnTo>
                <a:lnTo>
                  <a:pt x="1469" y="384"/>
                </a:lnTo>
                <a:close/>
              </a:path>
            </a:pathLst>
          </a:cu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27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82952" name="Freeform 8"/>
          <p:cNvSpPr>
            <a:spLocks/>
          </p:cNvSpPr>
          <p:nvPr/>
        </p:nvSpPr>
        <p:spPr bwMode="hidden">
          <a:xfrm>
            <a:off x="5646738" y="487363"/>
            <a:ext cx="2928937" cy="2930525"/>
          </a:xfrm>
          <a:custGeom>
            <a:avLst/>
            <a:gdLst/>
            <a:ahLst/>
            <a:cxnLst>
              <a:cxn ang="0">
                <a:pos x="1469" y="384"/>
              </a:cxn>
              <a:cxn ang="0">
                <a:pos x="1285" y="342"/>
              </a:cxn>
              <a:cxn ang="0">
                <a:pos x="1260" y="0"/>
              </a:cxn>
              <a:cxn ang="0">
                <a:pos x="1035" y="17"/>
              </a:cxn>
              <a:cxn ang="0">
                <a:pos x="1018" y="342"/>
              </a:cxn>
              <a:cxn ang="0">
                <a:pos x="868" y="393"/>
              </a:cxn>
              <a:cxn ang="0">
                <a:pos x="651" y="117"/>
              </a:cxn>
              <a:cxn ang="0">
                <a:pos x="501" y="201"/>
              </a:cxn>
              <a:cxn ang="0">
                <a:pos x="643" y="509"/>
              </a:cxn>
              <a:cxn ang="0">
                <a:pos x="543" y="610"/>
              </a:cxn>
              <a:cxn ang="0">
                <a:pos x="217" y="493"/>
              </a:cxn>
              <a:cxn ang="0">
                <a:pos x="142" y="618"/>
              </a:cxn>
              <a:cxn ang="0">
                <a:pos x="392" y="835"/>
              </a:cxn>
              <a:cxn ang="0">
                <a:pos x="351" y="1002"/>
              </a:cxn>
              <a:cxn ang="0">
                <a:pos x="8" y="1027"/>
              </a:cxn>
              <a:cxn ang="0">
                <a:pos x="0" y="1211"/>
              </a:cxn>
              <a:cxn ang="0">
                <a:pos x="351" y="1261"/>
              </a:cxn>
              <a:cxn ang="0">
                <a:pos x="384" y="1419"/>
              </a:cxn>
              <a:cxn ang="0">
                <a:pos x="125" y="1653"/>
              </a:cxn>
              <a:cxn ang="0">
                <a:pos x="217" y="1795"/>
              </a:cxn>
              <a:cxn ang="0">
                <a:pos x="509" y="1661"/>
              </a:cxn>
              <a:cxn ang="0">
                <a:pos x="618" y="1770"/>
              </a:cxn>
              <a:cxn ang="0">
                <a:pos x="467" y="2045"/>
              </a:cxn>
              <a:cxn ang="0">
                <a:pos x="609" y="2162"/>
              </a:cxn>
              <a:cxn ang="0">
                <a:pos x="868" y="1912"/>
              </a:cxn>
              <a:cxn ang="0">
                <a:pos x="1018" y="1962"/>
              </a:cxn>
              <a:cxn ang="0">
                <a:pos x="1052" y="2304"/>
              </a:cxn>
              <a:cxn ang="0">
                <a:pos x="1277" y="2313"/>
              </a:cxn>
              <a:cxn ang="0">
                <a:pos x="1302" y="1954"/>
              </a:cxn>
              <a:cxn ang="0">
                <a:pos x="1494" y="1904"/>
              </a:cxn>
              <a:cxn ang="0">
                <a:pos x="1720" y="2154"/>
              </a:cxn>
              <a:cxn ang="0">
                <a:pos x="1870" y="2062"/>
              </a:cxn>
              <a:cxn ang="0">
                <a:pos x="1720" y="1762"/>
              </a:cxn>
              <a:cxn ang="0">
                <a:pos x="1820" y="1636"/>
              </a:cxn>
              <a:cxn ang="0">
                <a:pos x="2120" y="1778"/>
              </a:cxn>
              <a:cxn ang="0">
                <a:pos x="2212" y="1620"/>
              </a:cxn>
              <a:cxn ang="0">
                <a:pos x="1937" y="1419"/>
              </a:cxn>
              <a:cxn ang="0">
                <a:pos x="1970" y="1244"/>
              </a:cxn>
              <a:cxn ang="0">
                <a:pos x="2312" y="1211"/>
              </a:cxn>
              <a:cxn ang="0">
                <a:pos x="2304" y="1035"/>
              </a:cxn>
              <a:cxn ang="0">
                <a:pos x="1962" y="985"/>
              </a:cxn>
              <a:cxn ang="0">
                <a:pos x="1928" y="852"/>
              </a:cxn>
              <a:cxn ang="0">
                <a:pos x="2204" y="660"/>
              </a:cxn>
              <a:cxn ang="0">
                <a:pos x="2112" y="501"/>
              </a:cxn>
              <a:cxn ang="0">
                <a:pos x="1803" y="626"/>
              </a:cxn>
              <a:cxn ang="0">
                <a:pos x="1703" y="526"/>
              </a:cxn>
              <a:cxn ang="0">
                <a:pos x="1861" y="234"/>
              </a:cxn>
              <a:cxn ang="0">
                <a:pos x="1711" y="142"/>
              </a:cxn>
              <a:cxn ang="0">
                <a:pos x="1469" y="384"/>
              </a:cxn>
            </a:cxnLst>
            <a:rect l="0" t="0" r="r" b="b"/>
            <a:pathLst>
              <a:path w="2312" h="2313">
                <a:moveTo>
                  <a:pt x="1469" y="384"/>
                </a:moveTo>
                <a:lnTo>
                  <a:pt x="1285" y="342"/>
                </a:lnTo>
                <a:lnTo>
                  <a:pt x="1260" y="0"/>
                </a:lnTo>
                <a:lnTo>
                  <a:pt x="1035" y="17"/>
                </a:lnTo>
                <a:lnTo>
                  <a:pt x="1018" y="342"/>
                </a:lnTo>
                <a:lnTo>
                  <a:pt x="868" y="393"/>
                </a:lnTo>
                <a:lnTo>
                  <a:pt x="651" y="117"/>
                </a:lnTo>
                <a:lnTo>
                  <a:pt x="501" y="201"/>
                </a:lnTo>
                <a:lnTo>
                  <a:pt x="643" y="509"/>
                </a:lnTo>
                <a:lnTo>
                  <a:pt x="543" y="610"/>
                </a:lnTo>
                <a:lnTo>
                  <a:pt x="217" y="493"/>
                </a:lnTo>
                <a:lnTo>
                  <a:pt x="142" y="618"/>
                </a:lnTo>
                <a:lnTo>
                  <a:pt x="392" y="835"/>
                </a:lnTo>
                <a:lnTo>
                  <a:pt x="351" y="1002"/>
                </a:lnTo>
                <a:lnTo>
                  <a:pt x="8" y="1027"/>
                </a:lnTo>
                <a:lnTo>
                  <a:pt x="0" y="1211"/>
                </a:lnTo>
                <a:lnTo>
                  <a:pt x="351" y="1261"/>
                </a:lnTo>
                <a:lnTo>
                  <a:pt x="384" y="1419"/>
                </a:lnTo>
                <a:lnTo>
                  <a:pt x="125" y="1653"/>
                </a:lnTo>
                <a:lnTo>
                  <a:pt x="217" y="1795"/>
                </a:lnTo>
                <a:lnTo>
                  <a:pt x="509" y="1661"/>
                </a:lnTo>
                <a:lnTo>
                  <a:pt x="618" y="1770"/>
                </a:lnTo>
                <a:lnTo>
                  <a:pt x="467" y="2045"/>
                </a:lnTo>
                <a:lnTo>
                  <a:pt x="609" y="2162"/>
                </a:lnTo>
                <a:lnTo>
                  <a:pt x="868" y="1912"/>
                </a:lnTo>
                <a:lnTo>
                  <a:pt x="1018" y="1962"/>
                </a:lnTo>
                <a:lnTo>
                  <a:pt x="1052" y="2304"/>
                </a:lnTo>
                <a:lnTo>
                  <a:pt x="1277" y="2313"/>
                </a:lnTo>
                <a:lnTo>
                  <a:pt x="1302" y="1954"/>
                </a:lnTo>
                <a:lnTo>
                  <a:pt x="1494" y="1904"/>
                </a:lnTo>
                <a:lnTo>
                  <a:pt x="1720" y="2154"/>
                </a:lnTo>
                <a:lnTo>
                  <a:pt x="1870" y="2062"/>
                </a:lnTo>
                <a:lnTo>
                  <a:pt x="1720" y="1762"/>
                </a:lnTo>
                <a:lnTo>
                  <a:pt x="1820" y="1636"/>
                </a:lnTo>
                <a:lnTo>
                  <a:pt x="2120" y="1778"/>
                </a:lnTo>
                <a:lnTo>
                  <a:pt x="2212" y="1620"/>
                </a:lnTo>
                <a:lnTo>
                  <a:pt x="1937" y="1419"/>
                </a:lnTo>
                <a:lnTo>
                  <a:pt x="1970" y="1244"/>
                </a:lnTo>
                <a:lnTo>
                  <a:pt x="2312" y="1211"/>
                </a:lnTo>
                <a:lnTo>
                  <a:pt x="2304" y="1035"/>
                </a:lnTo>
                <a:lnTo>
                  <a:pt x="1962" y="985"/>
                </a:lnTo>
                <a:lnTo>
                  <a:pt x="1928" y="852"/>
                </a:lnTo>
                <a:lnTo>
                  <a:pt x="2204" y="660"/>
                </a:lnTo>
                <a:lnTo>
                  <a:pt x="2112" y="501"/>
                </a:lnTo>
                <a:lnTo>
                  <a:pt x="1803" y="626"/>
                </a:lnTo>
                <a:lnTo>
                  <a:pt x="1703" y="526"/>
                </a:lnTo>
                <a:lnTo>
                  <a:pt x="1861" y="234"/>
                </a:lnTo>
                <a:lnTo>
                  <a:pt x="1711" y="142"/>
                </a:lnTo>
                <a:lnTo>
                  <a:pt x="1469" y="384"/>
                </a:lnTo>
                <a:close/>
              </a:path>
            </a:pathLst>
          </a:custGeom>
          <a:gradFill rotWithShape="0">
            <a:gsLst>
              <a:gs pos="0">
                <a:schemeClr val="bg1"/>
              </a:gs>
              <a:gs pos="100000">
                <a:schemeClr val="bg2"/>
              </a:gs>
            </a:gsLst>
            <a:lin ang="27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82953" name="Freeform 9"/>
          <p:cNvSpPr>
            <a:spLocks/>
          </p:cNvSpPr>
          <p:nvPr/>
        </p:nvSpPr>
        <p:spPr bwMode="hidden">
          <a:xfrm>
            <a:off x="7146925" y="2555875"/>
            <a:ext cx="2008188" cy="3997325"/>
          </a:xfrm>
          <a:custGeom>
            <a:avLst/>
            <a:gdLst/>
            <a:ahLst/>
            <a:cxnLst>
              <a:cxn ang="0">
                <a:pos x="1265" y="0"/>
              </a:cxn>
              <a:cxn ang="0">
                <a:pos x="1128" y="18"/>
              </a:cxn>
              <a:cxn ang="0">
                <a:pos x="1110" y="372"/>
              </a:cxn>
              <a:cxn ang="0">
                <a:pos x="946" y="428"/>
              </a:cxn>
              <a:cxn ang="0">
                <a:pos x="710" y="127"/>
              </a:cxn>
              <a:cxn ang="0">
                <a:pos x="546" y="219"/>
              </a:cxn>
              <a:cxn ang="0">
                <a:pos x="701" y="555"/>
              </a:cxn>
              <a:cxn ang="0">
                <a:pos x="592" y="665"/>
              </a:cxn>
              <a:cxn ang="0">
                <a:pos x="237" y="537"/>
              </a:cxn>
              <a:cxn ang="0">
                <a:pos x="155" y="674"/>
              </a:cxn>
              <a:cxn ang="0">
                <a:pos x="427" y="911"/>
              </a:cxn>
              <a:cxn ang="0">
                <a:pos x="383" y="1093"/>
              </a:cxn>
              <a:cxn ang="0">
                <a:pos x="9" y="1121"/>
              </a:cxn>
              <a:cxn ang="0">
                <a:pos x="0" y="1322"/>
              </a:cxn>
              <a:cxn ang="0">
                <a:pos x="383" y="1376"/>
              </a:cxn>
              <a:cxn ang="0">
                <a:pos x="419" y="1549"/>
              </a:cxn>
              <a:cxn ang="0">
                <a:pos x="136" y="1804"/>
              </a:cxn>
              <a:cxn ang="0">
                <a:pos x="237" y="1959"/>
              </a:cxn>
              <a:cxn ang="0">
                <a:pos x="555" y="1813"/>
              </a:cxn>
              <a:cxn ang="0">
                <a:pos x="674" y="1932"/>
              </a:cxn>
              <a:cxn ang="0">
                <a:pos x="509" y="2232"/>
              </a:cxn>
              <a:cxn ang="0">
                <a:pos x="664" y="2360"/>
              </a:cxn>
              <a:cxn ang="0">
                <a:pos x="946" y="2087"/>
              </a:cxn>
              <a:cxn ang="0">
                <a:pos x="1110" y="2142"/>
              </a:cxn>
              <a:cxn ang="0">
                <a:pos x="1147" y="2515"/>
              </a:cxn>
              <a:cxn ang="0">
                <a:pos x="1265" y="2518"/>
              </a:cxn>
              <a:cxn ang="0">
                <a:pos x="1265" y="0"/>
              </a:cxn>
            </a:cxnLst>
            <a:rect l="0" t="0" r="r" b="b"/>
            <a:pathLst>
              <a:path w="1265" h="2518">
                <a:moveTo>
                  <a:pt x="1265" y="0"/>
                </a:moveTo>
                <a:lnTo>
                  <a:pt x="1128" y="18"/>
                </a:lnTo>
                <a:lnTo>
                  <a:pt x="1110" y="372"/>
                </a:lnTo>
                <a:lnTo>
                  <a:pt x="946" y="428"/>
                </a:lnTo>
                <a:lnTo>
                  <a:pt x="710" y="127"/>
                </a:lnTo>
                <a:lnTo>
                  <a:pt x="546" y="219"/>
                </a:lnTo>
                <a:lnTo>
                  <a:pt x="701" y="555"/>
                </a:lnTo>
                <a:lnTo>
                  <a:pt x="592" y="665"/>
                </a:lnTo>
                <a:lnTo>
                  <a:pt x="237" y="537"/>
                </a:lnTo>
                <a:lnTo>
                  <a:pt x="155" y="674"/>
                </a:lnTo>
                <a:lnTo>
                  <a:pt x="427" y="911"/>
                </a:lnTo>
                <a:lnTo>
                  <a:pt x="383" y="1093"/>
                </a:lnTo>
                <a:lnTo>
                  <a:pt x="9" y="1121"/>
                </a:lnTo>
                <a:lnTo>
                  <a:pt x="0" y="1322"/>
                </a:lnTo>
                <a:lnTo>
                  <a:pt x="383" y="1376"/>
                </a:lnTo>
                <a:lnTo>
                  <a:pt x="419" y="1549"/>
                </a:lnTo>
                <a:lnTo>
                  <a:pt x="136" y="1804"/>
                </a:lnTo>
                <a:lnTo>
                  <a:pt x="237" y="1959"/>
                </a:lnTo>
                <a:lnTo>
                  <a:pt x="555" y="1813"/>
                </a:lnTo>
                <a:lnTo>
                  <a:pt x="674" y="1932"/>
                </a:lnTo>
                <a:lnTo>
                  <a:pt x="509" y="2232"/>
                </a:lnTo>
                <a:lnTo>
                  <a:pt x="664" y="2360"/>
                </a:lnTo>
                <a:lnTo>
                  <a:pt x="946" y="2087"/>
                </a:lnTo>
                <a:lnTo>
                  <a:pt x="1110" y="2142"/>
                </a:lnTo>
                <a:lnTo>
                  <a:pt x="1147" y="2515"/>
                </a:lnTo>
                <a:lnTo>
                  <a:pt x="1265" y="2518"/>
                </a:lnTo>
                <a:lnTo>
                  <a:pt x="1265" y="0"/>
                </a:lnTo>
                <a:close/>
              </a:path>
            </a:pathLst>
          </a:custGeom>
          <a:gradFill rotWithShape="0">
            <a:gsLst>
              <a:gs pos="0">
                <a:schemeClr val="bg1"/>
              </a:gs>
              <a:gs pos="100000">
                <a:schemeClr val="accent2"/>
              </a:gs>
            </a:gsLst>
            <a:lin ang="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82954" name="Freeform 10"/>
          <p:cNvSpPr>
            <a:spLocks/>
          </p:cNvSpPr>
          <p:nvPr/>
        </p:nvSpPr>
        <p:spPr bwMode="hidden">
          <a:xfrm rot="-5400000">
            <a:off x="3977481" y="-853281"/>
            <a:ext cx="1722438" cy="3429000"/>
          </a:xfrm>
          <a:custGeom>
            <a:avLst/>
            <a:gdLst/>
            <a:ahLst/>
            <a:cxnLst>
              <a:cxn ang="0">
                <a:pos x="1265" y="0"/>
              </a:cxn>
              <a:cxn ang="0">
                <a:pos x="1128" y="18"/>
              </a:cxn>
              <a:cxn ang="0">
                <a:pos x="1110" y="372"/>
              </a:cxn>
              <a:cxn ang="0">
                <a:pos x="946" y="428"/>
              </a:cxn>
              <a:cxn ang="0">
                <a:pos x="710" y="127"/>
              </a:cxn>
              <a:cxn ang="0">
                <a:pos x="546" y="219"/>
              </a:cxn>
              <a:cxn ang="0">
                <a:pos x="701" y="555"/>
              </a:cxn>
              <a:cxn ang="0">
                <a:pos x="592" y="665"/>
              </a:cxn>
              <a:cxn ang="0">
                <a:pos x="237" y="537"/>
              </a:cxn>
              <a:cxn ang="0">
                <a:pos x="155" y="674"/>
              </a:cxn>
              <a:cxn ang="0">
                <a:pos x="427" y="911"/>
              </a:cxn>
              <a:cxn ang="0">
                <a:pos x="383" y="1093"/>
              </a:cxn>
              <a:cxn ang="0">
                <a:pos x="9" y="1121"/>
              </a:cxn>
              <a:cxn ang="0">
                <a:pos x="0" y="1322"/>
              </a:cxn>
              <a:cxn ang="0">
                <a:pos x="383" y="1376"/>
              </a:cxn>
              <a:cxn ang="0">
                <a:pos x="419" y="1549"/>
              </a:cxn>
              <a:cxn ang="0">
                <a:pos x="136" y="1804"/>
              </a:cxn>
              <a:cxn ang="0">
                <a:pos x="237" y="1959"/>
              </a:cxn>
              <a:cxn ang="0">
                <a:pos x="555" y="1813"/>
              </a:cxn>
              <a:cxn ang="0">
                <a:pos x="674" y="1932"/>
              </a:cxn>
              <a:cxn ang="0">
                <a:pos x="509" y="2232"/>
              </a:cxn>
              <a:cxn ang="0">
                <a:pos x="664" y="2360"/>
              </a:cxn>
              <a:cxn ang="0">
                <a:pos x="946" y="2087"/>
              </a:cxn>
              <a:cxn ang="0">
                <a:pos x="1110" y="2142"/>
              </a:cxn>
              <a:cxn ang="0">
                <a:pos x="1147" y="2515"/>
              </a:cxn>
              <a:cxn ang="0">
                <a:pos x="1265" y="2518"/>
              </a:cxn>
              <a:cxn ang="0">
                <a:pos x="1265" y="0"/>
              </a:cxn>
            </a:cxnLst>
            <a:rect l="0" t="0" r="r" b="b"/>
            <a:pathLst>
              <a:path w="1265" h="2518">
                <a:moveTo>
                  <a:pt x="1265" y="0"/>
                </a:moveTo>
                <a:lnTo>
                  <a:pt x="1128" y="18"/>
                </a:lnTo>
                <a:lnTo>
                  <a:pt x="1110" y="372"/>
                </a:lnTo>
                <a:lnTo>
                  <a:pt x="946" y="428"/>
                </a:lnTo>
                <a:lnTo>
                  <a:pt x="710" y="127"/>
                </a:lnTo>
                <a:lnTo>
                  <a:pt x="546" y="219"/>
                </a:lnTo>
                <a:lnTo>
                  <a:pt x="701" y="555"/>
                </a:lnTo>
                <a:lnTo>
                  <a:pt x="592" y="665"/>
                </a:lnTo>
                <a:lnTo>
                  <a:pt x="237" y="537"/>
                </a:lnTo>
                <a:lnTo>
                  <a:pt x="155" y="674"/>
                </a:lnTo>
                <a:lnTo>
                  <a:pt x="427" y="911"/>
                </a:lnTo>
                <a:lnTo>
                  <a:pt x="383" y="1093"/>
                </a:lnTo>
                <a:lnTo>
                  <a:pt x="9" y="1121"/>
                </a:lnTo>
                <a:lnTo>
                  <a:pt x="0" y="1322"/>
                </a:lnTo>
                <a:lnTo>
                  <a:pt x="383" y="1376"/>
                </a:lnTo>
                <a:lnTo>
                  <a:pt x="419" y="1549"/>
                </a:lnTo>
                <a:lnTo>
                  <a:pt x="136" y="1804"/>
                </a:lnTo>
                <a:lnTo>
                  <a:pt x="237" y="1959"/>
                </a:lnTo>
                <a:lnTo>
                  <a:pt x="555" y="1813"/>
                </a:lnTo>
                <a:lnTo>
                  <a:pt x="674" y="1932"/>
                </a:lnTo>
                <a:lnTo>
                  <a:pt x="509" y="2232"/>
                </a:lnTo>
                <a:lnTo>
                  <a:pt x="664" y="2360"/>
                </a:lnTo>
                <a:lnTo>
                  <a:pt x="946" y="2087"/>
                </a:lnTo>
                <a:lnTo>
                  <a:pt x="1110" y="2142"/>
                </a:lnTo>
                <a:lnTo>
                  <a:pt x="1147" y="2515"/>
                </a:lnTo>
                <a:lnTo>
                  <a:pt x="1265" y="2518"/>
                </a:lnTo>
                <a:lnTo>
                  <a:pt x="1265" y="0"/>
                </a:lnTo>
                <a:close/>
              </a:path>
            </a:pathLst>
          </a:custGeom>
          <a:gradFill rotWithShape="0">
            <a:gsLst>
              <a:gs pos="0">
                <a:schemeClr val="bg1"/>
              </a:gs>
              <a:gs pos="100000">
                <a:schemeClr val="accent2"/>
              </a:gs>
            </a:gsLst>
            <a:lin ang="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pic>
        <p:nvPicPr>
          <p:cNvPr id="82955" name="Picture 11" descr="Facbann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invGray">
          <a:xfrm>
            <a:off x="3175" y="-3175"/>
            <a:ext cx="803275" cy="6858000"/>
          </a:xfrm>
          <a:prstGeom prst="rect">
            <a:avLst/>
          </a:prstGeom>
          <a:noFill/>
        </p:spPr>
      </p:pic>
      <p:sp>
        <p:nvSpPr>
          <p:cNvPr id="82956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1143000" y="2286000"/>
            <a:ext cx="7772400" cy="1143000"/>
          </a:xfrm>
          <a:ln w="9525"/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82957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2133600" y="4114800"/>
            <a:ext cx="6400800" cy="1752600"/>
          </a:xfrm>
        </p:spPr>
        <p:txBody>
          <a:bodyPr/>
          <a:lstStyle>
            <a:lvl1pPr marL="0" indent="0"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82958" name="Rectangle 1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43000" y="6248400"/>
            <a:ext cx="19050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400">
                <a:solidFill>
                  <a:schemeClr val="tx2"/>
                </a:solidFill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82960" name="Rectangle 1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3733800" y="6273800"/>
            <a:ext cx="1905000" cy="457200"/>
          </a:xfrm>
        </p:spPr>
        <p:txBody>
          <a:bodyPr anchor="b"/>
          <a:lstStyle>
            <a:lvl1pPr>
              <a:defRPr>
                <a:solidFill>
                  <a:schemeClr val="tx2"/>
                </a:solidFill>
                <a:latin typeface="+mn-lt"/>
              </a:defRPr>
            </a:lvl1pPr>
          </a:lstStyle>
          <a:p>
            <a:fld id="{C1E83E54-CD66-46A1-86A8-00BADFC6E52A}" type="slidenum">
              <a:rPr lang="en-US"/>
              <a:pPr/>
              <a:t>‹#›</a:t>
            </a:fld>
            <a:endParaRPr lang="en-US" dirty="0"/>
          </a:p>
        </p:txBody>
      </p:sp>
      <p:sp>
        <p:nvSpPr>
          <p:cNvPr id="82961" name="Rectangle 17"/>
          <p:cNvSpPr>
            <a:spLocks noGrp="1" noChangeArrowheads="1"/>
          </p:cNvSpPr>
          <p:nvPr>
            <p:ph type="ftr" sz="quarter" idx="3"/>
          </p:nvPr>
        </p:nvSpPr>
        <p:spPr>
          <a:xfrm>
            <a:off x="6007100" y="6375400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Chapter 1- Part 1</a:t>
            </a:r>
          </a:p>
        </p:txBody>
      </p:sp>
    </p:spTree>
  </p:cSld>
  <p:clrMapOvr>
    <a:masterClrMapping/>
  </p:clrMapOvr>
  <p:transition advClick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C7654E70-FEEB-4542-957F-4BC7C98BE601}" type="slidenum">
              <a:rPr lang="en-US"/>
              <a:pPr/>
              <a:t>‹#›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Chapter1- Part1</a:t>
            </a:r>
          </a:p>
        </p:txBody>
      </p:sp>
    </p:spTree>
  </p:cSld>
  <p:clrMapOvr>
    <a:masterClrMapping/>
  </p:clrMapOvr>
  <p:transition advClick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15150" y="228600"/>
            <a:ext cx="1924050" cy="5715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28600"/>
            <a:ext cx="5619750" cy="5715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44E99C3C-5821-4B22-A3F5-C2D2BCAF0968}" type="slidenum">
              <a:rPr lang="en-US"/>
              <a:pPr/>
              <a:t>‹#›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Chapter1- Part1</a:t>
            </a:r>
          </a:p>
        </p:txBody>
      </p:sp>
    </p:spTree>
  </p:cSld>
  <p:clrMapOvr>
    <a:masterClrMapping/>
  </p:clrMapOvr>
  <p:transition advClick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Media" preserve="1">
  <p:cSld name="Title, Text and Media Cli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228600"/>
            <a:ext cx="7696200" cy="914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905000" y="1447800"/>
            <a:ext cx="3390900" cy="4495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Media Placeholder 3"/>
          <p:cNvSpPr>
            <a:spLocks noGrp="1"/>
          </p:cNvSpPr>
          <p:nvPr>
            <p:ph type="media" sz="half" idx="2"/>
          </p:nvPr>
        </p:nvSpPr>
        <p:spPr>
          <a:xfrm>
            <a:off x="5448300" y="1447800"/>
            <a:ext cx="3390900" cy="44958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>
          <a:xfrm>
            <a:off x="3657600" y="640715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EE6BCDF0-E7D8-422D-9A4A-79F98F335F00}" type="slidenum">
              <a:rPr lang="en-US"/>
              <a:pPr/>
              <a:t>‹#›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019800" y="6356350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Chapter1- Part1</a:t>
            </a:r>
          </a:p>
        </p:txBody>
      </p:sp>
    </p:spTree>
  </p:cSld>
  <p:clrMapOvr>
    <a:masterClrMapping/>
  </p:clrMapOvr>
  <p:transition advClick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8E0AED12-1C41-4FE9-990F-5F59133C8376}" type="slidenum">
              <a:rPr lang="en-US"/>
              <a:pPr/>
              <a:t>‹#›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Chapter1- Part1</a:t>
            </a:r>
          </a:p>
        </p:txBody>
      </p:sp>
    </p:spTree>
  </p:cSld>
  <p:clrMapOvr>
    <a:masterClrMapping/>
  </p:clrMapOvr>
  <p:transition advClick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2CBDD34F-FF10-4A90-AB85-B1ECF43FFC51}" type="slidenum">
              <a:rPr lang="en-US"/>
              <a:pPr/>
              <a:t>‹#›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Chapter1- Part1</a:t>
            </a:r>
          </a:p>
        </p:txBody>
      </p:sp>
    </p:spTree>
  </p:cSld>
  <p:clrMapOvr>
    <a:masterClrMapping/>
  </p:clrMapOvr>
  <p:transition advClick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05000" y="1447800"/>
            <a:ext cx="33909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48300" y="1447800"/>
            <a:ext cx="33909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409188AF-34CE-4B49-B6D0-84175E7911BD}" type="slidenum">
              <a:rPr lang="en-US"/>
              <a:pPr/>
              <a:t>‹#›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Chapter1- Part1</a:t>
            </a:r>
          </a:p>
        </p:txBody>
      </p:sp>
    </p:spTree>
  </p:cSld>
  <p:clrMapOvr>
    <a:masterClrMapping/>
  </p:clrMapOvr>
  <p:transition advClick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231192BA-4D34-43B0-8A51-F6A839C9B9B2}" type="slidenum">
              <a:rPr lang="en-US"/>
              <a:pPr/>
              <a:t>‹#›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Chapter1- Part1</a:t>
            </a:r>
          </a:p>
        </p:txBody>
      </p:sp>
    </p:spTree>
  </p:cSld>
  <p:clrMapOvr>
    <a:masterClrMapping/>
  </p:clrMapOvr>
  <p:transition advClick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90404FD9-1BC2-4CFB-AD4F-BC8840EBC9D5}" type="slidenum">
              <a:rPr lang="en-US"/>
              <a:pPr/>
              <a:t>‹#›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Chapter1- Part1</a:t>
            </a:r>
          </a:p>
        </p:txBody>
      </p:sp>
    </p:spTree>
  </p:cSld>
  <p:clrMapOvr>
    <a:masterClrMapping/>
  </p:clrMapOvr>
  <p:transition advClick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CA492AE3-B739-40CC-AEFA-780CB6A5C08A}" type="slidenum">
              <a:rPr lang="en-US"/>
              <a:pPr/>
              <a:t>‹#›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Chapter1- Part1</a:t>
            </a:r>
          </a:p>
        </p:txBody>
      </p:sp>
    </p:spTree>
  </p:cSld>
  <p:clrMapOvr>
    <a:masterClrMapping/>
  </p:clrMapOvr>
  <p:transition advClick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C3DC7625-F134-4925-8FBC-D44EF7A431F9}" type="slidenum">
              <a:rPr lang="en-US"/>
              <a:pPr/>
              <a:t>‹#›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Chapter1- Part1</a:t>
            </a:r>
          </a:p>
        </p:txBody>
      </p:sp>
    </p:spTree>
  </p:cSld>
  <p:clrMapOvr>
    <a:masterClrMapping/>
  </p:clrMapOvr>
  <p:transition advClick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730CCBC6-9AEA-476E-BC34-0084884A3E82}" type="slidenum">
              <a:rPr lang="en-US"/>
              <a:pPr/>
              <a:t>‹#›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Chapter1- Part1</a:t>
            </a:r>
          </a:p>
        </p:txBody>
      </p:sp>
    </p:spTree>
  </p:cSld>
  <p:clrMapOvr>
    <a:masterClrMapping/>
  </p:clrMapOvr>
  <p:transition advClick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7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Freeform 2050"/>
          <p:cNvSpPr>
            <a:spLocks/>
          </p:cNvSpPr>
          <p:nvPr/>
        </p:nvSpPr>
        <p:spPr bwMode="hidden">
          <a:xfrm>
            <a:off x="0" y="457200"/>
            <a:ext cx="1219200" cy="1576388"/>
          </a:xfrm>
          <a:custGeom>
            <a:avLst/>
            <a:gdLst/>
            <a:ahLst/>
            <a:cxnLst>
              <a:cxn ang="0">
                <a:pos x="808" y="283"/>
              </a:cxn>
              <a:cxn ang="0">
                <a:pos x="673" y="252"/>
              </a:cxn>
              <a:cxn ang="0">
                <a:pos x="654" y="0"/>
              </a:cxn>
              <a:cxn ang="0">
                <a:pos x="488" y="13"/>
              </a:cxn>
              <a:cxn ang="0">
                <a:pos x="476" y="252"/>
              </a:cxn>
              <a:cxn ang="0">
                <a:pos x="365" y="290"/>
              </a:cxn>
              <a:cxn ang="0">
                <a:pos x="206" y="86"/>
              </a:cxn>
              <a:cxn ang="0">
                <a:pos x="95" y="148"/>
              </a:cxn>
              <a:cxn ang="0">
                <a:pos x="200" y="376"/>
              </a:cxn>
              <a:cxn ang="0">
                <a:pos x="126" y="450"/>
              </a:cxn>
              <a:cxn ang="0">
                <a:pos x="0" y="423"/>
              </a:cxn>
              <a:cxn ang="0">
                <a:pos x="0" y="1273"/>
              </a:cxn>
              <a:cxn ang="0">
                <a:pos x="101" y="1226"/>
              </a:cxn>
              <a:cxn ang="0">
                <a:pos x="181" y="1306"/>
              </a:cxn>
              <a:cxn ang="0">
                <a:pos x="70" y="1509"/>
              </a:cxn>
              <a:cxn ang="0">
                <a:pos x="175" y="1596"/>
              </a:cxn>
              <a:cxn ang="0">
                <a:pos x="365" y="1411"/>
              </a:cxn>
              <a:cxn ang="0">
                <a:pos x="476" y="1448"/>
              </a:cxn>
              <a:cxn ang="0">
                <a:pos x="501" y="1700"/>
              </a:cxn>
              <a:cxn ang="0">
                <a:pos x="667" y="1707"/>
              </a:cxn>
              <a:cxn ang="0">
                <a:pos x="685" y="1442"/>
              </a:cxn>
              <a:cxn ang="0">
                <a:pos x="826" y="1405"/>
              </a:cxn>
              <a:cxn ang="0">
                <a:pos x="993" y="1590"/>
              </a:cxn>
              <a:cxn ang="0">
                <a:pos x="1103" y="1522"/>
              </a:cxn>
              <a:cxn ang="0">
                <a:pos x="993" y="1300"/>
              </a:cxn>
              <a:cxn ang="0">
                <a:pos x="1067" y="1207"/>
              </a:cxn>
              <a:cxn ang="0">
                <a:pos x="1288" y="1312"/>
              </a:cxn>
              <a:cxn ang="0">
                <a:pos x="1355" y="1196"/>
              </a:cxn>
              <a:cxn ang="0">
                <a:pos x="1153" y="1047"/>
              </a:cxn>
              <a:cxn ang="0">
                <a:pos x="1177" y="918"/>
              </a:cxn>
              <a:cxn ang="0">
                <a:pos x="1429" y="894"/>
              </a:cxn>
              <a:cxn ang="0">
                <a:pos x="1423" y="764"/>
              </a:cxn>
              <a:cxn ang="0">
                <a:pos x="1171" y="727"/>
              </a:cxn>
              <a:cxn ang="0">
                <a:pos x="1146" y="629"/>
              </a:cxn>
              <a:cxn ang="0">
                <a:pos x="1349" y="487"/>
              </a:cxn>
              <a:cxn ang="0">
                <a:pos x="1282" y="370"/>
              </a:cxn>
              <a:cxn ang="0">
                <a:pos x="1054" y="462"/>
              </a:cxn>
              <a:cxn ang="0">
                <a:pos x="980" y="388"/>
              </a:cxn>
              <a:cxn ang="0">
                <a:pos x="1097" y="173"/>
              </a:cxn>
              <a:cxn ang="0">
                <a:pos x="986" y="105"/>
              </a:cxn>
              <a:cxn ang="0">
                <a:pos x="808" y="283"/>
              </a:cxn>
            </a:cxnLst>
            <a:rect l="0" t="0" r="r" b="b"/>
            <a:pathLst>
              <a:path w="1429" h="1707">
                <a:moveTo>
                  <a:pt x="808" y="283"/>
                </a:moveTo>
                <a:lnTo>
                  <a:pt x="673" y="252"/>
                </a:lnTo>
                <a:lnTo>
                  <a:pt x="654" y="0"/>
                </a:lnTo>
                <a:lnTo>
                  <a:pt x="488" y="13"/>
                </a:lnTo>
                <a:lnTo>
                  <a:pt x="476" y="252"/>
                </a:lnTo>
                <a:lnTo>
                  <a:pt x="365" y="290"/>
                </a:lnTo>
                <a:lnTo>
                  <a:pt x="206" y="86"/>
                </a:lnTo>
                <a:lnTo>
                  <a:pt x="95" y="148"/>
                </a:lnTo>
                <a:lnTo>
                  <a:pt x="200" y="376"/>
                </a:lnTo>
                <a:lnTo>
                  <a:pt x="126" y="450"/>
                </a:lnTo>
                <a:lnTo>
                  <a:pt x="0" y="423"/>
                </a:lnTo>
                <a:lnTo>
                  <a:pt x="0" y="1273"/>
                </a:lnTo>
                <a:lnTo>
                  <a:pt x="101" y="1226"/>
                </a:lnTo>
                <a:lnTo>
                  <a:pt x="181" y="1306"/>
                </a:lnTo>
                <a:lnTo>
                  <a:pt x="70" y="1509"/>
                </a:lnTo>
                <a:lnTo>
                  <a:pt x="175" y="1596"/>
                </a:lnTo>
                <a:lnTo>
                  <a:pt x="365" y="1411"/>
                </a:lnTo>
                <a:lnTo>
                  <a:pt x="476" y="1448"/>
                </a:lnTo>
                <a:lnTo>
                  <a:pt x="501" y="1700"/>
                </a:lnTo>
                <a:lnTo>
                  <a:pt x="667" y="1707"/>
                </a:lnTo>
                <a:lnTo>
                  <a:pt x="685" y="1442"/>
                </a:lnTo>
                <a:lnTo>
                  <a:pt x="826" y="1405"/>
                </a:lnTo>
                <a:lnTo>
                  <a:pt x="993" y="1590"/>
                </a:lnTo>
                <a:lnTo>
                  <a:pt x="1103" y="1522"/>
                </a:lnTo>
                <a:lnTo>
                  <a:pt x="993" y="1300"/>
                </a:lnTo>
                <a:lnTo>
                  <a:pt x="1067" y="1207"/>
                </a:lnTo>
                <a:lnTo>
                  <a:pt x="1288" y="1312"/>
                </a:lnTo>
                <a:lnTo>
                  <a:pt x="1355" y="1196"/>
                </a:lnTo>
                <a:lnTo>
                  <a:pt x="1153" y="1047"/>
                </a:lnTo>
                <a:lnTo>
                  <a:pt x="1177" y="918"/>
                </a:lnTo>
                <a:lnTo>
                  <a:pt x="1429" y="894"/>
                </a:lnTo>
                <a:lnTo>
                  <a:pt x="1423" y="764"/>
                </a:lnTo>
                <a:lnTo>
                  <a:pt x="1171" y="727"/>
                </a:lnTo>
                <a:lnTo>
                  <a:pt x="1146" y="629"/>
                </a:lnTo>
                <a:lnTo>
                  <a:pt x="1349" y="487"/>
                </a:lnTo>
                <a:lnTo>
                  <a:pt x="1282" y="370"/>
                </a:lnTo>
                <a:lnTo>
                  <a:pt x="1054" y="462"/>
                </a:lnTo>
                <a:lnTo>
                  <a:pt x="980" y="388"/>
                </a:lnTo>
                <a:lnTo>
                  <a:pt x="1097" y="173"/>
                </a:lnTo>
                <a:lnTo>
                  <a:pt x="986" y="105"/>
                </a:lnTo>
                <a:lnTo>
                  <a:pt x="808" y="283"/>
                </a:lnTo>
                <a:close/>
              </a:path>
            </a:pathLst>
          </a:custGeom>
          <a:gradFill rotWithShape="0">
            <a:gsLst>
              <a:gs pos="0">
                <a:srgbClr val="CCFFFF"/>
              </a:gs>
              <a:gs pos="100000">
                <a:srgbClr val="CCFFFF">
                  <a:gamma/>
                  <a:shade val="46275"/>
                  <a:invGamma/>
                </a:srgbClr>
              </a:gs>
            </a:gsLst>
            <a:lin ang="27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81923" name="Rectangle 2051"/>
          <p:cNvSpPr>
            <a:spLocks noGrp="1" noChangeArrowheads="1"/>
          </p:cNvSpPr>
          <p:nvPr>
            <p:ph type="title"/>
          </p:nvPr>
        </p:nvSpPr>
        <p:spPr bwMode="auto">
          <a:xfrm>
            <a:off x="1143000" y="228600"/>
            <a:ext cx="7696200" cy="91440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81924" name="Rectangle 2052"/>
          <p:cNvSpPr>
            <a:spLocks noGrp="1" noChangeArrowheads="1"/>
          </p:cNvSpPr>
          <p:nvPr>
            <p:ph type="body" idx="1"/>
          </p:nvPr>
        </p:nvSpPr>
        <p:spPr bwMode="auto">
          <a:xfrm>
            <a:off x="1905000" y="1447800"/>
            <a:ext cx="69342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81926" name="Freeform 2054"/>
          <p:cNvSpPr>
            <a:spLocks/>
          </p:cNvSpPr>
          <p:nvPr/>
        </p:nvSpPr>
        <p:spPr bwMode="hidden">
          <a:xfrm>
            <a:off x="228600" y="1676400"/>
            <a:ext cx="1600200" cy="1676400"/>
          </a:xfrm>
          <a:custGeom>
            <a:avLst/>
            <a:gdLst/>
            <a:ahLst/>
            <a:cxnLst>
              <a:cxn ang="0">
                <a:pos x="1469" y="384"/>
              </a:cxn>
              <a:cxn ang="0">
                <a:pos x="1285" y="342"/>
              </a:cxn>
              <a:cxn ang="0">
                <a:pos x="1260" y="0"/>
              </a:cxn>
              <a:cxn ang="0">
                <a:pos x="1035" y="17"/>
              </a:cxn>
              <a:cxn ang="0">
                <a:pos x="1018" y="342"/>
              </a:cxn>
              <a:cxn ang="0">
                <a:pos x="868" y="393"/>
              </a:cxn>
              <a:cxn ang="0">
                <a:pos x="651" y="117"/>
              </a:cxn>
              <a:cxn ang="0">
                <a:pos x="501" y="201"/>
              </a:cxn>
              <a:cxn ang="0">
                <a:pos x="643" y="509"/>
              </a:cxn>
              <a:cxn ang="0">
                <a:pos x="543" y="610"/>
              </a:cxn>
              <a:cxn ang="0">
                <a:pos x="217" y="493"/>
              </a:cxn>
              <a:cxn ang="0">
                <a:pos x="142" y="618"/>
              </a:cxn>
              <a:cxn ang="0">
                <a:pos x="392" y="835"/>
              </a:cxn>
              <a:cxn ang="0">
                <a:pos x="351" y="1002"/>
              </a:cxn>
              <a:cxn ang="0">
                <a:pos x="8" y="1027"/>
              </a:cxn>
              <a:cxn ang="0">
                <a:pos x="0" y="1211"/>
              </a:cxn>
              <a:cxn ang="0">
                <a:pos x="351" y="1261"/>
              </a:cxn>
              <a:cxn ang="0">
                <a:pos x="384" y="1419"/>
              </a:cxn>
              <a:cxn ang="0">
                <a:pos x="125" y="1653"/>
              </a:cxn>
              <a:cxn ang="0">
                <a:pos x="217" y="1795"/>
              </a:cxn>
              <a:cxn ang="0">
                <a:pos x="509" y="1661"/>
              </a:cxn>
              <a:cxn ang="0">
                <a:pos x="618" y="1770"/>
              </a:cxn>
              <a:cxn ang="0">
                <a:pos x="467" y="2045"/>
              </a:cxn>
              <a:cxn ang="0">
                <a:pos x="609" y="2162"/>
              </a:cxn>
              <a:cxn ang="0">
                <a:pos x="868" y="1912"/>
              </a:cxn>
              <a:cxn ang="0">
                <a:pos x="1018" y="1962"/>
              </a:cxn>
              <a:cxn ang="0">
                <a:pos x="1052" y="2304"/>
              </a:cxn>
              <a:cxn ang="0">
                <a:pos x="1277" y="2313"/>
              </a:cxn>
              <a:cxn ang="0">
                <a:pos x="1302" y="1954"/>
              </a:cxn>
              <a:cxn ang="0">
                <a:pos x="1494" y="1904"/>
              </a:cxn>
              <a:cxn ang="0">
                <a:pos x="1720" y="2154"/>
              </a:cxn>
              <a:cxn ang="0">
                <a:pos x="1870" y="2062"/>
              </a:cxn>
              <a:cxn ang="0">
                <a:pos x="1720" y="1762"/>
              </a:cxn>
              <a:cxn ang="0">
                <a:pos x="1820" y="1636"/>
              </a:cxn>
              <a:cxn ang="0">
                <a:pos x="2120" y="1778"/>
              </a:cxn>
              <a:cxn ang="0">
                <a:pos x="2212" y="1620"/>
              </a:cxn>
              <a:cxn ang="0">
                <a:pos x="1937" y="1419"/>
              </a:cxn>
              <a:cxn ang="0">
                <a:pos x="1970" y="1244"/>
              </a:cxn>
              <a:cxn ang="0">
                <a:pos x="2312" y="1211"/>
              </a:cxn>
              <a:cxn ang="0">
                <a:pos x="2304" y="1035"/>
              </a:cxn>
              <a:cxn ang="0">
                <a:pos x="1962" y="985"/>
              </a:cxn>
              <a:cxn ang="0">
                <a:pos x="1928" y="852"/>
              </a:cxn>
              <a:cxn ang="0">
                <a:pos x="2204" y="660"/>
              </a:cxn>
              <a:cxn ang="0">
                <a:pos x="2112" y="501"/>
              </a:cxn>
              <a:cxn ang="0">
                <a:pos x="1803" y="626"/>
              </a:cxn>
              <a:cxn ang="0">
                <a:pos x="1703" y="526"/>
              </a:cxn>
              <a:cxn ang="0">
                <a:pos x="1861" y="234"/>
              </a:cxn>
              <a:cxn ang="0">
                <a:pos x="1711" y="142"/>
              </a:cxn>
              <a:cxn ang="0">
                <a:pos x="1469" y="384"/>
              </a:cxn>
            </a:cxnLst>
            <a:rect l="0" t="0" r="r" b="b"/>
            <a:pathLst>
              <a:path w="2312" h="2313">
                <a:moveTo>
                  <a:pt x="1469" y="384"/>
                </a:moveTo>
                <a:lnTo>
                  <a:pt x="1285" y="342"/>
                </a:lnTo>
                <a:lnTo>
                  <a:pt x="1260" y="0"/>
                </a:lnTo>
                <a:lnTo>
                  <a:pt x="1035" y="17"/>
                </a:lnTo>
                <a:lnTo>
                  <a:pt x="1018" y="342"/>
                </a:lnTo>
                <a:lnTo>
                  <a:pt x="868" y="393"/>
                </a:lnTo>
                <a:lnTo>
                  <a:pt x="651" y="117"/>
                </a:lnTo>
                <a:lnTo>
                  <a:pt x="501" y="201"/>
                </a:lnTo>
                <a:lnTo>
                  <a:pt x="643" y="509"/>
                </a:lnTo>
                <a:lnTo>
                  <a:pt x="543" y="610"/>
                </a:lnTo>
                <a:lnTo>
                  <a:pt x="217" y="493"/>
                </a:lnTo>
                <a:lnTo>
                  <a:pt x="142" y="618"/>
                </a:lnTo>
                <a:lnTo>
                  <a:pt x="392" y="835"/>
                </a:lnTo>
                <a:lnTo>
                  <a:pt x="351" y="1002"/>
                </a:lnTo>
                <a:lnTo>
                  <a:pt x="8" y="1027"/>
                </a:lnTo>
                <a:lnTo>
                  <a:pt x="0" y="1211"/>
                </a:lnTo>
                <a:lnTo>
                  <a:pt x="351" y="1261"/>
                </a:lnTo>
                <a:lnTo>
                  <a:pt x="384" y="1419"/>
                </a:lnTo>
                <a:lnTo>
                  <a:pt x="125" y="1653"/>
                </a:lnTo>
                <a:lnTo>
                  <a:pt x="217" y="1795"/>
                </a:lnTo>
                <a:lnTo>
                  <a:pt x="509" y="1661"/>
                </a:lnTo>
                <a:lnTo>
                  <a:pt x="618" y="1770"/>
                </a:lnTo>
                <a:lnTo>
                  <a:pt x="467" y="2045"/>
                </a:lnTo>
                <a:lnTo>
                  <a:pt x="609" y="2162"/>
                </a:lnTo>
                <a:lnTo>
                  <a:pt x="868" y="1912"/>
                </a:lnTo>
                <a:lnTo>
                  <a:pt x="1018" y="1962"/>
                </a:lnTo>
                <a:lnTo>
                  <a:pt x="1052" y="2304"/>
                </a:lnTo>
                <a:lnTo>
                  <a:pt x="1277" y="2313"/>
                </a:lnTo>
                <a:lnTo>
                  <a:pt x="1302" y="1954"/>
                </a:lnTo>
                <a:lnTo>
                  <a:pt x="1494" y="1904"/>
                </a:lnTo>
                <a:lnTo>
                  <a:pt x="1720" y="2154"/>
                </a:lnTo>
                <a:lnTo>
                  <a:pt x="1870" y="2062"/>
                </a:lnTo>
                <a:lnTo>
                  <a:pt x="1720" y="1762"/>
                </a:lnTo>
                <a:lnTo>
                  <a:pt x="1820" y="1636"/>
                </a:lnTo>
                <a:lnTo>
                  <a:pt x="2120" y="1778"/>
                </a:lnTo>
                <a:lnTo>
                  <a:pt x="2212" y="1620"/>
                </a:lnTo>
                <a:lnTo>
                  <a:pt x="1937" y="1419"/>
                </a:lnTo>
                <a:lnTo>
                  <a:pt x="1970" y="1244"/>
                </a:lnTo>
                <a:lnTo>
                  <a:pt x="2312" y="1211"/>
                </a:lnTo>
                <a:lnTo>
                  <a:pt x="2304" y="1035"/>
                </a:lnTo>
                <a:lnTo>
                  <a:pt x="1962" y="985"/>
                </a:lnTo>
                <a:lnTo>
                  <a:pt x="1928" y="852"/>
                </a:lnTo>
                <a:lnTo>
                  <a:pt x="2204" y="660"/>
                </a:lnTo>
                <a:lnTo>
                  <a:pt x="2112" y="501"/>
                </a:lnTo>
                <a:lnTo>
                  <a:pt x="1803" y="626"/>
                </a:lnTo>
                <a:lnTo>
                  <a:pt x="1703" y="526"/>
                </a:lnTo>
                <a:lnTo>
                  <a:pt x="1861" y="234"/>
                </a:lnTo>
                <a:lnTo>
                  <a:pt x="1711" y="142"/>
                </a:lnTo>
                <a:lnTo>
                  <a:pt x="1469" y="384"/>
                </a:lnTo>
                <a:close/>
              </a:path>
            </a:pathLst>
          </a:custGeom>
          <a:gradFill rotWithShape="0">
            <a:gsLst>
              <a:gs pos="0">
                <a:srgbClr val="CCFFFF">
                  <a:gamma/>
                  <a:shade val="46275"/>
                  <a:invGamma/>
                </a:srgbClr>
              </a:gs>
              <a:gs pos="100000">
                <a:srgbClr val="CCFFFF"/>
              </a:gs>
            </a:gsLst>
            <a:lin ang="27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81927" name="Line 2055"/>
          <p:cNvSpPr>
            <a:spLocks noChangeShapeType="1"/>
          </p:cNvSpPr>
          <p:nvPr/>
        </p:nvSpPr>
        <p:spPr bwMode="auto">
          <a:xfrm>
            <a:off x="1219200" y="1219200"/>
            <a:ext cx="7620000" cy="0"/>
          </a:xfrm>
          <a:prstGeom prst="line">
            <a:avLst/>
          </a:prstGeom>
          <a:noFill/>
          <a:ln w="25400">
            <a:solidFill>
              <a:srgbClr val="006699"/>
            </a:solidFill>
            <a:miter lim="800000"/>
            <a:headEnd/>
            <a:tailEnd/>
          </a:ln>
          <a:effectLst/>
        </p:spPr>
        <p:txBody>
          <a:bodyPr wrap="none"/>
          <a:lstStyle/>
          <a:p>
            <a:endParaRPr lang="en-US" dirty="0"/>
          </a:p>
        </p:txBody>
      </p:sp>
      <p:sp>
        <p:nvSpPr>
          <p:cNvPr id="81931" name="Rectangle 205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657600" y="64071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Times New Roman" pitchFamily="18" charset="0"/>
              </a:defRPr>
            </a:lvl1pPr>
          </a:lstStyle>
          <a:p>
            <a:fld id="{BA30895A-8C3F-4EB5-82B8-67CE0EF6657F}" type="slidenum">
              <a:rPr lang="en-US"/>
              <a:pPr/>
              <a:t>‹#›</a:t>
            </a:fld>
            <a:endParaRPr lang="en-US" dirty="0"/>
          </a:p>
        </p:txBody>
      </p:sp>
      <p:sp>
        <p:nvSpPr>
          <p:cNvPr id="81932" name="Rectangle 206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019800" y="6356350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>
                <a:latin typeface="Times New Roman" pitchFamily="18" charset="0"/>
              </a:defRPr>
            </a:lvl1pPr>
          </a:lstStyle>
          <a:p>
            <a:r>
              <a:rPr lang="en-US" dirty="0"/>
              <a:t>Chapter1- Part1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54" r:id="rId2"/>
    <p:sldLayoutId id="2147483655" r:id="rId3"/>
    <p:sldLayoutId id="2147483656" r:id="rId4"/>
    <p:sldLayoutId id="2147483657" r:id="rId5"/>
    <p:sldLayoutId id="2147483658" r:id="rId6"/>
    <p:sldLayoutId id="2147483659" r:id="rId7"/>
    <p:sldLayoutId id="2147483660" r:id="rId8"/>
    <p:sldLayoutId id="2147483661" r:id="rId9"/>
    <p:sldLayoutId id="2147483662" r:id="rId10"/>
    <p:sldLayoutId id="2147483663" r:id="rId11"/>
    <p:sldLayoutId id="2147483664" r:id="rId12"/>
  </p:sldLayoutIdLst>
  <p:transition advClick="0"/>
  <p:hf hdr="0" dt="0"/>
  <p:txStyles>
    <p:titleStyle>
      <a:lvl1pPr algn="l" rtl="0" fontAlgn="base">
        <a:spcBef>
          <a:spcPct val="0"/>
        </a:spcBef>
        <a:spcAft>
          <a:spcPct val="0"/>
        </a:spcAft>
        <a:defRPr sz="3200" b="1">
          <a:solidFill>
            <a:srgbClr val="006699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200" b="1">
          <a:solidFill>
            <a:srgbClr val="006699"/>
          </a:solidFill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3200" b="1">
          <a:solidFill>
            <a:srgbClr val="006699"/>
          </a:solidFill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3200" b="1">
          <a:solidFill>
            <a:srgbClr val="006699"/>
          </a:solidFill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3200" b="1">
          <a:solidFill>
            <a:srgbClr val="006699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 b="1">
          <a:solidFill>
            <a:srgbClr val="006699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 b="1">
          <a:solidFill>
            <a:srgbClr val="006699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 b="1">
          <a:solidFill>
            <a:srgbClr val="006699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 b="1">
          <a:solidFill>
            <a:srgbClr val="006699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rgbClr val="0033CC"/>
        </a:buClr>
        <a:buFont typeface="Wingdings" pitchFamily="2" charset="2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rgbClr val="006699"/>
        </a:buClr>
        <a:buFont typeface="Wingdings" pitchFamily="2" charset="2"/>
        <a:buChar char="§"/>
        <a:defRPr sz="22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0000"/>
        <a:buFont typeface="Wingdings" pitchFamily="2" charset="2"/>
        <a:defRPr sz="20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defRPr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defRPr sz="16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defRPr sz="16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defRPr sz="16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defRPr sz="16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gi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nicemice.net/amc/photos/raw/2005-10-18-180143-car-trailer-truck/full.jpg" TargetMode="External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jpeg"/><Relationship Id="rId4" Type="http://schemas.openxmlformats.org/officeDocument/2006/relationships/hyperlink" Target="http://images.google.com/imgres?imgurl=http://www.intrace.com/images/gallery/glass/glass_scene_4_800x600.jpg&amp;imgrefurl=http://www.intrace.com/gallery/glass.php&amp;h=600&amp;w=800&amp;sz=42&amp;hl=en&amp;start=26&amp;tbnid=7UCfApS-TTeoyM:&amp;tbnh=107&amp;tbnw=143&amp;prev=/images?q=glass&amp;start=20&amp;ndsp=20&amp;svnum=10&amp;hl=en&amp;lr=&amp;rls=GGLR,GGLR:2006-16,GGLR:en&amp;sa=N" TargetMode="Externa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wmf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slide" Target="slide32.xml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wmf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wmf"/><Relationship Id="rId2" Type="http://schemas.openxmlformats.org/officeDocument/2006/relationships/slide" Target="slide32.xml"/><Relationship Id="rId1" Type="http://schemas.openxmlformats.org/officeDocument/2006/relationships/slideLayout" Target="../slideLayouts/slideLayout2.xml"/><Relationship Id="rId4" Type="http://schemas.openxmlformats.org/officeDocument/2006/relationships/slide" Target="slide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wmf"/><Relationship Id="rId2" Type="http://schemas.openxmlformats.org/officeDocument/2006/relationships/slide" Target="slide32.xml"/><Relationship Id="rId1" Type="http://schemas.openxmlformats.org/officeDocument/2006/relationships/slideLayout" Target="../slideLayouts/slideLayout2.xml"/><Relationship Id="rId4" Type="http://schemas.openxmlformats.org/officeDocument/2006/relationships/slide" Target="slide6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wmf"/><Relationship Id="rId2" Type="http://schemas.openxmlformats.org/officeDocument/2006/relationships/slide" Target="slide32.xml"/><Relationship Id="rId1" Type="http://schemas.openxmlformats.org/officeDocument/2006/relationships/slideLayout" Target="../slideLayouts/slideLayout2.xml"/><Relationship Id="rId4" Type="http://schemas.openxmlformats.org/officeDocument/2006/relationships/slide" Target="slide6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zzperformance.com/miscftp/downpipe%20weld.jpg" TargetMode="External"/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1.png"/><Relationship Id="rId4" Type="http://schemas.openxmlformats.org/officeDocument/2006/relationships/image" Target="../media/image30.jpeg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/>
          <a:p>
            <a:fld id="{C91A7F08-A514-4825-8986-AFE6B43CBAD5}" type="slidenum">
              <a:rPr lang="en-US"/>
              <a:pPr/>
              <a:t>1</a:t>
            </a:fld>
            <a:endParaRPr lang="en-US" dirty="0"/>
          </a:p>
        </p:txBody>
      </p:sp>
      <p:sp>
        <p:nvSpPr>
          <p:cNvPr id="5" name="Rectangle 17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Chapter 1</a:t>
            </a:r>
            <a:endParaRPr lang="en-US" dirty="0"/>
          </a:p>
        </p:txBody>
      </p:sp>
      <p:sp>
        <p:nvSpPr>
          <p:cNvPr id="128004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sz="3600" b="0" dirty="0" smtClean="0"/>
              <a:t>1 - Introduction and Overview of Manufacturing</a:t>
            </a:r>
            <a:endParaRPr lang="en-US" sz="3600" b="0" dirty="0"/>
          </a:p>
        </p:txBody>
      </p:sp>
      <p:sp>
        <p:nvSpPr>
          <p:cNvPr id="128005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2000" b="1" i="1" dirty="0">
                <a:latin typeface="Cambria" pitchFamily="18" charset="0"/>
              </a:rPr>
              <a:t>Manufacturing </a:t>
            </a:r>
            <a:r>
              <a:rPr lang="en-US" sz="2000" b="1" i="1" dirty="0" smtClean="0">
                <a:latin typeface="Cambria" pitchFamily="18" charset="0"/>
              </a:rPr>
              <a:t>Processes - 2, IE-352</a:t>
            </a:r>
            <a:endParaRPr lang="en-US" sz="2000" b="1" i="1" dirty="0">
              <a:latin typeface="Cambria" pitchFamily="18" charset="0"/>
            </a:endParaRPr>
          </a:p>
          <a:p>
            <a:r>
              <a:rPr lang="en-US" sz="2000" b="1" i="1" dirty="0" smtClean="0">
                <a:latin typeface="Cambria" pitchFamily="18" charset="0"/>
              </a:rPr>
              <a:t>Ahmed M El-Sherbeeny, PhD</a:t>
            </a:r>
          </a:p>
          <a:p>
            <a:r>
              <a:rPr lang="en-US" sz="2000" b="1" i="1" dirty="0" smtClean="0">
                <a:latin typeface="Cambria" pitchFamily="18" charset="0"/>
              </a:rPr>
              <a:t>Spring-2015</a:t>
            </a:r>
            <a:endParaRPr lang="en-US" sz="2000" b="1" i="1" dirty="0">
              <a:latin typeface="Cambria" pitchFamily="18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EE96E5-2115-45B9-BE25-260DE16F0668}" type="slidenum">
              <a:rPr lang="en-US"/>
              <a:pPr/>
              <a:t>10</a:t>
            </a:fld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Chapter1- Part1</a:t>
            </a:r>
          </a:p>
        </p:txBody>
      </p:sp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1295400" y="228600"/>
            <a:ext cx="7543800" cy="914400"/>
          </a:xfrm>
        </p:spPr>
        <p:txBody>
          <a:bodyPr/>
          <a:lstStyle/>
          <a:p>
            <a:pPr algn="ctr"/>
            <a:r>
              <a:rPr lang="en-US" b="0" dirty="0">
                <a:cs typeface="Times New Roman" pitchFamily="18" charset="0"/>
              </a:rPr>
              <a:t>Manufacturing Industries</a:t>
            </a:r>
            <a:r>
              <a:rPr lang="en-US" dirty="0"/>
              <a:t> 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idx="1"/>
          </p:nvPr>
        </p:nvSpPr>
        <p:spPr>
          <a:xfrm>
            <a:off x="1600200" y="1447800"/>
            <a:ext cx="7162800" cy="1143000"/>
          </a:xfrm>
        </p:spPr>
        <p:txBody>
          <a:bodyPr/>
          <a:lstStyle/>
          <a:p>
            <a:pPr marL="457200" indent="-457200"/>
            <a:r>
              <a:rPr lang="en-US" dirty="0">
                <a:solidFill>
                  <a:srgbClr val="FF0066"/>
                </a:solidFill>
                <a:cs typeface="Times New Roman" pitchFamily="18" charset="0"/>
              </a:rPr>
              <a:t>Industry</a:t>
            </a:r>
            <a:r>
              <a:rPr lang="en-US" dirty="0">
                <a:cs typeface="Times New Roman" pitchFamily="18" charset="0"/>
              </a:rPr>
              <a:t> consists of enterprises and </a:t>
            </a:r>
            <a:r>
              <a:rPr lang="en-US" u="sng" dirty="0">
                <a:cs typeface="Times New Roman" pitchFamily="18" charset="0"/>
              </a:rPr>
              <a:t>organizations that produce</a:t>
            </a:r>
            <a:r>
              <a:rPr lang="en-US" dirty="0">
                <a:cs typeface="Times New Roman" pitchFamily="18" charset="0"/>
              </a:rPr>
              <a:t> or </a:t>
            </a:r>
            <a:r>
              <a:rPr lang="en-US" u="sng" dirty="0">
                <a:cs typeface="Times New Roman" pitchFamily="18" charset="0"/>
              </a:rPr>
              <a:t>supply goods and services</a:t>
            </a:r>
          </a:p>
          <a:p>
            <a:pPr marL="457200" indent="-457200"/>
            <a:endParaRPr lang="en-US" u="sng" dirty="0">
              <a:cs typeface="Times New Roman" pitchFamily="18" charset="0"/>
            </a:endParaRPr>
          </a:p>
        </p:txBody>
      </p:sp>
      <p:sp>
        <p:nvSpPr>
          <p:cNvPr id="91141" name="Rectangle 2053"/>
          <p:cNvSpPr>
            <a:spLocks noChangeArrowheads="1"/>
          </p:cNvSpPr>
          <p:nvPr/>
        </p:nvSpPr>
        <p:spPr bwMode="auto">
          <a:xfrm>
            <a:off x="1600200" y="2667000"/>
            <a:ext cx="6781800" cy="314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en-US" sz="2000" dirty="0">
                <a:latin typeface="Arial" charset="0"/>
              </a:rPr>
              <a:t>Industries can be classified as:</a:t>
            </a:r>
          </a:p>
          <a:p>
            <a:pPr lvl="1" algn="l"/>
            <a:r>
              <a:rPr lang="en-US" sz="2000" dirty="0">
                <a:solidFill>
                  <a:srgbClr val="FF0066"/>
                </a:solidFill>
                <a:latin typeface="Arial" charset="0"/>
              </a:rPr>
              <a:t>Primary industries</a:t>
            </a:r>
            <a:r>
              <a:rPr lang="en-US" sz="2000" dirty="0">
                <a:latin typeface="Arial" charset="0"/>
              </a:rPr>
              <a:t> -</a:t>
            </a:r>
          </a:p>
          <a:p>
            <a:pPr lvl="1" algn="l"/>
            <a:endParaRPr lang="en-US" sz="2000" dirty="0">
              <a:solidFill>
                <a:srgbClr val="0066CC"/>
              </a:solidFill>
              <a:latin typeface="Arial" charset="0"/>
            </a:endParaRPr>
          </a:p>
          <a:p>
            <a:pPr lvl="1" algn="l"/>
            <a:endParaRPr lang="en-US" sz="2000" dirty="0">
              <a:solidFill>
                <a:srgbClr val="0066CC"/>
              </a:solidFill>
              <a:latin typeface="Arial" charset="0"/>
            </a:endParaRPr>
          </a:p>
          <a:p>
            <a:pPr lvl="1" algn="l"/>
            <a:r>
              <a:rPr lang="en-US" sz="2000" dirty="0">
                <a:solidFill>
                  <a:srgbClr val="FF0066"/>
                </a:solidFill>
                <a:latin typeface="Arial" charset="0"/>
              </a:rPr>
              <a:t>Secondary industries</a:t>
            </a:r>
            <a:r>
              <a:rPr lang="en-US" sz="2000" dirty="0">
                <a:latin typeface="Arial" charset="0"/>
              </a:rPr>
              <a:t> -</a:t>
            </a:r>
          </a:p>
          <a:p>
            <a:pPr lvl="1" algn="l"/>
            <a:endParaRPr lang="en-US" sz="2000" dirty="0">
              <a:solidFill>
                <a:srgbClr val="0066CC"/>
              </a:solidFill>
              <a:latin typeface="Arial" charset="0"/>
            </a:endParaRPr>
          </a:p>
          <a:p>
            <a:pPr lvl="1" algn="l"/>
            <a:endParaRPr lang="en-US" sz="2000" dirty="0">
              <a:solidFill>
                <a:srgbClr val="0066CC"/>
              </a:solidFill>
              <a:latin typeface="Arial" charset="0"/>
            </a:endParaRPr>
          </a:p>
          <a:p>
            <a:pPr lvl="1" algn="l"/>
            <a:endParaRPr lang="en-US" sz="2000" dirty="0">
              <a:solidFill>
                <a:srgbClr val="0066CC"/>
              </a:solidFill>
              <a:latin typeface="Arial" charset="0"/>
            </a:endParaRPr>
          </a:p>
          <a:p>
            <a:pPr lvl="1" algn="l"/>
            <a:endParaRPr lang="en-US" sz="2000" dirty="0">
              <a:solidFill>
                <a:srgbClr val="0066CC"/>
              </a:solidFill>
              <a:latin typeface="Arial" charset="0"/>
            </a:endParaRPr>
          </a:p>
          <a:p>
            <a:pPr lvl="1" algn="l"/>
            <a:r>
              <a:rPr lang="en-US" sz="2000" dirty="0">
                <a:solidFill>
                  <a:srgbClr val="FF0066"/>
                </a:solidFill>
                <a:latin typeface="Arial" charset="0"/>
              </a:rPr>
              <a:t>Tertiary industries</a:t>
            </a:r>
            <a:r>
              <a:rPr lang="en-US" sz="2000" dirty="0">
                <a:latin typeface="Arial" charset="0"/>
              </a:rPr>
              <a:t> -</a:t>
            </a:r>
          </a:p>
        </p:txBody>
      </p:sp>
      <p:sp>
        <p:nvSpPr>
          <p:cNvPr id="91142" name="Rectangle 2054"/>
          <p:cNvSpPr>
            <a:spLocks noChangeArrowheads="1"/>
          </p:cNvSpPr>
          <p:nvPr/>
        </p:nvSpPr>
        <p:spPr bwMode="auto">
          <a:xfrm>
            <a:off x="1600200" y="2667000"/>
            <a:ext cx="6781800" cy="314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en-US" sz="2000" dirty="0">
                <a:latin typeface="Arial" charset="0"/>
              </a:rPr>
              <a:t>Industries can be classified as:</a:t>
            </a:r>
          </a:p>
          <a:p>
            <a:pPr lvl="1" algn="l"/>
            <a:r>
              <a:rPr lang="en-US" sz="2000" dirty="0">
                <a:solidFill>
                  <a:srgbClr val="FF0066"/>
                </a:solidFill>
                <a:latin typeface="Arial" charset="0"/>
              </a:rPr>
              <a:t>Primary industries</a:t>
            </a:r>
            <a:r>
              <a:rPr lang="en-US" sz="2000" dirty="0">
                <a:latin typeface="Arial" charset="0"/>
              </a:rPr>
              <a:t> - those that </a:t>
            </a:r>
            <a:r>
              <a:rPr lang="en-US" sz="2000" u="sng" dirty="0">
                <a:latin typeface="Arial" charset="0"/>
              </a:rPr>
              <a:t>cultivate and exploit natural resources</a:t>
            </a:r>
            <a:r>
              <a:rPr lang="en-US" sz="2000" dirty="0">
                <a:latin typeface="Arial" charset="0"/>
              </a:rPr>
              <a:t>, e.g., </a:t>
            </a:r>
            <a:r>
              <a:rPr lang="en-US" sz="2000" dirty="0">
                <a:solidFill>
                  <a:srgbClr val="0066CC"/>
                </a:solidFill>
                <a:latin typeface="Arial" charset="0"/>
              </a:rPr>
              <a:t>farming, mining</a:t>
            </a:r>
          </a:p>
          <a:p>
            <a:pPr lvl="1" algn="l"/>
            <a:endParaRPr lang="en-US" sz="2000" dirty="0">
              <a:solidFill>
                <a:srgbClr val="0066CC"/>
              </a:solidFill>
              <a:latin typeface="Arial" charset="0"/>
            </a:endParaRPr>
          </a:p>
          <a:p>
            <a:pPr lvl="1" algn="l"/>
            <a:r>
              <a:rPr lang="en-US" sz="2000" dirty="0">
                <a:solidFill>
                  <a:srgbClr val="FF0066"/>
                </a:solidFill>
                <a:latin typeface="Arial" charset="0"/>
              </a:rPr>
              <a:t>Secondary industries</a:t>
            </a:r>
            <a:r>
              <a:rPr lang="en-US" sz="2000" dirty="0">
                <a:latin typeface="Arial" charset="0"/>
              </a:rPr>
              <a:t> - take the </a:t>
            </a:r>
            <a:r>
              <a:rPr lang="en-US" sz="2000" u="sng" dirty="0">
                <a:latin typeface="Arial" charset="0"/>
              </a:rPr>
              <a:t>outputs of primary industries and convert them into</a:t>
            </a:r>
            <a:r>
              <a:rPr lang="en-US" sz="2000" dirty="0">
                <a:latin typeface="Arial" charset="0"/>
              </a:rPr>
              <a:t> consumer and capital </a:t>
            </a:r>
            <a:r>
              <a:rPr lang="en-US" sz="2000" u="sng" dirty="0">
                <a:latin typeface="Arial" charset="0"/>
              </a:rPr>
              <a:t>goods</a:t>
            </a:r>
            <a:r>
              <a:rPr lang="en-US" sz="2000" dirty="0">
                <a:latin typeface="Arial" charset="0"/>
              </a:rPr>
              <a:t> - </a:t>
            </a:r>
            <a:r>
              <a:rPr lang="en-US" sz="2000" dirty="0">
                <a:solidFill>
                  <a:srgbClr val="0066CC"/>
                </a:solidFill>
                <a:latin typeface="Arial" charset="0"/>
              </a:rPr>
              <a:t>manufacturing</a:t>
            </a:r>
            <a:r>
              <a:rPr lang="en-US" sz="2000" dirty="0">
                <a:latin typeface="Arial" charset="0"/>
              </a:rPr>
              <a:t> is the principal activity, other examples: </a:t>
            </a:r>
            <a:r>
              <a:rPr lang="en-US" sz="2000" dirty="0">
                <a:solidFill>
                  <a:srgbClr val="0066CC"/>
                </a:solidFill>
                <a:latin typeface="Arial" charset="0"/>
              </a:rPr>
              <a:t>construction</a:t>
            </a:r>
            <a:r>
              <a:rPr lang="en-US" sz="2000" dirty="0">
                <a:latin typeface="Arial" charset="0"/>
              </a:rPr>
              <a:t>, and </a:t>
            </a:r>
            <a:r>
              <a:rPr lang="en-US" sz="2000" dirty="0">
                <a:solidFill>
                  <a:srgbClr val="0066CC"/>
                </a:solidFill>
                <a:latin typeface="Arial" charset="0"/>
              </a:rPr>
              <a:t>electric power generation</a:t>
            </a:r>
          </a:p>
          <a:p>
            <a:pPr lvl="1" algn="l"/>
            <a:endParaRPr lang="en-US" sz="2000" dirty="0">
              <a:solidFill>
                <a:srgbClr val="0066CC"/>
              </a:solidFill>
              <a:latin typeface="Arial" charset="0"/>
            </a:endParaRPr>
          </a:p>
          <a:p>
            <a:pPr lvl="1" algn="l"/>
            <a:r>
              <a:rPr lang="en-US" sz="2000" dirty="0">
                <a:solidFill>
                  <a:srgbClr val="FF0066"/>
                </a:solidFill>
                <a:latin typeface="Arial" charset="0"/>
              </a:rPr>
              <a:t>Tertiary industries</a:t>
            </a:r>
            <a:r>
              <a:rPr lang="en-US" sz="2000" dirty="0">
                <a:latin typeface="Arial" charset="0"/>
              </a:rPr>
              <a:t> - </a:t>
            </a:r>
            <a:r>
              <a:rPr lang="en-US" sz="2000" u="sng" dirty="0">
                <a:latin typeface="Arial" charset="0"/>
              </a:rPr>
              <a:t>service sector</a:t>
            </a:r>
            <a:r>
              <a:rPr lang="en-US" sz="2000" dirty="0">
                <a:latin typeface="Arial" charset="0"/>
              </a:rPr>
              <a:t>, </a:t>
            </a:r>
            <a:r>
              <a:rPr lang="en-US" sz="2000" dirty="0" smtClean="0">
                <a:latin typeface="Arial" charset="0"/>
              </a:rPr>
              <a:t>e.g. </a:t>
            </a:r>
            <a:r>
              <a:rPr lang="en-US" sz="2000" dirty="0">
                <a:latin typeface="Arial" charset="0"/>
              </a:rPr>
              <a:t>banking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1141" grpId="0" uiExpand="1"/>
      <p:bldP spid="9114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42B2A1-3A49-4F0B-977D-B7D54733F49E}" type="slidenum">
              <a:rPr lang="en-US"/>
              <a:pPr/>
              <a:t>11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Chapter1- Part1</a:t>
            </a:r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0" y="228600"/>
            <a:ext cx="7696200" cy="731838"/>
          </a:xfrm>
        </p:spPr>
        <p:txBody>
          <a:bodyPr/>
          <a:lstStyle/>
          <a:p>
            <a:pPr algn="ctr"/>
            <a:r>
              <a:rPr lang="en-US" b="0" dirty="0">
                <a:cs typeface="Times New Roman" pitchFamily="18" charset="0"/>
              </a:rPr>
              <a:t>Manufacturing Industries - continued</a:t>
            </a:r>
            <a:r>
              <a:rPr lang="en-US" dirty="0"/>
              <a:t> 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idx="1"/>
          </p:nvPr>
        </p:nvSpPr>
        <p:spPr>
          <a:xfrm>
            <a:off x="1828800" y="1447800"/>
            <a:ext cx="6629400" cy="4648200"/>
          </a:xfrm>
        </p:spPr>
        <p:txBody>
          <a:bodyPr/>
          <a:lstStyle/>
          <a:p>
            <a:pPr>
              <a:buClr>
                <a:srgbClr val="FF0066"/>
              </a:buClr>
              <a:buFont typeface="Wingdings" pitchFamily="2" charset="2"/>
              <a:buChar char="§"/>
            </a:pPr>
            <a:r>
              <a:rPr lang="en-US" sz="1800" dirty="0">
                <a:cs typeface="Times New Roman" pitchFamily="18" charset="0"/>
              </a:rPr>
              <a:t>Manufacturing includes several industries whose products are not covered in this book; e.g., apparel, beverages, chemicals, and food processing</a:t>
            </a:r>
          </a:p>
          <a:p>
            <a:pPr>
              <a:buClr>
                <a:srgbClr val="FF0066"/>
              </a:buClr>
              <a:buFont typeface="Wingdings" pitchFamily="2" charset="2"/>
              <a:buChar char="§"/>
            </a:pPr>
            <a:endParaRPr lang="en-US" sz="1800" dirty="0">
              <a:cs typeface="Courier New" pitchFamily="49" charset="0"/>
            </a:endParaRPr>
          </a:p>
          <a:p>
            <a:pPr>
              <a:buClr>
                <a:srgbClr val="FF0066"/>
              </a:buClr>
              <a:buFont typeface="Wingdings" pitchFamily="2" charset="2"/>
              <a:buChar char="§"/>
            </a:pPr>
            <a:r>
              <a:rPr lang="en-US" dirty="0">
                <a:cs typeface="Times New Roman" pitchFamily="18" charset="0"/>
              </a:rPr>
              <a:t>For our purposes, </a:t>
            </a:r>
            <a:r>
              <a:rPr lang="en-US" dirty="0">
                <a:solidFill>
                  <a:srgbClr val="0066CC"/>
                </a:solidFill>
                <a:cs typeface="Times New Roman" pitchFamily="18" charset="0"/>
              </a:rPr>
              <a:t>manufacturing</a:t>
            </a:r>
            <a:r>
              <a:rPr lang="en-US" dirty="0">
                <a:cs typeface="Times New Roman" pitchFamily="18" charset="0"/>
              </a:rPr>
              <a:t> means </a:t>
            </a:r>
            <a:r>
              <a:rPr lang="en-US" dirty="0">
                <a:solidFill>
                  <a:srgbClr val="FF0066"/>
                </a:solidFill>
                <a:cs typeface="Times New Roman" pitchFamily="18" charset="0"/>
              </a:rPr>
              <a:t>production of hardware</a:t>
            </a:r>
          </a:p>
          <a:p>
            <a:pPr lvl="1"/>
            <a:r>
              <a:rPr lang="en-US" sz="2400" dirty="0">
                <a:cs typeface="Times New Roman" pitchFamily="18" charset="0"/>
              </a:rPr>
              <a:t>Nuts and bolts, forgings, cars, airplanes, digital computers, plastic parts, and ceramic products</a:t>
            </a:r>
          </a:p>
        </p:txBody>
      </p:sp>
      <p:pic>
        <p:nvPicPr>
          <p:cNvPr id="18436" name="Picture 4" descr="MMj02135300000[1]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4800600"/>
            <a:ext cx="1352550" cy="923925"/>
          </a:xfrm>
          <a:prstGeom prst="rect">
            <a:avLst/>
          </a:prstGeom>
          <a:noFill/>
        </p:spPr>
      </p:pic>
      <p:pic>
        <p:nvPicPr>
          <p:cNvPr id="18437" name="Picture 5" descr="MMj03364860000[1]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34200" y="4343400"/>
            <a:ext cx="1295400" cy="712788"/>
          </a:xfrm>
          <a:prstGeom prst="rect">
            <a:avLst/>
          </a:prstGeom>
          <a:noFill/>
        </p:spPr>
      </p:pic>
      <p:pic>
        <p:nvPicPr>
          <p:cNvPr id="18441" name="Picture 9" descr="MMj03033960000[1]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14400" y="3810000"/>
            <a:ext cx="1371600" cy="1223963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E3BDAC-194D-487A-945D-D0F2F58896B9}" type="slidenum">
              <a:rPr lang="en-US"/>
              <a:pPr/>
              <a:t>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Chapter1- Part1</a:t>
            </a:r>
          </a:p>
        </p:txBody>
      </p:sp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0" y="228600"/>
            <a:ext cx="7696200" cy="792163"/>
          </a:xfrm>
        </p:spPr>
        <p:txBody>
          <a:bodyPr/>
          <a:lstStyle/>
          <a:p>
            <a:pPr algn="ctr"/>
            <a:r>
              <a:rPr lang="en-US" b="0" dirty="0">
                <a:cs typeface="Courier New" pitchFamily="49" charset="0"/>
              </a:rPr>
              <a:t>Production Quantity </a:t>
            </a:r>
            <a:r>
              <a:rPr lang="en-US" b="0" i="1" dirty="0">
                <a:cs typeface="Courier New" pitchFamily="49" charset="0"/>
              </a:rPr>
              <a:t>Q</a:t>
            </a:r>
            <a:endParaRPr lang="en-US" b="0" i="1" dirty="0"/>
          </a:p>
        </p:txBody>
      </p:sp>
      <p:sp>
        <p:nvSpPr>
          <p:cNvPr id="21507" name="Rectangle 3"/>
          <p:cNvSpPr>
            <a:spLocks noGrp="1" noChangeArrowheads="1"/>
          </p:cNvSpPr>
          <p:nvPr>
            <p:ph idx="1"/>
          </p:nvPr>
        </p:nvSpPr>
        <p:spPr>
          <a:xfrm>
            <a:off x="1600200" y="1371600"/>
            <a:ext cx="7239000" cy="4724400"/>
          </a:xfrm>
        </p:spPr>
        <p:txBody>
          <a:bodyPr/>
          <a:lstStyle/>
          <a:p>
            <a:r>
              <a:rPr lang="en-US" dirty="0">
                <a:cs typeface="Times New Roman" pitchFamily="18" charset="0"/>
              </a:rPr>
              <a:t>The </a:t>
            </a:r>
            <a:r>
              <a:rPr lang="en-US" dirty="0">
                <a:solidFill>
                  <a:srgbClr val="FF0066"/>
                </a:solidFill>
                <a:cs typeface="Times New Roman" pitchFamily="18" charset="0"/>
              </a:rPr>
              <a:t>quantity of products </a:t>
            </a:r>
            <a:r>
              <a:rPr lang="en-US" i="1" dirty="0">
                <a:solidFill>
                  <a:srgbClr val="FF0066"/>
                </a:solidFill>
                <a:cs typeface="Times New Roman" pitchFamily="18" charset="0"/>
              </a:rPr>
              <a:t>Q</a:t>
            </a:r>
            <a:r>
              <a:rPr lang="en-US" dirty="0">
                <a:cs typeface="Times New Roman" pitchFamily="18" charset="0"/>
              </a:rPr>
              <a:t> made by a factory has an important influence on the way its people, facilities, and procedures </a:t>
            </a:r>
            <a:r>
              <a:rPr lang="en-US" u="sng" dirty="0">
                <a:cs typeface="Times New Roman" pitchFamily="18" charset="0"/>
              </a:rPr>
              <a:t>are organized</a:t>
            </a:r>
            <a:r>
              <a:rPr lang="en-US" dirty="0">
                <a:cs typeface="Times New Roman" pitchFamily="18" charset="0"/>
              </a:rPr>
              <a:t> </a:t>
            </a:r>
            <a:endParaRPr lang="en-US" dirty="0">
              <a:cs typeface="Courier New" pitchFamily="49" charset="0"/>
            </a:endParaRPr>
          </a:p>
          <a:p>
            <a:pPr>
              <a:buClr>
                <a:srgbClr val="FF0066"/>
              </a:buClr>
              <a:buFont typeface="Wingdings" pitchFamily="2" charset="2"/>
              <a:buChar char="§"/>
            </a:pPr>
            <a:r>
              <a:rPr lang="en-US" dirty="0">
                <a:cs typeface="Times New Roman" pitchFamily="18" charset="0"/>
              </a:rPr>
              <a:t>Annual production quantities can be classified into three ranges:</a:t>
            </a:r>
          </a:p>
          <a:p>
            <a:pPr>
              <a:buClr>
                <a:srgbClr val="FF0066"/>
              </a:buClr>
            </a:pPr>
            <a:r>
              <a:rPr lang="en-US" dirty="0">
                <a:cs typeface="Times New Roman" pitchFamily="18" charset="0"/>
              </a:rPr>
              <a:t> </a:t>
            </a:r>
          </a:p>
          <a:p>
            <a:r>
              <a:rPr lang="en-US" dirty="0">
                <a:cs typeface="Times New Roman" pitchFamily="18" charset="0"/>
              </a:rPr>
              <a:t>	</a:t>
            </a:r>
            <a:r>
              <a:rPr lang="en-US" u="sng" dirty="0">
                <a:cs typeface="Times New Roman" pitchFamily="18" charset="0"/>
              </a:rPr>
              <a:t>Production range</a:t>
            </a:r>
            <a:r>
              <a:rPr lang="en-US" dirty="0">
                <a:cs typeface="Times New Roman" pitchFamily="18" charset="0"/>
              </a:rPr>
              <a:t>		</a:t>
            </a:r>
            <a:r>
              <a:rPr lang="en-US" u="sng" dirty="0">
                <a:cs typeface="Times New Roman" pitchFamily="18" charset="0"/>
              </a:rPr>
              <a:t>Annual Quantity </a:t>
            </a:r>
            <a:r>
              <a:rPr lang="en-US" i="1" u="sng" dirty="0">
                <a:cs typeface="Times New Roman" pitchFamily="18" charset="0"/>
              </a:rPr>
              <a:t>Q</a:t>
            </a:r>
            <a:endParaRPr lang="en-US" u="sng" dirty="0">
              <a:cs typeface="Times New Roman" pitchFamily="18" charset="0"/>
            </a:endParaRPr>
          </a:p>
          <a:p>
            <a:r>
              <a:rPr lang="en-US" dirty="0">
                <a:cs typeface="Times New Roman" pitchFamily="18" charset="0"/>
              </a:rPr>
              <a:t>	</a:t>
            </a:r>
            <a:r>
              <a:rPr lang="en-US" dirty="0">
                <a:solidFill>
                  <a:srgbClr val="0066CC"/>
                </a:solidFill>
                <a:cs typeface="Times New Roman" pitchFamily="18" charset="0"/>
              </a:rPr>
              <a:t>Low production</a:t>
            </a:r>
            <a:r>
              <a:rPr lang="en-US" dirty="0">
                <a:cs typeface="Times New Roman" pitchFamily="18" charset="0"/>
              </a:rPr>
              <a:t>		1 to 100 units </a:t>
            </a:r>
            <a:endParaRPr lang="en-US" dirty="0">
              <a:cs typeface="Courier New" pitchFamily="49" charset="0"/>
            </a:endParaRPr>
          </a:p>
          <a:p>
            <a:r>
              <a:rPr lang="en-US" dirty="0">
                <a:cs typeface="Times New Roman" pitchFamily="18" charset="0"/>
              </a:rPr>
              <a:t>	</a:t>
            </a:r>
            <a:r>
              <a:rPr lang="en-US" dirty="0">
                <a:solidFill>
                  <a:srgbClr val="0066CC"/>
                </a:solidFill>
                <a:cs typeface="Times New Roman" pitchFamily="18" charset="0"/>
              </a:rPr>
              <a:t>Medium production</a:t>
            </a:r>
            <a:r>
              <a:rPr lang="en-US" dirty="0">
                <a:cs typeface="Times New Roman" pitchFamily="18" charset="0"/>
              </a:rPr>
              <a:t>	100 to 10,000 units</a:t>
            </a:r>
            <a:endParaRPr lang="en-US" dirty="0">
              <a:cs typeface="Courier New" pitchFamily="49" charset="0"/>
            </a:endParaRPr>
          </a:p>
          <a:p>
            <a:r>
              <a:rPr lang="en-US" dirty="0">
                <a:cs typeface="Times New Roman" pitchFamily="18" charset="0"/>
              </a:rPr>
              <a:t>	</a:t>
            </a:r>
            <a:r>
              <a:rPr lang="en-US" dirty="0">
                <a:solidFill>
                  <a:srgbClr val="0066CC"/>
                </a:solidFill>
                <a:cs typeface="Times New Roman" pitchFamily="18" charset="0"/>
              </a:rPr>
              <a:t>High production</a:t>
            </a:r>
            <a:r>
              <a:rPr lang="en-US" dirty="0">
                <a:cs typeface="Times New Roman" pitchFamily="18" charset="0"/>
              </a:rPr>
              <a:t>		10,000 to </a:t>
            </a:r>
            <a:r>
              <a:rPr lang="en-US" dirty="0" smtClean="0">
                <a:cs typeface="Times New Roman" pitchFamily="18" charset="0"/>
              </a:rPr>
              <a:t>millions</a:t>
            </a:r>
            <a:endParaRPr lang="en-US" dirty="0">
              <a:cs typeface="Courier New" pitchFamily="49" charset="0"/>
            </a:endParaRPr>
          </a:p>
          <a:p>
            <a:endParaRPr lang="en-US" dirty="0">
              <a:cs typeface="Times New Roman" pitchFamily="18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20DAC6-3F54-4C43-94A9-EA2C0817F431}" type="slidenum">
              <a:rPr lang="en-US"/>
              <a:pPr/>
              <a:t>13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Chapter1- Part1</a:t>
            </a:r>
          </a:p>
        </p:txBody>
      </p:sp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0" y="228600"/>
            <a:ext cx="7696200" cy="792163"/>
          </a:xfrm>
        </p:spPr>
        <p:txBody>
          <a:bodyPr/>
          <a:lstStyle/>
          <a:p>
            <a:pPr algn="ctr"/>
            <a:r>
              <a:rPr lang="en-US" b="0" dirty="0">
                <a:cs typeface="Times New Roman" pitchFamily="18" charset="0"/>
              </a:rPr>
              <a:t>Product Variety</a:t>
            </a:r>
            <a:r>
              <a:rPr lang="en-US" dirty="0"/>
              <a:t> </a:t>
            </a:r>
            <a:r>
              <a:rPr lang="en-US" b="0" i="1" dirty="0"/>
              <a:t>P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idx="1"/>
          </p:nvPr>
        </p:nvSpPr>
        <p:spPr>
          <a:xfrm>
            <a:off x="1828800" y="1295400"/>
            <a:ext cx="6553200" cy="4800600"/>
          </a:xfrm>
        </p:spPr>
        <p:txBody>
          <a:bodyPr/>
          <a:lstStyle/>
          <a:p>
            <a:r>
              <a:rPr lang="en-US" dirty="0">
                <a:solidFill>
                  <a:srgbClr val="FF0066"/>
                </a:solidFill>
                <a:cs typeface="Times New Roman" pitchFamily="18" charset="0"/>
              </a:rPr>
              <a:t>Product variety </a:t>
            </a:r>
            <a:r>
              <a:rPr lang="en-US" i="1" dirty="0">
                <a:solidFill>
                  <a:srgbClr val="FF0066"/>
                </a:solidFill>
                <a:cs typeface="Times New Roman" pitchFamily="18" charset="0"/>
              </a:rPr>
              <a:t>P</a:t>
            </a:r>
            <a:r>
              <a:rPr lang="en-US" dirty="0">
                <a:cs typeface="Times New Roman" pitchFamily="18" charset="0"/>
              </a:rPr>
              <a:t> refers to </a:t>
            </a:r>
            <a:r>
              <a:rPr lang="en-US" dirty="0">
                <a:solidFill>
                  <a:srgbClr val="0066CC"/>
                </a:solidFill>
                <a:cs typeface="Times New Roman" pitchFamily="18" charset="0"/>
              </a:rPr>
              <a:t>different product types</a:t>
            </a:r>
            <a:r>
              <a:rPr lang="en-US" dirty="0">
                <a:cs typeface="Times New Roman" pitchFamily="18" charset="0"/>
              </a:rPr>
              <a:t> or </a:t>
            </a:r>
            <a:r>
              <a:rPr lang="en-US" dirty="0">
                <a:solidFill>
                  <a:srgbClr val="0066CC"/>
                </a:solidFill>
                <a:cs typeface="Times New Roman" pitchFamily="18" charset="0"/>
              </a:rPr>
              <a:t>models</a:t>
            </a:r>
            <a:r>
              <a:rPr lang="en-US" dirty="0">
                <a:cs typeface="Times New Roman" pitchFamily="18" charset="0"/>
              </a:rPr>
              <a:t> produced in the plant.</a:t>
            </a:r>
          </a:p>
          <a:p>
            <a:endParaRPr lang="en-US" dirty="0">
              <a:cs typeface="Courier New" pitchFamily="49" charset="0"/>
            </a:endParaRPr>
          </a:p>
          <a:p>
            <a:pPr>
              <a:buClr>
                <a:srgbClr val="FF0066"/>
              </a:buClr>
              <a:buFont typeface="Wingdings" pitchFamily="2" charset="2"/>
              <a:buChar char="§"/>
            </a:pPr>
            <a:r>
              <a:rPr lang="en-US" dirty="0">
                <a:cs typeface="Times New Roman" pitchFamily="18" charset="0"/>
              </a:rPr>
              <a:t>Different products have different features </a:t>
            </a:r>
          </a:p>
          <a:p>
            <a:pPr lvl="1"/>
            <a:r>
              <a:rPr lang="en-US" sz="2000" dirty="0">
                <a:cs typeface="Times New Roman" pitchFamily="18" charset="0"/>
              </a:rPr>
              <a:t>They are intended for different markets</a:t>
            </a:r>
          </a:p>
          <a:p>
            <a:pPr lvl="1"/>
            <a:r>
              <a:rPr lang="en-US" sz="2000" dirty="0">
                <a:cs typeface="Times New Roman" pitchFamily="18" charset="0"/>
              </a:rPr>
              <a:t>Some have more parts than others</a:t>
            </a:r>
          </a:p>
          <a:p>
            <a:pPr>
              <a:buClr>
                <a:srgbClr val="FF0066"/>
              </a:buClr>
              <a:buFont typeface="Wingdings" pitchFamily="2" charset="2"/>
              <a:buChar char="§"/>
            </a:pPr>
            <a:endParaRPr lang="en-US" dirty="0">
              <a:cs typeface="Times New Roman" pitchFamily="18" charset="0"/>
            </a:endParaRPr>
          </a:p>
          <a:p>
            <a:pPr>
              <a:buClr>
                <a:srgbClr val="FF0066"/>
              </a:buClr>
              <a:buFont typeface="Wingdings" pitchFamily="2" charset="2"/>
              <a:buChar char="§"/>
            </a:pPr>
            <a:r>
              <a:rPr lang="en-US" dirty="0">
                <a:cs typeface="Times New Roman" pitchFamily="18" charset="0"/>
              </a:rPr>
              <a:t>When </a:t>
            </a:r>
            <a:r>
              <a:rPr lang="en-US" u="sng" dirty="0">
                <a:cs typeface="Times New Roman" pitchFamily="18" charset="0"/>
              </a:rPr>
              <a:t>the number</a:t>
            </a:r>
            <a:r>
              <a:rPr lang="en-US" dirty="0">
                <a:cs typeface="Times New Roman" pitchFamily="18" charset="0"/>
              </a:rPr>
              <a:t> of </a:t>
            </a:r>
            <a:r>
              <a:rPr lang="en-US" u="sng" dirty="0">
                <a:solidFill>
                  <a:srgbClr val="FF0066"/>
                </a:solidFill>
                <a:cs typeface="Times New Roman" pitchFamily="18" charset="0"/>
              </a:rPr>
              <a:t>product types</a:t>
            </a:r>
            <a:r>
              <a:rPr lang="en-US" dirty="0">
                <a:cs typeface="Times New Roman" pitchFamily="18" charset="0"/>
              </a:rPr>
              <a:t> made in the factory </a:t>
            </a:r>
            <a:r>
              <a:rPr lang="en-US" u="sng" dirty="0">
                <a:cs typeface="Times New Roman" pitchFamily="18" charset="0"/>
              </a:rPr>
              <a:t>is high</a:t>
            </a:r>
            <a:r>
              <a:rPr lang="en-US" dirty="0">
                <a:cs typeface="Times New Roman" pitchFamily="18" charset="0"/>
              </a:rPr>
              <a:t>, this indicates </a:t>
            </a:r>
            <a:r>
              <a:rPr lang="en-US" u="sng" dirty="0">
                <a:cs typeface="Times New Roman" pitchFamily="18" charset="0"/>
              </a:rPr>
              <a:t>high product variety</a:t>
            </a:r>
          </a:p>
        </p:txBody>
      </p:sp>
      <p:pic>
        <p:nvPicPr>
          <p:cNvPr id="22532" name="Picture 4" descr="MMj02951820000[1]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76800" y="5181600"/>
            <a:ext cx="1295400" cy="804863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062BD3-31D2-46A6-B6DD-AB61DC9BC294}" type="slidenum">
              <a:rPr lang="en-US"/>
              <a:pPr/>
              <a:t>14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Chapter1- Part1</a:t>
            </a:r>
          </a:p>
        </p:txBody>
      </p:sp>
      <p:sp>
        <p:nvSpPr>
          <p:cNvPr id="870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0" i="1" dirty="0"/>
              <a:t>P </a:t>
            </a:r>
            <a:r>
              <a:rPr lang="en-US" b="0" dirty="0"/>
              <a:t>versus </a:t>
            </a:r>
            <a:r>
              <a:rPr lang="en-US" b="0" i="1" dirty="0"/>
              <a:t>Q </a:t>
            </a:r>
            <a:r>
              <a:rPr lang="en-US" b="0" dirty="0"/>
              <a:t>in Factory Operations</a:t>
            </a:r>
          </a:p>
        </p:txBody>
      </p:sp>
      <p:sp>
        <p:nvSpPr>
          <p:cNvPr id="870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90600" y="5867400"/>
            <a:ext cx="7162800" cy="381000"/>
          </a:xfrm>
        </p:spPr>
        <p:txBody>
          <a:bodyPr/>
          <a:lstStyle/>
          <a:p>
            <a:pPr algn="ctr">
              <a:lnSpc>
                <a:spcPct val="90000"/>
              </a:lnSpc>
            </a:pPr>
            <a:r>
              <a:rPr lang="en-US" sz="1800" dirty="0">
                <a:solidFill>
                  <a:srgbClr val="0066CC"/>
                </a:solidFill>
                <a:cs typeface="Times New Roman" pitchFamily="18" charset="0"/>
              </a:rPr>
              <a:t>Figure 1.2   P-Q Relationship</a:t>
            </a:r>
            <a:endParaRPr lang="en-US" sz="1800" dirty="0">
              <a:solidFill>
                <a:srgbClr val="0066CC"/>
              </a:solidFill>
            </a:endParaRPr>
          </a:p>
        </p:txBody>
      </p:sp>
      <p:pic>
        <p:nvPicPr>
          <p:cNvPr id="87044" name="Picture 4" descr="w0002crop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600200" y="1447800"/>
            <a:ext cx="6629400" cy="4378325"/>
          </a:xfrm>
          <a:prstGeom prst="rect">
            <a:avLst/>
          </a:prstGeom>
          <a:noFill/>
        </p:spPr>
      </p:pic>
      <p:sp>
        <p:nvSpPr>
          <p:cNvPr id="115714" name="Text Box 2"/>
          <p:cNvSpPr txBox="1">
            <a:spLocks noChangeArrowheads="1"/>
          </p:cNvSpPr>
          <p:nvPr/>
        </p:nvSpPr>
        <p:spPr bwMode="auto">
          <a:xfrm>
            <a:off x="1882775" y="1636713"/>
            <a:ext cx="3508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P</a:t>
            </a:r>
          </a:p>
        </p:txBody>
      </p:sp>
      <p:sp>
        <p:nvSpPr>
          <p:cNvPr id="115715" name="Text Box 3"/>
          <p:cNvSpPr txBox="1">
            <a:spLocks noChangeArrowheads="1"/>
          </p:cNvSpPr>
          <p:nvPr/>
        </p:nvSpPr>
        <p:spPr bwMode="auto">
          <a:xfrm>
            <a:off x="7239000" y="4724400"/>
            <a:ext cx="3794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Q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325700-0FCD-49FA-9D9C-4D0BBE41581D}" type="slidenum">
              <a:rPr lang="en-US"/>
              <a:pPr/>
              <a:t>15</a:t>
            </a:fld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Chapter1- Part1</a:t>
            </a:r>
          </a:p>
        </p:txBody>
      </p:sp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0" y="228600"/>
            <a:ext cx="7696200" cy="990600"/>
          </a:xfrm>
        </p:spPr>
        <p:txBody>
          <a:bodyPr/>
          <a:lstStyle/>
          <a:p>
            <a:pPr algn="ctr"/>
            <a:r>
              <a:rPr lang="en-US" b="0" dirty="0">
                <a:cs typeface="Times New Roman" pitchFamily="18" charset="0"/>
              </a:rPr>
              <a:t>More About Product Variety</a:t>
            </a:r>
            <a:r>
              <a:rPr lang="en-US" dirty="0"/>
              <a:t> 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idx="1"/>
          </p:nvPr>
        </p:nvSpPr>
        <p:spPr>
          <a:xfrm>
            <a:off x="2819400" y="1219200"/>
            <a:ext cx="5638800" cy="4876800"/>
          </a:xfrm>
        </p:spPr>
        <p:txBody>
          <a:bodyPr/>
          <a:lstStyle/>
          <a:p>
            <a:r>
              <a:rPr lang="en-US" sz="1800" dirty="0">
                <a:cs typeface="Times New Roman" pitchFamily="18" charset="0"/>
              </a:rPr>
              <a:t>Although </a:t>
            </a:r>
            <a:r>
              <a:rPr lang="en-US" sz="1800" i="1" dirty="0">
                <a:solidFill>
                  <a:srgbClr val="FF0066"/>
                </a:solidFill>
                <a:cs typeface="Times New Roman" pitchFamily="18" charset="0"/>
              </a:rPr>
              <a:t>P</a:t>
            </a:r>
            <a:r>
              <a:rPr lang="en-US" sz="1800" dirty="0">
                <a:solidFill>
                  <a:srgbClr val="FF0066"/>
                </a:solidFill>
                <a:cs typeface="Times New Roman" pitchFamily="18" charset="0"/>
              </a:rPr>
              <a:t> </a:t>
            </a:r>
            <a:r>
              <a:rPr lang="en-US" sz="1800" dirty="0">
                <a:cs typeface="Times New Roman" pitchFamily="18" charset="0"/>
              </a:rPr>
              <a:t>is a quantitative parameter, it is much less exact than </a:t>
            </a:r>
            <a:r>
              <a:rPr lang="en-US" sz="1800" i="1" dirty="0">
                <a:cs typeface="Times New Roman" pitchFamily="18" charset="0"/>
              </a:rPr>
              <a:t>Q </a:t>
            </a:r>
            <a:r>
              <a:rPr lang="en-US" sz="1800" dirty="0">
                <a:cs typeface="Times New Roman" pitchFamily="18" charset="0"/>
              </a:rPr>
              <a:t>because details on how much the designs differ is not captured simply by the number of different designs</a:t>
            </a:r>
          </a:p>
          <a:p>
            <a:endParaRPr lang="en-US" sz="2000" dirty="0">
              <a:cs typeface="Courier New" pitchFamily="49" charset="0"/>
            </a:endParaRPr>
          </a:p>
          <a:p>
            <a:pPr>
              <a:buClr>
                <a:srgbClr val="FF0066"/>
              </a:buClr>
              <a:buFont typeface="Wingdings" pitchFamily="2" charset="2"/>
              <a:buChar char="§"/>
            </a:pPr>
            <a:r>
              <a:rPr lang="en-US" i="1" dirty="0">
                <a:solidFill>
                  <a:srgbClr val="FF0066"/>
                </a:solidFill>
                <a:cs typeface="Times New Roman" pitchFamily="18" charset="0"/>
              </a:rPr>
              <a:t>Soft product variety</a:t>
            </a:r>
            <a:r>
              <a:rPr lang="en-US" dirty="0">
                <a:cs typeface="Times New Roman" pitchFamily="18" charset="0"/>
              </a:rPr>
              <a:t> - </a:t>
            </a:r>
            <a:r>
              <a:rPr lang="en-US" dirty="0">
                <a:solidFill>
                  <a:srgbClr val="0066CC"/>
                </a:solidFill>
                <a:cs typeface="Times New Roman" pitchFamily="18" charset="0"/>
              </a:rPr>
              <a:t>small differences between products</a:t>
            </a:r>
            <a:r>
              <a:rPr lang="en-US" dirty="0">
                <a:cs typeface="Times New Roman" pitchFamily="18" charset="0"/>
              </a:rPr>
              <a:t>, </a:t>
            </a:r>
            <a:r>
              <a:rPr lang="en-US" sz="2000" dirty="0">
                <a:cs typeface="Times New Roman" pitchFamily="18" charset="0"/>
              </a:rPr>
              <a:t>e.g.,</a:t>
            </a:r>
            <a:r>
              <a:rPr lang="en-US" dirty="0">
                <a:cs typeface="Times New Roman" pitchFamily="18" charset="0"/>
              </a:rPr>
              <a:t> </a:t>
            </a:r>
            <a:r>
              <a:rPr lang="en-US" sz="2000" dirty="0">
                <a:cs typeface="Times New Roman" pitchFamily="18" charset="0"/>
              </a:rPr>
              <a:t>between car models made on the same production line, with many common parts among models</a:t>
            </a:r>
            <a:r>
              <a:rPr lang="en-US" dirty="0">
                <a:cs typeface="Times New Roman" pitchFamily="18" charset="0"/>
              </a:rPr>
              <a:t> </a:t>
            </a:r>
            <a:endParaRPr lang="en-US" dirty="0">
              <a:cs typeface="Courier New" pitchFamily="49" charset="0"/>
            </a:endParaRPr>
          </a:p>
          <a:p>
            <a:pPr>
              <a:buClr>
                <a:srgbClr val="FF0066"/>
              </a:buClr>
              <a:buFont typeface="Wingdings" pitchFamily="2" charset="2"/>
              <a:buChar char="§"/>
            </a:pPr>
            <a:r>
              <a:rPr lang="en-US" i="1" dirty="0">
                <a:solidFill>
                  <a:srgbClr val="FF0066"/>
                </a:solidFill>
                <a:cs typeface="Times New Roman" pitchFamily="18" charset="0"/>
              </a:rPr>
              <a:t>Hard product variety</a:t>
            </a:r>
            <a:r>
              <a:rPr lang="en-US" dirty="0">
                <a:cs typeface="Times New Roman" pitchFamily="18" charset="0"/>
              </a:rPr>
              <a:t> - </a:t>
            </a:r>
            <a:r>
              <a:rPr lang="en-US" dirty="0">
                <a:solidFill>
                  <a:srgbClr val="0066CC"/>
                </a:solidFill>
                <a:cs typeface="Times New Roman" pitchFamily="18" charset="0"/>
              </a:rPr>
              <a:t>products differ substantially</a:t>
            </a:r>
            <a:r>
              <a:rPr lang="en-US" dirty="0">
                <a:cs typeface="Times New Roman" pitchFamily="18" charset="0"/>
              </a:rPr>
              <a:t>, </a:t>
            </a:r>
            <a:r>
              <a:rPr lang="en-US" sz="2000" dirty="0">
                <a:cs typeface="Times New Roman" pitchFamily="18" charset="0"/>
              </a:rPr>
              <a:t>e.g.,</a:t>
            </a:r>
            <a:r>
              <a:rPr lang="en-US" dirty="0">
                <a:cs typeface="Times New Roman" pitchFamily="18" charset="0"/>
              </a:rPr>
              <a:t> </a:t>
            </a:r>
            <a:r>
              <a:rPr lang="en-US" sz="2000" dirty="0">
                <a:cs typeface="Times New Roman" pitchFamily="18" charset="0"/>
              </a:rPr>
              <a:t>between a small car and a large truck, with few common parts (if any)</a:t>
            </a:r>
          </a:p>
        </p:txBody>
      </p:sp>
      <p:pic>
        <p:nvPicPr>
          <p:cNvPr id="25605" name="Picture 5" descr="_38385263_bmwap300"/>
          <p:cNvPicPr>
            <a:picLocks noChangeAspect="1" noChangeArrowheads="1"/>
          </p:cNvPicPr>
          <p:nvPr/>
        </p:nvPicPr>
        <p:blipFill>
          <a:blip r:embed="rId2" cstate="print"/>
          <a:srcRect r="4572"/>
          <a:stretch>
            <a:fillRect/>
          </a:stretch>
        </p:blipFill>
        <p:spPr bwMode="auto">
          <a:xfrm>
            <a:off x="762000" y="3089275"/>
            <a:ext cx="2057400" cy="1231900"/>
          </a:xfrm>
          <a:prstGeom prst="rect">
            <a:avLst/>
          </a:prstGeom>
          <a:noFill/>
        </p:spPr>
      </p:pic>
      <p:pic>
        <p:nvPicPr>
          <p:cNvPr id="25607" name="Picture 7" descr="full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62000" y="4592638"/>
            <a:ext cx="2133600" cy="1223962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F6B16C-01EE-4833-8354-AE2001630C2D}" type="slidenum">
              <a:rPr lang="en-US"/>
              <a:pPr/>
              <a:t>16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Chapter1- Part1</a:t>
            </a:r>
          </a:p>
        </p:txBody>
      </p:sp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0" y="228600"/>
            <a:ext cx="7315200" cy="914400"/>
          </a:xfrm>
        </p:spPr>
        <p:txBody>
          <a:bodyPr/>
          <a:lstStyle/>
          <a:p>
            <a:pPr algn="ctr"/>
            <a:r>
              <a:rPr lang="en-US" b="0" dirty="0">
                <a:cs typeface="Courier New" pitchFamily="49" charset="0"/>
              </a:rPr>
              <a:t>Manufacturing Capability</a:t>
            </a:r>
            <a:r>
              <a:rPr lang="en-US" dirty="0"/>
              <a:t> 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idx="1"/>
          </p:nvPr>
        </p:nvSpPr>
        <p:spPr>
          <a:xfrm>
            <a:off x="1828800" y="1371600"/>
            <a:ext cx="6858000" cy="1905000"/>
          </a:xfrm>
        </p:spPr>
        <p:txBody>
          <a:bodyPr/>
          <a:lstStyle/>
          <a:p>
            <a:pPr marL="457200" indent="-457200"/>
            <a:r>
              <a:rPr lang="en-US" u="sng" dirty="0">
                <a:cs typeface="Times New Roman" pitchFamily="18" charset="0"/>
              </a:rPr>
              <a:t>A manufacturing plant</a:t>
            </a:r>
            <a:r>
              <a:rPr lang="en-US" dirty="0">
                <a:cs typeface="Times New Roman" pitchFamily="18" charset="0"/>
              </a:rPr>
              <a:t> consists of </a:t>
            </a:r>
            <a:r>
              <a:rPr lang="en-US" i="1" dirty="0">
                <a:solidFill>
                  <a:srgbClr val="FF0066"/>
                </a:solidFill>
                <a:cs typeface="Times New Roman" pitchFamily="18" charset="0"/>
              </a:rPr>
              <a:t>processes</a:t>
            </a:r>
            <a:r>
              <a:rPr lang="en-US" dirty="0">
                <a:cs typeface="Times New Roman" pitchFamily="18" charset="0"/>
              </a:rPr>
              <a:t> and </a:t>
            </a:r>
            <a:r>
              <a:rPr lang="en-US" i="1" dirty="0">
                <a:solidFill>
                  <a:srgbClr val="FF0066"/>
                </a:solidFill>
                <a:cs typeface="Times New Roman" pitchFamily="18" charset="0"/>
              </a:rPr>
              <a:t>systems</a:t>
            </a:r>
            <a:r>
              <a:rPr lang="en-US" dirty="0">
                <a:cs typeface="Times New Roman" pitchFamily="18" charset="0"/>
              </a:rPr>
              <a:t> (and people, of course) designed to transform a certain limited range of </a:t>
            </a:r>
            <a:r>
              <a:rPr lang="en-US" i="1" dirty="0">
                <a:solidFill>
                  <a:srgbClr val="FF0066"/>
                </a:solidFill>
                <a:cs typeface="Times New Roman" pitchFamily="18" charset="0"/>
              </a:rPr>
              <a:t>materials</a:t>
            </a:r>
            <a:r>
              <a:rPr lang="en-US" dirty="0">
                <a:solidFill>
                  <a:srgbClr val="0066CC"/>
                </a:solidFill>
                <a:cs typeface="Times New Roman" pitchFamily="18" charset="0"/>
              </a:rPr>
              <a:t> into products</a:t>
            </a:r>
            <a:r>
              <a:rPr lang="en-US" dirty="0">
                <a:cs typeface="Times New Roman" pitchFamily="18" charset="0"/>
              </a:rPr>
              <a:t> of increased value.</a:t>
            </a:r>
          </a:p>
          <a:p>
            <a:pPr marL="457200" indent="-457200"/>
            <a:endParaRPr lang="en-US" dirty="0">
              <a:cs typeface="Times New Roman" pitchFamily="18" charset="0"/>
            </a:endParaRPr>
          </a:p>
          <a:p>
            <a:pPr marL="457200" indent="-457200"/>
            <a:endParaRPr lang="en-US" dirty="0">
              <a:cs typeface="Courier New" pitchFamily="49" charset="0"/>
            </a:endParaRPr>
          </a:p>
        </p:txBody>
      </p:sp>
      <p:sp>
        <p:nvSpPr>
          <p:cNvPr id="59398" name="Rectangle 2054"/>
          <p:cNvSpPr>
            <a:spLocks noChangeArrowheads="1"/>
          </p:cNvSpPr>
          <p:nvPr/>
        </p:nvSpPr>
        <p:spPr bwMode="auto">
          <a:xfrm>
            <a:off x="1371600" y="4038600"/>
            <a:ext cx="7162800" cy="83185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buClr>
                <a:srgbClr val="FF0066"/>
              </a:buClr>
              <a:buFont typeface="Wingdings" pitchFamily="2" charset="2"/>
              <a:buChar char="§"/>
            </a:pPr>
            <a:r>
              <a:rPr lang="en-US" dirty="0"/>
              <a:t>The three building blocks ‑ </a:t>
            </a:r>
            <a:r>
              <a:rPr lang="en-US" dirty="0">
                <a:solidFill>
                  <a:srgbClr val="009999"/>
                </a:solidFill>
              </a:rPr>
              <a:t>materials</a:t>
            </a:r>
            <a:r>
              <a:rPr lang="en-US" dirty="0"/>
              <a:t>, </a:t>
            </a:r>
            <a:r>
              <a:rPr lang="en-US" dirty="0">
                <a:solidFill>
                  <a:srgbClr val="009999"/>
                </a:solidFill>
              </a:rPr>
              <a:t>processes</a:t>
            </a:r>
            <a:r>
              <a:rPr lang="en-US" dirty="0"/>
              <a:t>, and </a:t>
            </a:r>
            <a:r>
              <a:rPr lang="en-US" dirty="0">
                <a:solidFill>
                  <a:srgbClr val="009999"/>
                </a:solidFill>
              </a:rPr>
              <a:t>systems</a:t>
            </a:r>
            <a:r>
              <a:rPr lang="en-US" dirty="0"/>
              <a:t> ‑ are the subject of modern manufacturing.</a:t>
            </a:r>
            <a:endParaRPr lang="en-US" dirty="0">
              <a:latin typeface="Arial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93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93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93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398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F4FCAC-879D-471D-A7AC-B63EBF4DDA1B}" type="slidenum">
              <a:rPr lang="en-US"/>
              <a:pPr/>
              <a:t>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Chapter1- Part1</a:t>
            </a:r>
          </a:p>
        </p:txBody>
      </p:sp>
      <p:sp>
        <p:nvSpPr>
          <p:cNvPr id="1187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cs typeface="Times New Roman" pitchFamily="18" charset="0"/>
              </a:rPr>
              <a:t>Manufacturing capability includes:</a:t>
            </a:r>
          </a:p>
        </p:txBody>
      </p:sp>
      <p:sp>
        <p:nvSpPr>
          <p:cNvPr id="1187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05000" y="1752600"/>
            <a:ext cx="6934200" cy="4495800"/>
          </a:xfrm>
        </p:spPr>
        <p:txBody>
          <a:bodyPr/>
          <a:lstStyle/>
          <a:p>
            <a:pPr marL="876300" lvl="1" indent="-419100">
              <a:buClr>
                <a:schemeClr val="tx1"/>
              </a:buClr>
              <a:buFont typeface="Wingdings" pitchFamily="2" charset="2"/>
              <a:buAutoNum type="arabicPeriod"/>
            </a:pPr>
            <a:r>
              <a:rPr lang="en-US" sz="2400" dirty="0">
                <a:solidFill>
                  <a:srgbClr val="0066CC"/>
                </a:solidFill>
                <a:cs typeface="Times New Roman" pitchFamily="18" charset="0"/>
              </a:rPr>
              <a:t>Technological processing capability</a:t>
            </a:r>
          </a:p>
          <a:p>
            <a:pPr marL="876300" lvl="1" indent="-419100">
              <a:buClr>
                <a:schemeClr val="tx1"/>
              </a:buClr>
              <a:buFont typeface="Wingdings" pitchFamily="2" charset="2"/>
              <a:buAutoNum type="arabicPeriod"/>
            </a:pPr>
            <a:r>
              <a:rPr lang="en-US" sz="2400" dirty="0">
                <a:solidFill>
                  <a:srgbClr val="0066CC"/>
                </a:solidFill>
                <a:cs typeface="Times New Roman" pitchFamily="18" charset="0"/>
              </a:rPr>
              <a:t>Physical product limitations</a:t>
            </a:r>
          </a:p>
          <a:p>
            <a:pPr marL="876300" lvl="1" indent="-419100">
              <a:buClr>
                <a:schemeClr val="tx1"/>
              </a:buClr>
              <a:buFont typeface="Wingdings" pitchFamily="2" charset="2"/>
              <a:buAutoNum type="arabicPeriod"/>
            </a:pPr>
            <a:r>
              <a:rPr lang="en-US" sz="2400" dirty="0">
                <a:solidFill>
                  <a:srgbClr val="0066CC"/>
                </a:solidFill>
                <a:cs typeface="Times New Roman" pitchFamily="18" charset="0"/>
              </a:rPr>
              <a:t>Production capacity</a:t>
            </a:r>
            <a:endParaRPr lang="en-US" sz="2400" dirty="0">
              <a:solidFill>
                <a:srgbClr val="0066CC"/>
              </a:solidFill>
              <a:cs typeface="Courier New" pitchFamily="49" charset="0"/>
            </a:endParaRPr>
          </a:p>
          <a:p>
            <a:pPr marL="457200" indent="-457200"/>
            <a:endParaRPr lang="en-US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30ADAC-B9CC-4005-8923-4DD04D5BAB58}" type="slidenum">
              <a:rPr lang="en-US"/>
              <a:pPr/>
              <a:t>18</a:t>
            </a:fld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Chapter1- Part1</a:t>
            </a:r>
          </a:p>
        </p:txBody>
      </p:sp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0" dirty="0">
                <a:cs typeface="Courier New" pitchFamily="49" charset="0"/>
              </a:rPr>
              <a:t>1. Technological Processing Capability</a:t>
            </a:r>
            <a:r>
              <a:rPr lang="en-US" dirty="0"/>
              <a:t> 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idx="1"/>
          </p:nvPr>
        </p:nvSpPr>
        <p:spPr>
          <a:xfrm>
            <a:off x="2133600" y="1371600"/>
            <a:ext cx="6629400" cy="914400"/>
          </a:xfrm>
        </p:spPr>
        <p:txBody>
          <a:bodyPr/>
          <a:lstStyle/>
          <a:p>
            <a:r>
              <a:rPr lang="en-US" dirty="0">
                <a:solidFill>
                  <a:srgbClr val="9900CC"/>
                </a:solidFill>
                <a:cs typeface="Times New Roman" pitchFamily="18" charset="0"/>
              </a:rPr>
              <a:t>The available set of manufacturing processes in the plant (or company)</a:t>
            </a:r>
            <a:endParaRPr lang="en-US" dirty="0">
              <a:solidFill>
                <a:srgbClr val="9900CC"/>
              </a:solidFill>
              <a:cs typeface="Courier New" pitchFamily="49" charset="0"/>
            </a:endParaRPr>
          </a:p>
        </p:txBody>
      </p:sp>
      <p:pic>
        <p:nvPicPr>
          <p:cNvPr id="114691" name="Picture 3" descr="furnace_me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3352800"/>
            <a:ext cx="2487613" cy="2514600"/>
          </a:xfrm>
          <a:prstGeom prst="rect">
            <a:avLst/>
          </a:prstGeom>
          <a:noFill/>
        </p:spPr>
      </p:pic>
      <p:sp>
        <p:nvSpPr>
          <p:cNvPr id="114692" name="Rectangle 4"/>
          <p:cNvSpPr>
            <a:spLocks noChangeArrowheads="1"/>
          </p:cNvSpPr>
          <p:nvPr/>
        </p:nvSpPr>
        <p:spPr bwMode="auto">
          <a:xfrm>
            <a:off x="2819400" y="2514600"/>
            <a:ext cx="5562600" cy="326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457200" indent="-457200" algn="l">
              <a:buFontTx/>
              <a:buChar char="•"/>
            </a:pPr>
            <a:r>
              <a:rPr lang="en-US" sz="2000" dirty="0">
                <a:latin typeface="Arial" charset="0"/>
              </a:rPr>
              <a:t>Certain manufacturing </a:t>
            </a:r>
            <a:r>
              <a:rPr lang="en-US" sz="2000" u="sng" dirty="0">
                <a:latin typeface="Arial" charset="0"/>
              </a:rPr>
              <a:t>processes</a:t>
            </a:r>
            <a:r>
              <a:rPr lang="en-US" sz="2000" dirty="0">
                <a:latin typeface="Arial" charset="0"/>
              </a:rPr>
              <a:t> </a:t>
            </a:r>
            <a:r>
              <a:rPr lang="en-US" sz="2000" u="sng" dirty="0">
                <a:latin typeface="Arial" charset="0"/>
              </a:rPr>
              <a:t>are suited</a:t>
            </a:r>
            <a:r>
              <a:rPr lang="en-US" sz="2000" dirty="0">
                <a:latin typeface="Arial" charset="0"/>
              </a:rPr>
              <a:t> to </a:t>
            </a:r>
            <a:r>
              <a:rPr lang="en-US" sz="2000" u="sng" dirty="0">
                <a:solidFill>
                  <a:srgbClr val="0066CC"/>
                </a:solidFill>
                <a:latin typeface="Arial" charset="0"/>
              </a:rPr>
              <a:t>certain materials</a:t>
            </a:r>
          </a:p>
          <a:p>
            <a:pPr marL="457200" indent="-457200" algn="l"/>
            <a:r>
              <a:rPr lang="en-US" sz="1600" dirty="0">
                <a:latin typeface="Arial" charset="0"/>
              </a:rPr>
              <a:t>	(By specializing in certain processes, the plant is also specializing in certain materials)</a:t>
            </a:r>
          </a:p>
          <a:p>
            <a:pPr marL="914400" lvl="1" indent="-457200" algn="l"/>
            <a:endParaRPr lang="en-US" sz="2000" dirty="0">
              <a:latin typeface="Arial" charset="0"/>
            </a:endParaRPr>
          </a:p>
          <a:p>
            <a:pPr marL="457200" indent="-457200" algn="l">
              <a:buFontTx/>
              <a:buChar char="•"/>
            </a:pPr>
            <a:r>
              <a:rPr lang="en-US" sz="2000" dirty="0">
                <a:latin typeface="Arial" charset="0"/>
              </a:rPr>
              <a:t>Includes not only the </a:t>
            </a:r>
            <a:r>
              <a:rPr lang="en-US" sz="2000" u="sng" dirty="0">
                <a:latin typeface="Arial" charset="0"/>
              </a:rPr>
              <a:t>physical processes</a:t>
            </a:r>
            <a:r>
              <a:rPr lang="en-US" sz="2000" dirty="0">
                <a:latin typeface="Arial" charset="0"/>
              </a:rPr>
              <a:t>, but also the </a:t>
            </a:r>
            <a:r>
              <a:rPr lang="en-US" sz="2000" u="sng" dirty="0">
                <a:solidFill>
                  <a:srgbClr val="0066CC"/>
                </a:solidFill>
                <a:latin typeface="Arial" charset="0"/>
              </a:rPr>
              <a:t>expertise of the plant personnel</a:t>
            </a:r>
            <a:r>
              <a:rPr lang="en-US" sz="2000" dirty="0">
                <a:latin typeface="Arial" charset="0"/>
              </a:rPr>
              <a:t> </a:t>
            </a:r>
          </a:p>
          <a:p>
            <a:pPr marL="457200" indent="-457200" algn="l"/>
            <a:endParaRPr lang="en-US" sz="2000" dirty="0">
              <a:latin typeface="Arial" charset="0"/>
            </a:endParaRPr>
          </a:p>
          <a:p>
            <a:pPr marL="457200" indent="-457200" algn="l"/>
            <a:r>
              <a:rPr lang="en-US" sz="1800" i="1" dirty="0">
                <a:latin typeface="Arial" charset="0"/>
              </a:rPr>
              <a:t>Examples:</a:t>
            </a:r>
          </a:p>
          <a:p>
            <a:pPr marL="914400" lvl="1" indent="-457200" algn="l"/>
            <a:r>
              <a:rPr lang="en-US" sz="1800" i="1" dirty="0">
                <a:latin typeface="Arial" charset="0"/>
              </a:rPr>
              <a:t>A machine shop cannot roll steel</a:t>
            </a:r>
          </a:p>
          <a:p>
            <a:pPr marL="914400" lvl="1" indent="-457200" algn="l"/>
            <a:r>
              <a:rPr lang="en-US" sz="1800" i="1" dirty="0">
                <a:latin typeface="Arial" charset="0"/>
              </a:rPr>
              <a:t>A steel mill cannot</a:t>
            </a:r>
            <a:r>
              <a:rPr lang="en-US" sz="2000" i="1" dirty="0">
                <a:latin typeface="Arial" charset="0"/>
              </a:rPr>
              <a:t> </a:t>
            </a:r>
            <a:r>
              <a:rPr lang="en-US" sz="1800" i="1" dirty="0">
                <a:latin typeface="Arial" charset="0"/>
              </a:rPr>
              <a:t>build cars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146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46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146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469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794FC1-E2BD-4BAF-A274-3F1AF9B8E610}" type="slidenum">
              <a:rPr lang="en-US"/>
              <a:pPr/>
              <a:t>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Chapter1- Part1</a:t>
            </a:r>
          </a:p>
        </p:txBody>
      </p:sp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0" y="228600"/>
            <a:ext cx="7391400" cy="914400"/>
          </a:xfrm>
        </p:spPr>
        <p:txBody>
          <a:bodyPr/>
          <a:lstStyle/>
          <a:p>
            <a:pPr algn="ctr"/>
            <a:r>
              <a:rPr lang="en-US" b="0" dirty="0">
                <a:cs typeface="Courier New" pitchFamily="49" charset="0"/>
              </a:rPr>
              <a:t>2. Physical Product Limitations</a:t>
            </a:r>
            <a:r>
              <a:rPr lang="en-US" dirty="0"/>
              <a:t> 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idx="1"/>
          </p:nvPr>
        </p:nvSpPr>
        <p:spPr>
          <a:xfrm>
            <a:off x="1828800" y="1447800"/>
            <a:ext cx="6858000" cy="4648200"/>
          </a:xfrm>
        </p:spPr>
        <p:txBody>
          <a:bodyPr/>
          <a:lstStyle/>
          <a:p>
            <a:r>
              <a:rPr lang="en-US" dirty="0">
                <a:cs typeface="Times New Roman" pitchFamily="18" charset="0"/>
              </a:rPr>
              <a:t>Given a plant with a certain set of processes, there are </a:t>
            </a:r>
            <a:r>
              <a:rPr lang="en-US" dirty="0">
                <a:solidFill>
                  <a:srgbClr val="0066CC"/>
                </a:solidFill>
                <a:cs typeface="Times New Roman" pitchFamily="18" charset="0"/>
              </a:rPr>
              <a:t>size and weight limitations</a:t>
            </a:r>
            <a:r>
              <a:rPr lang="en-US" dirty="0">
                <a:cs typeface="Times New Roman" pitchFamily="18" charset="0"/>
              </a:rPr>
              <a:t> on the parts or products that can be made in the plant</a:t>
            </a:r>
          </a:p>
          <a:p>
            <a:endParaRPr lang="en-US" dirty="0">
              <a:cs typeface="Times New Roman" pitchFamily="18" charset="0"/>
            </a:endParaRPr>
          </a:p>
          <a:p>
            <a:r>
              <a:rPr lang="en-US" dirty="0">
                <a:cs typeface="Times New Roman" pitchFamily="18" charset="0"/>
              </a:rPr>
              <a:t> </a:t>
            </a:r>
            <a:endParaRPr lang="en-US" dirty="0">
              <a:cs typeface="Courier New" pitchFamily="49" charset="0"/>
            </a:endParaRPr>
          </a:p>
          <a:p>
            <a:pPr>
              <a:buClr>
                <a:srgbClr val="FF0066"/>
              </a:buClr>
              <a:buFont typeface="Wingdings" pitchFamily="2" charset="2"/>
              <a:buChar char="§"/>
            </a:pPr>
            <a:r>
              <a:rPr lang="en-US" dirty="0">
                <a:cs typeface="Times New Roman" pitchFamily="18" charset="0"/>
              </a:rPr>
              <a:t>Product size and weight affect:</a:t>
            </a:r>
            <a:endParaRPr lang="en-US" dirty="0">
              <a:cs typeface="Courier New" pitchFamily="49" charset="0"/>
            </a:endParaRPr>
          </a:p>
          <a:p>
            <a:pPr lvl="1"/>
            <a:r>
              <a:rPr lang="en-US" sz="2400" dirty="0">
                <a:solidFill>
                  <a:srgbClr val="0066CC"/>
                </a:solidFill>
                <a:cs typeface="Times New Roman" pitchFamily="18" charset="0"/>
              </a:rPr>
              <a:t>Production equipment</a:t>
            </a:r>
            <a:endParaRPr lang="en-US" sz="2400" dirty="0">
              <a:solidFill>
                <a:srgbClr val="0066CC"/>
              </a:solidFill>
              <a:cs typeface="Courier New" pitchFamily="49" charset="0"/>
            </a:endParaRPr>
          </a:p>
          <a:p>
            <a:pPr lvl="1"/>
            <a:r>
              <a:rPr lang="en-US" sz="2400" dirty="0">
                <a:solidFill>
                  <a:srgbClr val="0066CC"/>
                </a:solidFill>
                <a:cs typeface="Times New Roman" pitchFamily="18" charset="0"/>
              </a:rPr>
              <a:t>Material handling equipment</a:t>
            </a:r>
            <a:endParaRPr lang="en-US" sz="2400" dirty="0">
              <a:solidFill>
                <a:srgbClr val="0066CC"/>
              </a:solidFill>
              <a:cs typeface="Courier New" pitchFamily="49" charset="0"/>
            </a:endParaRPr>
          </a:p>
          <a:p>
            <a:pPr>
              <a:buClr>
                <a:srgbClr val="FF0066"/>
              </a:buClr>
            </a:pPr>
            <a:endParaRPr lang="en-US" dirty="0">
              <a:cs typeface="Times New Roman" pitchFamily="18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FDB871-C82C-4146-BD70-FDA515675470}" type="slidenum">
              <a:rPr lang="en-US"/>
              <a:pPr/>
              <a:t>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Chapter1- Part1</a:t>
            </a:r>
          </a:p>
        </p:txBody>
      </p:sp>
      <p:sp>
        <p:nvSpPr>
          <p:cNvPr id="79874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0" y="381000"/>
            <a:ext cx="7696200" cy="914400"/>
          </a:xfrm>
        </p:spPr>
        <p:txBody>
          <a:bodyPr/>
          <a:lstStyle/>
          <a:p>
            <a:pPr algn="ctr"/>
            <a:r>
              <a:rPr lang="en-US" b="0" dirty="0"/>
              <a:t>INTRODUCTION AND </a:t>
            </a:r>
            <a:br>
              <a:rPr lang="en-US" b="0" dirty="0"/>
            </a:br>
            <a:r>
              <a:rPr lang="en-US" b="0" dirty="0"/>
              <a:t>OVERVIEW OF MANUFACTURING</a:t>
            </a:r>
          </a:p>
        </p:txBody>
      </p:sp>
      <p:sp>
        <p:nvSpPr>
          <p:cNvPr id="798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09800" y="2209800"/>
            <a:ext cx="5715000" cy="2362200"/>
          </a:xfrm>
        </p:spPr>
        <p:txBody>
          <a:bodyPr/>
          <a:lstStyle/>
          <a:p>
            <a:pPr marL="457200" indent="-457200">
              <a:buClr>
                <a:srgbClr val="FF0066"/>
              </a:buClr>
              <a:buFont typeface="Wingdings" pitchFamily="2" charset="2"/>
              <a:buAutoNum type="arabicPeriod"/>
            </a:pPr>
            <a:r>
              <a:rPr lang="en-US" dirty="0"/>
              <a:t>What is Manufacturing?</a:t>
            </a:r>
          </a:p>
          <a:p>
            <a:pPr marL="457200" indent="-457200">
              <a:buClr>
                <a:srgbClr val="FF0066"/>
              </a:buClr>
              <a:buFont typeface="Wingdings" pitchFamily="2" charset="2"/>
              <a:buAutoNum type="arabicPeriod"/>
            </a:pPr>
            <a:r>
              <a:rPr lang="en-US" dirty="0"/>
              <a:t>Materials in Manufacturing</a:t>
            </a:r>
          </a:p>
          <a:p>
            <a:pPr marL="457200" indent="-457200">
              <a:buClr>
                <a:srgbClr val="FF0066"/>
              </a:buClr>
              <a:buFont typeface="Wingdings" pitchFamily="2" charset="2"/>
              <a:buAutoNum type="arabicPeriod"/>
            </a:pPr>
            <a:r>
              <a:rPr lang="en-US" dirty="0"/>
              <a:t>Manufacturing Processes</a:t>
            </a:r>
          </a:p>
          <a:p>
            <a:pPr marL="457200" indent="-457200">
              <a:buClr>
                <a:srgbClr val="FF0066"/>
              </a:buClr>
              <a:buFont typeface="Wingdings" pitchFamily="2" charset="2"/>
              <a:buAutoNum type="arabicPeriod"/>
            </a:pPr>
            <a:r>
              <a:rPr lang="en-US" dirty="0"/>
              <a:t>Production Systems</a:t>
            </a:r>
          </a:p>
          <a:p>
            <a:pPr marL="457200" indent="-457200">
              <a:buClr>
                <a:srgbClr val="FF0066"/>
              </a:buClr>
            </a:pPr>
            <a:endParaRPr lang="en-US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DE34A5-7685-4136-922A-227B5FFC0E71}" type="slidenum">
              <a:rPr lang="en-US"/>
              <a:pPr/>
              <a:t>20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Chapter1- Part1</a:t>
            </a:r>
          </a:p>
        </p:txBody>
      </p:sp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0" y="228600"/>
            <a:ext cx="7162800" cy="914400"/>
          </a:xfrm>
        </p:spPr>
        <p:txBody>
          <a:bodyPr/>
          <a:lstStyle/>
          <a:p>
            <a:pPr algn="ctr"/>
            <a:r>
              <a:rPr lang="en-US" sz="2800" b="0" dirty="0">
                <a:cs typeface="Times New Roman" pitchFamily="18" charset="0"/>
              </a:rPr>
              <a:t>3. Production Capacity</a:t>
            </a:r>
            <a:r>
              <a:rPr lang="en-US" sz="2800" dirty="0"/>
              <a:t>  (or plant capacity)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idx="1"/>
          </p:nvPr>
        </p:nvSpPr>
        <p:spPr>
          <a:xfrm>
            <a:off x="1828800" y="1295400"/>
            <a:ext cx="6629400" cy="4800600"/>
          </a:xfrm>
        </p:spPr>
        <p:txBody>
          <a:bodyPr/>
          <a:lstStyle/>
          <a:p>
            <a:pPr>
              <a:buClr>
                <a:srgbClr val="FF0066"/>
              </a:buClr>
            </a:pPr>
            <a:r>
              <a:rPr lang="en-US" dirty="0">
                <a:cs typeface="Times New Roman" pitchFamily="18" charset="0"/>
              </a:rPr>
              <a:t>Defined as the </a:t>
            </a:r>
            <a:r>
              <a:rPr lang="en-US" dirty="0">
                <a:solidFill>
                  <a:srgbClr val="0066CC"/>
                </a:solidFill>
                <a:cs typeface="Times New Roman" pitchFamily="18" charset="0"/>
              </a:rPr>
              <a:t>maximum quantity</a:t>
            </a:r>
            <a:r>
              <a:rPr lang="en-US" dirty="0">
                <a:cs typeface="Times New Roman" pitchFamily="18" charset="0"/>
              </a:rPr>
              <a:t> that a plant can produce in a given time period (e.g., month or year) </a:t>
            </a:r>
            <a:r>
              <a:rPr lang="en-US" dirty="0">
                <a:solidFill>
                  <a:srgbClr val="0066CC"/>
                </a:solidFill>
                <a:cs typeface="Times New Roman" pitchFamily="18" charset="0"/>
              </a:rPr>
              <a:t>under assumed operating conditions</a:t>
            </a:r>
          </a:p>
          <a:p>
            <a:pPr>
              <a:buClr>
                <a:srgbClr val="FF0066"/>
              </a:buClr>
            </a:pPr>
            <a:endParaRPr lang="en-US" dirty="0">
              <a:solidFill>
                <a:srgbClr val="0066CC"/>
              </a:solidFill>
              <a:cs typeface="Courier New" pitchFamily="49" charset="0"/>
            </a:endParaRPr>
          </a:p>
          <a:p>
            <a:pPr>
              <a:buClr>
                <a:srgbClr val="FF0066"/>
              </a:buClr>
              <a:buFont typeface="Wingdings" pitchFamily="2" charset="2"/>
              <a:buChar char="§"/>
            </a:pPr>
            <a:endParaRPr lang="en-US" sz="2000" dirty="0">
              <a:cs typeface="Times New Roman" pitchFamily="18" charset="0"/>
            </a:endParaRPr>
          </a:p>
        </p:txBody>
      </p:sp>
      <p:grpSp>
        <p:nvGrpSpPr>
          <p:cNvPr id="30726" name="Group 6"/>
          <p:cNvGrpSpPr>
            <a:grpSpLocks/>
          </p:cNvGrpSpPr>
          <p:nvPr/>
        </p:nvGrpSpPr>
        <p:grpSpPr bwMode="auto">
          <a:xfrm>
            <a:off x="1752600" y="2438400"/>
            <a:ext cx="6629400" cy="3638550"/>
            <a:chOff x="1152" y="1536"/>
            <a:chExt cx="4176" cy="2292"/>
          </a:xfrm>
        </p:grpSpPr>
        <p:sp>
          <p:nvSpPr>
            <p:cNvPr id="30724" name="Line 4"/>
            <p:cNvSpPr>
              <a:spLocks noChangeShapeType="1"/>
            </p:cNvSpPr>
            <p:nvPr/>
          </p:nvSpPr>
          <p:spPr bwMode="auto">
            <a:xfrm flipH="1">
              <a:off x="2400" y="1536"/>
              <a:ext cx="1872" cy="624"/>
            </a:xfrm>
            <a:prstGeom prst="line">
              <a:avLst/>
            </a:prstGeom>
            <a:noFill/>
            <a:ln w="38100">
              <a:solidFill>
                <a:srgbClr val="009999"/>
              </a:solidFill>
              <a:miter lim="800000"/>
              <a:headEnd/>
              <a:tailEnd type="triangle" w="lg" len="lg"/>
            </a:ln>
            <a:effectLst/>
          </p:spPr>
          <p:txBody>
            <a:bodyPr wrap="none"/>
            <a:lstStyle/>
            <a:p>
              <a:endParaRPr lang="en-US" dirty="0"/>
            </a:p>
          </p:txBody>
        </p:sp>
        <p:sp>
          <p:nvSpPr>
            <p:cNvPr id="30725" name="Rectangle 5"/>
            <p:cNvSpPr>
              <a:spLocks noChangeArrowheads="1"/>
            </p:cNvSpPr>
            <p:nvPr/>
          </p:nvSpPr>
          <p:spPr bwMode="auto">
            <a:xfrm>
              <a:off x="1152" y="2160"/>
              <a:ext cx="4176" cy="16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/>
              <a:r>
                <a:rPr lang="en-US" dirty="0">
                  <a:solidFill>
                    <a:srgbClr val="0066CC"/>
                  </a:solidFill>
                  <a:latin typeface="Arial" charset="0"/>
                </a:rPr>
                <a:t>Operating conditions</a:t>
              </a:r>
              <a:r>
                <a:rPr lang="en-US" dirty="0">
                  <a:latin typeface="Arial" charset="0"/>
                </a:rPr>
                <a:t> refer to </a:t>
              </a:r>
              <a:r>
                <a:rPr lang="en-US" u="sng" dirty="0">
                  <a:latin typeface="Arial" charset="0"/>
                </a:rPr>
                <a:t>number of shifts per week</a:t>
              </a:r>
              <a:r>
                <a:rPr lang="en-US" dirty="0">
                  <a:latin typeface="Arial" charset="0"/>
                </a:rPr>
                <a:t>, </a:t>
              </a:r>
              <a:r>
                <a:rPr lang="en-US" u="sng" dirty="0">
                  <a:latin typeface="Arial" charset="0"/>
                </a:rPr>
                <a:t>hours per shift</a:t>
              </a:r>
              <a:r>
                <a:rPr lang="en-US" dirty="0">
                  <a:latin typeface="Arial" charset="0"/>
                </a:rPr>
                <a:t>, </a:t>
              </a:r>
              <a:r>
                <a:rPr lang="en-US" u="sng" dirty="0">
                  <a:latin typeface="Arial" charset="0"/>
                </a:rPr>
                <a:t>direct labor manning levels</a:t>
              </a:r>
              <a:r>
                <a:rPr lang="en-US" dirty="0">
                  <a:latin typeface="Arial" charset="0"/>
                </a:rPr>
                <a:t> in the plant, and so on</a:t>
              </a:r>
            </a:p>
            <a:p>
              <a:pPr algn="l"/>
              <a:endParaRPr lang="en-US" dirty="0">
                <a:latin typeface="Arial" charset="0"/>
              </a:endParaRPr>
            </a:p>
            <a:p>
              <a:pPr algn="l"/>
              <a:r>
                <a:rPr lang="en-US" u="sng" dirty="0">
                  <a:latin typeface="Arial" charset="0"/>
                </a:rPr>
                <a:t>Capacity is measured</a:t>
              </a:r>
              <a:r>
                <a:rPr lang="en-US" dirty="0">
                  <a:latin typeface="Arial" charset="0"/>
                </a:rPr>
                <a:t> in terms of </a:t>
              </a:r>
              <a:r>
                <a:rPr lang="en-US" dirty="0">
                  <a:solidFill>
                    <a:srgbClr val="0066CC"/>
                  </a:solidFill>
                  <a:latin typeface="Arial" charset="0"/>
                </a:rPr>
                <a:t>output units</a:t>
              </a:r>
              <a:r>
                <a:rPr lang="en-US" dirty="0">
                  <a:latin typeface="Arial" charset="0"/>
                </a:rPr>
                <a:t>, such as tons of steel or number of cars produced by the plant</a:t>
              </a:r>
            </a:p>
          </p:txBody>
        </p:sp>
      </p:grp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307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/>
          <a:p>
            <a:fld id="{DE1B2254-AD8C-49B3-9E21-D6A6EEBBF0DA}" type="slidenum">
              <a:rPr lang="en-US"/>
              <a:pPr/>
              <a:t>21</a:t>
            </a:fld>
            <a:endParaRPr lang="en-US" dirty="0"/>
          </a:p>
        </p:txBody>
      </p:sp>
      <p:sp>
        <p:nvSpPr>
          <p:cNvPr id="4" name="Rectangle 17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Chapter 1- Part 1</a:t>
            </a:r>
          </a:p>
        </p:txBody>
      </p:sp>
      <p:sp>
        <p:nvSpPr>
          <p:cNvPr id="122884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2- Materials in Manufacturing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68BFA5-AC59-4678-A7E4-31AEC2E89837}" type="slidenum">
              <a:rPr lang="en-US"/>
              <a:pPr/>
              <a:t>22</a:t>
            </a:fld>
            <a:endParaRPr 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Chapter1- Part1</a:t>
            </a:r>
          </a:p>
        </p:txBody>
      </p:sp>
      <p:sp>
        <p:nvSpPr>
          <p:cNvPr id="31748" name="Rectangle 4"/>
          <p:cNvSpPr>
            <a:spLocks noGrp="1" noChangeArrowheads="1"/>
          </p:cNvSpPr>
          <p:nvPr>
            <p:ph type="title"/>
          </p:nvPr>
        </p:nvSpPr>
        <p:spPr>
          <a:xfrm>
            <a:off x="1143000" y="228600"/>
            <a:ext cx="7696200" cy="792163"/>
          </a:xfrm>
        </p:spPr>
        <p:txBody>
          <a:bodyPr/>
          <a:lstStyle/>
          <a:p>
            <a:pPr algn="ctr"/>
            <a:r>
              <a:rPr lang="en-US" b="0" dirty="0"/>
              <a:t>Materials in Manufacturing</a:t>
            </a:r>
            <a:r>
              <a:rPr lang="en-US" dirty="0"/>
              <a:t> 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1828800" y="1371600"/>
            <a:ext cx="6477000" cy="4724400"/>
          </a:xfrm>
        </p:spPr>
        <p:txBody>
          <a:bodyPr/>
          <a:lstStyle/>
          <a:p>
            <a:pPr marL="457200" indent="-457200"/>
            <a:r>
              <a:rPr lang="en-US" dirty="0">
                <a:cs typeface="Times New Roman" pitchFamily="18" charset="0"/>
              </a:rPr>
              <a:t>Most engineering materials can be classified into one of </a:t>
            </a:r>
            <a:r>
              <a:rPr lang="en-US" u="sng" dirty="0">
                <a:cs typeface="Times New Roman" pitchFamily="18" charset="0"/>
              </a:rPr>
              <a:t>three basic categories</a:t>
            </a:r>
            <a:r>
              <a:rPr lang="en-US" dirty="0">
                <a:cs typeface="Times New Roman" pitchFamily="18" charset="0"/>
              </a:rPr>
              <a:t>: </a:t>
            </a:r>
            <a:endParaRPr lang="en-US" dirty="0">
              <a:cs typeface="Courier New" pitchFamily="49" charset="0"/>
            </a:endParaRPr>
          </a:p>
          <a:p>
            <a:pPr marL="914400" lvl="1" indent="-457200">
              <a:buFontTx/>
              <a:buAutoNum type="arabicPeriod"/>
            </a:pPr>
            <a:r>
              <a:rPr lang="en-US" sz="2400" dirty="0">
                <a:solidFill>
                  <a:srgbClr val="FF0066"/>
                </a:solidFill>
                <a:cs typeface="Times New Roman" pitchFamily="18" charset="0"/>
              </a:rPr>
              <a:t>Metals</a:t>
            </a:r>
          </a:p>
          <a:p>
            <a:pPr marL="914400" lvl="1" indent="-457200">
              <a:buFontTx/>
              <a:buAutoNum type="arabicPeriod"/>
            </a:pPr>
            <a:r>
              <a:rPr lang="en-US" sz="2400" dirty="0">
                <a:solidFill>
                  <a:srgbClr val="FF0066"/>
                </a:solidFill>
                <a:cs typeface="Times New Roman" pitchFamily="18" charset="0"/>
              </a:rPr>
              <a:t>Ceramics</a:t>
            </a:r>
          </a:p>
          <a:p>
            <a:pPr marL="914400" lvl="1" indent="-457200">
              <a:buFontTx/>
              <a:buAutoNum type="arabicPeriod"/>
            </a:pPr>
            <a:r>
              <a:rPr lang="en-US" sz="2400" dirty="0">
                <a:solidFill>
                  <a:srgbClr val="FF0066"/>
                </a:solidFill>
                <a:cs typeface="Times New Roman" pitchFamily="18" charset="0"/>
              </a:rPr>
              <a:t>Polymers</a:t>
            </a:r>
          </a:p>
          <a:p>
            <a:pPr marL="457200" indent="-457200">
              <a:buFontTx/>
              <a:buNone/>
            </a:pPr>
            <a:endParaRPr lang="en-US" dirty="0">
              <a:cs typeface="Times New Roman" pitchFamily="18" charset="0"/>
            </a:endParaRPr>
          </a:p>
          <a:p>
            <a:pPr marL="457200" indent="-457200">
              <a:buFontTx/>
              <a:buNone/>
            </a:pPr>
            <a:r>
              <a:rPr lang="en-US" dirty="0">
                <a:cs typeface="Times New Roman" pitchFamily="18" charset="0"/>
              </a:rPr>
              <a:t>Their </a:t>
            </a:r>
            <a:r>
              <a:rPr lang="en-US" dirty="0">
                <a:solidFill>
                  <a:srgbClr val="0066CC"/>
                </a:solidFill>
                <a:cs typeface="Times New Roman" pitchFamily="18" charset="0"/>
              </a:rPr>
              <a:t>chemistries</a:t>
            </a:r>
            <a:r>
              <a:rPr lang="en-US" dirty="0">
                <a:cs typeface="Times New Roman" pitchFamily="18" charset="0"/>
              </a:rPr>
              <a:t> and also their </a:t>
            </a:r>
            <a:r>
              <a:rPr lang="en-US" dirty="0">
                <a:solidFill>
                  <a:srgbClr val="0066CC"/>
                </a:solidFill>
                <a:cs typeface="Times New Roman" pitchFamily="18" charset="0"/>
              </a:rPr>
              <a:t>mechanical and physical properties</a:t>
            </a:r>
            <a:r>
              <a:rPr lang="en-US" dirty="0">
                <a:cs typeface="Times New Roman" pitchFamily="18" charset="0"/>
              </a:rPr>
              <a:t> are different</a:t>
            </a:r>
          </a:p>
          <a:p>
            <a:pPr marL="457200" indent="-457200">
              <a:buClr>
                <a:srgbClr val="FF0066"/>
              </a:buClr>
              <a:buFont typeface="Wingdings" pitchFamily="2" charset="2"/>
              <a:buChar char="§"/>
            </a:pPr>
            <a:r>
              <a:rPr lang="en-US" sz="2000" dirty="0">
                <a:cs typeface="Times New Roman" pitchFamily="18" charset="0"/>
              </a:rPr>
              <a:t>These </a:t>
            </a:r>
            <a:r>
              <a:rPr lang="en-US" sz="2000" u="sng" dirty="0">
                <a:cs typeface="Times New Roman" pitchFamily="18" charset="0"/>
              </a:rPr>
              <a:t>differences affect the manufacturing processes</a:t>
            </a:r>
            <a:r>
              <a:rPr lang="en-US" sz="2000" dirty="0">
                <a:cs typeface="Times New Roman" pitchFamily="18" charset="0"/>
              </a:rPr>
              <a:t> that can be used to produce products from them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F6F598-187B-456F-A11B-8640D31D06FD}" type="slidenum">
              <a:rPr lang="en-US"/>
              <a:pPr/>
              <a:t>23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Chapter1- Part1</a:t>
            </a:r>
          </a:p>
        </p:txBody>
      </p:sp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0" y="228600"/>
            <a:ext cx="7696200" cy="838200"/>
          </a:xfrm>
        </p:spPr>
        <p:txBody>
          <a:bodyPr/>
          <a:lstStyle/>
          <a:p>
            <a:pPr algn="ctr"/>
            <a:r>
              <a:rPr lang="en-US" b="0" dirty="0">
                <a:cs typeface="Times New Roman" pitchFamily="18" charset="0"/>
              </a:rPr>
              <a:t>1. Metals</a:t>
            </a:r>
            <a:r>
              <a:rPr lang="en-US" dirty="0"/>
              <a:t> </a:t>
            </a:r>
          </a:p>
        </p:txBody>
      </p:sp>
      <p:sp>
        <p:nvSpPr>
          <p:cNvPr id="34819" name="Rectangle 3"/>
          <p:cNvSpPr>
            <a:spLocks noGrp="1" noChangeArrowheads="1"/>
          </p:cNvSpPr>
          <p:nvPr>
            <p:ph idx="1"/>
          </p:nvPr>
        </p:nvSpPr>
        <p:spPr>
          <a:xfrm>
            <a:off x="1676400" y="1295400"/>
            <a:ext cx="7086600" cy="990600"/>
          </a:xfrm>
        </p:spPr>
        <p:txBody>
          <a:bodyPr/>
          <a:lstStyle/>
          <a:p>
            <a:pPr marL="457200" indent="-457200"/>
            <a:r>
              <a:rPr lang="en-US" dirty="0">
                <a:solidFill>
                  <a:srgbClr val="0066CC"/>
                </a:solidFill>
                <a:cs typeface="Times New Roman" pitchFamily="18" charset="0"/>
              </a:rPr>
              <a:t>Usually </a:t>
            </a:r>
            <a:r>
              <a:rPr lang="en-US" i="1" dirty="0">
                <a:solidFill>
                  <a:srgbClr val="FF0066"/>
                </a:solidFill>
                <a:cs typeface="Times New Roman" pitchFamily="18" charset="0"/>
              </a:rPr>
              <a:t>alloys</a:t>
            </a:r>
            <a:r>
              <a:rPr lang="en-US" dirty="0">
                <a:solidFill>
                  <a:srgbClr val="0066CC"/>
                </a:solidFill>
                <a:cs typeface="Times New Roman" pitchFamily="18" charset="0"/>
              </a:rPr>
              <a:t>, which are composed of two or more elements, at least one of which is metallic</a:t>
            </a:r>
            <a:endParaRPr lang="en-US" dirty="0">
              <a:solidFill>
                <a:srgbClr val="0066CC"/>
              </a:solidFill>
              <a:cs typeface="Courier New" pitchFamily="49" charset="0"/>
            </a:endParaRPr>
          </a:p>
        </p:txBody>
      </p:sp>
      <p:sp>
        <p:nvSpPr>
          <p:cNvPr id="34820" name="Rectangle 4"/>
          <p:cNvSpPr>
            <a:spLocks noChangeArrowheads="1"/>
          </p:cNvSpPr>
          <p:nvPr/>
        </p:nvSpPr>
        <p:spPr bwMode="auto">
          <a:xfrm>
            <a:off x="1752600" y="2438400"/>
            <a:ext cx="6781800" cy="337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en-US" dirty="0">
                <a:latin typeface="Arial" charset="0"/>
              </a:rPr>
              <a:t>Two basic groups: </a:t>
            </a:r>
          </a:p>
          <a:p>
            <a:pPr lvl="1" algn="l"/>
            <a:r>
              <a:rPr lang="en-US" dirty="0">
                <a:solidFill>
                  <a:srgbClr val="FF0066"/>
                </a:solidFill>
                <a:latin typeface="Arial" charset="0"/>
              </a:rPr>
              <a:t>Ferrous metals</a:t>
            </a:r>
            <a:r>
              <a:rPr lang="en-US" dirty="0">
                <a:latin typeface="Arial" charset="0"/>
              </a:rPr>
              <a:t> - based on </a:t>
            </a:r>
            <a:r>
              <a:rPr lang="en-US" u="sng" dirty="0">
                <a:latin typeface="Arial" charset="0"/>
              </a:rPr>
              <a:t>iron</a:t>
            </a:r>
            <a:r>
              <a:rPr lang="en-US" dirty="0">
                <a:latin typeface="Arial" charset="0"/>
              </a:rPr>
              <a:t>, comprises about 75% of metal tonnage in the world: </a:t>
            </a:r>
          </a:p>
          <a:p>
            <a:pPr lvl="2" algn="l"/>
            <a:r>
              <a:rPr lang="en-US" dirty="0">
                <a:latin typeface="Arial" charset="0"/>
              </a:rPr>
              <a:t>Steel = Fe‑C alloy (0.02 to 2.11% C)</a:t>
            </a:r>
          </a:p>
          <a:p>
            <a:pPr lvl="2" algn="l"/>
            <a:r>
              <a:rPr lang="en-US" dirty="0">
                <a:latin typeface="Arial" charset="0"/>
              </a:rPr>
              <a:t>Cast iron = Fe-C alloy (2% to 4% C)</a:t>
            </a:r>
          </a:p>
          <a:p>
            <a:pPr lvl="2" algn="l"/>
            <a:endParaRPr lang="en-US" dirty="0">
              <a:latin typeface="Arial" charset="0"/>
            </a:endParaRPr>
          </a:p>
          <a:p>
            <a:pPr lvl="1" algn="l"/>
            <a:r>
              <a:rPr lang="en-US" dirty="0">
                <a:solidFill>
                  <a:srgbClr val="FF0066"/>
                </a:solidFill>
                <a:latin typeface="Arial" charset="0"/>
              </a:rPr>
              <a:t>Nonferrous metals</a:t>
            </a:r>
            <a:r>
              <a:rPr lang="en-US" dirty="0">
                <a:latin typeface="Arial" charset="0"/>
              </a:rPr>
              <a:t> - </a:t>
            </a:r>
            <a:r>
              <a:rPr lang="en-US" u="sng" dirty="0">
                <a:latin typeface="Arial" charset="0"/>
              </a:rPr>
              <a:t>all other metallic elements</a:t>
            </a:r>
            <a:r>
              <a:rPr lang="en-US" dirty="0">
                <a:latin typeface="Arial" charset="0"/>
              </a:rPr>
              <a:t> and their alloys: aluminum, copper, magnesium, nickel, silver, tin, titanium, etc.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48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20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B3311D-648A-45F1-8C0C-F598338302E5}" type="slidenum">
              <a:rPr lang="en-US"/>
              <a:pPr/>
              <a:t>24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Chapter1- Part1</a:t>
            </a:r>
          </a:p>
        </p:txBody>
      </p:sp>
      <p:sp>
        <p:nvSpPr>
          <p:cNvPr id="35845" name="Rectangle 5"/>
          <p:cNvSpPr>
            <a:spLocks noGrp="1" noChangeArrowheads="1"/>
          </p:cNvSpPr>
          <p:nvPr>
            <p:ph type="title"/>
          </p:nvPr>
        </p:nvSpPr>
        <p:spPr>
          <a:xfrm>
            <a:off x="1143000" y="533400"/>
            <a:ext cx="7086600" cy="609600"/>
          </a:xfrm>
        </p:spPr>
        <p:txBody>
          <a:bodyPr/>
          <a:lstStyle/>
          <a:p>
            <a:pPr algn="ctr"/>
            <a:r>
              <a:rPr lang="en-US" b="0" dirty="0">
                <a:cs typeface="Times New Roman" pitchFamily="18" charset="0"/>
              </a:rPr>
              <a:t/>
            </a:r>
            <a:br>
              <a:rPr lang="en-US" b="0" dirty="0">
                <a:cs typeface="Times New Roman" pitchFamily="18" charset="0"/>
              </a:rPr>
            </a:br>
            <a:r>
              <a:rPr lang="en-US" b="0" dirty="0">
                <a:cs typeface="Times New Roman" pitchFamily="18" charset="0"/>
              </a:rPr>
              <a:t>2. Ceramics</a:t>
            </a:r>
          </a:p>
        </p:txBody>
      </p:sp>
      <p:sp>
        <p:nvSpPr>
          <p:cNvPr id="35846" name="Rectangle 6"/>
          <p:cNvSpPr>
            <a:spLocks noGrp="1" noChangeArrowheads="1"/>
          </p:cNvSpPr>
          <p:nvPr>
            <p:ph idx="1"/>
          </p:nvPr>
        </p:nvSpPr>
        <p:spPr>
          <a:xfrm>
            <a:off x="2971800" y="2209800"/>
            <a:ext cx="5791200" cy="3962400"/>
          </a:xfrm>
        </p:spPr>
        <p:txBody>
          <a:bodyPr/>
          <a:lstStyle/>
          <a:p>
            <a:pPr marL="609600" indent="-609600"/>
            <a:r>
              <a:rPr lang="en-US" dirty="0">
                <a:cs typeface="Times New Roman" pitchFamily="18" charset="0"/>
              </a:rPr>
              <a:t>Typical </a:t>
            </a:r>
            <a:r>
              <a:rPr lang="en-US" u="sng" dirty="0">
                <a:cs typeface="Times New Roman" pitchFamily="18" charset="0"/>
              </a:rPr>
              <a:t>nonmetallic elements</a:t>
            </a:r>
            <a:r>
              <a:rPr lang="en-US" dirty="0">
                <a:cs typeface="Times New Roman" pitchFamily="18" charset="0"/>
              </a:rPr>
              <a:t> are </a:t>
            </a:r>
            <a:r>
              <a:rPr lang="en-US" dirty="0">
                <a:solidFill>
                  <a:srgbClr val="FF0066"/>
                </a:solidFill>
                <a:cs typeface="Times New Roman" pitchFamily="18" charset="0"/>
              </a:rPr>
              <a:t>oxygen, nitrogen, </a:t>
            </a:r>
            <a:r>
              <a:rPr lang="en-US" dirty="0">
                <a:cs typeface="Times New Roman" pitchFamily="18" charset="0"/>
              </a:rPr>
              <a:t>and</a:t>
            </a:r>
            <a:r>
              <a:rPr lang="en-US" dirty="0">
                <a:solidFill>
                  <a:srgbClr val="FF0066"/>
                </a:solidFill>
                <a:cs typeface="Times New Roman" pitchFamily="18" charset="0"/>
              </a:rPr>
              <a:t> carbon</a:t>
            </a:r>
          </a:p>
          <a:p>
            <a:pPr marL="609600" indent="-609600">
              <a:buClr>
                <a:srgbClr val="FF0066"/>
              </a:buClr>
              <a:buFont typeface="Wingdings" pitchFamily="2" charset="2"/>
              <a:buChar char="§"/>
            </a:pPr>
            <a:r>
              <a:rPr lang="en-US" dirty="0">
                <a:cs typeface="Times New Roman" pitchFamily="18" charset="0"/>
              </a:rPr>
              <a:t>For processing, ceramics divide into:</a:t>
            </a:r>
          </a:p>
          <a:p>
            <a:pPr marL="990600" lvl="1" indent="-533400">
              <a:buFont typeface="Wingdings" pitchFamily="2" charset="2"/>
              <a:buAutoNum type="arabicPeriod"/>
            </a:pPr>
            <a:r>
              <a:rPr lang="en-US" sz="2400" dirty="0">
                <a:solidFill>
                  <a:srgbClr val="008080"/>
                </a:solidFill>
                <a:cs typeface="Times New Roman" pitchFamily="18" charset="0"/>
              </a:rPr>
              <a:t>Crystalline ceramics</a:t>
            </a:r>
            <a:r>
              <a:rPr lang="en-US" sz="2400" dirty="0">
                <a:cs typeface="Times New Roman" pitchFamily="18" charset="0"/>
              </a:rPr>
              <a:t> – includes:</a:t>
            </a:r>
          </a:p>
          <a:p>
            <a:pPr marL="1371600" lvl="2" indent="-457200">
              <a:buFont typeface="Wingdings" pitchFamily="2" charset="2"/>
              <a:buChar char="§"/>
            </a:pPr>
            <a:r>
              <a:rPr lang="en-US" dirty="0">
                <a:cs typeface="Times New Roman" pitchFamily="18" charset="0"/>
              </a:rPr>
              <a:t>Traditional ceramics, such as clay (hydrous aluminum silicates)</a:t>
            </a:r>
            <a:endParaRPr lang="en-US" dirty="0">
              <a:cs typeface="Courier New" pitchFamily="49" charset="0"/>
            </a:endParaRPr>
          </a:p>
          <a:p>
            <a:pPr marL="1371600" lvl="2" indent="-457200">
              <a:buFont typeface="Wingdings" pitchFamily="2" charset="2"/>
              <a:buChar char="§"/>
            </a:pPr>
            <a:r>
              <a:rPr lang="en-US" dirty="0">
                <a:cs typeface="Times New Roman" pitchFamily="18" charset="0"/>
              </a:rPr>
              <a:t>Modern ceramics, such as alumina (Al</a:t>
            </a:r>
            <a:r>
              <a:rPr lang="en-US" baseline="-30000" dirty="0">
                <a:cs typeface="Times New Roman" pitchFamily="18" charset="0"/>
              </a:rPr>
              <a:t>2</a:t>
            </a:r>
            <a:r>
              <a:rPr lang="en-US" dirty="0">
                <a:cs typeface="Times New Roman" pitchFamily="18" charset="0"/>
              </a:rPr>
              <a:t>O</a:t>
            </a:r>
            <a:r>
              <a:rPr lang="en-US" baseline="-30000" dirty="0">
                <a:cs typeface="Times New Roman" pitchFamily="18" charset="0"/>
              </a:rPr>
              <a:t>3</a:t>
            </a:r>
            <a:r>
              <a:rPr lang="en-US" dirty="0">
                <a:cs typeface="Times New Roman" pitchFamily="18" charset="0"/>
              </a:rPr>
              <a:t>)</a:t>
            </a:r>
            <a:endParaRPr lang="en-US" dirty="0">
              <a:cs typeface="Courier New" pitchFamily="49" charset="0"/>
            </a:endParaRPr>
          </a:p>
          <a:p>
            <a:pPr marL="990600" lvl="1" indent="-533400">
              <a:buFont typeface="Wingdings" pitchFamily="2" charset="2"/>
              <a:buAutoNum type="arabicPeriod"/>
            </a:pPr>
            <a:r>
              <a:rPr lang="en-US" sz="2400" dirty="0">
                <a:solidFill>
                  <a:srgbClr val="008080"/>
                </a:solidFill>
                <a:cs typeface="Courier New" pitchFamily="49" charset="0"/>
              </a:rPr>
              <a:t>Glasses</a:t>
            </a:r>
            <a:r>
              <a:rPr lang="en-US" sz="2400" dirty="0">
                <a:cs typeface="Courier New" pitchFamily="49" charset="0"/>
              </a:rPr>
              <a:t> – mostly based on silica (SiO</a:t>
            </a:r>
            <a:r>
              <a:rPr lang="en-US" sz="2400" baseline="-30000" dirty="0">
                <a:cs typeface="Courier New" pitchFamily="49" charset="0"/>
              </a:rPr>
              <a:t>2</a:t>
            </a:r>
            <a:r>
              <a:rPr lang="en-US" sz="2400" dirty="0">
                <a:cs typeface="Courier New" pitchFamily="49" charset="0"/>
              </a:rPr>
              <a:t>)</a:t>
            </a:r>
            <a:endParaRPr lang="en-US" sz="2400" dirty="0"/>
          </a:p>
        </p:txBody>
      </p:sp>
      <p:pic>
        <p:nvPicPr>
          <p:cNvPr id="39943" name="Picture 1031" descr="Stroomer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0" y="2514600"/>
            <a:ext cx="2130425" cy="2314575"/>
          </a:xfrm>
          <a:prstGeom prst="rect">
            <a:avLst/>
          </a:prstGeom>
          <a:noFill/>
        </p:spPr>
      </p:pic>
      <p:pic>
        <p:nvPicPr>
          <p:cNvPr id="39945" name="Picture 1033" descr="glass_scene_4_800x600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371600" y="4889500"/>
            <a:ext cx="1752600" cy="1311275"/>
          </a:xfrm>
          <a:prstGeom prst="rect">
            <a:avLst/>
          </a:prstGeom>
          <a:noFill/>
        </p:spPr>
      </p:pic>
      <p:sp>
        <p:nvSpPr>
          <p:cNvPr id="39946" name="Rectangle 1034"/>
          <p:cNvSpPr>
            <a:spLocks noChangeArrowheads="1"/>
          </p:cNvSpPr>
          <p:nvPr/>
        </p:nvSpPr>
        <p:spPr bwMode="auto">
          <a:xfrm>
            <a:off x="1600200" y="1295400"/>
            <a:ext cx="70866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en-US" dirty="0">
                <a:solidFill>
                  <a:srgbClr val="0066CC"/>
                </a:solidFill>
                <a:latin typeface="Arial" charset="0"/>
              </a:rPr>
              <a:t>Compounds containing metallic (or semi-metallic) and nonmetallic elements</a:t>
            </a:r>
            <a:r>
              <a:rPr lang="en-US" dirty="0">
                <a:latin typeface="Arial" charset="0"/>
              </a:rPr>
              <a:t>.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58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58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58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6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4A56A2-9B91-4398-9B79-3B3EC340D287}" type="slidenum">
              <a:rPr lang="en-US"/>
              <a:pPr/>
              <a:t>25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Chapter1- Part1</a:t>
            </a:r>
          </a:p>
        </p:txBody>
      </p:sp>
      <p:sp>
        <p:nvSpPr>
          <p:cNvPr id="37890" name="Rectangle 1026"/>
          <p:cNvSpPr>
            <a:spLocks noGrp="1" noChangeArrowheads="1"/>
          </p:cNvSpPr>
          <p:nvPr>
            <p:ph type="title"/>
          </p:nvPr>
        </p:nvSpPr>
        <p:spPr>
          <a:xfrm>
            <a:off x="1143000" y="228600"/>
            <a:ext cx="7010400" cy="914400"/>
          </a:xfrm>
        </p:spPr>
        <p:txBody>
          <a:bodyPr/>
          <a:lstStyle/>
          <a:p>
            <a:pPr algn="ctr"/>
            <a:r>
              <a:rPr lang="en-US" b="0" dirty="0">
                <a:cs typeface="Courier New" pitchFamily="49" charset="0"/>
              </a:rPr>
              <a:t>3. Polymers</a:t>
            </a:r>
            <a:r>
              <a:rPr lang="en-US" dirty="0"/>
              <a:t> </a:t>
            </a:r>
          </a:p>
        </p:txBody>
      </p:sp>
      <p:pic>
        <p:nvPicPr>
          <p:cNvPr id="38917" name="Picture 2053" descr="polymer_image00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52800" y="2514600"/>
            <a:ext cx="3581400" cy="3581400"/>
          </a:xfrm>
          <a:prstGeom prst="rect">
            <a:avLst/>
          </a:prstGeom>
          <a:noFill/>
        </p:spPr>
      </p:pic>
      <p:sp>
        <p:nvSpPr>
          <p:cNvPr id="38918" name="Rectangle 2054"/>
          <p:cNvSpPr>
            <a:spLocks noChangeArrowheads="1"/>
          </p:cNvSpPr>
          <p:nvPr/>
        </p:nvSpPr>
        <p:spPr bwMode="auto">
          <a:xfrm>
            <a:off x="1752600" y="1524000"/>
            <a:ext cx="6324600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20000"/>
              </a:spcBef>
              <a:buClr>
                <a:srgbClr val="0033CC"/>
              </a:buClr>
              <a:buFont typeface="Wingdings" pitchFamily="2" charset="2"/>
              <a:buNone/>
            </a:pPr>
            <a:r>
              <a:rPr lang="en-US" dirty="0">
                <a:solidFill>
                  <a:srgbClr val="0066CC"/>
                </a:solidFill>
              </a:rPr>
              <a:t>Compound formed of repeating structural units called </a:t>
            </a:r>
            <a:r>
              <a:rPr lang="en-US" i="1" dirty="0">
                <a:solidFill>
                  <a:srgbClr val="000099"/>
                </a:solidFill>
              </a:rPr>
              <a:t>mers</a:t>
            </a:r>
            <a:r>
              <a:rPr lang="en-US" dirty="0">
                <a:solidFill>
                  <a:srgbClr val="0066CC"/>
                </a:solidFill>
              </a:rPr>
              <a:t>, whose atoms share electrons to form very large molecules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AA3399-FC02-472A-90B0-E9868B1AF605}" type="slidenum">
              <a:rPr lang="en-US"/>
              <a:pPr/>
              <a:t>26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Chapter1- Part1</a:t>
            </a:r>
          </a:p>
        </p:txBody>
      </p:sp>
      <p:sp>
        <p:nvSpPr>
          <p:cNvPr id="138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0" dirty="0"/>
              <a:t>3- Polymers</a:t>
            </a:r>
          </a:p>
        </p:txBody>
      </p:sp>
      <p:sp>
        <p:nvSpPr>
          <p:cNvPr id="138244" name="Rectangle 4"/>
          <p:cNvSpPr>
            <a:spLocks noChangeArrowheads="1"/>
          </p:cNvSpPr>
          <p:nvPr/>
        </p:nvSpPr>
        <p:spPr bwMode="auto">
          <a:xfrm>
            <a:off x="1524000" y="1524000"/>
            <a:ext cx="6019800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609600" indent="-609600" algn="l">
              <a:spcBef>
                <a:spcPct val="20000"/>
              </a:spcBef>
              <a:buClr>
                <a:srgbClr val="0033CC"/>
              </a:buClr>
              <a:buFont typeface="Wingdings" pitchFamily="2" charset="2"/>
              <a:buNone/>
            </a:pPr>
            <a:r>
              <a:rPr lang="en-US" dirty="0">
                <a:latin typeface="Arial" charset="0"/>
                <a:cs typeface="Times New Roman" pitchFamily="18" charset="0"/>
              </a:rPr>
              <a:t>Three categories: </a:t>
            </a:r>
          </a:p>
          <a:p>
            <a:pPr marL="990600" lvl="1" indent="-533400" algn="l">
              <a:spcBef>
                <a:spcPct val="20000"/>
              </a:spcBef>
              <a:spcAft>
                <a:spcPct val="40000"/>
              </a:spcAft>
              <a:buClr>
                <a:srgbClr val="006699"/>
              </a:buClr>
              <a:buFontTx/>
              <a:buAutoNum type="arabicPeriod"/>
            </a:pPr>
            <a:r>
              <a:rPr lang="en-US" dirty="0">
                <a:solidFill>
                  <a:srgbClr val="FF0066"/>
                </a:solidFill>
                <a:latin typeface="Arial" charset="0"/>
                <a:cs typeface="Times New Roman" pitchFamily="18" charset="0"/>
              </a:rPr>
              <a:t>Thermoplastic polymers</a:t>
            </a:r>
            <a:r>
              <a:rPr lang="en-US" dirty="0">
                <a:latin typeface="Arial" charset="0"/>
                <a:cs typeface="Times New Roman" pitchFamily="18" charset="0"/>
              </a:rPr>
              <a:t> - </a:t>
            </a:r>
            <a:r>
              <a:rPr lang="en-US" sz="2000" dirty="0">
                <a:latin typeface="Arial" charset="0"/>
                <a:cs typeface="Times New Roman" pitchFamily="18" charset="0"/>
              </a:rPr>
              <a:t>can be subjected to multiple heating and cooling cycles without altering molecular structure</a:t>
            </a:r>
            <a:endParaRPr lang="en-US" sz="2000" dirty="0">
              <a:latin typeface="Arial" charset="0"/>
            </a:endParaRPr>
          </a:p>
          <a:p>
            <a:pPr marL="990600" lvl="1" indent="-533400" algn="l">
              <a:spcBef>
                <a:spcPct val="20000"/>
              </a:spcBef>
              <a:spcAft>
                <a:spcPct val="40000"/>
              </a:spcAft>
              <a:buClr>
                <a:srgbClr val="006699"/>
              </a:buClr>
              <a:buFontTx/>
              <a:buAutoNum type="arabicPeriod"/>
            </a:pPr>
            <a:r>
              <a:rPr lang="en-US" dirty="0">
                <a:solidFill>
                  <a:srgbClr val="FF0066"/>
                </a:solidFill>
                <a:latin typeface="Arial" charset="0"/>
                <a:cs typeface="Times New Roman" pitchFamily="18" charset="0"/>
              </a:rPr>
              <a:t>Thermosetting polymers</a:t>
            </a:r>
            <a:r>
              <a:rPr lang="en-US" dirty="0">
                <a:latin typeface="Arial" charset="0"/>
                <a:cs typeface="Times New Roman" pitchFamily="18" charset="0"/>
              </a:rPr>
              <a:t> - </a:t>
            </a:r>
            <a:r>
              <a:rPr lang="en-US" sz="2000" dirty="0">
                <a:latin typeface="Arial" charset="0"/>
                <a:cs typeface="Times New Roman" pitchFamily="18" charset="0"/>
              </a:rPr>
              <a:t>molecules chemically transform (cure) into a rigid structure – cannot be reheated</a:t>
            </a:r>
            <a:r>
              <a:rPr lang="en-US" dirty="0">
                <a:latin typeface="Arial" charset="0"/>
                <a:cs typeface="Times New Roman" pitchFamily="18" charset="0"/>
              </a:rPr>
              <a:t> </a:t>
            </a:r>
            <a:endParaRPr lang="en-US" dirty="0">
              <a:latin typeface="Arial" charset="0"/>
            </a:endParaRPr>
          </a:p>
          <a:p>
            <a:pPr marL="990600" lvl="1" indent="-533400" algn="l">
              <a:spcBef>
                <a:spcPct val="20000"/>
              </a:spcBef>
              <a:spcAft>
                <a:spcPct val="40000"/>
              </a:spcAft>
              <a:buClr>
                <a:schemeClr val="tx1"/>
              </a:buClr>
              <a:buFont typeface="Wingdings" pitchFamily="2" charset="2"/>
              <a:buAutoNum type="arabicPeriod"/>
            </a:pPr>
            <a:r>
              <a:rPr lang="en-US" dirty="0">
                <a:solidFill>
                  <a:srgbClr val="FF0066"/>
                </a:solidFill>
                <a:latin typeface="Arial" charset="0"/>
                <a:cs typeface="Times New Roman" pitchFamily="18" charset="0"/>
              </a:rPr>
              <a:t>Elastomers</a:t>
            </a:r>
            <a:r>
              <a:rPr lang="en-US" dirty="0">
                <a:latin typeface="Arial" charset="0"/>
                <a:cs typeface="Times New Roman" pitchFamily="18" charset="0"/>
              </a:rPr>
              <a:t> - </a:t>
            </a:r>
            <a:r>
              <a:rPr lang="en-US" sz="2000" dirty="0">
                <a:latin typeface="Arial" charset="0"/>
                <a:cs typeface="Times New Roman" pitchFamily="18" charset="0"/>
              </a:rPr>
              <a:t>shows significant </a:t>
            </a:r>
            <a:r>
              <a:rPr lang="en-US" sz="2000" u="sng" dirty="0">
                <a:latin typeface="Arial" charset="0"/>
                <a:cs typeface="Times New Roman" pitchFamily="18" charset="0"/>
              </a:rPr>
              <a:t>elastic behavior</a:t>
            </a:r>
            <a:endParaRPr lang="en-US" sz="2000" u="sng" dirty="0">
              <a:latin typeface="Arial" charset="0"/>
            </a:endParaRPr>
          </a:p>
        </p:txBody>
      </p:sp>
      <p:pic>
        <p:nvPicPr>
          <p:cNvPr id="138245" name="Picture 5" descr="socke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67600" y="3200400"/>
            <a:ext cx="1252538" cy="1447800"/>
          </a:xfrm>
          <a:prstGeom prst="rect">
            <a:avLst/>
          </a:prstGeom>
          <a:noFill/>
        </p:spPr>
      </p:pic>
      <p:pic>
        <p:nvPicPr>
          <p:cNvPr id="138246" name="Picture 6" descr="MCj03234080000[1]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467600" y="1981200"/>
            <a:ext cx="1143000" cy="981075"/>
          </a:xfrm>
          <a:prstGeom prst="rect">
            <a:avLst/>
          </a:prstGeom>
          <a:noFill/>
        </p:spPr>
      </p:pic>
      <p:pic>
        <p:nvPicPr>
          <p:cNvPr id="138249" name="Picture 9" descr="products%5CSAFETY%20PRODUCTS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53000" y="4775200"/>
            <a:ext cx="1981200" cy="1511300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38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8244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5F24EC-53EB-4C98-8FD9-039F1BE1D2EC}" type="slidenum">
              <a:rPr lang="en-US"/>
              <a:pPr/>
              <a:t>27</a:t>
            </a:fld>
            <a:endParaRPr lang="en-US" dirty="0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Chapter1- Part1</a:t>
            </a:r>
          </a:p>
        </p:txBody>
      </p:sp>
      <p:sp>
        <p:nvSpPr>
          <p:cNvPr id="88066" name="Rectangle 409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0" dirty="0"/>
              <a:t>In addition- Composites</a:t>
            </a:r>
          </a:p>
        </p:txBody>
      </p:sp>
      <p:sp>
        <p:nvSpPr>
          <p:cNvPr id="88067" name="Rectangle 4099"/>
          <p:cNvSpPr>
            <a:spLocks noGrp="1" noChangeArrowheads="1"/>
          </p:cNvSpPr>
          <p:nvPr>
            <p:ph type="body" sz="half" idx="1"/>
          </p:nvPr>
        </p:nvSpPr>
        <p:spPr>
          <a:xfrm>
            <a:off x="609600" y="3657600"/>
            <a:ext cx="2438400" cy="2209800"/>
          </a:xfrm>
        </p:spPr>
        <p:txBody>
          <a:bodyPr/>
          <a:lstStyle/>
          <a:p>
            <a:pPr marL="0" indent="0">
              <a:spcBef>
                <a:spcPct val="0"/>
              </a:spcBef>
              <a:buClrTx/>
              <a:buFontTx/>
              <a:buNone/>
            </a:pPr>
            <a:r>
              <a:rPr lang="en-US" sz="1800" dirty="0">
                <a:solidFill>
                  <a:srgbClr val="009999"/>
                </a:solidFill>
              </a:rPr>
              <a:t>Figure 1.3 Venn diagram of three basic material types </a:t>
            </a:r>
          </a:p>
          <a:p>
            <a:pPr marL="0" indent="0">
              <a:spcBef>
                <a:spcPct val="0"/>
              </a:spcBef>
              <a:buClrTx/>
              <a:buFontTx/>
              <a:buNone/>
            </a:pPr>
            <a:r>
              <a:rPr lang="en-US" sz="1800" dirty="0">
                <a:solidFill>
                  <a:srgbClr val="009999"/>
                </a:solidFill>
              </a:rPr>
              <a:t>plus composites</a:t>
            </a:r>
          </a:p>
          <a:p>
            <a:pPr marL="0" indent="0"/>
            <a:endParaRPr lang="en-US" sz="1800" dirty="0">
              <a:solidFill>
                <a:srgbClr val="009999"/>
              </a:solidFill>
            </a:endParaRPr>
          </a:p>
        </p:txBody>
      </p:sp>
      <p:sp>
        <p:nvSpPr>
          <p:cNvPr id="88068" name="Rectangle 4100"/>
          <p:cNvSpPr>
            <a:spLocks noGrp="1" noChangeArrowheads="1"/>
          </p:cNvSpPr>
          <p:nvPr>
            <p:ph type="body" sz="half" idx="2"/>
          </p:nvPr>
        </p:nvSpPr>
        <p:spPr>
          <a:xfrm>
            <a:off x="2362200" y="1447800"/>
            <a:ext cx="6477000" cy="4495800"/>
          </a:xfrm>
        </p:spPr>
        <p:txBody>
          <a:bodyPr/>
          <a:lstStyle/>
          <a:p>
            <a:pPr marL="0" indent="0"/>
            <a:r>
              <a:rPr lang="en-US" sz="2000" dirty="0">
                <a:cs typeface="Times New Roman" pitchFamily="18" charset="0"/>
              </a:rPr>
              <a:t>Nonhomogeneous mixtures of the other three basic types rather than a unique category</a:t>
            </a:r>
          </a:p>
          <a:p>
            <a:pPr marL="0" indent="0"/>
            <a:endParaRPr lang="en-US" sz="2000" dirty="0">
              <a:cs typeface="Times New Roman" pitchFamily="18" charset="0"/>
            </a:endParaRPr>
          </a:p>
        </p:txBody>
      </p:sp>
      <p:pic>
        <p:nvPicPr>
          <p:cNvPr id="88069" name="Picture 4101" descr="w0003c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590800" y="2111375"/>
            <a:ext cx="5638800" cy="4022725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947147-30E2-4C51-A0CC-EB433AF2103B}" type="slidenum">
              <a:rPr lang="en-US"/>
              <a:pPr/>
              <a:t>28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Chapter1- Part1</a:t>
            </a:r>
          </a:p>
        </p:txBody>
      </p:sp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0" y="228600"/>
            <a:ext cx="7391400" cy="914400"/>
          </a:xfrm>
        </p:spPr>
        <p:txBody>
          <a:bodyPr/>
          <a:lstStyle/>
          <a:p>
            <a:pPr algn="ctr"/>
            <a:r>
              <a:rPr lang="en-US" b="0" dirty="0">
                <a:cs typeface="Courier New" pitchFamily="49" charset="0"/>
              </a:rPr>
              <a:t>Composites</a:t>
            </a:r>
            <a:r>
              <a:rPr lang="en-US" dirty="0"/>
              <a:t> </a:t>
            </a:r>
          </a:p>
        </p:txBody>
      </p:sp>
      <p:sp>
        <p:nvSpPr>
          <p:cNvPr id="38915" name="Rectangle 3"/>
          <p:cNvSpPr>
            <a:spLocks noGrp="1" noChangeArrowheads="1"/>
          </p:cNvSpPr>
          <p:nvPr>
            <p:ph idx="1"/>
          </p:nvPr>
        </p:nvSpPr>
        <p:spPr>
          <a:xfrm>
            <a:off x="1828800" y="1295400"/>
            <a:ext cx="6629400" cy="4800600"/>
          </a:xfrm>
        </p:spPr>
        <p:txBody>
          <a:bodyPr/>
          <a:lstStyle/>
          <a:p>
            <a:r>
              <a:rPr lang="en-US" dirty="0">
                <a:solidFill>
                  <a:srgbClr val="0066CC"/>
                </a:solidFill>
                <a:cs typeface="Times New Roman" pitchFamily="18" charset="0"/>
              </a:rPr>
              <a:t>Material consisting of two or more phases</a:t>
            </a:r>
            <a:r>
              <a:rPr lang="en-US" dirty="0">
                <a:cs typeface="Times New Roman" pitchFamily="18" charset="0"/>
              </a:rPr>
              <a:t> that are </a:t>
            </a:r>
            <a:r>
              <a:rPr lang="en-US" dirty="0">
                <a:solidFill>
                  <a:srgbClr val="0066CC"/>
                </a:solidFill>
                <a:cs typeface="Times New Roman" pitchFamily="18" charset="0"/>
              </a:rPr>
              <a:t>processed separately</a:t>
            </a:r>
            <a:r>
              <a:rPr lang="en-US" dirty="0">
                <a:cs typeface="Times New Roman" pitchFamily="18" charset="0"/>
              </a:rPr>
              <a:t> and then </a:t>
            </a:r>
            <a:r>
              <a:rPr lang="en-US" dirty="0">
                <a:solidFill>
                  <a:srgbClr val="0066CC"/>
                </a:solidFill>
                <a:cs typeface="Times New Roman" pitchFamily="18" charset="0"/>
              </a:rPr>
              <a:t>bonded together</a:t>
            </a:r>
            <a:r>
              <a:rPr lang="en-US" dirty="0">
                <a:cs typeface="Times New Roman" pitchFamily="18" charset="0"/>
              </a:rPr>
              <a:t> to achieve </a:t>
            </a:r>
            <a:r>
              <a:rPr lang="en-US" dirty="0">
                <a:solidFill>
                  <a:srgbClr val="0066CC"/>
                </a:solidFill>
                <a:cs typeface="Times New Roman" pitchFamily="18" charset="0"/>
              </a:rPr>
              <a:t>properties superior to its constituents</a:t>
            </a:r>
            <a:endParaRPr lang="en-US" dirty="0">
              <a:solidFill>
                <a:srgbClr val="0066CC"/>
              </a:solidFill>
              <a:cs typeface="Courier New" pitchFamily="49" charset="0"/>
            </a:endParaRPr>
          </a:p>
          <a:p>
            <a:pPr>
              <a:buClr>
                <a:srgbClr val="FF0066"/>
              </a:buClr>
              <a:buFont typeface="Wingdings" pitchFamily="2" charset="2"/>
              <a:buChar char="§"/>
            </a:pPr>
            <a:endParaRPr lang="en-US" dirty="0"/>
          </a:p>
        </p:txBody>
      </p:sp>
      <p:grpSp>
        <p:nvGrpSpPr>
          <p:cNvPr id="113670" name="Group 6"/>
          <p:cNvGrpSpPr>
            <a:grpSpLocks/>
          </p:cNvGrpSpPr>
          <p:nvPr/>
        </p:nvGrpSpPr>
        <p:grpSpPr bwMode="auto">
          <a:xfrm>
            <a:off x="762000" y="2667000"/>
            <a:ext cx="7924800" cy="3387725"/>
            <a:chOff x="480" y="1680"/>
            <a:chExt cx="4992" cy="2134"/>
          </a:xfrm>
        </p:grpSpPr>
        <p:sp>
          <p:nvSpPr>
            <p:cNvPr id="113667" name="Rectangle 3"/>
            <p:cNvSpPr>
              <a:spLocks noChangeArrowheads="1"/>
            </p:cNvSpPr>
            <p:nvPr/>
          </p:nvSpPr>
          <p:spPr bwMode="auto">
            <a:xfrm>
              <a:off x="3072" y="1680"/>
              <a:ext cx="2400" cy="2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/>
              <a:r>
                <a:rPr lang="en-US" sz="1800" i="1" dirty="0">
                  <a:solidFill>
                    <a:srgbClr val="009999"/>
                  </a:solidFill>
                  <a:latin typeface="Arial" charset="0"/>
                </a:rPr>
                <a:t>Phase</a:t>
              </a:r>
              <a:r>
                <a:rPr lang="en-US" sz="1800" dirty="0">
                  <a:latin typeface="Arial" charset="0"/>
                </a:rPr>
                <a:t> - homogeneous mass of material, such as grains of identical unit cell structure in a solid metal</a:t>
              </a:r>
            </a:p>
            <a:p>
              <a:pPr algn="l"/>
              <a:endParaRPr lang="en-US" sz="1800" dirty="0">
                <a:latin typeface="Arial" charset="0"/>
              </a:endParaRPr>
            </a:p>
            <a:p>
              <a:pPr algn="l"/>
              <a:r>
                <a:rPr lang="en-US" sz="1800" dirty="0">
                  <a:latin typeface="Arial" charset="0"/>
                </a:rPr>
                <a:t>Usual structure consists of </a:t>
              </a:r>
              <a:r>
                <a:rPr lang="en-US" sz="1800" dirty="0">
                  <a:solidFill>
                    <a:srgbClr val="009999"/>
                  </a:solidFill>
                  <a:latin typeface="Arial" charset="0"/>
                </a:rPr>
                <a:t>particles or fibers</a:t>
              </a:r>
              <a:r>
                <a:rPr lang="en-US" sz="1800" dirty="0">
                  <a:latin typeface="Arial" charset="0"/>
                </a:rPr>
                <a:t> of </a:t>
              </a:r>
              <a:r>
                <a:rPr lang="en-US" sz="1800" u="sng" dirty="0">
                  <a:latin typeface="Arial" charset="0"/>
                </a:rPr>
                <a:t>one phase</a:t>
              </a:r>
              <a:r>
                <a:rPr lang="en-US" sz="1800" dirty="0">
                  <a:latin typeface="Arial" charset="0"/>
                </a:rPr>
                <a:t> </a:t>
              </a:r>
              <a:r>
                <a:rPr lang="en-US" sz="1800" u="sng" dirty="0">
                  <a:latin typeface="Arial" charset="0"/>
                </a:rPr>
                <a:t>mixed </a:t>
              </a:r>
              <a:r>
                <a:rPr lang="en-US" sz="1800" dirty="0">
                  <a:latin typeface="Arial" charset="0"/>
                </a:rPr>
                <a:t>in a </a:t>
              </a:r>
              <a:r>
                <a:rPr lang="en-US" sz="1800" u="sng" dirty="0">
                  <a:latin typeface="Arial" charset="0"/>
                </a:rPr>
                <a:t>second phase</a:t>
              </a:r>
              <a:r>
                <a:rPr lang="en-US" sz="1800" dirty="0">
                  <a:latin typeface="Arial" charset="0"/>
                </a:rPr>
                <a:t> </a:t>
              </a:r>
            </a:p>
            <a:p>
              <a:pPr algn="l"/>
              <a:endParaRPr lang="en-US" sz="1800" dirty="0">
                <a:latin typeface="Arial" charset="0"/>
              </a:endParaRPr>
            </a:p>
            <a:p>
              <a:pPr algn="l"/>
              <a:r>
                <a:rPr lang="en-US" sz="1800" dirty="0">
                  <a:latin typeface="Arial" charset="0"/>
                </a:rPr>
                <a:t>Properties depend on </a:t>
              </a:r>
              <a:r>
                <a:rPr lang="en-US" sz="1800" u="sng" dirty="0">
                  <a:latin typeface="Arial" charset="0"/>
                </a:rPr>
                <a:t>components</a:t>
              </a:r>
              <a:r>
                <a:rPr lang="en-US" sz="1800" dirty="0">
                  <a:latin typeface="Arial" charset="0"/>
                </a:rPr>
                <a:t>, </a:t>
              </a:r>
              <a:r>
                <a:rPr lang="en-US" sz="1800" u="sng" dirty="0">
                  <a:latin typeface="Arial" charset="0"/>
                </a:rPr>
                <a:t>physical shapes of components</a:t>
              </a:r>
              <a:r>
                <a:rPr lang="en-US" sz="1800" dirty="0">
                  <a:latin typeface="Arial" charset="0"/>
                </a:rPr>
                <a:t>, and </a:t>
              </a:r>
              <a:r>
                <a:rPr lang="en-US" sz="1800" u="sng" dirty="0">
                  <a:latin typeface="Arial" charset="0"/>
                </a:rPr>
                <a:t>the way they are combined</a:t>
              </a:r>
              <a:r>
                <a:rPr lang="en-US" sz="1800" dirty="0">
                  <a:latin typeface="Arial" charset="0"/>
                </a:rPr>
                <a:t> to form the final material</a:t>
              </a:r>
            </a:p>
          </p:txBody>
        </p:sp>
        <p:pic>
          <p:nvPicPr>
            <p:cNvPr id="113669" name="Picture 5" descr="Grain%20Boundary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480" y="1824"/>
              <a:ext cx="2592" cy="1956"/>
            </a:xfrm>
            <a:prstGeom prst="rect">
              <a:avLst/>
            </a:prstGeom>
            <a:noFill/>
          </p:spPr>
        </p:pic>
      </p:grp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36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36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C98175-8736-4124-B789-40A56D3CD0A9}" type="slidenum">
              <a:rPr lang="en-US"/>
              <a:pPr/>
              <a:t>29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Chapter1- Part1</a:t>
            </a:r>
          </a:p>
        </p:txBody>
      </p:sp>
      <p:sp>
        <p:nvSpPr>
          <p:cNvPr id="1249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0" dirty="0">
                <a:cs typeface="Courier New" pitchFamily="49" charset="0"/>
              </a:rPr>
              <a:t>Composites</a:t>
            </a:r>
          </a:p>
        </p:txBody>
      </p:sp>
      <p:pic>
        <p:nvPicPr>
          <p:cNvPr id="124933" name="Picture 5" descr="smart8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905000" y="1600200"/>
            <a:ext cx="6253163" cy="4278313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/>
          <a:p>
            <a:fld id="{087C7866-FBAE-42EA-9C83-66B5665D3E0F}" type="slidenum">
              <a:rPr lang="en-US"/>
              <a:pPr/>
              <a:t>3</a:t>
            </a:fld>
            <a:endParaRPr lang="en-US" dirty="0"/>
          </a:p>
        </p:txBody>
      </p:sp>
      <p:sp>
        <p:nvSpPr>
          <p:cNvPr id="4" name="Rectangle 17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Chapter 1- Part 1</a:t>
            </a:r>
          </a:p>
        </p:txBody>
      </p:sp>
      <p:sp>
        <p:nvSpPr>
          <p:cNvPr id="120836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1- What is manufacturing</a:t>
            </a:r>
            <a:r>
              <a:rPr lang="en-US" dirty="0" smtClean="0"/>
              <a:t>?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“</a:t>
            </a:r>
            <a:r>
              <a:rPr lang="en-US" b="0" dirty="0" smtClean="0"/>
              <a:t>act of making something (a product) from raw materials”</a:t>
            </a:r>
            <a:endParaRPr lang="en-US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7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/>
          <a:p>
            <a:fld id="{A7600CD1-3BCE-4AC3-A54C-0F2C0998447E}" type="slidenum">
              <a:rPr lang="en-US"/>
              <a:pPr/>
              <a:t>30</a:t>
            </a:fld>
            <a:endParaRPr lang="en-US" dirty="0"/>
          </a:p>
        </p:txBody>
      </p:sp>
      <p:sp>
        <p:nvSpPr>
          <p:cNvPr id="4" name="Rectangle 18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Chapter1- Part2</a:t>
            </a:r>
          </a:p>
        </p:txBody>
      </p:sp>
      <p:sp>
        <p:nvSpPr>
          <p:cNvPr id="125956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b="0" dirty="0">
                <a:cs typeface="Courier New" pitchFamily="49" charset="0"/>
              </a:rPr>
              <a:t>3- Manufacturing Processes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5BE2AB-74F2-4101-A030-7A0DBA0728F3}" type="slidenum">
              <a:rPr lang="en-US"/>
              <a:pPr/>
              <a:t>31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Chapter1- Part2</a:t>
            </a:r>
          </a:p>
        </p:txBody>
      </p:sp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0" dirty="0">
                <a:cs typeface="Courier New" pitchFamily="49" charset="0"/>
              </a:rPr>
              <a:t>Manufacturing Processes</a:t>
            </a:r>
            <a:r>
              <a:rPr lang="en-US" dirty="0"/>
              <a:t> </a:t>
            </a:r>
          </a:p>
        </p:txBody>
      </p:sp>
      <p:sp>
        <p:nvSpPr>
          <p:cNvPr id="39939" name="Rectangle 3"/>
          <p:cNvSpPr>
            <a:spLocks noGrp="1" noChangeArrowheads="1"/>
          </p:cNvSpPr>
          <p:nvPr>
            <p:ph idx="1"/>
          </p:nvPr>
        </p:nvSpPr>
        <p:spPr>
          <a:xfrm>
            <a:off x="3657600" y="1447800"/>
            <a:ext cx="5181600" cy="4495800"/>
          </a:xfrm>
        </p:spPr>
        <p:txBody>
          <a:bodyPr/>
          <a:lstStyle/>
          <a:p>
            <a:pPr marL="609600" indent="-609600"/>
            <a:r>
              <a:rPr lang="en-US" dirty="0">
                <a:cs typeface="Times New Roman" pitchFamily="18" charset="0"/>
              </a:rPr>
              <a:t>Two basic types: </a:t>
            </a:r>
          </a:p>
          <a:p>
            <a:pPr marL="609600" indent="-609600">
              <a:buClr>
                <a:srgbClr val="FF0066"/>
              </a:buClr>
              <a:buFontTx/>
              <a:buAutoNum type="arabicPeriod"/>
            </a:pPr>
            <a:r>
              <a:rPr lang="en-US" dirty="0">
                <a:solidFill>
                  <a:srgbClr val="FF0066"/>
                </a:solidFill>
                <a:cs typeface="Times New Roman" pitchFamily="18" charset="0"/>
              </a:rPr>
              <a:t>Processing operations</a:t>
            </a:r>
            <a:r>
              <a:rPr lang="en-US" dirty="0">
                <a:cs typeface="Times New Roman" pitchFamily="18" charset="0"/>
              </a:rPr>
              <a:t> - </a:t>
            </a:r>
            <a:r>
              <a:rPr lang="en-US" dirty="0">
                <a:solidFill>
                  <a:srgbClr val="0066CC"/>
                </a:solidFill>
                <a:cs typeface="Times New Roman" pitchFamily="18" charset="0"/>
              </a:rPr>
              <a:t>transform a work material from one state of completion to a more advanced state</a:t>
            </a:r>
          </a:p>
          <a:p>
            <a:pPr marL="990600" lvl="1" indent="-533400"/>
            <a:r>
              <a:rPr lang="en-US" sz="1800" dirty="0">
                <a:cs typeface="Times New Roman" pitchFamily="18" charset="0"/>
              </a:rPr>
              <a:t>Operations that change the geometry, properties, or appearance of the starting material</a:t>
            </a:r>
          </a:p>
          <a:p>
            <a:pPr marL="990600" lvl="1" indent="-533400"/>
            <a:endParaRPr lang="en-US" sz="1800" dirty="0"/>
          </a:p>
          <a:p>
            <a:pPr marL="609600" indent="-609600">
              <a:buClr>
                <a:srgbClr val="FF0066"/>
              </a:buClr>
              <a:buFont typeface="Wingdings" pitchFamily="2" charset="2"/>
              <a:buAutoNum type="arabicPeriod"/>
            </a:pPr>
            <a:r>
              <a:rPr lang="en-US" dirty="0">
                <a:solidFill>
                  <a:srgbClr val="FF0066"/>
                </a:solidFill>
                <a:cs typeface="Times New Roman" pitchFamily="18" charset="0"/>
              </a:rPr>
              <a:t>Assembly operations</a:t>
            </a:r>
            <a:r>
              <a:rPr lang="en-US" dirty="0">
                <a:cs typeface="Times New Roman" pitchFamily="18" charset="0"/>
              </a:rPr>
              <a:t> - </a:t>
            </a:r>
            <a:r>
              <a:rPr lang="en-US" dirty="0">
                <a:solidFill>
                  <a:srgbClr val="0066CC"/>
                </a:solidFill>
                <a:cs typeface="Times New Roman" pitchFamily="18" charset="0"/>
              </a:rPr>
              <a:t>join two or more components to create a new entity</a:t>
            </a:r>
            <a:r>
              <a:rPr lang="en-US" dirty="0">
                <a:solidFill>
                  <a:srgbClr val="0066CC"/>
                </a:solidFill>
              </a:rPr>
              <a:t> </a:t>
            </a:r>
          </a:p>
        </p:txBody>
      </p:sp>
      <p:pic>
        <p:nvPicPr>
          <p:cNvPr id="112643" name="Picture 3" descr="get_imag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3505200"/>
            <a:ext cx="3429000" cy="2641600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5BAAF7-5557-4280-844C-A440ECA47CF9}" type="slidenum">
              <a:rPr lang="en-US"/>
              <a:pPr/>
              <a:t>32</a:t>
            </a:fld>
            <a:endParaRPr lang="en-US" dirty="0"/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Chapter1- Part2</a:t>
            </a:r>
          </a:p>
        </p:txBody>
      </p:sp>
      <p:sp>
        <p:nvSpPr>
          <p:cNvPr id="952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2000" b="0" dirty="0">
                <a:solidFill>
                  <a:schemeClr val="tx1"/>
                </a:solidFill>
              </a:rPr>
              <a:t>Figure 1.4  Classification of manufacturing processes</a:t>
            </a:r>
          </a:p>
        </p:txBody>
      </p:sp>
      <p:pic>
        <p:nvPicPr>
          <p:cNvPr id="95236" name="Picture 4" descr="w0004-n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524000" y="1295400"/>
            <a:ext cx="6553200" cy="5119688"/>
          </a:xfrm>
          <a:noFill/>
          <a:ln/>
        </p:spPr>
      </p:pic>
      <p:sp>
        <p:nvSpPr>
          <p:cNvPr id="95237" name="Text Box 5">
            <a:hlinkClick r:id="rId3" action="ppaction://hlinksldjump"/>
          </p:cNvPr>
          <p:cNvSpPr txBox="1">
            <a:spLocks noChangeArrowheads="1"/>
          </p:cNvSpPr>
          <p:nvPr/>
        </p:nvSpPr>
        <p:spPr bwMode="auto">
          <a:xfrm>
            <a:off x="3200400" y="2514600"/>
            <a:ext cx="2762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600" b="1" dirty="0">
                <a:solidFill>
                  <a:srgbClr val="9900CC"/>
                </a:solidFill>
              </a:rPr>
              <a:t>1</a:t>
            </a:r>
          </a:p>
        </p:txBody>
      </p:sp>
      <p:sp>
        <p:nvSpPr>
          <p:cNvPr id="95238" name="Text Box 6"/>
          <p:cNvSpPr txBox="1">
            <a:spLocks noChangeArrowheads="1"/>
          </p:cNvSpPr>
          <p:nvPr/>
        </p:nvSpPr>
        <p:spPr bwMode="auto">
          <a:xfrm>
            <a:off x="3225800" y="5016500"/>
            <a:ext cx="265113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400" b="1" dirty="0">
                <a:solidFill>
                  <a:srgbClr val="9900CC"/>
                </a:solidFill>
              </a:rPr>
              <a:t>2</a:t>
            </a:r>
          </a:p>
        </p:txBody>
      </p:sp>
      <p:sp>
        <p:nvSpPr>
          <p:cNvPr id="95239" name="Rectangle 7"/>
          <p:cNvSpPr>
            <a:spLocks noChangeArrowheads="1"/>
          </p:cNvSpPr>
          <p:nvPr/>
        </p:nvSpPr>
        <p:spPr bwMode="auto">
          <a:xfrm>
            <a:off x="4876800" y="1257300"/>
            <a:ext cx="3352800" cy="1676400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95240" name="Rectangle 8"/>
          <p:cNvSpPr>
            <a:spLocks noChangeArrowheads="1"/>
          </p:cNvSpPr>
          <p:nvPr/>
        </p:nvSpPr>
        <p:spPr bwMode="auto">
          <a:xfrm>
            <a:off x="4876800" y="2971800"/>
            <a:ext cx="3352800" cy="431800"/>
          </a:xfrm>
          <a:prstGeom prst="rect">
            <a:avLst/>
          </a:prstGeom>
          <a:noFill/>
          <a:ln w="19050">
            <a:solidFill>
              <a:srgbClr val="00FF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95241" name="Rectangle 9"/>
          <p:cNvSpPr>
            <a:spLocks noChangeArrowheads="1"/>
          </p:cNvSpPr>
          <p:nvPr/>
        </p:nvSpPr>
        <p:spPr bwMode="auto">
          <a:xfrm>
            <a:off x="4876800" y="4267200"/>
            <a:ext cx="3352800" cy="2133600"/>
          </a:xfrm>
          <a:prstGeom prst="rect">
            <a:avLst/>
          </a:prstGeom>
          <a:noFill/>
          <a:ln w="19050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95246" name="Rectangle 14"/>
          <p:cNvSpPr>
            <a:spLocks noChangeArrowheads="1"/>
          </p:cNvSpPr>
          <p:nvPr/>
        </p:nvSpPr>
        <p:spPr bwMode="auto">
          <a:xfrm>
            <a:off x="4876800" y="3429000"/>
            <a:ext cx="3352800" cy="800100"/>
          </a:xfrm>
          <a:prstGeom prst="rect">
            <a:avLst/>
          </a:prstGeom>
          <a:noFill/>
          <a:ln w="9525">
            <a:solidFill>
              <a:srgbClr val="FF66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95248" name="Text Box 16">
            <a:hlinkClick r:id="rId3" action="ppaction://hlinksldjump"/>
          </p:cNvPr>
          <p:cNvSpPr txBox="1">
            <a:spLocks noChangeArrowheads="1"/>
          </p:cNvSpPr>
          <p:nvPr/>
        </p:nvSpPr>
        <p:spPr bwMode="auto">
          <a:xfrm>
            <a:off x="4572000" y="1828800"/>
            <a:ext cx="3048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600" b="1" dirty="0">
                <a:solidFill>
                  <a:srgbClr val="FF0066"/>
                </a:solidFill>
              </a:rPr>
              <a:t>A</a:t>
            </a:r>
          </a:p>
        </p:txBody>
      </p:sp>
      <p:sp>
        <p:nvSpPr>
          <p:cNvPr id="95249" name="Text Box 17">
            <a:hlinkClick r:id="rId3" action="ppaction://hlinksldjump"/>
          </p:cNvPr>
          <p:cNvSpPr txBox="1">
            <a:spLocks noChangeArrowheads="1"/>
          </p:cNvSpPr>
          <p:nvPr/>
        </p:nvSpPr>
        <p:spPr bwMode="auto">
          <a:xfrm>
            <a:off x="4572000" y="3048000"/>
            <a:ext cx="3048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600" b="1" dirty="0">
                <a:solidFill>
                  <a:srgbClr val="00CC00"/>
                </a:solidFill>
              </a:rPr>
              <a:t>B</a:t>
            </a:r>
          </a:p>
        </p:txBody>
      </p:sp>
      <p:sp>
        <p:nvSpPr>
          <p:cNvPr id="95250" name="Text Box 18">
            <a:hlinkClick r:id="rId3" action="ppaction://hlinksldjump"/>
          </p:cNvPr>
          <p:cNvSpPr txBox="1">
            <a:spLocks noChangeArrowheads="1"/>
          </p:cNvSpPr>
          <p:nvPr/>
        </p:nvSpPr>
        <p:spPr bwMode="auto">
          <a:xfrm>
            <a:off x="4572000" y="3733800"/>
            <a:ext cx="3048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600" b="1" dirty="0">
                <a:solidFill>
                  <a:srgbClr val="FF6600"/>
                </a:solidFill>
              </a:rPr>
              <a:t>C</a:t>
            </a:r>
          </a:p>
        </p:txBody>
      </p:sp>
      <p:sp>
        <p:nvSpPr>
          <p:cNvPr id="95251" name="Text Box 19">
            <a:hlinkClick r:id="rId3" action="ppaction://hlinksldjump"/>
          </p:cNvPr>
          <p:cNvSpPr txBox="1">
            <a:spLocks noChangeArrowheads="1"/>
          </p:cNvSpPr>
          <p:nvPr/>
        </p:nvSpPr>
        <p:spPr bwMode="auto">
          <a:xfrm>
            <a:off x="4572000" y="4648200"/>
            <a:ext cx="3048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600" b="1" dirty="0">
                <a:solidFill>
                  <a:srgbClr val="0066CC"/>
                </a:solidFill>
              </a:rPr>
              <a:t>D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3C21F7-47BB-474E-BD96-E921AADD3EDA}" type="slidenum">
              <a:rPr lang="en-US"/>
              <a:pPr/>
              <a:t>33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Chapter1- Part2</a:t>
            </a:r>
          </a:p>
        </p:txBody>
      </p:sp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0" y="228600"/>
            <a:ext cx="7696200" cy="731838"/>
          </a:xfrm>
        </p:spPr>
        <p:txBody>
          <a:bodyPr/>
          <a:lstStyle/>
          <a:p>
            <a:pPr algn="ctr"/>
            <a:r>
              <a:rPr lang="en-US" b="0" dirty="0">
                <a:cs typeface="Times New Roman" pitchFamily="18" charset="0"/>
              </a:rPr>
              <a:t>Processing Operations</a:t>
            </a:r>
            <a:r>
              <a:rPr lang="en-US" b="0" dirty="0"/>
              <a:t> </a:t>
            </a:r>
          </a:p>
        </p:txBody>
      </p:sp>
      <p:sp>
        <p:nvSpPr>
          <p:cNvPr id="41987" name="Rectangle 3"/>
          <p:cNvSpPr>
            <a:spLocks noGrp="1" noChangeArrowheads="1"/>
          </p:cNvSpPr>
          <p:nvPr>
            <p:ph idx="1"/>
          </p:nvPr>
        </p:nvSpPr>
        <p:spPr>
          <a:xfrm>
            <a:off x="3048000" y="1295400"/>
            <a:ext cx="5867400" cy="4800600"/>
          </a:xfrm>
        </p:spPr>
        <p:txBody>
          <a:bodyPr/>
          <a:lstStyle/>
          <a:p>
            <a:pPr marL="609600" indent="-609600"/>
            <a:r>
              <a:rPr lang="en-US" dirty="0">
                <a:solidFill>
                  <a:srgbClr val="0066CC"/>
                </a:solidFill>
                <a:cs typeface="Times New Roman" pitchFamily="18" charset="0"/>
              </a:rPr>
              <a:t>Alters a material’s shape, physical properties, or appearance in order to add value</a:t>
            </a:r>
          </a:p>
          <a:p>
            <a:pPr marL="609600" indent="-609600">
              <a:buClr>
                <a:srgbClr val="FF0066"/>
              </a:buClr>
              <a:buFont typeface="Wingdings" pitchFamily="2" charset="2"/>
              <a:buChar char="§"/>
            </a:pPr>
            <a:r>
              <a:rPr lang="en-US" dirty="0">
                <a:cs typeface="Times New Roman" pitchFamily="18" charset="0"/>
              </a:rPr>
              <a:t>Three categories of processing operations: </a:t>
            </a:r>
            <a:endParaRPr lang="en-US" dirty="0">
              <a:cs typeface="Courier New" pitchFamily="49" charset="0"/>
            </a:endParaRPr>
          </a:p>
          <a:p>
            <a:pPr marL="990600" lvl="1" indent="-533400">
              <a:spcAft>
                <a:spcPct val="30000"/>
              </a:spcAft>
              <a:buFont typeface="Wingdings" pitchFamily="2" charset="2"/>
              <a:buAutoNum type="arabicPeriod"/>
            </a:pPr>
            <a:r>
              <a:rPr lang="en-US" sz="2400" dirty="0">
                <a:solidFill>
                  <a:srgbClr val="FF0066"/>
                </a:solidFill>
                <a:cs typeface="Times New Roman" pitchFamily="18" charset="0"/>
              </a:rPr>
              <a:t>Shaping operations</a:t>
            </a:r>
            <a:r>
              <a:rPr lang="en-US" sz="2400" dirty="0">
                <a:cs typeface="Times New Roman" pitchFamily="18" charset="0"/>
              </a:rPr>
              <a:t> - </a:t>
            </a:r>
            <a:r>
              <a:rPr lang="en-US" sz="2000" dirty="0">
                <a:cs typeface="Times New Roman" pitchFamily="18" charset="0"/>
              </a:rPr>
              <a:t>alter the </a:t>
            </a:r>
            <a:r>
              <a:rPr lang="en-US" sz="2000" u="sng" dirty="0">
                <a:cs typeface="Times New Roman" pitchFamily="18" charset="0"/>
              </a:rPr>
              <a:t>geometry</a:t>
            </a:r>
            <a:r>
              <a:rPr lang="en-US" sz="2000" dirty="0">
                <a:cs typeface="Times New Roman" pitchFamily="18" charset="0"/>
              </a:rPr>
              <a:t> of the starting work material</a:t>
            </a:r>
            <a:r>
              <a:rPr lang="en-US" sz="2400" dirty="0">
                <a:cs typeface="Times New Roman" pitchFamily="18" charset="0"/>
              </a:rPr>
              <a:t> </a:t>
            </a:r>
          </a:p>
          <a:p>
            <a:pPr marL="990600" lvl="1" indent="-533400">
              <a:spcAft>
                <a:spcPct val="30000"/>
              </a:spcAft>
              <a:buFont typeface="Wingdings" pitchFamily="2" charset="2"/>
              <a:buAutoNum type="arabicPeriod"/>
            </a:pPr>
            <a:r>
              <a:rPr lang="en-US" sz="2400" dirty="0">
                <a:solidFill>
                  <a:srgbClr val="FF0066"/>
                </a:solidFill>
                <a:cs typeface="Times New Roman" pitchFamily="18" charset="0"/>
              </a:rPr>
              <a:t>Property‑enhancing operations</a:t>
            </a:r>
            <a:r>
              <a:rPr lang="en-US" sz="2400" dirty="0">
                <a:cs typeface="Times New Roman" pitchFamily="18" charset="0"/>
              </a:rPr>
              <a:t> - </a:t>
            </a:r>
            <a:r>
              <a:rPr lang="en-US" sz="2000" dirty="0">
                <a:cs typeface="Times New Roman" pitchFamily="18" charset="0"/>
              </a:rPr>
              <a:t>improve </a:t>
            </a:r>
            <a:r>
              <a:rPr lang="en-US" sz="2000" u="sng" dirty="0">
                <a:cs typeface="Times New Roman" pitchFamily="18" charset="0"/>
              </a:rPr>
              <a:t>physical properties</a:t>
            </a:r>
            <a:r>
              <a:rPr lang="en-US" sz="2000" dirty="0">
                <a:cs typeface="Times New Roman" pitchFamily="18" charset="0"/>
              </a:rPr>
              <a:t> without changing shape</a:t>
            </a:r>
            <a:r>
              <a:rPr lang="en-US" sz="2400" dirty="0">
                <a:cs typeface="Times New Roman" pitchFamily="18" charset="0"/>
              </a:rPr>
              <a:t> </a:t>
            </a:r>
            <a:endParaRPr lang="en-US" sz="2400" dirty="0"/>
          </a:p>
          <a:p>
            <a:pPr marL="990600" lvl="1" indent="-533400">
              <a:spcAft>
                <a:spcPct val="30000"/>
              </a:spcAft>
              <a:buFont typeface="Wingdings" pitchFamily="2" charset="2"/>
              <a:buAutoNum type="arabicPeriod"/>
            </a:pPr>
            <a:r>
              <a:rPr lang="en-US" sz="2400" dirty="0">
                <a:solidFill>
                  <a:srgbClr val="FF0066"/>
                </a:solidFill>
                <a:cs typeface="Times New Roman" pitchFamily="18" charset="0"/>
              </a:rPr>
              <a:t>Surface processing operations</a:t>
            </a:r>
            <a:r>
              <a:rPr lang="en-US" sz="2400" dirty="0">
                <a:cs typeface="Times New Roman" pitchFamily="18" charset="0"/>
              </a:rPr>
              <a:t> - </a:t>
            </a:r>
            <a:r>
              <a:rPr lang="en-US" sz="2000" dirty="0">
                <a:cs typeface="Times New Roman" pitchFamily="18" charset="0"/>
              </a:rPr>
              <a:t>to </a:t>
            </a:r>
            <a:r>
              <a:rPr lang="en-US" sz="2000" u="sng" dirty="0">
                <a:cs typeface="Times New Roman" pitchFamily="18" charset="0"/>
              </a:rPr>
              <a:t>clean, treat, coat, or deposit</a:t>
            </a:r>
            <a:r>
              <a:rPr lang="en-US" sz="2000" dirty="0">
                <a:cs typeface="Times New Roman" pitchFamily="18" charset="0"/>
              </a:rPr>
              <a:t> material on exterior surface of the work</a:t>
            </a:r>
          </a:p>
        </p:txBody>
      </p:sp>
      <p:pic>
        <p:nvPicPr>
          <p:cNvPr id="41988" name="Picture 4" descr="w0004-n"/>
          <p:cNvPicPr>
            <a:picLocks noChangeAspect="1" noChangeArrowheads="1"/>
          </p:cNvPicPr>
          <p:nvPr/>
        </p:nvPicPr>
        <p:blipFill>
          <a:blip r:embed="rId2" cstate="print"/>
          <a:srcRect l="24007" r="25507" b="38425"/>
          <a:stretch>
            <a:fillRect/>
          </a:stretch>
        </p:blipFill>
        <p:spPr bwMode="auto">
          <a:xfrm>
            <a:off x="381000" y="2971800"/>
            <a:ext cx="3146425" cy="300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990" name="Picture 6" descr="MCj04042770000[1]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95400" y="1371600"/>
            <a:ext cx="892175" cy="927100"/>
          </a:xfrm>
          <a:prstGeom prst="rect">
            <a:avLst/>
          </a:prstGeom>
          <a:noFill/>
        </p:spPr>
      </p:pic>
      <p:sp>
        <p:nvSpPr>
          <p:cNvPr id="41991" name="Text Box 7"/>
          <p:cNvSpPr txBox="1">
            <a:spLocks noChangeArrowheads="1"/>
          </p:cNvSpPr>
          <p:nvPr/>
        </p:nvSpPr>
        <p:spPr bwMode="auto">
          <a:xfrm>
            <a:off x="914400" y="2286000"/>
            <a:ext cx="173355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200" dirty="0"/>
              <a:t>Click to see figure 1-4 again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871CB9-64C7-4F2C-B2CC-1A37A287B916}" type="slidenum">
              <a:rPr lang="en-US"/>
              <a:pPr/>
              <a:t>34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Chapter1- Part2</a:t>
            </a:r>
          </a:p>
        </p:txBody>
      </p:sp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0" dirty="0">
                <a:cs typeface="Times New Roman" pitchFamily="18" charset="0"/>
              </a:rPr>
              <a:t>Shaping Processes</a:t>
            </a:r>
            <a:r>
              <a:rPr lang="en-US" b="0" dirty="0"/>
              <a:t> – Four Categories</a:t>
            </a:r>
          </a:p>
        </p:txBody>
      </p:sp>
      <p:sp>
        <p:nvSpPr>
          <p:cNvPr id="43011" name="Rectangle 3"/>
          <p:cNvSpPr>
            <a:spLocks noGrp="1" noChangeArrowheads="1"/>
          </p:cNvSpPr>
          <p:nvPr>
            <p:ph idx="1"/>
          </p:nvPr>
        </p:nvSpPr>
        <p:spPr>
          <a:xfrm>
            <a:off x="2057400" y="1447800"/>
            <a:ext cx="6629400" cy="4648200"/>
          </a:xfrm>
        </p:spPr>
        <p:txBody>
          <a:bodyPr/>
          <a:lstStyle/>
          <a:p>
            <a:pPr marL="609600" indent="-609600">
              <a:spcAft>
                <a:spcPct val="30000"/>
              </a:spcAft>
              <a:buClr>
                <a:srgbClr val="FF0066"/>
              </a:buClr>
              <a:buFont typeface="Wingdings" pitchFamily="2" charset="2"/>
              <a:buAutoNum type="arabicPeriod"/>
            </a:pPr>
            <a:r>
              <a:rPr lang="en-US" dirty="0">
                <a:solidFill>
                  <a:srgbClr val="FF0066"/>
                </a:solidFill>
                <a:cs typeface="Times New Roman" pitchFamily="18" charset="0"/>
              </a:rPr>
              <a:t>Solidification processes</a:t>
            </a:r>
            <a:r>
              <a:rPr lang="en-US" dirty="0">
                <a:cs typeface="Times New Roman" pitchFamily="18" charset="0"/>
              </a:rPr>
              <a:t> - starting material is a heated </a:t>
            </a:r>
            <a:r>
              <a:rPr lang="en-US" dirty="0">
                <a:solidFill>
                  <a:srgbClr val="0066CC"/>
                </a:solidFill>
                <a:cs typeface="Times New Roman" pitchFamily="18" charset="0"/>
              </a:rPr>
              <a:t>liquid or semifluid</a:t>
            </a:r>
          </a:p>
          <a:p>
            <a:pPr marL="609600" indent="-609600">
              <a:spcAft>
                <a:spcPct val="30000"/>
              </a:spcAft>
              <a:buClr>
                <a:srgbClr val="FF0066"/>
              </a:buClr>
              <a:buFont typeface="Wingdings" pitchFamily="2" charset="2"/>
              <a:buAutoNum type="arabicPeriod"/>
            </a:pPr>
            <a:r>
              <a:rPr lang="en-US" dirty="0">
                <a:solidFill>
                  <a:srgbClr val="FF0066"/>
                </a:solidFill>
                <a:cs typeface="Times New Roman" pitchFamily="18" charset="0"/>
              </a:rPr>
              <a:t>Particulate processing</a:t>
            </a:r>
            <a:r>
              <a:rPr lang="en-US" dirty="0">
                <a:cs typeface="Times New Roman" pitchFamily="18" charset="0"/>
              </a:rPr>
              <a:t> - starting material consists of </a:t>
            </a:r>
            <a:r>
              <a:rPr lang="en-US" dirty="0">
                <a:solidFill>
                  <a:srgbClr val="0066CC"/>
                </a:solidFill>
                <a:cs typeface="Times New Roman" pitchFamily="18" charset="0"/>
              </a:rPr>
              <a:t>powders</a:t>
            </a:r>
          </a:p>
          <a:p>
            <a:pPr marL="609600" indent="-609600">
              <a:spcAft>
                <a:spcPct val="30000"/>
              </a:spcAft>
              <a:buClr>
                <a:srgbClr val="FF0066"/>
              </a:buClr>
              <a:buFont typeface="Wingdings" pitchFamily="2" charset="2"/>
              <a:buAutoNum type="arabicPeriod"/>
            </a:pPr>
            <a:r>
              <a:rPr lang="en-US" dirty="0">
                <a:solidFill>
                  <a:srgbClr val="FF0066"/>
                </a:solidFill>
                <a:cs typeface="Times New Roman" pitchFamily="18" charset="0"/>
              </a:rPr>
              <a:t>Deformation processes</a:t>
            </a:r>
            <a:r>
              <a:rPr lang="en-US" dirty="0">
                <a:cs typeface="Times New Roman" pitchFamily="18" charset="0"/>
              </a:rPr>
              <a:t> - starting material is a </a:t>
            </a:r>
            <a:r>
              <a:rPr lang="en-US" dirty="0">
                <a:solidFill>
                  <a:srgbClr val="0066CC"/>
                </a:solidFill>
                <a:cs typeface="Times New Roman" pitchFamily="18" charset="0"/>
              </a:rPr>
              <a:t>ductile solid</a:t>
            </a:r>
            <a:r>
              <a:rPr lang="en-US" dirty="0">
                <a:cs typeface="Times New Roman" pitchFamily="18" charset="0"/>
              </a:rPr>
              <a:t> (commonly metal)</a:t>
            </a:r>
            <a:endParaRPr lang="en-US" dirty="0"/>
          </a:p>
          <a:p>
            <a:pPr marL="609600" indent="-609600">
              <a:spcAft>
                <a:spcPct val="30000"/>
              </a:spcAft>
              <a:buClr>
                <a:srgbClr val="FF0066"/>
              </a:buClr>
              <a:buFont typeface="Wingdings" pitchFamily="2" charset="2"/>
              <a:buAutoNum type="arabicPeriod"/>
            </a:pPr>
            <a:r>
              <a:rPr lang="en-US" dirty="0">
                <a:solidFill>
                  <a:srgbClr val="FF0066"/>
                </a:solidFill>
                <a:cs typeface="Times New Roman" pitchFamily="18" charset="0"/>
              </a:rPr>
              <a:t>Material removal processes</a:t>
            </a:r>
            <a:r>
              <a:rPr lang="en-US" dirty="0">
                <a:cs typeface="Times New Roman" pitchFamily="18" charset="0"/>
              </a:rPr>
              <a:t> - starting material is a </a:t>
            </a:r>
            <a:r>
              <a:rPr lang="en-US" dirty="0">
                <a:solidFill>
                  <a:srgbClr val="0066CC"/>
                </a:solidFill>
                <a:cs typeface="Times New Roman" pitchFamily="18" charset="0"/>
              </a:rPr>
              <a:t>ductile or brittle solid</a:t>
            </a:r>
            <a:r>
              <a:rPr lang="en-US" dirty="0">
                <a:cs typeface="Times New Roman" pitchFamily="18" charset="0"/>
              </a:rPr>
              <a:t> </a:t>
            </a:r>
          </a:p>
        </p:txBody>
      </p:sp>
      <p:sp>
        <p:nvSpPr>
          <p:cNvPr id="43012" name="Text Box 4">
            <a:hlinkClick r:id="rId2" action="ppaction://hlinksldjump"/>
          </p:cNvPr>
          <p:cNvSpPr txBox="1">
            <a:spLocks noChangeArrowheads="1"/>
          </p:cNvSpPr>
          <p:nvPr/>
        </p:nvSpPr>
        <p:spPr bwMode="auto">
          <a:xfrm>
            <a:off x="1038225" y="130175"/>
            <a:ext cx="3651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FF0066"/>
                </a:solidFill>
              </a:rPr>
              <a:t>A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9E4001-D7BA-4339-BD2A-4924D65E2739}" type="slidenum">
              <a:rPr lang="en-US"/>
              <a:pPr/>
              <a:t>35</a:t>
            </a:fld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Chapter1- Part2</a:t>
            </a:r>
          </a:p>
        </p:txBody>
      </p:sp>
      <p:sp>
        <p:nvSpPr>
          <p:cNvPr id="901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0" dirty="0">
                <a:solidFill>
                  <a:srgbClr val="FF0066"/>
                </a:solidFill>
              </a:rPr>
              <a:t>1- Solidification Processes</a:t>
            </a:r>
          </a:p>
        </p:txBody>
      </p:sp>
      <p:sp>
        <p:nvSpPr>
          <p:cNvPr id="901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>
                <a:solidFill>
                  <a:srgbClr val="0066CC"/>
                </a:solidFill>
                <a:cs typeface="Times New Roman" pitchFamily="18" charset="0"/>
              </a:rPr>
              <a:t>Starting material is heated sufficiently to transform it into a liquid or highly plastic state</a:t>
            </a:r>
            <a:r>
              <a:rPr lang="en-US" dirty="0">
                <a:cs typeface="Times New Roman" pitchFamily="18" charset="0"/>
              </a:rPr>
              <a:t> </a:t>
            </a:r>
            <a:endParaRPr lang="en-US" dirty="0">
              <a:cs typeface="Courier New" pitchFamily="49" charset="0"/>
            </a:endParaRPr>
          </a:p>
          <a:p>
            <a:pPr>
              <a:buClr>
                <a:srgbClr val="FF0066"/>
              </a:buClr>
              <a:buFont typeface="Wingdings" pitchFamily="2" charset="2"/>
              <a:buChar char="§"/>
            </a:pPr>
            <a:r>
              <a:rPr lang="en-US" dirty="0">
                <a:cs typeface="Times New Roman" pitchFamily="18" charset="0"/>
              </a:rPr>
              <a:t>Examples:</a:t>
            </a:r>
            <a:r>
              <a:rPr lang="en-US" i="1" dirty="0">
                <a:cs typeface="Times New Roman" pitchFamily="18" charset="0"/>
              </a:rPr>
              <a:t> </a:t>
            </a:r>
            <a:r>
              <a:rPr lang="en-US" u="sng" dirty="0">
                <a:cs typeface="Times New Roman" pitchFamily="18" charset="0"/>
              </a:rPr>
              <a:t>metal</a:t>
            </a:r>
            <a:r>
              <a:rPr lang="en-US" i="1" u="sng" dirty="0">
                <a:cs typeface="Times New Roman" pitchFamily="18" charset="0"/>
              </a:rPr>
              <a:t> </a:t>
            </a:r>
            <a:r>
              <a:rPr lang="en-US" u="sng" dirty="0">
                <a:cs typeface="Times New Roman" pitchFamily="18" charset="0"/>
              </a:rPr>
              <a:t>casting</a:t>
            </a:r>
            <a:r>
              <a:rPr lang="en-US" dirty="0">
                <a:cs typeface="Times New Roman" pitchFamily="18" charset="0"/>
              </a:rPr>
              <a:t>, </a:t>
            </a:r>
            <a:r>
              <a:rPr lang="en-US" u="sng" dirty="0">
                <a:cs typeface="Times New Roman" pitchFamily="18" charset="0"/>
              </a:rPr>
              <a:t>plastic molding</a:t>
            </a:r>
          </a:p>
          <a:p>
            <a:r>
              <a:rPr lang="en-US" dirty="0"/>
              <a:t> </a:t>
            </a:r>
          </a:p>
          <a:p>
            <a:endParaRPr lang="en-US" dirty="0"/>
          </a:p>
        </p:txBody>
      </p:sp>
      <p:pic>
        <p:nvPicPr>
          <p:cNvPr id="90116" name="Picture 4" descr="w0005c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14400" y="2819400"/>
            <a:ext cx="7696200" cy="3167063"/>
          </a:xfrm>
          <a:prstGeom prst="rect">
            <a:avLst/>
          </a:prstGeom>
          <a:noFill/>
        </p:spPr>
      </p:pic>
      <p:sp>
        <p:nvSpPr>
          <p:cNvPr id="90117" name="Text Box 5">
            <a:hlinkClick r:id="rId3" action="ppaction://hlinksldjump"/>
          </p:cNvPr>
          <p:cNvSpPr txBox="1">
            <a:spLocks noChangeArrowheads="1"/>
          </p:cNvSpPr>
          <p:nvPr/>
        </p:nvSpPr>
        <p:spPr bwMode="auto">
          <a:xfrm>
            <a:off x="1038225" y="130175"/>
            <a:ext cx="3651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FF0066"/>
                </a:solidFill>
              </a:rPr>
              <a:t>A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F83203-2901-4219-9EA1-75BA96B30A19}" type="slidenum">
              <a:rPr lang="en-US"/>
              <a:pPr/>
              <a:t>36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Chapter1- Part2</a:t>
            </a:r>
          </a:p>
        </p:txBody>
      </p:sp>
      <p:sp>
        <p:nvSpPr>
          <p:cNvPr id="911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0" dirty="0">
                <a:solidFill>
                  <a:srgbClr val="FF0066"/>
                </a:solidFill>
              </a:rPr>
              <a:t>2- Particulate Processing</a:t>
            </a:r>
          </a:p>
        </p:txBody>
      </p:sp>
      <p:sp>
        <p:nvSpPr>
          <p:cNvPr id="911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05000" y="1371600"/>
            <a:ext cx="6934200" cy="4495800"/>
          </a:xfrm>
        </p:spPr>
        <p:txBody>
          <a:bodyPr/>
          <a:lstStyle/>
          <a:p>
            <a:r>
              <a:rPr lang="en-US" dirty="0">
                <a:solidFill>
                  <a:srgbClr val="0066CC"/>
                </a:solidFill>
                <a:cs typeface="Times New Roman" pitchFamily="18" charset="0"/>
              </a:rPr>
              <a:t>Starting materials are powders of metals or ceramics</a:t>
            </a:r>
          </a:p>
          <a:p>
            <a:pPr>
              <a:buClr>
                <a:srgbClr val="FF0066"/>
              </a:buClr>
              <a:buFont typeface="Wingdings" pitchFamily="2" charset="2"/>
              <a:buChar char="§"/>
            </a:pPr>
            <a:r>
              <a:rPr lang="en-US" sz="2000" dirty="0">
                <a:cs typeface="Times New Roman" pitchFamily="18" charset="0"/>
              </a:rPr>
              <a:t>Usually involves pressing and sintering, in which powders are first </a:t>
            </a:r>
            <a:r>
              <a:rPr lang="en-US" sz="2000" u="sng" dirty="0">
                <a:cs typeface="Times New Roman" pitchFamily="18" charset="0"/>
              </a:rPr>
              <a:t>compressed</a:t>
            </a:r>
            <a:r>
              <a:rPr lang="en-US" sz="2000" dirty="0">
                <a:cs typeface="Times New Roman" pitchFamily="18" charset="0"/>
              </a:rPr>
              <a:t> and then </a:t>
            </a:r>
            <a:r>
              <a:rPr lang="en-US" sz="2000" u="sng" dirty="0">
                <a:cs typeface="Times New Roman" pitchFamily="18" charset="0"/>
              </a:rPr>
              <a:t>heated to bond</a:t>
            </a:r>
            <a:r>
              <a:rPr lang="en-US" sz="2000" dirty="0">
                <a:cs typeface="Times New Roman" pitchFamily="18" charset="0"/>
              </a:rPr>
              <a:t> the individual particles</a:t>
            </a:r>
          </a:p>
          <a:p>
            <a:endParaRPr lang="en-US" sz="2000" dirty="0"/>
          </a:p>
        </p:txBody>
      </p:sp>
      <p:pic>
        <p:nvPicPr>
          <p:cNvPr id="91140" name="Picture 4" descr="w0006c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219200" y="3124200"/>
            <a:ext cx="7086600" cy="3146425"/>
          </a:xfrm>
          <a:prstGeom prst="rect">
            <a:avLst/>
          </a:prstGeom>
          <a:noFill/>
        </p:spPr>
      </p:pic>
      <p:sp>
        <p:nvSpPr>
          <p:cNvPr id="111618" name="Text Box 2">
            <a:hlinkClick r:id="rId3" action="ppaction://hlinksldjump"/>
          </p:cNvPr>
          <p:cNvSpPr txBox="1">
            <a:spLocks noChangeArrowheads="1"/>
          </p:cNvSpPr>
          <p:nvPr/>
        </p:nvSpPr>
        <p:spPr bwMode="auto">
          <a:xfrm>
            <a:off x="1038225" y="130175"/>
            <a:ext cx="3651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FF0066"/>
                </a:solidFill>
              </a:rPr>
              <a:t>A</a:t>
            </a:r>
          </a:p>
        </p:txBody>
      </p:sp>
      <p:sp>
        <p:nvSpPr>
          <p:cNvPr id="111619" name="Text Box 3"/>
          <p:cNvSpPr txBox="1">
            <a:spLocks noChangeArrowheads="1"/>
          </p:cNvSpPr>
          <p:nvPr/>
        </p:nvSpPr>
        <p:spPr bwMode="auto">
          <a:xfrm>
            <a:off x="914400" y="3581400"/>
            <a:ext cx="26289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800" dirty="0"/>
              <a:t>Steps: Pressing and sintering</a:t>
            </a:r>
          </a:p>
        </p:txBody>
      </p:sp>
      <p:sp>
        <p:nvSpPr>
          <p:cNvPr id="111620" name="Rectangle 4"/>
          <p:cNvSpPr>
            <a:spLocks noChangeArrowheads="1"/>
          </p:cNvSpPr>
          <p:nvPr/>
        </p:nvSpPr>
        <p:spPr bwMode="auto">
          <a:xfrm>
            <a:off x="5943600" y="5410200"/>
            <a:ext cx="2819400" cy="952500"/>
          </a:xfrm>
          <a:prstGeom prst="rect">
            <a:avLst/>
          </a:prstGeom>
          <a:noFill/>
          <a:ln w="9525">
            <a:solidFill>
              <a:srgbClr val="008000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l"/>
            <a:r>
              <a:rPr lang="en-US" sz="1400" b="1" dirty="0"/>
              <a:t>Sintering</a:t>
            </a:r>
            <a:r>
              <a:rPr lang="en-US" sz="1400" dirty="0"/>
              <a:t> is a method for making objects from powder, by heating the material (below its melting point) until its particles adhere to each other. 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A7EA27-577D-4D43-85D1-A977358DA230}" type="slidenum">
              <a:rPr lang="en-US"/>
              <a:pPr/>
              <a:t>37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Chapter1- Part2</a:t>
            </a:r>
          </a:p>
        </p:txBody>
      </p:sp>
      <p:sp>
        <p:nvSpPr>
          <p:cNvPr id="921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0" dirty="0">
                <a:solidFill>
                  <a:srgbClr val="FF0066"/>
                </a:solidFill>
              </a:rPr>
              <a:t>3- Deformation Processes</a:t>
            </a:r>
          </a:p>
        </p:txBody>
      </p:sp>
      <p:sp>
        <p:nvSpPr>
          <p:cNvPr id="921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>
                <a:solidFill>
                  <a:srgbClr val="0066CC"/>
                </a:solidFill>
                <a:cs typeface="Times New Roman" pitchFamily="18" charset="0"/>
              </a:rPr>
              <a:t>Starting workpart is shaped by application of forces that exceed the yield strength of the material</a:t>
            </a:r>
          </a:p>
          <a:p>
            <a:pPr>
              <a:buClr>
                <a:srgbClr val="FF0066"/>
              </a:buClr>
              <a:buFont typeface="Wingdings" pitchFamily="2" charset="2"/>
              <a:buChar char="§"/>
            </a:pPr>
            <a:r>
              <a:rPr lang="en-US" dirty="0">
                <a:cs typeface="Times New Roman" pitchFamily="18" charset="0"/>
              </a:rPr>
              <a:t>Examples: (a) </a:t>
            </a:r>
            <a:r>
              <a:rPr lang="en-US" u="sng" dirty="0">
                <a:cs typeface="Times New Roman" pitchFamily="18" charset="0"/>
              </a:rPr>
              <a:t>forging</a:t>
            </a:r>
            <a:r>
              <a:rPr lang="en-US" dirty="0">
                <a:cs typeface="Times New Roman" pitchFamily="18" charset="0"/>
              </a:rPr>
              <a:t>, (b) </a:t>
            </a:r>
            <a:r>
              <a:rPr lang="en-US" u="sng" dirty="0">
                <a:cs typeface="Times New Roman" pitchFamily="18" charset="0"/>
              </a:rPr>
              <a:t>extrusion</a:t>
            </a:r>
            <a:endParaRPr lang="en-US" u="sng" dirty="0"/>
          </a:p>
          <a:p>
            <a:endParaRPr lang="en-US" dirty="0"/>
          </a:p>
        </p:txBody>
      </p:sp>
      <p:pic>
        <p:nvPicPr>
          <p:cNvPr id="92164" name="Picture 4" descr="w0007c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14400" y="2971800"/>
            <a:ext cx="7696200" cy="3030538"/>
          </a:xfrm>
          <a:prstGeom prst="rect">
            <a:avLst/>
          </a:prstGeom>
          <a:noFill/>
        </p:spPr>
      </p:pic>
      <p:sp>
        <p:nvSpPr>
          <p:cNvPr id="92165" name="Text Box 5">
            <a:hlinkClick r:id="rId3" action="ppaction://hlinksldjump"/>
          </p:cNvPr>
          <p:cNvSpPr txBox="1">
            <a:spLocks noChangeArrowheads="1"/>
          </p:cNvSpPr>
          <p:nvPr/>
        </p:nvSpPr>
        <p:spPr bwMode="auto">
          <a:xfrm>
            <a:off x="1038225" y="130175"/>
            <a:ext cx="3651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FF0066"/>
                </a:solidFill>
              </a:rPr>
              <a:t>A</a:t>
            </a:r>
          </a:p>
        </p:txBody>
      </p:sp>
      <p:sp>
        <p:nvSpPr>
          <p:cNvPr id="92166" name="Text Box 6"/>
          <p:cNvSpPr txBox="1">
            <a:spLocks noChangeArrowheads="1"/>
          </p:cNvSpPr>
          <p:nvPr/>
        </p:nvSpPr>
        <p:spPr bwMode="auto">
          <a:xfrm>
            <a:off x="5029200" y="5943600"/>
            <a:ext cx="32416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800" dirty="0"/>
              <a:t>A press machine performs extrusion.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8861D2-06B9-4DEB-8C69-82981247E5BF}" type="slidenum">
              <a:rPr lang="en-US"/>
              <a:pPr/>
              <a:t>38</a:t>
            </a:fld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Chapter1- Part2</a:t>
            </a:r>
          </a:p>
        </p:txBody>
      </p:sp>
      <p:sp>
        <p:nvSpPr>
          <p:cNvPr id="931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0" dirty="0">
                <a:solidFill>
                  <a:srgbClr val="FF0066"/>
                </a:solidFill>
              </a:rPr>
              <a:t>4- Material Removal Processes</a:t>
            </a:r>
          </a:p>
        </p:txBody>
      </p:sp>
      <p:sp>
        <p:nvSpPr>
          <p:cNvPr id="931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05000" y="1447800"/>
            <a:ext cx="7010400" cy="4495800"/>
          </a:xfrm>
        </p:spPr>
        <p:txBody>
          <a:bodyPr/>
          <a:lstStyle/>
          <a:p>
            <a:r>
              <a:rPr lang="en-US" dirty="0">
                <a:solidFill>
                  <a:srgbClr val="0066CC"/>
                </a:solidFill>
                <a:cs typeface="Times New Roman" pitchFamily="18" charset="0"/>
              </a:rPr>
              <a:t>Excess material removed from the starting piece so what remains is the desired geometry</a:t>
            </a:r>
            <a:r>
              <a:rPr lang="en-US" dirty="0">
                <a:cs typeface="Times New Roman" pitchFamily="18" charset="0"/>
              </a:rPr>
              <a:t> </a:t>
            </a:r>
            <a:endParaRPr lang="en-US" dirty="0">
              <a:cs typeface="Courier New" pitchFamily="49" charset="0"/>
            </a:endParaRPr>
          </a:p>
          <a:p>
            <a:pPr>
              <a:buClr>
                <a:srgbClr val="FF0066"/>
              </a:buClr>
              <a:buFont typeface="Wingdings" pitchFamily="2" charset="2"/>
              <a:buChar char="§"/>
            </a:pPr>
            <a:r>
              <a:rPr lang="en-US" dirty="0">
                <a:cs typeface="Times New Roman" pitchFamily="18" charset="0"/>
              </a:rPr>
              <a:t>Examples: machining such as </a:t>
            </a:r>
            <a:r>
              <a:rPr lang="en-US" u="sng" dirty="0">
                <a:cs typeface="Times New Roman" pitchFamily="18" charset="0"/>
              </a:rPr>
              <a:t>turning</a:t>
            </a:r>
            <a:r>
              <a:rPr lang="en-US" dirty="0">
                <a:cs typeface="Times New Roman" pitchFamily="18" charset="0"/>
              </a:rPr>
              <a:t>, </a:t>
            </a:r>
            <a:r>
              <a:rPr lang="en-US" u="sng" dirty="0">
                <a:cs typeface="Times New Roman" pitchFamily="18" charset="0"/>
              </a:rPr>
              <a:t>drilling</a:t>
            </a:r>
            <a:r>
              <a:rPr lang="en-US" dirty="0">
                <a:cs typeface="Times New Roman" pitchFamily="18" charset="0"/>
              </a:rPr>
              <a:t>, and </a:t>
            </a:r>
            <a:r>
              <a:rPr lang="en-US" u="sng" dirty="0">
                <a:cs typeface="Times New Roman" pitchFamily="18" charset="0"/>
              </a:rPr>
              <a:t>milling</a:t>
            </a:r>
            <a:r>
              <a:rPr lang="en-US" dirty="0">
                <a:cs typeface="Times New Roman" pitchFamily="18" charset="0"/>
              </a:rPr>
              <a:t>; also </a:t>
            </a:r>
            <a:r>
              <a:rPr lang="en-US" u="sng" dirty="0">
                <a:cs typeface="Times New Roman" pitchFamily="18" charset="0"/>
              </a:rPr>
              <a:t>grinding</a:t>
            </a:r>
            <a:r>
              <a:rPr lang="en-US" dirty="0">
                <a:cs typeface="Times New Roman" pitchFamily="18" charset="0"/>
              </a:rPr>
              <a:t> and nontraditional processes  </a:t>
            </a:r>
          </a:p>
          <a:p>
            <a:endParaRPr lang="en-US" dirty="0"/>
          </a:p>
        </p:txBody>
      </p:sp>
      <p:pic>
        <p:nvPicPr>
          <p:cNvPr id="93188" name="Picture 4" descr="w0008-nc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33400" y="3505200"/>
            <a:ext cx="8382000" cy="2236788"/>
          </a:xfrm>
          <a:prstGeom prst="rect">
            <a:avLst/>
          </a:prstGeom>
          <a:noFill/>
        </p:spPr>
      </p:pic>
      <p:sp>
        <p:nvSpPr>
          <p:cNvPr id="93189" name="Text Box 5">
            <a:hlinkClick r:id="rId3" action="ppaction://hlinksldjump"/>
          </p:cNvPr>
          <p:cNvSpPr txBox="1">
            <a:spLocks noChangeArrowheads="1"/>
          </p:cNvSpPr>
          <p:nvPr/>
        </p:nvSpPr>
        <p:spPr bwMode="auto">
          <a:xfrm>
            <a:off x="1038225" y="130175"/>
            <a:ext cx="3651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FF0066"/>
                </a:solidFill>
              </a:rPr>
              <a:t>A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31615B-1724-4867-AA9A-E09833EDA659}" type="slidenum">
              <a:rPr lang="en-US"/>
              <a:pPr/>
              <a:t>39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Chapter1- Part2</a:t>
            </a:r>
          </a:p>
        </p:txBody>
      </p:sp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0" dirty="0">
                <a:cs typeface="Times New Roman" pitchFamily="18" charset="0"/>
              </a:rPr>
              <a:t>Waste in Shaping Processes</a:t>
            </a:r>
            <a:r>
              <a:rPr lang="en-US" b="0" dirty="0"/>
              <a:t> </a:t>
            </a:r>
          </a:p>
        </p:txBody>
      </p:sp>
      <p:sp>
        <p:nvSpPr>
          <p:cNvPr id="50179" name="Rectangle 3"/>
          <p:cNvSpPr>
            <a:spLocks noGrp="1" noChangeArrowheads="1"/>
          </p:cNvSpPr>
          <p:nvPr>
            <p:ph idx="1"/>
          </p:nvPr>
        </p:nvSpPr>
        <p:spPr>
          <a:xfrm>
            <a:off x="1676400" y="1295400"/>
            <a:ext cx="6781800" cy="4800600"/>
          </a:xfrm>
        </p:spPr>
        <p:txBody>
          <a:bodyPr/>
          <a:lstStyle/>
          <a:p>
            <a:r>
              <a:rPr lang="en-US" dirty="0">
                <a:cs typeface="Times New Roman" pitchFamily="18" charset="0"/>
              </a:rPr>
              <a:t>Desirable to minimize waste in part shaping</a:t>
            </a:r>
            <a:endParaRPr lang="en-US" dirty="0">
              <a:cs typeface="Courier New" pitchFamily="49" charset="0"/>
            </a:endParaRPr>
          </a:p>
          <a:p>
            <a:pPr lvl="1">
              <a:buClr>
                <a:srgbClr val="FF0066"/>
              </a:buClr>
            </a:pPr>
            <a:r>
              <a:rPr lang="en-US" dirty="0">
                <a:cs typeface="Times New Roman" pitchFamily="18" charset="0"/>
              </a:rPr>
              <a:t>Material removal processes are wasteful in unit operations, simply by the way they work </a:t>
            </a:r>
            <a:endParaRPr lang="en-US" dirty="0"/>
          </a:p>
          <a:p>
            <a:pPr lvl="1">
              <a:buClr>
                <a:srgbClr val="FF0066"/>
              </a:buClr>
            </a:pPr>
            <a:r>
              <a:rPr lang="en-US" dirty="0">
                <a:cs typeface="Times New Roman" pitchFamily="18" charset="0"/>
              </a:rPr>
              <a:t>Most casting, molding, and particulate processing operations waste little material</a:t>
            </a:r>
          </a:p>
          <a:p>
            <a:pPr lvl="1">
              <a:buClr>
                <a:srgbClr val="FF0066"/>
              </a:buClr>
            </a:pPr>
            <a:endParaRPr lang="en-US" dirty="0"/>
          </a:p>
          <a:p>
            <a:pPr>
              <a:buClr>
                <a:srgbClr val="FF0066"/>
              </a:buClr>
              <a:buFont typeface="Wingdings" pitchFamily="2" charset="2"/>
              <a:buChar char="§"/>
            </a:pPr>
            <a:r>
              <a:rPr lang="en-US" dirty="0">
                <a:cs typeface="Times New Roman" pitchFamily="18" charset="0"/>
              </a:rPr>
              <a:t>Terminology for minimum waste processes:</a:t>
            </a:r>
          </a:p>
          <a:p>
            <a:pPr lvl="1"/>
            <a:r>
              <a:rPr lang="en-US" sz="2400" i="1" dirty="0">
                <a:solidFill>
                  <a:srgbClr val="0066CC"/>
                </a:solidFill>
                <a:cs typeface="Times New Roman" pitchFamily="18" charset="0"/>
              </a:rPr>
              <a:t>Net shape</a:t>
            </a:r>
            <a:r>
              <a:rPr lang="en-US" sz="2400" dirty="0">
                <a:solidFill>
                  <a:srgbClr val="0066CC"/>
                </a:solidFill>
                <a:cs typeface="Times New Roman" pitchFamily="18" charset="0"/>
              </a:rPr>
              <a:t> processes</a:t>
            </a:r>
            <a:r>
              <a:rPr lang="en-US" sz="2400" dirty="0">
                <a:cs typeface="Times New Roman" pitchFamily="18" charset="0"/>
              </a:rPr>
              <a:t> - when most of the starting material is used and no subsequent machining is required </a:t>
            </a:r>
            <a:endParaRPr lang="en-US" sz="2400" dirty="0">
              <a:cs typeface="Courier New" pitchFamily="49" charset="0"/>
            </a:endParaRPr>
          </a:p>
          <a:p>
            <a:pPr lvl="1"/>
            <a:r>
              <a:rPr lang="en-US" sz="2400" i="1" dirty="0">
                <a:solidFill>
                  <a:srgbClr val="0066CC"/>
                </a:solidFill>
                <a:cs typeface="Times New Roman" pitchFamily="18" charset="0"/>
              </a:rPr>
              <a:t>Near net shape</a:t>
            </a:r>
            <a:r>
              <a:rPr lang="en-US" sz="2400" dirty="0">
                <a:solidFill>
                  <a:srgbClr val="0066CC"/>
                </a:solidFill>
                <a:cs typeface="Times New Roman" pitchFamily="18" charset="0"/>
              </a:rPr>
              <a:t> processes</a:t>
            </a:r>
            <a:r>
              <a:rPr lang="en-US" sz="2400" dirty="0">
                <a:cs typeface="Times New Roman" pitchFamily="18" charset="0"/>
              </a:rPr>
              <a:t> - when minimum amount of machining is required</a:t>
            </a:r>
          </a:p>
        </p:txBody>
      </p:sp>
      <p:pic>
        <p:nvPicPr>
          <p:cNvPr id="50180" name="Picture 4" descr="MCj04042770000[1]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0" y="4724400"/>
            <a:ext cx="892175" cy="927100"/>
          </a:xfrm>
          <a:prstGeom prst="rect">
            <a:avLst/>
          </a:prstGeom>
          <a:noFill/>
        </p:spPr>
      </p:pic>
      <p:sp>
        <p:nvSpPr>
          <p:cNvPr id="50181" name="Text Box 5"/>
          <p:cNvSpPr txBox="1">
            <a:spLocks noChangeArrowheads="1"/>
          </p:cNvSpPr>
          <p:nvPr/>
        </p:nvSpPr>
        <p:spPr bwMode="auto">
          <a:xfrm>
            <a:off x="381000" y="5638800"/>
            <a:ext cx="173355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200" dirty="0"/>
              <a:t>Click to see figure 1-4 again</a:t>
            </a:r>
          </a:p>
        </p:txBody>
      </p:sp>
      <p:sp>
        <p:nvSpPr>
          <p:cNvPr id="50182" name="Text Box 6">
            <a:hlinkClick r:id="rId4" action="ppaction://hlinksldjump"/>
          </p:cNvPr>
          <p:cNvSpPr txBox="1">
            <a:spLocks noChangeArrowheads="1"/>
          </p:cNvSpPr>
          <p:nvPr/>
        </p:nvSpPr>
        <p:spPr bwMode="auto">
          <a:xfrm>
            <a:off x="1038225" y="130175"/>
            <a:ext cx="3651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FF0066"/>
                </a:solidFill>
              </a:rPr>
              <a:t>A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054BD9-7143-418A-B66B-683441D682D1}" type="slidenum">
              <a:rPr lang="en-US"/>
              <a:pPr/>
              <a:t>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Chapter1- Part1</a:t>
            </a:r>
          </a:p>
        </p:txBody>
      </p:sp>
      <p:sp>
        <p:nvSpPr>
          <p:cNvPr id="80898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0" y="228600"/>
            <a:ext cx="7239000" cy="914400"/>
          </a:xfrm>
        </p:spPr>
        <p:txBody>
          <a:bodyPr/>
          <a:lstStyle/>
          <a:p>
            <a:pPr algn="ctr"/>
            <a:r>
              <a:rPr lang="en-US" b="0" dirty="0"/>
              <a:t>Manufacturing is Important</a:t>
            </a:r>
          </a:p>
        </p:txBody>
      </p:sp>
      <p:sp>
        <p:nvSpPr>
          <p:cNvPr id="808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057400" y="1447800"/>
            <a:ext cx="6781800" cy="4495800"/>
          </a:xfrm>
        </p:spPr>
        <p:txBody>
          <a:bodyPr/>
          <a:lstStyle/>
          <a:p>
            <a:pPr>
              <a:buClr>
                <a:srgbClr val="FF0066"/>
              </a:buClr>
              <a:buFont typeface="Wingdings" pitchFamily="2" charset="2"/>
              <a:buChar char="§"/>
            </a:pPr>
            <a:r>
              <a:rPr lang="en-US" dirty="0"/>
              <a:t>Technologically</a:t>
            </a:r>
          </a:p>
          <a:p>
            <a:pPr>
              <a:buClr>
                <a:srgbClr val="FF0066"/>
              </a:buClr>
              <a:buFont typeface="Wingdings" pitchFamily="2" charset="2"/>
              <a:buChar char="§"/>
            </a:pPr>
            <a:r>
              <a:rPr lang="en-US" dirty="0"/>
              <a:t>Economically</a:t>
            </a:r>
          </a:p>
          <a:p>
            <a:pPr>
              <a:buClr>
                <a:srgbClr val="FF0066"/>
              </a:buClr>
              <a:buFont typeface="Wingdings" pitchFamily="2" charset="2"/>
              <a:buChar char="§"/>
            </a:pPr>
            <a:r>
              <a:rPr lang="en-US" dirty="0"/>
              <a:t>Historically </a:t>
            </a:r>
          </a:p>
          <a:p>
            <a:pPr>
              <a:buClr>
                <a:srgbClr val="FF0066"/>
              </a:buClr>
              <a:buFont typeface="Wingdings" pitchFamily="2" charset="2"/>
              <a:buChar char="§"/>
            </a:pPr>
            <a:endParaRPr lang="en-US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971574-FD46-4D2B-A370-5EFFD9477C72}" type="slidenum">
              <a:rPr lang="en-US"/>
              <a:pPr/>
              <a:t>40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Chapter1- Part2</a:t>
            </a:r>
          </a:p>
        </p:txBody>
      </p:sp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0" dirty="0">
                <a:solidFill>
                  <a:srgbClr val="00CC00"/>
                </a:solidFill>
                <a:cs typeface="Times New Roman" pitchFamily="18" charset="0"/>
              </a:rPr>
              <a:t>Property‑Enhancing Processes</a:t>
            </a:r>
            <a:r>
              <a:rPr lang="en-US" dirty="0"/>
              <a:t> </a:t>
            </a:r>
          </a:p>
        </p:txBody>
      </p:sp>
      <p:sp>
        <p:nvSpPr>
          <p:cNvPr id="51203" name="Rectangle 3"/>
          <p:cNvSpPr>
            <a:spLocks noGrp="1" noChangeArrowheads="1"/>
          </p:cNvSpPr>
          <p:nvPr>
            <p:ph idx="1"/>
          </p:nvPr>
        </p:nvSpPr>
        <p:spPr>
          <a:xfrm>
            <a:off x="2057400" y="1447800"/>
            <a:ext cx="6781800" cy="4495800"/>
          </a:xfrm>
        </p:spPr>
        <p:txBody>
          <a:bodyPr/>
          <a:lstStyle/>
          <a:p>
            <a:r>
              <a:rPr lang="en-US" dirty="0">
                <a:solidFill>
                  <a:srgbClr val="008080"/>
                </a:solidFill>
                <a:cs typeface="Times New Roman" pitchFamily="18" charset="0"/>
              </a:rPr>
              <a:t>Performed to improve mechanical or physical properties of work material</a:t>
            </a:r>
            <a:endParaRPr lang="en-US" dirty="0">
              <a:solidFill>
                <a:srgbClr val="008080"/>
              </a:solidFill>
              <a:cs typeface="Courier New" pitchFamily="49" charset="0"/>
            </a:endParaRPr>
          </a:p>
          <a:p>
            <a:pPr>
              <a:buClr>
                <a:srgbClr val="FF0066"/>
              </a:buClr>
              <a:buFont typeface="Wingdings" pitchFamily="2" charset="2"/>
              <a:buChar char="§"/>
            </a:pPr>
            <a:r>
              <a:rPr lang="en-US" dirty="0">
                <a:cs typeface="Times New Roman" pitchFamily="18" charset="0"/>
              </a:rPr>
              <a:t>Part shape is not altered, except unintentionally</a:t>
            </a:r>
          </a:p>
          <a:p>
            <a:pPr lvl="1"/>
            <a:r>
              <a:rPr lang="en-US" sz="2000" dirty="0">
                <a:cs typeface="Courier New" pitchFamily="49" charset="0"/>
              </a:rPr>
              <a:t>Example: unintentional warping of a heat treated part</a:t>
            </a:r>
          </a:p>
          <a:p>
            <a:pPr lvl="1"/>
            <a:endParaRPr lang="en-US" sz="2400" dirty="0">
              <a:cs typeface="Courier New" pitchFamily="49" charset="0"/>
            </a:endParaRPr>
          </a:p>
          <a:p>
            <a:pPr>
              <a:buClr>
                <a:srgbClr val="FF0066"/>
              </a:buClr>
              <a:buFont typeface="Wingdings" pitchFamily="2" charset="2"/>
              <a:buChar char="§"/>
            </a:pPr>
            <a:r>
              <a:rPr lang="en-US" sz="2000" dirty="0">
                <a:cs typeface="Times New Roman" pitchFamily="18" charset="0"/>
              </a:rPr>
              <a:t>Examples: </a:t>
            </a:r>
          </a:p>
          <a:p>
            <a:pPr lvl="1"/>
            <a:r>
              <a:rPr lang="en-US" sz="2000" dirty="0">
                <a:cs typeface="Times New Roman" pitchFamily="18" charset="0"/>
              </a:rPr>
              <a:t>Heat treatment of metals and glasses </a:t>
            </a:r>
          </a:p>
          <a:p>
            <a:pPr lvl="1"/>
            <a:r>
              <a:rPr lang="en-US" sz="2000" dirty="0">
                <a:cs typeface="Times New Roman" pitchFamily="18" charset="0"/>
              </a:rPr>
              <a:t>Sintering of powdered metals and ceramics</a:t>
            </a:r>
          </a:p>
        </p:txBody>
      </p:sp>
      <p:pic>
        <p:nvPicPr>
          <p:cNvPr id="51204" name="Picture 4" descr="MCj04042770000[1]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90600" y="4572000"/>
            <a:ext cx="892175" cy="927100"/>
          </a:xfrm>
          <a:prstGeom prst="rect">
            <a:avLst/>
          </a:prstGeom>
          <a:noFill/>
        </p:spPr>
      </p:pic>
      <p:sp>
        <p:nvSpPr>
          <p:cNvPr id="51205" name="Text Box 5"/>
          <p:cNvSpPr txBox="1">
            <a:spLocks noChangeArrowheads="1"/>
          </p:cNvSpPr>
          <p:nvPr/>
        </p:nvSpPr>
        <p:spPr bwMode="auto">
          <a:xfrm>
            <a:off x="609600" y="5486400"/>
            <a:ext cx="173355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200" dirty="0"/>
              <a:t>Click to see figure 1-4 again</a:t>
            </a:r>
          </a:p>
        </p:txBody>
      </p:sp>
      <p:sp>
        <p:nvSpPr>
          <p:cNvPr id="51206" name="Text Box 6">
            <a:hlinkClick r:id="rId4" action="ppaction://hlinksldjump"/>
          </p:cNvPr>
          <p:cNvSpPr txBox="1">
            <a:spLocks noChangeArrowheads="1"/>
          </p:cNvSpPr>
          <p:nvPr/>
        </p:nvSpPr>
        <p:spPr bwMode="auto">
          <a:xfrm>
            <a:off x="1038225" y="130175"/>
            <a:ext cx="3651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00CC00"/>
                </a:solidFill>
              </a:rPr>
              <a:t>B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C51609-A873-48B7-A364-CB3F8B37759D}" type="slidenum">
              <a:rPr lang="en-US"/>
              <a:pPr/>
              <a:t>41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Chapter1- Part2</a:t>
            </a:r>
          </a:p>
        </p:txBody>
      </p:sp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0" y="228600"/>
            <a:ext cx="7696200" cy="990600"/>
          </a:xfrm>
        </p:spPr>
        <p:txBody>
          <a:bodyPr/>
          <a:lstStyle/>
          <a:p>
            <a:pPr algn="ctr"/>
            <a:r>
              <a:rPr lang="en-US" b="0" dirty="0">
                <a:solidFill>
                  <a:srgbClr val="FF6600"/>
                </a:solidFill>
                <a:cs typeface="Times New Roman" pitchFamily="18" charset="0"/>
              </a:rPr>
              <a:t>Surface Processing Operations</a:t>
            </a:r>
            <a:r>
              <a:rPr lang="en-US" dirty="0"/>
              <a:t> </a:t>
            </a:r>
          </a:p>
        </p:txBody>
      </p:sp>
      <p:sp>
        <p:nvSpPr>
          <p:cNvPr id="52227" name="Rectangle 3"/>
          <p:cNvSpPr>
            <a:spLocks noGrp="1" noChangeArrowheads="1"/>
          </p:cNvSpPr>
          <p:nvPr>
            <p:ph idx="1"/>
          </p:nvPr>
        </p:nvSpPr>
        <p:spPr>
          <a:xfrm>
            <a:off x="1905000" y="1371600"/>
            <a:ext cx="6553200" cy="4724400"/>
          </a:xfrm>
        </p:spPr>
        <p:txBody>
          <a:bodyPr/>
          <a:lstStyle/>
          <a:p>
            <a:pPr marL="609600" indent="-609600">
              <a:spcBef>
                <a:spcPct val="30000"/>
              </a:spcBef>
              <a:spcAft>
                <a:spcPct val="30000"/>
              </a:spcAft>
              <a:buClr>
                <a:srgbClr val="FF0066"/>
              </a:buClr>
              <a:buFont typeface="Wingdings" pitchFamily="2" charset="2"/>
              <a:buChar char="§"/>
            </a:pPr>
            <a:r>
              <a:rPr lang="en-US" dirty="0">
                <a:solidFill>
                  <a:srgbClr val="FF6600"/>
                </a:solidFill>
                <a:cs typeface="Times New Roman" pitchFamily="18" charset="0"/>
              </a:rPr>
              <a:t>Cleaning </a:t>
            </a:r>
            <a:r>
              <a:rPr lang="en-US" dirty="0">
                <a:cs typeface="Times New Roman" pitchFamily="18" charset="0"/>
              </a:rPr>
              <a:t>- chemical and mechanical processes to </a:t>
            </a:r>
            <a:r>
              <a:rPr lang="en-US" u="sng" dirty="0">
                <a:cs typeface="Times New Roman" pitchFamily="18" charset="0"/>
              </a:rPr>
              <a:t>remove dirt, oil, and other contaminants</a:t>
            </a:r>
            <a:r>
              <a:rPr lang="en-US" dirty="0">
                <a:cs typeface="Times New Roman" pitchFamily="18" charset="0"/>
              </a:rPr>
              <a:t> from the surface</a:t>
            </a:r>
            <a:endParaRPr lang="en-US" dirty="0"/>
          </a:p>
          <a:p>
            <a:pPr marL="609600" indent="-609600">
              <a:spcBef>
                <a:spcPct val="30000"/>
              </a:spcBef>
              <a:spcAft>
                <a:spcPct val="30000"/>
              </a:spcAft>
              <a:buClr>
                <a:srgbClr val="FF0066"/>
              </a:buClr>
              <a:buFont typeface="Wingdings" pitchFamily="2" charset="2"/>
              <a:buChar char="§"/>
            </a:pPr>
            <a:r>
              <a:rPr lang="en-US" dirty="0">
                <a:solidFill>
                  <a:srgbClr val="FF6600"/>
                </a:solidFill>
                <a:cs typeface="Times New Roman" pitchFamily="18" charset="0"/>
              </a:rPr>
              <a:t>Surface treatments</a:t>
            </a:r>
            <a:r>
              <a:rPr lang="en-US" dirty="0">
                <a:cs typeface="Times New Roman" pitchFamily="18" charset="0"/>
              </a:rPr>
              <a:t> - mechanical working such as </a:t>
            </a:r>
            <a:r>
              <a:rPr lang="en-US" u="sng" dirty="0">
                <a:cs typeface="Times New Roman" pitchFamily="18" charset="0"/>
              </a:rPr>
              <a:t>sand blasting</a:t>
            </a:r>
            <a:r>
              <a:rPr lang="en-US" dirty="0">
                <a:cs typeface="Times New Roman" pitchFamily="18" charset="0"/>
              </a:rPr>
              <a:t>, and physical processes like </a:t>
            </a:r>
            <a:r>
              <a:rPr lang="en-US" u="sng" dirty="0">
                <a:cs typeface="Times New Roman" pitchFamily="18" charset="0"/>
              </a:rPr>
              <a:t>diffusion</a:t>
            </a:r>
            <a:endParaRPr lang="en-US" u="sng" dirty="0"/>
          </a:p>
          <a:p>
            <a:pPr marL="609600" indent="-609600">
              <a:spcBef>
                <a:spcPct val="30000"/>
              </a:spcBef>
              <a:spcAft>
                <a:spcPct val="30000"/>
              </a:spcAft>
              <a:buClr>
                <a:srgbClr val="FF0066"/>
              </a:buClr>
              <a:buFont typeface="Wingdings" pitchFamily="2" charset="2"/>
              <a:buChar char="§"/>
            </a:pPr>
            <a:r>
              <a:rPr lang="en-US" dirty="0">
                <a:solidFill>
                  <a:srgbClr val="FF6600"/>
                </a:solidFill>
                <a:cs typeface="Times New Roman" pitchFamily="18" charset="0"/>
              </a:rPr>
              <a:t>Coating and thin film deposition</a:t>
            </a:r>
            <a:r>
              <a:rPr lang="en-US" dirty="0">
                <a:cs typeface="Times New Roman" pitchFamily="18" charset="0"/>
              </a:rPr>
              <a:t> - </a:t>
            </a:r>
            <a:r>
              <a:rPr lang="en-US" u="sng" dirty="0">
                <a:cs typeface="Times New Roman" pitchFamily="18" charset="0"/>
              </a:rPr>
              <a:t>coating exterior surface</a:t>
            </a:r>
            <a:r>
              <a:rPr lang="en-US" dirty="0">
                <a:cs typeface="Times New Roman" pitchFamily="18" charset="0"/>
              </a:rPr>
              <a:t> of the workpart</a:t>
            </a:r>
            <a:endParaRPr lang="en-US" dirty="0"/>
          </a:p>
          <a:p>
            <a:pPr marL="609600" indent="-609600">
              <a:buClr>
                <a:srgbClr val="FF0066"/>
              </a:buClr>
            </a:pPr>
            <a:endParaRPr lang="en-US" dirty="0">
              <a:cs typeface="Times New Roman" pitchFamily="18" charset="0"/>
            </a:endParaRPr>
          </a:p>
        </p:txBody>
      </p:sp>
      <p:pic>
        <p:nvPicPr>
          <p:cNvPr id="52228" name="Picture 4" descr="MCj04042770000[1]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67200" y="5029200"/>
            <a:ext cx="892175" cy="927100"/>
          </a:xfrm>
          <a:prstGeom prst="rect">
            <a:avLst/>
          </a:prstGeom>
          <a:noFill/>
        </p:spPr>
      </p:pic>
      <p:sp>
        <p:nvSpPr>
          <p:cNvPr id="52229" name="Text Box 5"/>
          <p:cNvSpPr txBox="1">
            <a:spLocks noChangeArrowheads="1"/>
          </p:cNvSpPr>
          <p:nvPr/>
        </p:nvSpPr>
        <p:spPr bwMode="auto">
          <a:xfrm>
            <a:off x="3886200" y="5943600"/>
            <a:ext cx="173355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200" dirty="0"/>
              <a:t>Click to see figure 1-4 again</a:t>
            </a:r>
          </a:p>
        </p:txBody>
      </p:sp>
      <p:sp>
        <p:nvSpPr>
          <p:cNvPr id="52230" name="Text Box 6">
            <a:hlinkClick r:id="rId4" action="ppaction://hlinksldjump"/>
          </p:cNvPr>
          <p:cNvSpPr txBox="1">
            <a:spLocks noChangeArrowheads="1"/>
          </p:cNvSpPr>
          <p:nvPr/>
        </p:nvSpPr>
        <p:spPr bwMode="auto">
          <a:xfrm>
            <a:off x="1038225" y="130175"/>
            <a:ext cx="3651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FF6600"/>
                </a:solidFill>
              </a:rPr>
              <a:t>C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A0B2BC-6305-4F3A-9912-F94B9419F05E}" type="slidenum">
              <a:rPr lang="en-US"/>
              <a:pPr/>
              <a:t>42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Chapter1- Part2</a:t>
            </a:r>
          </a:p>
        </p:txBody>
      </p:sp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0" y="228600"/>
            <a:ext cx="7696200" cy="838200"/>
          </a:xfrm>
        </p:spPr>
        <p:txBody>
          <a:bodyPr/>
          <a:lstStyle/>
          <a:p>
            <a:pPr algn="ctr"/>
            <a:r>
              <a:rPr lang="en-US" b="0" dirty="0">
                <a:cs typeface="Times New Roman" pitchFamily="18" charset="0"/>
              </a:rPr>
              <a:t>Assembly Operations</a:t>
            </a:r>
            <a:r>
              <a:rPr lang="en-US" dirty="0"/>
              <a:t> </a:t>
            </a:r>
          </a:p>
        </p:txBody>
      </p:sp>
      <p:sp>
        <p:nvSpPr>
          <p:cNvPr id="53251" name="Rectangle 3"/>
          <p:cNvSpPr>
            <a:spLocks noGrp="1" noChangeArrowheads="1"/>
          </p:cNvSpPr>
          <p:nvPr>
            <p:ph idx="1"/>
          </p:nvPr>
        </p:nvSpPr>
        <p:spPr>
          <a:xfrm>
            <a:off x="2590800" y="1295400"/>
            <a:ext cx="6172200" cy="4800600"/>
          </a:xfrm>
        </p:spPr>
        <p:txBody>
          <a:bodyPr/>
          <a:lstStyle/>
          <a:p>
            <a:pPr marL="609600" indent="-609600"/>
            <a:r>
              <a:rPr lang="en-US" dirty="0">
                <a:solidFill>
                  <a:srgbClr val="0066CC"/>
                </a:solidFill>
                <a:cs typeface="Times New Roman" pitchFamily="18" charset="0"/>
              </a:rPr>
              <a:t>Two or more separate parts are joined to form a new entity</a:t>
            </a:r>
          </a:p>
          <a:p>
            <a:pPr marL="609600" indent="-609600">
              <a:buClr>
                <a:srgbClr val="FF0066"/>
              </a:buClr>
              <a:buFont typeface="Wingdings" pitchFamily="2" charset="2"/>
              <a:buChar char="§"/>
            </a:pPr>
            <a:r>
              <a:rPr lang="en-US" dirty="0">
                <a:cs typeface="Times New Roman" pitchFamily="18" charset="0"/>
              </a:rPr>
              <a:t>Types of assembly operations:</a:t>
            </a:r>
          </a:p>
          <a:p>
            <a:pPr marL="990600" lvl="1" indent="-533400">
              <a:buFontTx/>
              <a:buAutoNum type="arabicPeriod"/>
            </a:pPr>
            <a:r>
              <a:rPr lang="en-US" sz="2400" dirty="0">
                <a:solidFill>
                  <a:srgbClr val="FF0066"/>
                </a:solidFill>
                <a:cs typeface="Times New Roman" pitchFamily="18" charset="0"/>
              </a:rPr>
              <a:t>Joining processes</a:t>
            </a:r>
            <a:r>
              <a:rPr lang="en-US" sz="2400" dirty="0">
                <a:cs typeface="Times New Roman" pitchFamily="18" charset="0"/>
              </a:rPr>
              <a:t> – create a permanent joint</a:t>
            </a:r>
          </a:p>
          <a:p>
            <a:pPr marL="1371600" lvl="2" indent="-457200">
              <a:buFont typeface="Wingdings" pitchFamily="2" charset="2"/>
              <a:buChar char="§"/>
            </a:pPr>
            <a:r>
              <a:rPr lang="en-US" sz="2400" dirty="0">
                <a:cs typeface="Times New Roman" pitchFamily="18" charset="0"/>
              </a:rPr>
              <a:t>Welding, brazing, soldering, and adhesive bonding</a:t>
            </a:r>
          </a:p>
          <a:p>
            <a:pPr marL="990600" lvl="1" indent="-533400">
              <a:buFontTx/>
              <a:buAutoNum type="arabicPeriod"/>
            </a:pPr>
            <a:r>
              <a:rPr lang="en-US" sz="2400" dirty="0">
                <a:solidFill>
                  <a:srgbClr val="FF0066"/>
                </a:solidFill>
                <a:cs typeface="Times New Roman" pitchFamily="18" charset="0"/>
              </a:rPr>
              <a:t>Mechanical assembly</a:t>
            </a:r>
            <a:r>
              <a:rPr lang="en-US" sz="2400" dirty="0">
                <a:cs typeface="Times New Roman" pitchFamily="18" charset="0"/>
              </a:rPr>
              <a:t> – fastening by mechanical methods </a:t>
            </a:r>
            <a:endParaRPr lang="en-US" sz="2400" dirty="0"/>
          </a:p>
          <a:p>
            <a:pPr marL="1371600" lvl="2" indent="-457200">
              <a:buFont typeface="Wingdings" pitchFamily="2" charset="2"/>
              <a:buChar char="§"/>
            </a:pPr>
            <a:r>
              <a:rPr lang="en-US" sz="2400" dirty="0">
                <a:cs typeface="Times New Roman" pitchFamily="18" charset="0"/>
              </a:rPr>
              <a:t>Threaded fasteners (screws, bolts and nuts); press fitting, expansion fits</a:t>
            </a:r>
          </a:p>
        </p:txBody>
      </p:sp>
      <p:sp>
        <p:nvSpPr>
          <p:cNvPr id="53252" name="Text Box 4">
            <a:hlinkClick r:id="rId2" action="ppaction://hlinksldjump"/>
          </p:cNvPr>
          <p:cNvSpPr txBox="1">
            <a:spLocks noChangeArrowheads="1"/>
          </p:cNvSpPr>
          <p:nvPr/>
        </p:nvSpPr>
        <p:spPr bwMode="auto">
          <a:xfrm>
            <a:off x="1038225" y="130175"/>
            <a:ext cx="3651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006699"/>
                </a:solidFill>
              </a:rPr>
              <a:t>D</a:t>
            </a:r>
          </a:p>
        </p:txBody>
      </p:sp>
      <p:pic>
        <p:nvPicPr>
          <p:cNvPr id="53254" name="Picture 6" descr="downpipe%2520weld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3400" y="2514600"/>
            <a:ext cx="2438400" cy="1719263"/>
          </a:xfrm>
          <a:prstGeom prst="rect">
            <a:avLst/>
          </a:prstGeom>
          <a:noFill/>
        </p:spPr>
      </p:pic>
      <p:pic>
        <p:nvPicPr>
          <p:cNvPr id="53256" name="Picture 8" descr="screw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62000" y="4495800"/>
            <a:ext cx="2362200" cy="1514475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7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/>
          <a:p>
            <a:fld id="{6B565102-D346-46C2-BC56-5CA27DC34C93}" type="slidenum">
              <a:rPr lang="en-US"/>
              <a:pPr/>
              <a:t>43</a:t>
            </a:fld>
            <a:endParaRPr lang="en-US" dirty="0"/>
          </a:p>
        </p:txBody>
      </p:sp>
      <p:sp>
        <p:nvSpPr>
          <p:cNvPr id="4" name="Rectangle 18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Chapter1- Part2</a:t>
            </a:r>
          </a:p>
        </p:txBody>
      </p:sp>
      <p:sp>
        <p:nvSpPr>
          <p:cNvPr id="133124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b="0" dirty="0">
                <a:cs typeface="Courier New" pitchFamily="49" charset="0"/>
              </a:rPr>
              <a:t>Production Systems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CB9D7D-FB05-4477-9786-25233CDD895B}" type="slidenum">
              <a:rPr lang="en-US"/>
              <a:pPr/>
              <a:t>44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Chapter1- Part2</a:t>
            </a:r>
          </a:p>
        </p:txBody>
      </p:sp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0" y="228600"/>
            <a:ext cx="7696200" cy="792163"/>
          </a:xfrm>
        </p:spPr>
        <p:txBody>
          <a:bodyPr/>
          <a:lstStyle/>
          <a:p>
            <a:pPr algn="ctr"/>
            <a:r>
              <a:rPr lang="en-US" b="0" dirty="0">
                <a:cs typeface="Courier New" pitchFamily="49" charset="0"/>
              </a:rPr>
              <a:t>Production Systems</a:t>
            </a:r>
            <a:r>
              <a:rPr lang="en-US" dirty="0"/>
              <a:t> </a:t>
            </a:r>
          </a:p>
        </p:txBody>
      </p:sp>
      <p:sp>
        <p:nvSpPr>
          <p:cNvPr id="57347" name="Rectangle 3"/>
          <p:cNvSpPr>
            <a:spLocks noGrp="1" noChangeArrowheads="1"/>
          </p:cNvSpPr>
          <p:nvPr>
            <p:ph idx="1"/>
          </p:nvPr>
        </p:nvSpPr>
        <p:spPr>
          <a:xfrm>
            <a:off x="1752600" y="1371600"/>
            <a:ext cx="6934200" cy="2438400"/>
          </a:xfrm>
        </p:spPr>
        <p:txBody>
          <a:bodyPr/>
          <a:lstStyle/>
          <a:p>
            <a:pPr marL="609600" indent="-609600"/>
            <a:r>
              <a:rPr lang="en-US" u="sng" dirty="0">
                <a:cs typeface="Times New Roman" pitchFamily="18" charset="0"/>
              </a:rPr>
              <a:t>People, equipment, and procedures</a:t>
            </a:r>
            <a:r>
              <a:rPr lang="en-US" dirty="0">
                <a:cs typeface="Times New Roman" pitchFamily="18" charset="0"/>
              </a:rPr>
              <a:t> used for the </a:t>
            </a:r>
            <a:r>
              <a:rPr lang="en-US" dirty="0">
                <a:solidFill>
                  <a:srgbClr val="000066"/>
                </a:solidFill>
                <a:cs typeface="Times New Roman" pitchFamily="18" charset="0"/>
              </a:rPr>
              <a:t>combination of materials and processes</a:t>
            </a:r>
            <a:r>
              <a:rPr lang="en-US" dirty="0">
                <a:cs typeface="Times New Roman" pitchFamily="18" charset="0"/>
              </a:rPr>
              <a:t> that constitute a firm's manufacturing operations</a:t>
            </a:r>
          </a:p>
          <a:p>
            <a:pPr marL="609600" indent="-609600"/>
            <a:r>
              <a:rPr lang="en-US" dirty="0">
                <a:cs typeface="Times New Roman" pitchFamily="18" charset="0"/>
              </a:rPr>
              <a:t> </a:t>
            </a:r>
          </a:p>
          <a:p>
            <a:pPr marL="609600" indent="-609600">
              <a:buClr>
                <a:srgbClr val="FF0066"/>
              </a:buClr>
              <a:buFont typeface="Wingdings" pitchFamily="2" charset="2"/>
              <a:buChar char="§"/>
            </a:pPr>
            <a:r>
              <a:rPr lang="en-US" sz="1800" dirty="0">
                <a:cs typeface="Times New Roman" pitchFamily="18" charset="0"/>
              </a:rPr>
              <a:t>A manufacturing firm must have systems and procedures to efficiently accomplish its type of production</a:t>
            </a:r>
            <a:endParaRPr lang="en-US" sz="1800" dirty="0">
              <a:cs typeface="Courier New" pitchFamily="49" charset="0"/>
            </a:endParaRPr>
          </a:p>
        </p:txBody>
      </p:sp>
      <p:sp>
        <p:nvSpPr>
          <p:cNvPr id="132098" name="Rectangle 2"/>
          <p:cNvSpPr>
            <a:spLocks noChangeArrowheads="1"/>
          </p:cNvSpPr>
          <p:nvPr/>
        </p:nvSpPr>
        <p:spPr bwMode="auto">
          <a:xfrm>
            <a:off x="1828800" y="3886200"/>
            <a:ext cx="6858000" cy="1827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457200" indent="-457200" algn="l"/>
            <a:r>
              <a:rPr lang="en-US" dirty="0">
                <a:solidFill>
                  <a:srgbClr val="000066"/>
                </a:solidFill>
                <a:latin typeface="Arial" charset="0"/>
              </a:rPr>
              <a:t>Two categories of production systems</a:t>
            </a:r>
            <a:r>
              <a:rPr lang="en-US" dirty="0">
                <a:latin typeface="Arial" charset="0"/>
              </a:rPr>
              <a:t>: </a:t>
            </a:r>
          </a:p>
          <a:p>
            <a:pPr marL="914400" lvl="1" indent="-457200" algn="l">
              <a:buFontTx/>
              <a:buAutoNum type="arabicPeriod"/>
            </a:pPr>
            <a:r>
              <a:rPr lang="en-US" dirty="0">
                <a:solidFill>
                  <a:srgbClr val="FF0066"/>
                </a:solidFill>
                <a:latin typeface="Arial" charset="0"/>
              </a:rPr>
              <a:t>Production facilities</a:t>
            </a:r>
          </a:p>
          <a:p>
            <a:pPr marL="914400" lvl="1" indent="-457200" algn="l">
              <a:buFontTx/>
              <a:buAutoNum type="arabicPeriod"/>
            </a:pPr>
            <a:r>
              <a:rPr lang="en-US" dirty="0">
                <a:solidFill>
                  <a:srgbClr val="FF0066"/>
                </a:solidFill>
                <a:latin typeface="Arial" charset="0"/>
              </a:rPr>
              <a:t>Manufacturing support systems</a:t>
            </a:r>
          </a:p>
          <a:p>
            <a:pPr marL="914400" lvl="1" indent="-457200" algn="l"/>
            <a:endParaRPr lang="en-US" dirty="0">
              <a:solidFill>
                <a:srgbClr val="FF0066"/>
              </a:solidFill>
              <a:latin typeface="Arial" charset="0"/>
            </a:endParaRPr>
          </a:p>
          <a:p>
            <a:pPr marL="457200" indent="-457200" algn="l"/>
            <a:r>
              <a:rPr lang="en-US" sz="1800" dirty="0">
                <a:latin typeface="Arial" charset="0"/>
              </a:rPr>
              <a:t>Both categories include people (people make the systems work)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32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2098" grpId="0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7F1D2F-2BB0-418B-8AE1-756327187E3C}" type="slidenum">
              <a:rPr lang="en-US"/>
              <a:pPr/>
              <a:t>45</a:t>
            </a:fld>
            <a:endParaRPr lang="en-US" dirty="0"/>
          </a:p>
        </p:txBody>
      </p:sp>
      <p:sp>
        <p:nvSpPr>
          <p:cNvPr id="13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Chapter1- Part2</a:t>
            </a:r>
          </a:p>
        </p:txBody>
      </p:sp>
      <p:sp>
        <p:nvSpPr>
          <p:cNvPr id="13619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0" dirty="0"/>
              <a:t>Production systems</a:t>
            </a:r>
          </a:p>
        </p:txBody>
      </p:sp>
      <p:sp>
        <p:nvSpPr>
          <p:cNvPr id="136197" name="Rectangle 5"/>
          <p:cNvSpPr>
            <a:spLocks noChangeArrowheads="1"/>
          </p:cNvSpPr>
          <p:nvPr/>
        </p:nvSpPr>
        <p:spPr bwMode="auto">
          <a:xfrm>
            <a:off x="3581400" y="1447800"/>
            <a:ext cx="2362200" cy="762000"/>
          </a:xfrm>
          <a:prstGeom prst="rect">
            <a:avLst/>
          </a:prstGeom>
          <a:noFill/>
          <a:ln w="38100">
            <a:solidFill>
              <a:srgbClr val="9933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dirty="0">
                <a:solidFill>
                  <a:srgbClr val="993300"/>
                </a:solidFill>
              </a:rPr>
              <a:t>Production systems</a:t>
            </a:r>
          </a:p>
        </p:txBody>
      </p:sp>
      <p:sp>
        <p:nvSpPr>
          <p:cNvPr id="136198" name="Line 6"/>
          <p:cNvSpPr>
            <a:spLocks noChangeShapeType="1"/>
          </p:cNvSpPr>
          <p:nvPr/>
        </p:nvSpPr>
        <p:spPr bwMode="auto">
          <a:xfrm flipH="1">
            <a:off x="3352800" y="2209800"/>
            <a:ext cx="914400" cy="533400"/>
          </a:xfrm>
          <a:prstGeom prst="line">
            <a:avLst/>
          </a:prstGeom>
          <a:noFill/>
          <a:ln w="38100">
            <a:solidFill>
              <a:srgbClr val="009999"/>
            </a:solidFill>
            <a:miter lim="800000"/>
            <a:headEnd/>
            <a:tailEnd type="triangle" w="lg" len="lg"/>
          </a:ln>
          <a:effectLst/>
        </p:spPr>
        <p:txBody>
          <a:bodyPr wrap="none"/>
          <a:lstStyle/>
          <a:p>
            <a:endParaRPr lang="en-US" dirty="0"/>
          </a:p>
        </p:txBody>
      </p:sp>
      <p:sp>
        <p:nvSpPr>
          <p:cNvPr id="136199" name="Line 7"/>
          <p:cNvSpPr>
            <a:spLocks noChangeShapeType="1"/>
          </p:cNvSpPr>
          <p:nvPr/>
        </p:nvSpPr>
        <p:spPr bwMode="auto">
          <a:xfrm>
            <a:off x="5181600" y="2209800"/>
            <a:ext cx="838200" cy="533400"/>
          </a:xfrm>
          <a:prstGeom prst="line">
            <a:avLst/>
          </a:prstGeom>
          <a:noFill/>
          <a:ln w="38100">
            <a:solidFill>
              <a:srgbClr val="009999"/>
            </a:solidFill>
            <a:round/>
            <a:headEnd/>
            <a:tailEnd type="triangle" w="lg" len="lg"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36200" name="Rectangle 8"/>
          <p:cNvSpPr>
            <a:spLocks noChangeArrowheads="1"/>
          </p:cNvSpPr>
          <p:nvPr/>
        </p:nvSpPr>
        <p:spPr bwMode="auto">
          <a:xfrm>
            <a:off x="1752600" y="2743200"/>
            <a:ext cx="2590800" cy="914400"/>
          </a:xfrm>
          <a:prstGeom prst="rect">
            <a:avLst/>
          </a:prstGeom>
          <a:gradFill rotWithShape="1">
            <a:gsLst>
              <a:gs pos="0">
                <a:srgbClr val="33CCCC"/>
              </a:gs>
              <a:gs pos="50000">
                <a:schemeClr val="bg1"/>
              </a:gs>
              <a:gs pos="100000">
                <a:srgbClr val="33CCCC"/>
              </a:gs>
            </a:gsLst>
            <a:lin ang="5400000" scaled="1"/>
          </a:gradFill>
          <a:ln w="38100" algn="ctr">
            <a:solidFill>
              <a:srgbClr val="0000FF"/>
            </a:solidFill>
            <a:miter lim="800000"/>
            <a:headEnd/>
            <a:tailEnd type="none" w="lg" len="lg"/>
          </a:ln>
          <a:effectLst/>
        </p:spPr>
        <p:txBody>
          <a:bodyPr wrap="none" anchor="ctr"/>
          <a:lstStyle/>
          <a:p>
            <a:r>
              <a:rPr lang="en-US" dirty="0">
                <a:solidFill>
                  <a:srgbClr val="006600"/>
                </a:solidFill>
              </a:rPr>
              <a:t>Production facilities</a:t>
            </a:r>
          </a:p>
        </p:txBody>
      </p:sp>
      <p:sp>
        <p:nvSpPr>
          <p:cNvPr id="136201" name="Rectangle 9"/>
          <p:cNvSpPr>
            <a:spLocks noChangeArrowheads="1"/>
          </p:cNvSpPr>
          <p:nvPr/>
        </p:nvSpPr>
        <p:spPr bwMode="auto">
          <a:xfrm>
            <a:off x="5410200" y="2743200"/>
            <a:ext cx="2209800" cy="914400"/>
          </a:xfrm>
          <a:prstGeom prst="rect">
            <a:avLst/>
          </a:prstGeom>
          <a:gradFill rotWithShape="1">
            <a:gsLst>
              <a:gs pos="0">
                <a:srgbClr val="33CCCC"/>
              </a:gs>
              <a:gs pos="50000">
                <a:schemeClr val="bg1"/>
              </a:gs>
              <a:gs pos="100000">
                <a:srgbClr val="33CCCC"/>
              </a:gs>
            </a:gsLst>
            <a:lin ang="5400000" scaled="1"/>
          </a:gradFill>
          <a:ln w="38100" algn="ctr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dirty="0">
                <a:solidFill>
                  <a:srgbClr val="000066"/>
                </a:solidFill>
              </a:rPr>
              <a:t>Manufacturing </a:t>
            </a:r>
          </a:p>
          <a:p>
            <a:r>
              <a:rPr lang="en-US" dirty="0">
                <a:solidFill>
                  <a:srgbClr val="000066"/>
                </a:solidFill>
              </a:rPr>
              <a:t>support systems</a:t>
            </a:r>
          </a:p>
        </p:txBody>
      </p:sp>
      <p:sp>
        <p:nvSpPr>
          <p:cNvPr id="136210" name="Text Box 18"/>
          <p:cNvSpPr txBox="1">
            <a:spLocks noChangeArrowheads="1"/>
          </p:cNvSpPr>
          <p:nvPr/>
        </p:nvSpPr>
        <p:spPr bwMode="auto">
          <a:xfrm>
            <a:off x="1066800" y="3810000"/>
            <a:ext cx="3581400" cy="173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en-US" sz="1800" b="1" dirty="0"/>
              <a:t>Low production:</a:t>
            </a:r>
            <a:r>
              <a:rPr lang="en-US" sz="1800" dirty="0"/>
              <a:t> Job shop</a:t>
            </a:r>
          </a:p>
          <a:p>
            <a:pPr algn="l"/>
            <a:r>
              <a:rPr lang="en-US" sz="1800" b="1" dirty="0"/>
              <a:t>Medium production:</a:t>
            </a:r>
            <a:r>
              <a:rPr lang="en-US" sz="1800" dirty="0"/>
              <a:t> Batch production and cellular manufacturing </a:t>
            </a:r>
          </a:p>
          <a:p>
            <a:pPr algn="l"/>
            <a:r>
              <a:rPr lang="en-US" sz="1800" b="1" dirty="0"/>
              <a:t>High production:</a:t>
            </a:r>
            <a:r>
              <a:rPr lang="en-US" sz="1800" dirty="0"/>
              <a:t> quantity production and flow line production</a:t>
            </a:r>
          </a:p>
          <a:p>
            <a:pPr algn="l"/>
            <a:endParaRPr lang="en-US" sz="1800" dirty="0"/>
          </a:p>
        </p:txBody>
      </p:sp>
      <p:sp>
        <p:nvSpPr>
          <p:cNvPr id="136211" name="AutoShape 19"/>
          <p:cNvSpPr>
            <a:spLocks/>
          </p:cNvSpPr>
          <p:nvPr/>
        </p:nvSpPr>
        <p:spPr bwMode="auto">
          <a:xfrm>
            <a:off x="838200" y="3657600"/>
            <a:ext cx="304800" cy="1828800"/>
          </a:xfrm>
          <a:prstGeom prst="leftBrace">
            <a:avLst>
              <a:gd name="adj1" fmla="val 50000"/>
              <a:gd name="adj2" fmla="val 50000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36212" name="Rectangle 20"/>
          <p:cNvSpPr>
            <a:spLocks noChangeArrowheads="1"/>
          </p:cNvSpPr>
          <p:nvPr/>
        </p:nvSpPr>
        <p:spPr bwMode="auto">
          <a:xfrm>
            <a:off x="5410200" y="3962400"/>
            <a:ext cx="3124200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914400" lvl="1" indent="-457200" algn="l"/>
            <a:r>
              <a:rPr lang="en-US" sz="1800" b="1" dirty="0"/>
              <a:t>Manufacturing engineering</a:t>
            </a:r>
            <a:r>
              <a:rPr lang="en-US" sz="1800" dirty="0"/>
              <a:t> </a:t>
            </a:r>
          </a:p>
          <a:p>
            <a:pPr marL="914400" lvl="1" indent="-457200" algn="l"/>
            <a:r>
              <a:rPr lang="en-US" sz="1800" b="1" dirty="0"/>
              <a:t>Production planning and control</a:t>
            </a:r>
            <a:r>
              <a:rPr lang="en-US" sz="1800" dirty="0"/>
              <a:t> </a:t>
            </a:r>
          </a:p>
          <a:p>
            <a:pPr marL="914400" lvl="1" indent="-457200" algn="l"/>
            <a:r>
              <a:rPr lang="en-US" sz="1800" b="1" dirty="0"/>
              <a:t>Quality control</a:t>
            </a:r>
          </a:p>
        </p:txBody>
      </p:sp>
      <p:sp>
        <p:nvSpPr>
          <p:cNvPr id="136213" name="AutoShape 21"/>
          <p:cNvSpPr>
            <a:spLocks/>
          </p:cNvSpPr>
          <p:nvPr/>
        </p:nvSpPr>
        <p:spPr bwMode="auto">
          <a:xfrm>
            <a:off x="5257800" y="3810000"/>
            <a:ext cx="228600" cy="1143000"/>
          </a:xfrm>
          <a:prstGeom prst="leftBrace">
            <a:avLst>
              <a:gd name="adj1" fmla="val 41667"/>
              <a:gd name="adj2" fmla="val 50000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D8CACB-3720-4CFE-AAFC-DFD5CACABC8E}" type="slidenum">
              <a:rPr lang="en-US"/>
              <a:pPr/>
              <a:t>46</a:t>
            </a:fld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Chapter1- Part2</a:t>
            </a:r>
          </a:p>
        </p:txBody>
      </p:sp>
      <p:sp>
        <p:nvSpPr>
          <p:cNvPr id="58370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0" y="228600"/>
            <a:ext cx="7696200" cy="731838"/>
          </a:xfrm>
        </p:spPr>
        <p:txBody>
          <a:bodyPr/>
          <a:lstStyle/>
          <a:p>
            <a:pPr algn="ctr"/>
            <a:r>
              <a:rPr lang="en-US" b="0" dirty="0">
                <a:cs typeface="Times New Roman" pitchFamily="18" charset="0"/>
              </a:rPr>
              <a:t>1- Production Facilities</a:t>
            </a:r>
            <a:r>
              <a:rPr lang="en-US" dirty="0"/>
              <a:t> </a:t>
            </a:r>
          </a:p>
        </p:txBody>
      </p:sp>
      <p:sp>
        <p:nvSpPr>
          <p:cNvPr id="58371" name="Rectangle 3"/>
          <p:cNvSpPr>
            <a:spLocks noGrp="1" noChangeArrowheads="1"/>
          </p:cNvSpPr>
          <p:nvPr>
            <p:ph idx="1"/>
          </p:nvPr>
        </p:nvSpPr>
        <p:spPr>
          <a:xfrm>
            <a:off x="1905000" y="1295400"/>
            <a:ext cx="6553200" cy="2209800"/>
          </a:xfrm>
        </p:spPr>
        <p:txBody>
          <a:bodyPr/>
          <a:lstStyle/>
          <a:p>
            <a:r>
              <a:rPr lang="en-US" dirty="0">
                <a:solidFill>
                  <a:srgbClr val="008080"/>
                </a:solidFill>
                <a:cs typeface="Times New Roman" pitchFamily="18" charset="0"/>
              </a:rPr>
              <a:t>The factory, production equipment, and material handling systems</a:t>
            </a:r>
            <a:endParaRPr lang="en-US" dirty="0">
              <a:solidFill>
                <a:srgbClr val="008080"/>
              </a:solidFill>
              <a:cs typeface="Courier New" pitchFamily="49" charset="0"/>
            </a:endParaRPr>
          </a:p>
          <a:p>
            <a:pPr>
              <a:buClr>
                <a:srgbClr val="FF0066"/>
              </a:buClr>
              <a:buFont typeface="Wingdings" pitchFamily="2" charset="2"/>
              <a:buChar char="§"/>
            </a:pPr>
            <a:r>
              <a:rPr lang="en-US" dirty="0">
                <a:cs typeface="Times New Roman" pitchFamily="18" charset="0"/>
              </a:rPr>
              <a:t>Production facilities </a:t>
            </a:r>
            <a:r>
              <a:rPr lang="en-US" u="sng" dirty="0">
                <a:cs typeface="Times New Roman" pitchFamily="18" charset="0"/>
              </a:rPr>
              <a:t>"touch" the product</a:t>
            </a:r>
          </a:p>
          <a:p>
            <a:pPr>
              <a:buClr>
                <a:srgbClr val="FF0066"/>
              </a:buClr>
              <a:buFont typeface="Wingdings" pitchFamily="2" charset="2"/>
              <a:buChar char="§"/>
            </a:pPr>
            <a:r>
              <a:rPr lang="en-US" u="sng" dirty="0">
                <a:cs typeface="Times New Roman" pitchFamily="18" charset="0"/>
              </a:rPr>
              <a:t>Includes</a:t>
            </a:r>
            <a:r>
              <a:rPr lang="en-US" dirty="0">
                <a:cs typeface="Times New Roman" pitchFamily="18" charset="0"/>
              </a:rPr>
              <a:t> the way the equipment is arranged in the factory ‑ the </a:t>
            </a:r>
            <a:r>
              <a:rPr lang="en-US" i="1" u="sng" dirty="0">
                <a:cs typeface="Times New Roman" pitchFamily="18" charset="0"/>
              </a:rPr>
              <a:t>plant layout</a:t>
            </a:r>
          </a:p>
        </p:txBody>
      </p:sp>
      <p:sp>
        <p:nvSpPr>
          <p:cNvPr id="58372" name="Rectangle 4"/>
          <p:cNvSpPr>
            <a:spLocks noChangeArrowheads="1"/>
          </p:cNvSpPr>
          <p:nvPr/>
        </p:nvSpPr>
        <p:spPr bwMode="auto">
          <a:xfrm>
            <a:off x="555625" y="4057650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endParaRPr lang="en-US" sz="1800" dirty="0">
              <a:latin typeface="Times New Roman" pitchFamily="18" charset="0"/>
            </a:endParaRPr>
          </a:p>
        </p:txBody>
      </p:sp>
      <p:sp>
        <p:nvSpPr>
          <p:cNvPr id="58373" name="Rectangle 5"/>
          <p:cNvSpPr>
            <a:spLocks noChangeArrowheads="1"/>
          </p:cNvSpPr>
          <p:nvPr/>
        </p:nvSpPr>
        <p:spPr bwMode="auto">
          <a:xfrm>
            <a:off x="1981200" y="3581400"/>
            <a:ext cx="62484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en-US" dirty="0">
                <a:latin typeface="Arial" charset="0"/>
              </a:rPr>
              <a:t>Equipment usually organized into logical groupings, called </a:t>
            </a:r>
            <a:r>
              <a:rPr lang="en-US" i="1" dirty="0">
                <a:solidFill>
                  <a:srgbClr val="008080"/>
                </a:solidFill>
                <a:latin typeface="Arial" charset="0"/>
              </a:rPr>
              <a:t>manufacturing systems</a:t>
            </a:r>
          </a:p>
          <a:p>
            <a:pPr algn="l"/>
            <a:endParaRPr lang="en-US" i="1" dirty="0">
              <a:latin typeface="Arial" charset="0"/>
            </a:endParaRPr>
          </a:p>
          <a:p>
            <a:pPr lvl="1" algn="l"/>
            <a:r>
              <a:rPr lang="en-US" sz="1800" dirty="0">
                <a:latin typeface="Arial" charset="0"/>
              </a:rPr>
              <a:t>Examples:</a:t>
            </a:r>
          </a:p>
          <a:p>
            <a:pPr lvl="3" algn="l"/>
            <a:r>
              <a:rPr lang="en-US" sz="1800" dirty="0">
                <a:latin typeface="Arial" charset="0"/>
              </a:rPr>
              <a:t>	Automated production line</a:t>
            </a:r>
          </a:p>
          <a:p>
            <a:pPr lvl="3" algn="l"/>
            <a:r>
              <a:rPr lang="en-US" sz="1800" dirty="0">
                <a:latin typeface="Arial" charset="0"/>
              </a:rPr>
              <a:t>	Machine cell consisting of an industrial robot and two machine tools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373" grpId="0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E07725-2B22-479D-924F-E3A0ECED96A2}" type="slidenum">
              <a:rPr lang="en-US"/>
              <a:pPr/>
              <a:t>47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Chapter1- Part2</a:t>
            </a:r>
          </a:p>
        </p:txBody>
      </p:sp>
      <p:sp>
        <p:nvSpPr>
          <p:cNvPr id="593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0" dirty="0">
                <a:cs typeface="Times New Roman" pitchFamily="18" charset="0"/>
              </a:rPr>
              <a:t>Facilities versus Product Quantities</a:t>
            </a:r>
            <a:r>
              <a:rPr lang="en-US" dirty="0"/>
              <a:t> </a:t>
            </a:r>
          </a:p>
        </p:txBody>
      </p:sp>
      <p:sp>
        <p:nvSpPr>
          <p:cNvPr id="59395" name="Rectangle 3"/>
          <p:cNvSpPr>
            <a:spLocks noGrp="1" noChangeArrowheads="1"/>
          </p:cNvSpPr>
          <p:nvPr>
            <p:ph idx="1"/>
          </p:nvPr>
        </p:nvSpPr>
        <p:spPr>
          <a:xfrm>
            <a:off x="1905000" y="1219200"/>
            <a:ext cx="6781800" cy="4724400"/>
          </a:xfrm>
        </p:spPr>
        <p:txBody>
          <a:bodyPr/>
          <a:lstStyle/>
          <a:p>
            <a:pPr marL="457200" indent="-457200"/>
            <a:r>
              <a:rPr lang="en-US" dirty="0">
                <a:cs typeface="Times New Roman" pitchFamily="18" charset="0"/>
              </a:rPr>
              <a:t>A company designs its manufacturing systems and organizes its factories to serve the particular mission of each plant</a:t>
            </a:r>
          </a:p>
          <a:p>
            <a:pPr marL="457200" indent="-457200"/>
            <a:endParaRPr lang="en-US" dirty="0">
              <a:cs typeface="Times New Roman" pitchFamily="18" charset="0"/>
            </a:endParaRPr>
          </a:p>
          <a:p>
            <a:pPr marL="457200" indent="-457200">
              <a:buClr>
                <a:srgbClr val="FF0066"/>
              </a:buClr>
              <a:buFont typeface="Wingdings" pitchFamily="2" charset="2"/>
              <a:buChar char="§"/>
            </a:pPr>
            <a:r>
              <a:rPr lang="en-US" dirty="0">
                <a:cs typeface="Times New Roman" pitchFamily="18" charset="0"/>
              </a:rPr>
              <a:t>Certain types of production facilities are recognized as the most appropriate for a given type of manufacturing:</a:t>
            </a:r>
          </a:p>
          <a:p>
            <a:pPr marL="876300" lvl="1" indent="-419100">
              <a:buFont typeface="Wingdings" pitchFamily="2" charset="2"/>
              <a:buAutoNum type="arabicPeriod"/>
            </a:pPr>
            <a:r>
              <a:rPr lang="en-US" sz="2000" dirty="0">
                <a:solidFill>
                  <a:srgbClr val="000066"/>
                </a:solidFill>
                <a:cs typeface="Times New Roman" pitchFamily="18" charset="0"/>
              </a:rPr>
              <a:t>Low production – 1 to 100</a:t>
            </a:r>
          </a:p>
          <a:p>
            <a:pPr marL="876300" lvl="1" indent="-419100">
              <a:buFont typeface="Wingdings" pitchFamily="2" charset="2"/>
              <a:buAutoNum type="arabicPeriod"/>
            </a:pPr>
            <a:r>
              <a:rPr lang="en-US" sz="2000" dirty="0">
                <a:solidFill>
                  <a:srgbClr val="000066"/>
                </a:solidFill>
                <a:cs typeface="Times New Roman" pitchFamily="18" charset="0"/>
              </a:rPr>
              <a:t>Medium production – 100 to 10,000</a:t>
            </a:r>
          </a:p>
          <a:p>
            <a:pPr marL="876300" lvl="1" indent="-419100">
              <a:buFont typeface="Wingdings" pitchFamily="2" charset="2"/>
              <a:buAutoNum type="arabicPeriod"/>
            </a:pPr>
            <a:r>
              <a:rPr lang="en-US" sz="2000" dirty="0">
                <a:solidFill>
                  <a:srgbClr val="000066"/>
                </a:solidFill>
                <a:cs typeface="Times New Roman" pitchFamily="18" charset="0"/>
              </a:rPr>
              <a:t>High production – 10,000 to &gt;1,000,000</a:t>
            </a:r>
          </a:p>
          <a:p>
            <a:pPr marL="457200" indent="-457200">
              <a:buClr>
                <a:srgbClr val="FF0066"/>
              </a:buClr>
              <a:buFont typeface="Wingdings" pitchFamily="2" charset="2"/>
              <a:buChar char="§"/>
            </a:pPr>
            <a:r>
              <a:rPr lang="en-US" u="sng" dirty="0">
                <a:cs typeface="Courier New" pitchFamily="49" charset="0"/>
              </a:rPr>
              <a:t>Different facilities are required for each of the three quantity ranges</a:t>
            </a:r>
            <a:r>
              <a:rPr lang="en-US" dirty="0">
                <a:cs typeface="Courier New" pitchFamily="49" charset="0"/>
              </a:rPr>
              <a:t> 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A4179F-E0CD-48BD-ACAE-C5CC80D50ADF}" type="slidenum">
              <a:rPr lang="en-US"/>
              <a:pPr/>
              <a:t>48</a:t>
            </a:fld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Chapter1- Part2</a:t>
            </a:r>
          </a:p>
        </p:txBody>
      </p:sp>
      <p:sp>
        <p:nvSpPr>
          <p:cNvPr id="60418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0" y="228600"/>
            <a:ext cx="7162800" cy="914400"/>
          </a:xfrm>
        </p:spPr>
        <p:txBody>
          <a:bodyPr/>
          <a:lstStyle/>
          <a:p>
            <a:pPr algn="ctr"/>
            <a:r>
              <a:rPr lang="en-US" b="0" dirty="0">
                <a:cs typeface="Times New Roman" pitchFamily="18" charset="0"/>
              </a:rPr>
              <a:t>Low Production</a:t>
            </a:r>
            <a:r>
              <a:rPr lang="en-US" dirty="0"/>
              <a:t> </a:t>
            </a:r>
          </a:p>
        </p:txBody>
      </p:sp>
      <p:sp>
        <p:nvSpPr>
          <p:cNvPr id="60419" name="Rectangle 3"/>
          <p:cNvSpPr>
            <a:spLocks noGrp="1" noChangeArrowheads="1"/>
          </p:cNvSpPr>
          <p:nvPr>
            <p:ph idx="1"/>
          </p:nvPr>
        </p:nvSpPr>
        <p:spPr>
          <a:xfrm>
            <a:off x="1828800" y="1295400"/>
            <a:ext cx="6629400" cy="2362200"/>
          </a:xfrm>
        </p:spPr>
        <p:txBody>
          <a:bodyPr/>
          <a:lstStyle/>
          <a:p>
            <a:r>
              <a:rPr lang="en-US" i="1" dirty="0">
                <a:solidFill>
                  <a:srgbClr val="0066CC"/>
                </a:solidFill>
                <a:cs typeface="Times New Roman" pitchFamily="18" charset="0"/>
              </a:rPr>
              <a:t>Job shop</a:t>
            </a:r>
            <a:r>
              <a:rPr lang="en-US" dirty="0">
                <a:cs typeface="Times New Roman" pitchFamily="18" charset="0"/>
              </a:rPr>
              <a:t> is the term used for this type of  production facility</a:t>
            </a:r>
            <a:endParaRPr lang="en-US" dirty="0">
              <a:cs typeface="Courier New" pitchFamily="49" charset="0"/>
            </a:endParaRPr>
          </a:p>
          <a:p>
            <a:pPr>
              <a:buClr>
                <a:srgbClr val="FF0066"/>
              </a:buClr>
              <a:buFont typeface="Wingdings" pitchFamily="2" charset="2"/>
              <a:buChar char="§"/>
            </a:pPr>
            <a:r>
              <a:rPr lang="en-US" u="sng" dirty="0">
                <a:cs typeface="Times New Roman" pitchFamily="18" charset="0"/>
              </a:rPr>
              <a:t>A job shop makes low quantities of specialized and customized products</a:t>
            </a:r>
            <a:endParaRPr lang="en-US" u="sng" dirty="0">
              <a:cs typeface="Courier New" pitchFamily="49" charset="0"/>
            </a:endParaRPr>
          </a:p>
          <a:p>
            <a:pPr lvl="1"/>
            <a:r>
              <a:rPr lang="en-US" sz="2000" dirty="0">
                <a:cs typeface="Times New Roman" pitchFamily="18" charset="0"/>
              </a:rPr>
              <a:t>Products are typically complex, e.g., space capsules, prototype aircraft, special machinery </a:t>
            </a:r>
            <a:endParaRPr lang="en-US" sz="2000" dirty="0"/>
          </a:p>
        </p:txBody>
      </p:sp>
      <p:pic>
        <p:nvPicPr>
          <p:cNvPr id="60421" name="Picture 5" descr="machine-job-shop"/>
          <p:cNvPicPr>
            <a:picLocks noChangeAspect="1" noChangeArrowheads="1"/>
          </p:cNvPicPr>
          <p:nvPr/>
        </p:nvPicPr>
        <p:blipFill>
          <a:blip r:embed="rId2" cstate="print"/>
          <a:srcRect b="12000"/>
          <a:stretch>
            <a:fillRect/>
          </a:stretch>
        </p:blipFill>
        <p:spPr bwMode="auto">
          <a:xfrm>
            <a:off x="533400" y="3581400"/>
            <a:ext cx="4191000" cy="2459038"/>
          </a:xfrm>
          <a:prstGeom prst="rect">
            <a:avLst/>
          </a:prstGeom>
          <a:noFill/>
        </p:spPr>
      </p:pic>
      <p:sp>
        <p:nvSpPr>
          <p:cNvPr id="60422" name="Rectangle 6"/>
          <p:cNvSpPr>
            <a:spLocks noChangeArrowheads="1"/>
          </p:cNvSpPr>
          <p:nvPr/>
        </p:nvSpPr>
        <p:spPr bwMode="auto">
          <a:xfrm>
            <a:off x="4800600" y="3657600"/>
            <a:ext cx="3581400" cy="2530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457200" indent="-457200" algn="l">
              <a:buFontTx/>
              <a:buChar char="•"/>
            </a:pPr>
            <a:r>
              <a:rPr lang="en-US" sz="2000" dirty="0">
                <a:latin typeface="Arial" charset="0"/>
              </a:rPr>
              <a:t>Equipment in a job shop is general purpose</a:t>
            </a:r>
          </a:p>
          <a:p>
            <a:pPr marL="457200" indent="-457200" algn="l">
              <a:buFontTx/>
              <a:buChar char="•"/>
            </a:pPr>
            <a:endParaRPr lang="en-US" sz="2000" dirty="0">
              <a:latin typeface="Arial" charset="0"/>
            </a:endParaRPr>
          </a:p>
          <a:p>
            <a:pPr marL="457200" indent="-457200" algn="l">
              <a:buFontTx/>
              <a:buChar char="•"/>
            </a:pPr>
            <a:r>
              <a:rPr lang="en-US" sz="2000" dirty="0">
                <a:latin typeface="Arial" charset="0"/>
              </a:rPr>
              <a:t>Labor force is highly skilled</a:t>
            </a:r>
          </a:p>
          <a:p>
            <a:pPr marL="457200" indent="-457200" algn="l">
              <a:buFontTx/>
              <a:buChar char="•"/>
            </a:pPr>
            <a:endParaRPr lang="en-US" sz="2000" dirty="0">
              <a:latin typeface="Arial" charset="0"/>
            </a:endParaRPr>
          </a:p>
          <a:p>
            <a:pPr marL="457200" indent="-457200" algn="l">
              <a:buFontTx/>
              <a:buChar char="•"/>
            </a:pPr>
            <a:r>
              <a:rPr lang="en-US" sz="2000" dirty="0">
                <a:latin typeface="Arial" charset="0"/>
              </a:rPr>
              <a:t>Designed for maximum flexibility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8BA8D2-4A21-44E4-AB71-965139D15734}" type="slidenum">
              <a:rPr lang="en-US"/>
              <a:pPr/>
              <a:t>49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Chapter1- Part2</a:t>
            </a:r>
          </a:p>
        </p:txBody>
      </p:sp>
      <p:sp>
        <p:nvSpPr>
          <p:cNvPr id="768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0" dirty="0"/>
              <a:t>Medium Production</a:t>
            </a:r>
          </a:p>
        </p:txBody>
      </p:sp>
      <p:sp>
        <p:nvSpPr>
          <p:cNvPr id="768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057400" y="1371600"/>
            <a:ext cx="6477000" cy="4876800"/>
          </a:xfrm>
        </p:spPr>
        <p:txBody>
          <a:bodyPr/>
          <a:lstStyle/>
          <a:p>
            <a:r>
              <a:rPr lang="en-US" dirty="0">
                <a:cs typeface="Times New Roman" pitchFamily="18" charset="0"/>
              </a:rPr>
              <a:t>Two different types of </a:t>
            </a:r>
            <a:r>
              <a:rPr lang="en-US" dirty="0" smtClean="0">
                <a:cs typeface="Times New Roman" pitchFamily="18" charset="0"/>
              </a:rPr>
              <a:t>facilities, </a:t>
            </a:r>
            <a:r>
              <a:rPr lang="en-US" dirty="0">
                <a:cs typeface="Times New Roman" pitchFamily="18" charset="0"/>
              </a:rPr>
              <a:t>depending on product variety:</a:t>
            </a:r>
          </a:p>
          <a:p>
            <a:endParaRPr lang="en-US" dirty="0">
              <a:cs typeface="Courier New" pitchFamily="49" charset="0"/>
            </a:endParaRPr>
          </a:p>
          <a:p>
            <a:pPr>
              <a:buClr>
                <a:srgbClr val="FF0066"/>
              </a:buClr>
            </a:pPr>
            <a:r>
              <a:rPr lang="en-US" sz="2500" i="1" dirty="0">
                <a:solidFill>
                  <a:srgbClr val="0066CC"/>
                </a:solidFill>
                <a:cs typeface="Times New Roman" pitchFamily="18" charset="0"/>
              </a:rPr>
              <a:t>Batch production</a:t>
            </a:r>
          </a:p>
          <a:p>
            <a:pPr lvl="1"/>
            <a:r>
              <a:rPr lang="en-US" sz="2000" dirty="0">
                <a:cs typeface="Times New Roman" pitchFamily="18" charset="0"/>
              </a:rPr>
              <a:t>Suited to hard product variety</a:t>
            </a:r>
            <a:endParaRPr lang="en-US" sz="2000" dirty="0"/>
          </a:p>
          <a:p>
            <a:pPr lvl="1"/>
            <a:r>
              <a:rPr lang="en-US" sz="2000" dirty="0">
                <a:cs typeface="Times New Roman" pitchFamily="18" charset="0"/>
              </a:rPr>
              <a:t>Setups required between batches</a:t>
            </a:r>
          </a:p>
          <a:p>
            <a:pPr lvl="1"/>
            <a:endParaRPr lang="en-US" sz="2000" dirty="0">
              <a:cs typeface="Times New Roman" pitchFamily="18" charset="0"/>
            </a:endParaRPr>
          </a:p>
          <a:p>
            <a:endParaRPr lang="en-US" dirty="0"/>
          </a:p>
        </p:txBody>
      </p:sp>
      <p:pic>
        <p:nvPicPr>
          <p:cNvPr id="76805" name="Picture 5" descr="285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24600" y="1828800"/>
            <a:ext cx="2492375" cy="1654175"/>
          </a:xfrm>
          <a:prstGeom prst="rect">
            <a:avLst/>
          </a:prstGeom>
          <a:noFill/>
        </p:spPr>
      </p:pic>
      <p:pic>
        <p:nvPicPr>
          <p:cNvPr id="76807" name="Picture 7" descr="cell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" y="3802630"/>
            <a:ext cx="2514600" cy="2707707"/>
          </a:xfrm>
          <a:prstGeom prst="rect">
            <a:avLst/>
          </a:prstGeom>
          <a:noFill/>
        </p:spPr>
      </p:pic>
      <p:sp>
        <p:nvSpPr>
          <p:cNvPr id="76808" name="Rectangle 8"/>
          <p:cNvSpPr>
            <a:spLocks noChangeArrowheads="1"/>
          </p:cNvSpPr>
          <p:nvPr/>
        </p:nvSpPr>
        <p:spPr bwMode="auto">
          <a:xfrm>
            <a:off x="2590800" y="4114800"/>
            <a:ext cx="5756275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en-US" i="1" dirty="0">
                <a:solidFill>
                  <a:srgbClr val="0066CC"/>
                </a:solidFill>
                <a:latin typeface="Arial" charset="0"/>
              </a:rPr>
              <a:t>Cellular manufacturing</a:t>
            </a:r>
          </a:p>
          <a:p>
            <a:pPr lvl="2" algn="l">
              <a:buClr>
                <a:srgbClr val="008080"/>
              </a:buClr>
              <a:buFont typeface="Wingdings" pitchFamily="2" charset="2"/>
              <a:buChar char="§"/>
            </a:pPr>
            <a:r>
              <a:rPr lang="en-US" sz="2000" dirty="0">
                <a:latin typeface="Arial" charset="0"/>
              </a:rPr>
              <a:t>  Suited to soft product variety</a:t>
            </a:r>
            <a:endParaRPr lang="en-US" sz="2000" i="1" dirty="0">
              <a:latin typeface="Arial" charset="0"/>
            </a:endParaRPr>
          </a:p>
          <a:p>
            <a:pPr lvl="2" algn="l">
              <a:buClr>
                <a:srgbClr val="008080"/>
              </a:buClr>
              <a:buFont typeface="Wingdings" pitchFamily="2" charset="2"/>
              <a:buChar char="§"/>
            </a:pPr>
            <a:r>
              <a:rPr lang="en-US" sz="2000" dirty="0">
                <a:latin typeface="Arial" charset="0"/>
              </a:rPr>
              <a:t>  Worker cells organized to process parts without setups between different part styles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680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AA38AC-AFB3-495E-B66B-A6DD577D6290}" type="slidenum">
              <a:rPr lang="en-US"/>
              <a:pPr/>
              <a:t>5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Chapter1- Part1</a:t>
            </a:r>
          </a:p>
        </p:txBody>
      </p:sp>
      <p:sp>
        <p:nvSpPr>
          <p:cNvPr id="2058" name="Rectangle 10"/>
          <p:cNvSpPr>
            <a:spLocks noGrp="1" noChangeArrowheads="1"/>
          </p:cNvSpPr>
          <p:nvPr>
            <p:ph type="title"/>
          </p:nvPr>
        </p:nvSpPr>
        <p:spPr>
          <a:xfrm>
            <a:off x="1066800" y="228600"/>
            <a:ext cx="7772400" cy="914400"/>
          </a:xfrm>
        </p:spPr>
        <p:txBody>
          <a:bodyPr/>
          <a:lstStyle/>
          <a:p>
            <a:pPr algn="ctr"/>
            <a:r>
              <a:rPr lang="en-US" b="0" dirty="0">
                <a:cs typeface="Times New Roman" pitchFamily="18" charset="0"/>
              </a:rPr>
              <a:t>Manufacturing - Technologically Important </a:t>
            </a:r>
          </a:p>
        </p:txBody>
      </p:sp>
      <p:pic>
        <p:nvPicPr>
          <p:cNvPr id="2060" name="Picture 12" descr="MCj03969540000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3581400"/>
            <a:ext cx="1039813" cy="1844675"/>
          </a:xfrm>
          <a:prstGeom prst="rect">
            <a:avLst/>
          </a:prstGeom>
          <a:noFill/>
        </p:spPr>
      </p:pic>
      <p:pic>
        <p:nvPicPr>
          <p:cNvPr id="2062" name="Picture 14" descr="MCj03972220000[1]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467600" y="4114800"/>
            <a:ext cx="914400" cy="823913"/>
          </a:xfrm>
          <a:prstGeom prst="rect">
            <a:avLst/>
          </a:prstGeom>
          <a:noFill/>
        </p:spPr>
      </p:pic>
      <p:sp>
        <p:nvSpPr>
          <p:cNvPr id="2063" name="Text Box 15"/>
          <p:cNvSpPr txBox="1">
            <a:spLocks noChangeArrowheads="1"/>
          </p:cNvSpPr>
          <p:nvPr/>
        </p:nvSpPr>
        <p:spPr bwMode="auto">
          <a:xfrm>
            <a:off x="1981200" y="1371600"/>
            <a:ext cx="24447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/>
              <a:t>What is technology?</a:t>
            </a:r>
          </a:p>
        </p:txBody>
      </p:sp>
      <p:sp>
        <p:nvSpPr>
          <p:cNvPr id="2064" name="Rectangle 16"/>
          <p:cNvSpPr>
            <a:spLocks noChangeArrowheads="1"/>
          </p:cNvSpPr>
          <p:nvPr/>
        </p:nvSpPr>
        <p:spPr bwMode="auto">
          <a:xfrm>
            <a:off x="1981200" y="4876800"/>
            <a:ext cx="6781800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en-US" dirty="0">
                <a:solidFill>
                  <a:srgbClr val="000099"/>
                </a:solidFill>
              </a:rPr>
              <a:t>They are all manufactured</a:t>
            </a:r>
          </a:p>
          <a:p>
            <a:pPr algn="l"/>
            <a:r>
              <a:rPr lang="en-US" u="sng" dirty="0">
                <a:solidFill>
                  <a:srgbClr val="000099"/>
                </a:solidFill>
              </a:rPr>
              <a:t>Manufacturing is the essential factor that makes technology possible</a:t>
            </a:r>
          </a:p>
        </p:txBody>
      </p:sp>
      <p:sp>
        <p:nvSpPr>
          <p:cNvPr id="2065" name="Rectangle 17"/>
          <p:cNvSpPr>
            <a:spLocks noChangeArrowheads="1"/>
          </p:cNvSpPr>
          <p:nvPr/>
        </p:nvSpPr>
        <p:spPr bwMode="auto">
          <a:xfrm>
            <a:off x="1905000" y="4114800"/>
            <a:ext cx="48847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/>
              <a:t>What do these products have in common?</a:t>
            </a:r>
          </a:p>
        </p:txBody>
      </p:sp>
      <p:sp>
        <p:nvSpPr>
          <p:cNvPr id="2066" name="Rectangle 18"/>
          <p:cNvSpPr>
            <a:spLocks noChangeArrowheads="1"/>
          </p:cNvSpPr>
          <p:nvPr/>
        </p:nvSpPr>
        <p:spPr bwMode="auto">
          <a:xfrm>
            <a:off x="1981200" y="1981200"/>
            <a:ext cx="6705600" cy="191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en-US" dirty="0">
                <a:solidFill>
                  <a:srgbClr val="FF0066"/>
                </a:solidFill>
              </a:rPr>
              <a:t>Technology</a:t>
            </a:r>
            <a:r>
              <a:rPr lang="en-US" dirty="0"/>
              <a:t> - </a:t>
            </a:r>
            <a:r>
              <a:rPr lang="en-US" dirty="0">
                <a:solidFill>
                  <a:srgbClr val="000099"/>
                </a:solidFill>
              </a:rPr>
              <a:t>the </a:t>
            </a:r>
            <a:r>
              <a:rPr lang="en-US" u="sng" dirty="0">
                <a:solidFill>
                  <a:srgbClr val="000099"/>
                </a:solidFill>
              </a:rPr>
              <a:t>application of science</a:t>
            </a:r>
            <a:r>
              <a:rPr lang="en-US" dirty="0">
                <a:solidFill>
                  <a:srgbClr val="000099"/>
                </a:solidFill>
              </a:rPr>
              <a:t> to provide society and its members with those things that </a:t>
            </a:r>
            <a:r>
              <a:rPr lang="en-US" u="sng" dirty="0">
                <a:solidFill>
                  <a:srgbClr val="000099"/>
                </a:solidFill>
              </a:rPr>
              <a:t>are needed</a:t>
            </a:r>
            <a:r>
              <a:rPr lang="en-US" dirty="0">
                <a:solidFill>
                  <a:srgbClr val="000099"/>
                </a:solidFill>
              </a:rPr>
              <a:t> or desired</a:t>
            </a:r>
          </a:p>
          <a:p>
            <a:pPr algn="l"/>
            <a:r>
              <a:rPr lang="en-US" dirty="0">
                <a:solidFill>
                  <a:srgbClr val="000099"/>
                </a:solidFill>
              </a:rPr>
              <a:t>Technology provides</a:t>
            </a:r>
            <a:r>
              <a:rPr lang="en-US" dirty="0"/>
              <a:t> </a:t>
            </a:r>
            <a:r>
              <a:rPr lang="en-US" dirty="0">
                <a:solidFill>
                  <a:srgbClr val="000099"/>
                </a:solidFill>
              </a:rPr>
              <a:t>the products</a:t>
            </a:r>
            <a:r>
              <a:rPr lang="en-US" dirty="0"/>
              <a:t> that help our society and its members </a:t>
            </a:r>
            <a:r>
              <a:rPr lang="en-US" dirty="0">
                <a:solidFill>
                  <a:srgbClr val="000099"/>
                </a:solidFill>
              </a:rPr>
              <a:t>live better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0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20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64" grpId="0"/>
      <p:bldP spid="2065" grpId="0"/>
      <p:bldP spid="2066" grpId="0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5ECE4E-D2C7-49CC-BF02-1D08E923BC16}" type="slidenum">
              <a:rPr lang="en-US"/>
              <a:pPr/>
              <a:t>50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Chapter1- Part2</a:t>
            </a:r>
          </a:p>
        </p:txBody>
      </p:sp>
      <p:sp>
        <p:nvSpPr>
          <p:cNvPr id="645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0" dirty="0">
                <a:cs typeface="Courier New" pitchFamily="49" charset="0"/>
              </a:rPr>
              <a:t>High Production</a:t>
            </a:r>
            <a:r>
              <a:rPr lang="en-US" dirty="0"/>
              <a:t> </a:t>
            </a:r>
          </a:p>
        </p:txBody>
      </p:sp>
      <p:sp>
        <p:nvSpPr>
          <p:cNvPr id="64515" name="Rectangle 3"/>
          <p:cNvSpPr>
            <a:spLocks noGrp="1" noChangeArrowheads="1"/>
          </p:cNvSpPr>
          <p:nvPr>
            <p:ph idx="1"/>
          </p:nvPr>
        </p:nvSpPr>
        <p:spPr>
          <a:xfrm>
            <a:off x="1981200" y="1447800"/>
            <a:ext cx="6858000" cy="4495800"/>
          </a:xfrm>
        </p:spPr>
        <p:txBody>
          <a:bodyPr/>
          <a:lstStyle/>
          <a:p>
            <a:pPr marL="457200" indent="-457200">
              <a:buClr>
                <a:srgbClr val="FF0066"/>
              </a:buClr>
              <a:buFont typeface="Wingdings" pitchFamily="2" charset="2"/>
              <a:buChar char="§"/>
            </a:pPr>
            <a:r>
              <a:rPr lang="en-US" dirty="0">
                <a:cs typeface="Times New Roman" pitchFamily="18" charset="0"/>
              </a:rPr>
              <a:t>Often referred to as </a:t>
            </a:r>
            <a:r>
              <a:rPr lang="en-US" i="1" dirty="0">
                <a:solidFill>
                  <a:srgbClr val="0066CC"/>
                </a:solidFill>
                <a:cs typeface="Times New Roman" pitchFamily="18" charset="0"/>
              </a:rPr>
              <a:t>mass production</a:t>
            </a:r>
            <a:endParaRPr lang="en-US" dirty="0">
              <a:solidFill>
                <a:srgbClr val="0066CC"/>
              </a:solidFill>
              <a:cs typeface="Courier New" pitchFamily="49" charset="0"/>
            </a:endParaRPr>
          </a:p>
          <a:p>
            <a:pPr marL="914400" lvl="1" indent="-457200"/>
            <a:r>
              <a:rPr lang="en-US" sz="2400" u="sng" dirty="0">
                <a:cs typeface="Times New Roman" pitchFamily="18" charset="0"/>
              </a:rPr>
              <a:t>High demand</a:t>
            </a:r>
            <a:r>
              <a:rPr lang="en-US" sz="2400" dirty="0">
                <a:cs typeface="Times New Roman" pitchFamily="18" charset="0"/>
              </a:rPr>
              <a:t> for product</a:t>
            </a:r>
            <a:endParaRPr lang="en-US" sz="2400" dirty="0"/>
          </a:p>
          <a:p>
            <a:pPr marL="914400" lvl="1" indent="-457200"/>
            <a:r>
              <a:rPr lang="en-US" sz="2400" u="sng" dirty="0">
                <a:cs typeface="Times New Roman" pitchFamily="18" charset="0"/>
              </a:rPr>
              <a:t>Manufacturing system dedicated</a:t>
            </a:r>
            <a:r>
              <a:rPr lang="en-US" sz="2400" dirty="0">
                <a:cs typeface="Times New Roman" pitchFamily="18" charset="0"/>
              </a:rPr>
              <a:t> to the production of that product </a:t>
            </a:r>
          </a:p>
          <a:p>
            <a:pPr marL="914400" lvl="1" indent="-457200"/>
            <a:endParaRPr lang="en-US" sz="2400" dirty="0"/>
          </a:p>
          <a:p>
            <a:pPr marL="457200" indent="-457200">
              <a:buClr>
                <a:srgbClr val="FF0066"/>
              </a:buClr>
              <a:buFont typeface="Wingdings" pitchFamily="2" charset="2"/>
              <a:buChar char="§"/>
            </a:pPr>
            <a:r>
              <a:rPr lang="en-US" dirty="0">
                <a:cs typeface="Times New Roman" pitchFamily="18" charset="0"/>
              </a:rPr>
              <a:t>Two categories of mass production: </a:t>
            </a:r>
            <a:endParaRPr lang="en-US" dirty="0">
              <a:cs typeface="Courier New" pitchFamily="49" charset="0"/>
            </a:endParaRPr>
          </a:p>
          <a:p>
            <a:pPr marL="914400" lvl="1" indent="-457200">
              <a:buClr>
                <a:schemeClr val="tx1"/>
              </a:buClr>
              <a:buFontTx/>
              <a:buAutoNum type="arabicPeriod"/>
            </a:pPr>
            <a:r>
              <a:rPr lang="en-US" sz="2400" dirty="0">
                <a:solidFill>
                  <a:srgbClr val="0066CC"/>
                </a:solidFill>
                <a:cs typeface="Times New Roman" pitchFamily="18" charset="0"/>
              </a:rPr>
              <a:t>Quantity production</a:t>
            </a:r>
          </a:p>
          <a:p>
            <a:pPr marL="914400" lvl="1" indent="-457200">
              <a:buClr>
                <a:schemeClr val="tx1"/>
              </a:buClr>
              <a:buFontTx/>
              <a:buAutoNum type="arabicPeriod"/>
            </a:pPr>
            <a:r>
              <a:rPr lang="en-US" sz="2400" dirty="0">
                <a:solidFill>
                  <a:srgbClr val="0066CC"/>
                </a:solidFill>
                <a:cs typeface="Times New Roman" pitchFamily="18" charset="0"/>
              </a:rPr>
              <a:t>Flow line production</a:t>
            </a:r>
            <a:r>
              <a:rPr lang="en-US" sz="2400" dirty="0"/>
              <a:t> 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ACC67D-7167-43E5-AD3C-B9DB84DD10B0}" type="slidenum">
              <a:rPr lang="en-US"/>
              <a:pPr/>
              <a:t>51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Chapter1- Part2</a:t>
            </a:r>
          </a:p>
        </p:txBody>
      </p:sp>
      <p:sp>
        <p:nvSpPr>
          <p:cNvPr id="655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0" dirty="0">
                <a:cs typeface="Times New Roman" pitchFamily="18" charset="0"/>
              </a:rPr>
              <a:t>Quantity Production</a:t>
            </a:r>
            <a:r>
              <a:rPr lang="en-US" dirty="0">
                <a:cs typeface="Times New Roman" pitchFamily="18" charset="0"/>
              </a:rPr>
              <a:t> </a:t>
            </a:r>
          </a:p>
        </p:txBody>
      </p:sp>
      <p:sp>
        <p:nvSpPr>
          <p:cNvPr id="6553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solidFill>
                  <a:srgbClr val="008080"/>
                </a:solidFill>
                <a:cs typeface="Times New Roman" pitchFamily="18" charset="0"/>
              </a:rPr>
              <a:t>Mass production of single parts on single machine or small numbers of machines</a:t>
            </a:r>
            <a:r>
              <a:rPr lang="en-US" dirty="0">
                <a:cs typeface="Times New Roman" pitchFamily="18" charset="0"/>
              </a:rPr>
              <a:t> </a:t>
            </a:r>
            <a:endParaRPr lang="en-US" dirty="0">
              <a:cs typeface="Courier New" pitchFamily="49" charset="0"/>
            </a:endParaRPr>
          </a:p>
          <a:p>
            <a:pPr>
              <a:buClr>
                <a:srgbClr val="FF0066"/>
              </a:buClr>
              <a:buFont typeface="Wingdings" pitchFamily="2" charset="2"/>
              <a:buChar char="§"/>
            </a:pPr>
            <a:r>
              <a:rPr lang="en-US" dirty="0">
                <a:cs typeface="Times New Roman" pitchFamily="18" charset="0"/>
              </a:rPr>
              <a:t>Typically involves standard machines equipped with special tooling</a:t>
            </a:r>
          </a:p>
          <a:p>
            <a:pPr>
              <a:buClr>
                <a:srgbClr val="FF0066"/>
              </a:buClr>
              <a:buFont typeface="Wingdings" pitchFamily="2" charset="2"/>
              <a:buChar char="§"/>
            </a:pPr>
            <a:endParaRPr lang="en-US" dirty="0">
              <a:cs typeface="Times New Roman" pitchFamily="18" charset="0"/>
            </a:endParaRPr>
          </a:p>
          <a:p>
            <a:pPr>
              <a:buClr>
                <a:srgbClr val="FF0066"/>
              </a:buClr>
              <a:buFont typeface="Wingdings" pitchFamily="2" charset="2"/>
              <a:buChar char="§"/>
            </a:pPr>
            <a:r>
              <a:rPr lang="en-US" dirty="0">
                <a:cs typeface="Times New Roman" pitchFamily="18" charset="0"/>
              </a:rPr>
              <a:t>Equipment is dedicated full-time to the production of one part or product type</a:t>
            </a:r>
          </a:p>
          <a:p>
            <a:pPr>
              <a:buClr>
                <a:srgbClr val="FF0066"/>
              </a:buClr>
            </a:pPr>
            <a:r>
              <a:rPr lang="en-US" dirty="0">
                <a:cs typeface="Times New Roman" pitchFamily="18" charset="0"/>
              </a:rPr>
              <a:t> </a:t>
            </a:r>
          </a:p>
          <a:p>
            <a:pPr>
              <a:buClr>
                <a:srgbClr val="FF0066"/>
              </a:buClr>
              <a:buFont typeface="Wingdings" pitchFamily="2" charset="2"/>
              <a:buChar char="§"/>
            </a:pPr>
            <a:r>
              <a:rPr lang="en-US" dirty="0">
                <a:cs typeface="Times New Roman" pitchFamily="18" charset="0"/>
              </a:rPr>
              <a:t>Typical layouts used in quantity production are </a:t>
            </a:r>
            <a:r>
              <a:rPr lang="en-US" u="sng" dirty="0">
                <a:cs typeface="Times New Roman" pitchFamily="18" charset="0"/>
              </a:rPr>
              <a:t>process layout and cellular layout</a:t>
            </a:r>
            <a:r>
              <a:rPr lang="en-US" dirty="0"/>
              <a:t> 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539" grpId="0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69ACC9-2A49-4730-89D3-0673A2698035}" type="slidenum">
              <a:rPr lang="en-US"/>
              <a:pPr/>
              <a:t>52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Chapter1- Part2</a:t>
            </a:r>
          </a:p>
        </p:txBody>
      </p:sp>
      <p:sp>
        <p:nvSpPr>
          <p:cNvPr id="788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0" dirty="0"/>
              <a:t>Flow Line Production</a:t>
            </a:r>
          </a:p>
        </p:txBody>
      </p:sp>
      <p:sp>
        <p:nvSpPr>
          <p:cNvPr id="788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>
                <a:solidFill>
                  <a:srgbClr val="008080"/>
                </a:solidFill>
                <a:cs typeface="Times New Roman" pitchFamily="18" charset="0"/>
              </a:rPr>
              <a:t>Multiple machines or workstations arranged in sequence, e.g., production lines</a:t>
            </a:r>
          </a:p>
          <a:p>
            <a:pPr>
              <a:buClr>
                <a:srgbClr val="FF0066"/>
              </a:buClr>
              <a:buFont typeface="Wingdings" pitchFamily="2" charset="2"/>
              <a:buChar char="§"/>
            </a:pPr>
            <a:r>
              <a:rPr lang="en-US" dirty="0">
                <a:cs typeface="Times New Roman" pitchFamily="18" charset="0"/>
              </a:rPr>
              <a:t>Product is complex </a:t>
            </a:r>
          </a:p>
          <a:p>
            <a:pPr lvl="1"/>
            <a:r>
              <a:rPr lang="en-US" sz="2400" dirty="0">
                <a:cs typeface="Times New Roman" pitchFamily="18" charset="0"/>
              </a:rPr>
              <a:t>Requires multiple processing and/or assembly operations</a:t>
            </a:r>
          </a:p>
          <a:p>
            <a:pPr>
              <a:buClr>
                <a:srgbClr val="FF0066"/>
              </a:buClr>
              <a:buFont typeface="Wingdings" pitchFamily="2" charset="2"/>
              <a:buChar char="§"/>
            </a:pPr>
            <a:r>
              <a:rPr lang="en-US" dirty="0">
                <a:cs typeface="Times New Roman" pitchFamily="18" charset="0"/>
              </a:rPr>
              <a:t>Work units are physically moved through the sequence to complete the product</a:t>
            </a:r>
          </a:p>
          <a:p>
            <a:pPr>
              <a:buClr>
                <a:srgbClr val="FF0066"/>
              </a:buClr>
              <a:buFont typeface="Wingdings" pitchFamily="2" charset="2"/>
              <a:buChar char="§"/>
            </a:pPr>
            <a:r>
              <a:rPr lang="en-US" dirty="0">
                <a:cs typeface="Times New Roman" pitchFamily="18" charset="0"/>
              </a:rPr>
              <a:t>Workstations and equipment are designed specifically for the product to maximize efficiency</a:t>
            </a:r>
            <a:endParaRPr lang="en-US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8851" grpId="0" build="p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0A3CD8-5389-4793-A7F2-962E225B97FA}" type="slidenum">
              <a:rPr lang="en-US"/>
              <a:pPr/>
              <a:t>53</a:t>
            </a:fld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Chapter1- Part2</a:t>
            </a:r>
          </a:p>
        </p:txBody>
      </p:sp>
      <p:sp>
        <p:nvSpPr>
          <p:cNvPr id="67586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0" y="228600"/>
            <a:ext cx="7467600" cy="731838"/>
          </a:xfrm>
        </p:spPr>
        <p:txBody>
          <a:bodyPr/>
          <a:lstStyle/>
          <a:p>
            <a:pPr algn="ctr"/>
            <a:r>
              <a:rPr lang="en-US" b="0" dirty="0">
                <a:cs typeface="Times New Roman" pitchFamily="18" charset="0"/>
              </a:rPr>
              <a:t>2- Manufacturing Support Systems</a:t>
            </a:r>
            <a:r>
              <a:rPr lang="en-US" b="0" dirty="0"/>
              <a:t> </a:t>
            </a:r>
          </a:p>
        </p:txBody>
      </p:sp>
      <p:sp>
        <p:nvSpPr>
          <p:cNvPr id="67587" name="Rectangle 3"/>
          <p:cNvSpPr>
            <a:spLocks noGrp="1" noChangeArrowheads="1"/>
          </p:cNvSpPr>
          <p:nvPr>
            <p:ph idx="1"/>
          </p:nvPr>
        </p:nvSpPr>
        <p:spPr>
          <a:xfrm>
            <a:off x="1676400" y="1295400"/>
            <a:ext cx="6781800" cy="2743200"/>
          </a:xfrm>
        </p:spPr>
        <p:txBody>
          <a:bodyPr/>
          <a:lstStyle/>
          <a:p>
            <a:pPr marL="457200" indent="-457200"/>
            <a:r>
              <a:rPr lang="en-US" u="sng" dirty="0">
                <a:cs typeface="Times New Roman" pitchFamily="18" charset="0"/>
              </a:rPr>
              <a:t>A company</a:t>
            </a:r>
            <a:r>
              <a:rPr lang="en-US" dirty="0">
                <a:cs typeface="Times New Roman" pitchFamily="18" charset="0"/>
              </a:rPr>
              <a:t> must organize itself </a:t>
            </a:r>
          </a:p>
          <a:p>
            <a:pPr marL="457200" indent="-457200">
              <a:buFont typeface="Wingdings" pitchFamily="2" charset="2"/>
              <a:buChar char="§"/>
            </a:pPr>
            <a:r>
              <a:rPr lang="en-US" dirty="0">
                <a:solidFill>
                  <a:srgbClr val="009999"/>
                </a:solidFill>
                <a:cs typeface="Times New Roman" pitchFamily="18" charset="0"/>
              </a:rPr>
              <a:t>to design the processes and equipment</a:t>
            </a:r>
            <a:r>
              <a:rPr lang="en-US" dirty="0">
                <a:cs typeface="Times New Roman" pitchFamily="18" charset="0"/>
              </a:rPr>
              <a:t>, </a:t>
            </a:r>
          </a:p>
          <a:p>
            <a:pPr marL="457200" indent="-457200">
              <a:buFont typeface="Wingdings" pitchFamily="2" charset="2"/>
              <a:buChar char="§"/>
            </a:pPr>
            <a:r>
              <a:rPr lang="en-US" dirty="0">
                <a:solidFill>
                  <a:srgbClr val="9900CC"/>
                </a:solidFill>
                <a:cs typeface="Times New Roman" pitchFamily="18" charset="0"/>
              </a:rPr>
              <a:t>plan and control production</a:t>
            </a:r>
            <a:r>
              <a:rPr lang="en-US" dirty="0">
                <a:cs typeface="Times New Roman" pitchFamily="18" charset="0"/>
              </a:rPr>
              <a:t>, and </a:t>
            </a:r>
          </a:p>
          <a:p>
            <a:pPr marL="457200" indent="-457200">
              <a:buFont typeface="Wingdings" pitchFamily="2" charset="2"/>
              <a:buChar char="§"/>
            </a:pPr>
            <a:r>
              <a:rPr lang="en-US" dirty="0">
                <a:solidFill>
                  <a:srgbClr val="FF0066"/>
                </a:solidFill>
                <a:cs typeface="Times New Roman" pitchFamily="18" charset="0"/>
              </a:rPr>
              <a:t>satisfy product quality requirements </a:t>
            </a:r>
            <a:endParaRPr lang="en-US" dirty="0">
              <a:solidFill>
                <a:srgbClr val="FF0066"/>
              </a:solidFill>
              <a:cs typeface="Courier New" pitchFamily="49" charset="0"/>
            </a:endParaRPr>
          </a:p>
          <a:p>
            <a:pPr marL="457200" indent="-457200">
              <a:buClr>
                <a:srgbClr val="FF0066"/>
              </a:buClr>
            </a:pPr>
            <a:r>
              <a:rPr lang="en-US" sz="2000" dirty="0">
                <a:cs typeface="Times New Roman" pitchFamily="18" charset="0"/>
              </a:rPr>
              <a:t>Accomplished by manufacturing support systems ‑ people and procedures by which a company manages its production operations</a:t>
            </a:r>
            <a:r>
              <a:rPr lang="en-US" dirty="0">
                <a:cs typeface="Times New Roman" pitchFamily="18" charset="0"/>
              </a:rPr>
              <a:t> </a:t>
            </a:r>
          </a:p>
        </p:txBody>
      </p:sp>
      <p:sp>
        <p:nvSpPr>
          <p:cNvPr id="130050" name="AutoShape 2"/>
          <p:cNvSpPr>
            <a:spLocks noChangeArrowheads="1"/>
          </p:cNvSpPr>
          <p:nvPr/>
        </p:nvSpPr>
        <p:spPr bwMode="auto">
          <a:xfrm>
            <a:off x="1066800" y="2057400"/>
            <a:ext cx="533400" cy="3505200"/>
          </a:xfrm>
          <a:prstGeom prst="curvedRightArrow">
            <a:avLst>
              <a:gd name="adj1" fmla="val 131429"/>
              <a:gd name="adj2" fmla="val 262857"/>
              <a:gd name="adj3" fmla="val 33333"/>
            </a:avLst>
          </a:prstGeom>
          <a:gradFill rotWithShape="1">
            <a:gsLst>
              <a:gs pos="0">
                <a:srgbClr val="A603AB">
                  <a:alpha val="42999"/>
                </a:srgbClr>
              </a:gs>
              <a:gs pos="21001">
                <a:srgbClr val="0819FB">
                  <a:alpha val="42999"/>
                </a:srgbClr>
              </a:gs>
              <a:gs pos="35001">
                <a:srgbClr val="1A8D48">
                  <a:alpha val="42999"/>
                </a:srgbClr>
              </a:gs>
              <a:gs pos="52000">
                <a:srgbClr val="FFFF00">
                  <a:alpha val="42999"/>
                </a:srgbClr>
              </a:gs>
              <a:gs pos="73000">
                <a:srgbClr val="EE3F17">
                  <a:alpha val="42999"/>
                </a:srgbClr>
              </a:gs>
              <a:gs pos="88000">
                <a:srgbClr val="E81766">
                  <a:alpha val="42999"/>
                </a:srgbClr>
              </a:gs>
              <a:gs pos="100000">
                <a:srgbClr val="A603AB">
                  <a:alpha val="42999"/>
                </a:srgbClr>
              </a:gs>
            </a:gsLst>
            <a:lin ang="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30051" name="Rectangle 3"/>
          <p:cNvSpPr>
            <a:spLocks noChangeArrowheads="1"/>
          </p:cNvSpPr>
          <p:nvPr/>
        </p:nvSpPr>
        <p:spPr bwMode="auto">
          <a:xfrm>
            <a:off x="1752600" y="4343400"/>
            <a:ext cx="5486400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457200" indent="-457200" algn="l"/>
            <a:r>
              <a:rPr lang="en-US" dirty="0">
                <a:latin typeface="Arial" charset="0"/>
              </a:rPr>
              <a:t>Typical departments: </a:t>
            </a:r>
          </a:p>
          <a:p>
            <a:pPr marL="2286000" lvl="4" indent="-457200" algn="l">
              <a:buFontTx/>
              <a:buAutoNum type="arabicPeriod"/>
            </a:pPr>
            <a:r>
              <a:rPr lang="en-US" dirty="0">
                <a:solidFill>
                  <a:srgbClr val="009999"/>
                </a:solidFill>
                <a:latin typeface="Arial" charset="0"/>
              </a:rPr>
              <a:t>Manufacturing engineering</a:t>
            </a:r>
            <a:r>
              <a:rPr lang="en-US" dirty="0">
                <a:latin typeface="Arial" charset="0"/>
              </a:rPr>
              <a:t> </a:t>
            </a:r>
          </a:p>
          <a:p>
            <a:pPr marL="2286000" lvl="4" indent="-457200" algn="l">
              <a:buFontTx/>
              <a:buAutoNum type="arabicPeriod"/>
            </a:pPr>
            <a:r>
              <a:rPr lang="en-US" dirty="0">
                <a:solidFill>
                  <a:srgbClr val="9900CC"/>
                </a:solidFill>
                <a:latin typeface="Arial" charset="0"/>
              </a:rPr>
              <a:t>Production planning and control</a:t>
            </a:r>
          </a:p>
          <a:p>
            <a:pPr marL="2286000" lvl="4" indent="-457200" algn="l">
              <a:buFontTx/>
              <a:buAutoNum type="arabicPeriod"/>
            </a:pPr>
            <a:r>
              <a:rPr lang="en-US" dirty="0">
                <a:solidFill>
                  <a:srgbClr val="FF0066"/>
                </a:solidFill>
                <a:latin typeface="Arial" charset="0"/>
              </a:rPr>
              <a:t>Quality control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30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30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0050" grpId="0" animBg="1"/>
      <p:bldP spid="130051" grpId="0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016D00-7FF3-4A66-9F60-10BBB8768CA0}" type="slidenum">
              <a:rPr lang="en-US"/>
              <a:pPr/>
              <a:t>54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Chapter1- Part2</a:t>
            </a:r>
          </a:p>
        </p:txBody>
      </p:sp>
      <p:sp>
        <p:nvSpPr>
          <p:cNvPr id="94210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0" dirty="0"/>
              <a:t>Overview of Major Topics</a:t>
            </a:r>
            <a:r>
              <a:rPr lang="en-US" dirty="0"/>
              <a:t> </a:t>
            </a:r>
          </a:p>
        </p:txBody>
      </p:sp>
      <p:sp>
        <p:nvSpPr>
          <p:cNvPr id="94211" name="Rectangle 1027"/>
          <p:cNvSpPr>
            <a:spLocks noGrp="1" noChangeArrowheads="1"/>
          </p:cNvSpPr>
          <p:nvPr>
            <p:ph type="body" idx="1"/>
          </p:nvPr>
        </p:nvSpPr>
        <p:spPr>
          <a:xfrm>
            <a:off x="1447800" y="5486400"/>
            <a:ext cx="6934200" cy="6858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1800" dirty="0">
                <a:solidFill>
                  <a:srgbClr val="009999"/>
                </a:solidFill>
                <a:cs typeface="Times New Roman" pitchFamily="18" charset="0"/>
              </a:rPr>
              <a:t>Figure 1.10  Overview of production system and major topics in </a:t>
            </a:r>
            <a:r>
              <a:rPr lang="en-US" sz="1800" i="1" dirty="0">
                <a:solidFill>
                  <a:srgbClr val="009999"/>
                </a:solidFill>
                <a:cs typeface="Times New Roman" pitchFamily="18" charset="0"/>
              </a:rPr>
              <a:t>Fundamentals of Modern Manufacturing</a:t>
            </a:r>
            <a:r>
              <a:rPr lang="en-US" sz="1800" b="1" i="1" dirty="0">
                <a:solidFill>
                  <a:srgbClr val="009999"/>
                </a:solidFill>
                <a:cs typeface="Times New Roman" pitchFamily="18" charset="0"/>
              </a:rPr>
              <a:t>.</a:t>
            </a:r>
            <a:endParaRPr lang="en-US" sz="1800" dirty="0">
              <a:solidFill>
                <a:srgbClr val="009999"/>
              </a:solidFill>
            </a:endParaRPr>
          </a:p>
        </p:txBody>
      </p:sp>
      <p:pic>
        <p:nvPicPr>
          <p:cNvPr id="94212" name="Picture 1028" descr="w0570-ncChap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143000" y="1371600"/>
            <a:ext cx="7315200" cy="3900488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34ED32-64C6-4D55-9C8E-C1401827D77E}" type="slidenum">
              <a:rPr lang="en-US"/>
              <a:pPr/>
              <a:t>55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Chapter1- Part2</a:t>
            </a:r>
          </a:p>
        </p:txBody>
      </p:sp>
      <p:sp>
        <p:nvSpPr>
          <p:cNvPr id="96258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0" y="228600"/>
            <a:ext cx="7772400" cy="914400"/>
          </a:xfrm>
        </p:spPr>
        <p:txBody>
          <a:bodyPr/>
          <a:lstStyle/>
          <a:p>
            <a:r>
              <a:rPr lang="en-US" sz="1800" b="0" dirty="0">
                <a:solidFill>
                  <a:schemeClr val="tx1"/>
                </a:solidFill>
              </a:rPr>
              <a:t>A spectacular scene in steelmaking is charging of a basic oxygen furnace, in which molten pig iron produced in a blast furnace is poured into the BOF (Basic Oxygen Furnace). Temperatures are around 1650</a:t>
            </a:r>
            <a:r>
              <a:rPr lang="en-US" sz="1800" b="0" dirty="0">
                <a:solidFill>
                  <a:schemeClr val="tx1"/>
                </a:solidFill>
                <a:cs typeface="Arial" charset="0"/>
              </a:rPr>
              <a:t>°C (3000 ° F).</a:t>
            </a:r>
          </a:p>
        </p:txBody>
      </p:sp>
      <p:pic>
        <p:nvPicPr>
          <p:cNvPr id="96260" name="Picture 4" descr="V2T375c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209800" y="1371600"/>
            <a:ext cx="5486400" cy="4768850"/>
          </a:xfrm>
          <a:noFill/>
          <a:ln/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815A6D-FB5B-4E19-A04E-2EC4C92B3F79}" type="slidenum">
              <a:rPr lang="en-US"/>
              <a:pPr/>
              <a:t>56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Chapter1- Part2</a:t>
            </a:r>
          </a:p>
        </p:txBody>
      </p:sp>
      <p:sp>
        <p:nvSpPr>
          <p:cNvPr id="972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b="0" dirty="0">
                <a:solidFill>
                  <a:schemeClr val="tx1"/>
                </a:solidFill>
              </a:rPr>
              <a:t>A machining cell consisting of two horizontal machining centers supplied by an in-line pallet shuttle </a:t>
            </a:r>
            <a:r>
              <a:rPr lang="en-US" sz="1600" b="0" dirty="0">
                <a:solidFill>
                  <a:schemeClr val="tx1"/>
                </a:solidFill>
              </a:rPr>
              <a:t>(photo courtesy of Cincinnati Milacron).</a:t>
            </a:r>
          </a:p>
        </p:txBody>
      </p:sp>
      <p:pic>
        <p:nvPicPr>
          <p:cNvPr id="97284" name="Picture 4" descr="Machining cell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33600" y="1371600"/>
            <a:ext cx="5943600" cy="4746625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7D4CAB-ABD4-4F75-832B-E2F58969D4CD}" type="slidenum">
              <a:rPr lang="en-US"/>
              <a:pPr/>
              <a:t>57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Chapter1- Part2</a:t>
            </a:r>
          </a:p>
        </p:txBody>
      </p:sp>
      <p:pic>
        <p:nvPicPr>
          <p:cNvPr id="98308" name="Picture 4" descr="Robot &amp; turn cent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62400" y="304800"/>
            <a:ext cx="4754563" cy="5634038"/>
          </a:xfrm>
          <a:prstGeom prst="rect">
            <a:avLst/>
          </a:prstGeom>
          <a:noFill/>
        </p:spPr>
      </p:pic>
      <p:sp>
        <p:nvSpPr>
          <p:cNvPr id="98309" name="Text Box 5"/>
          <p:cNvSpPr txBox="1">
            <a:spLocks noChangeArrowheads="1"/>
          </p:cNvSpPr>
          <p:nvPr/>
        </p:nvSpPr>
        <p:spPr bwMode="auto">
          <a:xfrm>
            <a:off x="762000" y="3429000"/>
            <a:ext cx="3200400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2000" dirty="0">
                <a:latin typeface="Arial" charset="0"/>
              </a:rPr>
              <a:t>A robotic arm performs unloading and loading operation in a turning center using a dual gripper </a:t>
            </a:r>
            <a:r>
              <a:rPr lang="en-US" sz="1600" dirty="0">
                <a:latin typeface="Arial" charset="0"/>
              </a:rPr>
              <a:t>(photo courtesy of Cincinnati Milacron).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4E26A1-2F16-4099-9C92-21360D678431}" type="slidenum">
              <a:rPr lang="en-US"/>
              <a:pPr/>
              <a:t>58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Chapter1- Part2</a:t>
            </a:r>
          </a:p>
        </p:txBody>
      </p:sp>
      <p:pic>
        <p:nvPicPr>
          <p:cNvPr id="99332" name="Picture 4" descr="High speed turni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62400" y="304800"/>
            <a:ext cx="4773613" cy="6019800"/>
          </a:xfrm>
          <a:prstGeom prst="rect">
            <a:avLst/>
          </a:prstGeom>
          <a:noFill/>
        </p:spPr>
      </p:pic>
      <p:sp>
        <p:nvSpPr>
          <p:cNvPr id="99333" name="Text Box 5"/>
          <p:cNvSpPr txBox="1">
            <a:spLocks noChangeArrowheads="1"/>
          </p:cNvSpPr>
          <p:nvPr/>
        </p:nvSpPr>
        <p:spPr bwMode="auto">
          <a:xfrm>
            <a:off x="914400" y="3657600"/>
            <a:ext cx="3048000" cy="186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2000" dirty="0">
                <a:latin typeface="Arial" charset="0"/>
              </a:rPr>
              <a:t>Metal chips fly in a high speed turning operation performed on a computer numerical control turning center </a:t>
            </a:r>
            <a:r>
              <a:rPr lang="en-US" sz="1600" dirty="0">
                <a:latin typeface="Arial" charset="0"/>
              </a:rPr>
              <a:t>(photo courtesy of Cincinnati Milacron).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607DFB-BC83-4048-B348-1A247B41A7D7}" type="slidenum">
              <a:rPr lang="en-US"/>
              <a:pPr/>
              <a:t>59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Chapter1- Part2</a:t>
            </a:r>
          </a:p>
        </p:txBody>
      </p:sp>
      <p:sp>
        <p:nvSpPr>
          <p:cNvPr id="100354" name="Rectangle 2"/>
          <p:cNvSpPr>
            <a:spLocks noGrp="1" noChangeArrowheads="1"/>
          </p:cNvSpPr>
          <p:nvPr>
            <p:ph type="title"/>
          </p:nvPr>
        </p:nvSpPr>
        <p:spPr>
          <a:xfrm>
            <a:off x="1371600" y="228600"/>
            <a:ext cx="7467600" cy="914400"/>
          </a:xfrm>
        </p:spPr>
        <p:txBody>
          <a:bodyPr/>
          <a:lstStyle/>
          <a:p>
            <a:r>
              <a:rPr lang="en-US" sz="2000" b="0" dirty="0">
                <a:solidFill>
                  <a:schemeClr val="tx1"/>
                </a:solidFill>
              </a:rPr>
              <a:t>Photomicrograph of the cross section of multiple coatings of titanium nitride and aluminum oxide on a cemented carbide substrate </a:t>
            </a:r>
            <a:r>
              <a:rPr lang="en-US" sz="1600" b="0" dirty="0">
                <a:solidFill>
                  <a:schemeClr val="tx1"/>
                </a:solidFill>
              </a:rPr>
              <a:t>(photo courtesy of Kennametal Inc.).</a:t>
            </a:r>
          </a:p>
        </p:txBody>
      </p:sp>
      <p:pic>
        <p:nvPicPr>
          <p:cNvPr id="100356" name="Picture 4" descr="Coated Carbide-in Ch2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5000" y="1524000"/>
            <a:ext cx="6400800" cy="4710113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FAF47F-C716-4FC5-8858-9456FA73F142}" type="slidenum">
              <a:rPr lang="en-US"/>
              <a:pPr/>
              <a:t>6</a:t>
            </a:fld>
            <a:endParaRPr lang="en-US" dirty="0"/>
          </a:p>
        </p:txBody>
      </p:sp>
      <p:sp>
        <p:nvSpPr>
          <p:cNvPr id="33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Chapter1- Part1</a:t>
            </a:r>
          </a:p>
        </p:txBody>
      </p:sp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0" dirty="0">
                <a:cs typeface="Times New Roman" pitchFamily="18" charset="0"/>
              </a:rPr>
              <a:t>Manufacturing - Economically Important </a:t>
            </a:r>
          </a:p>
        </p:txBody>
      </p:sp>
      <p:sp>
        <p:nvSpPr>
          <p:cNvPr id="7241" name="Rectangle 73"/>
          <p:cNvSpPr>
            <a:spLocks noGrp="1" noChangeArrowheads="1"/>
          </p:cNvSpPr>
          <p:nvPr>
            <p:ph type="body" sz="half" idx="1"/>
          </p:nvPr>
        </p:nvSpPr>
        <p:spPr>
          <a:xfrm>
            <a:off x="609600" y="3581400"/>
            <a:ext cx="3352800" cy="1905000"/>
          </a:xfrm>
        </p:spPr>
        <p:txBody>
          <a:bodyPr/>
          <a:lstStyle/>
          <a:p>
            <a:pPr marL="0" indent="0"/>
            <a:r>
              <a:rPr lang="en-US" dirty="0">
                <a:cs typeface="Times New Roman" pitchFamily="18" charset="0"/>
              </a:rPr>
              <a:t>Manufacturing is </a:t>
            </a:r>
            <a:r>
              <a:rPr lang="en-US" u="sng" dirty="0">
                <a:cs typeface="Times New Roman" pitchFamily="18" charset="0"/>
              </a:rPr>
              <a:t>one way</a:t>
            </a:r>
            <a:r>
              <a:rPr lang="en-US" dirty="0">
                <a:cs typeface="Times New Roman" pitchFamily="18" charset="0"/>
              </a:rPr>
              <a:t> by which nations create </a:t>
            </a:r>
            <a:r>
              <a:rPr lang="en-US" u="sng" dirty="0">
                <a:cs typeface="Times New Roman" pitchFamily="18" charset="0"/>
              </a:rPr>
              <a:t>material wealth</a:t>
            </a:r>
            <a:r>
              <a:rPr lang="en-US" dirty="0">
                <a:cs typeface="Times New Roman" pitchFamily="18" charset="0"/>
              </a:rPr>
              <a:t> </a:t>
            </a:r>
            <a:endParaRPr lang="en-US" dirty="0">
              <a:cs typeface="Courier New" pitchFamily="49" charset="0"/>
            </a:endParaRPr>
          </a:p>
        </p:txBody>
      </p:sp>
      <p:graphicFrame>
        <p:nvGraphicFramePr>
          <p:cNvPr id="7275" name="Group 107"/>
          <p:cNvGraphicFramePr>
            <a:graphicFrameLocks noGrp="1"/>
          </p:cNvGraphicFramePr>
          <p:nvPr/>
        </p:nvGraphicFramePr>
        <p:xfrm>
          <a:off x="3886200" y="1447800"/>
          <a:ext cx="4953000" cy="4672776"/>
        </p:xfrm>
        <a:graphic>
          <a:graphicData uri="http://schemas.openxmlformats.org/drawingml/2006/table">
            <a:tbl>
              <a:tblPr/>
              <a:tblGrid>
                <a:gridCol w="3921125"/>
                <a:gridCol w="1031875"/>
              </a:tblGrid>
              <a:tr h="8524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33CC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cs typeface="Courier New" pitchFamily="49" charset="0"/>
                        </a:rPr>
                        <a:t>U.S. economy:	</a:t>
                      </a: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 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808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33CC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8080"/>
                    </a:solidFill>
                  </a:tcPr>
                </a:tc>
              </a:tr>
              <a:tr h="5699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33CC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0" u="sng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Sector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808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33CC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% of </a:t>
                      </a:r>
                      <a:r>
                        <a:rPr kumimoji="0" lang="en-US" sz="2000" b="1" i="0" u="sng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GNP*</a:t>
                      </a: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8080"/>
                    </a:solidFill>
                  </a:tcPr>
                </a:tc>
              </a:tr>
              <a:tr h="5175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33CC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Manufacturing</a:t>
                      </a: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808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33CC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20%</a:t>
                      </a: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8080"/>
                    </a:solidFill>
                  </a:tcPr>
                </a:tc>
              </a:tr>
              <a:tr h="5191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33CC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Agriculture, minerals, etc.</a:t>
                      </a: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808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33CC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5%</a:t>
                      </a: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8080"/>
                    </a:solidFill>
                  </a:tcPr>
                </a:tc>
              </a:tr>
              <a:tr h="5159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33CC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Construction &amp; utilities</a:t>
                      </a: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808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33CC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5%</a:t>
                      </a: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8080"/>
                    </a:solidFill>
                  </a:tcPr>
                </a:tc>
              </a:tr>
              <a:tr h="10588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33CC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Service sector – retail, transportation, banking, communication, education, and government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33CC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* GNP= Gross Net Product</a:t>
                      </a: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808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33CC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70%</a:t>
                      </a: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808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E23407-69FD-45E3-922C-5B12FAE8DA51}" type="slidenum">
              <a:rPr lang="en-US"/>
              <a:pPr/>
              <a:t>60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Chapter1- Part2</a:t>
            </a:r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b="0" dirty="0">
                <a:solidFill>
                  <a:schemeClr val="tx1"/>
                </a:solidFill>
              </a:rPr>
              <a:t>A batch of silicon wafers enters a furnace heated to 1000</a:t>
            </a:r>
            <a:r>
              <a:rPr lang="en-US" sz="2000" b="0" dirty="0">
                <a:solidFill>
                  <a:schemeClr val="tx1"/>
                </a:solidFill>
                <a:cs typeface="Arial" charset="0"/>
              </a:rPr>
              <a:t>°C (1800°F) during fabrication of integrated circuits under clean room conditions </a:t>
            </a:r>
            <a:r>
              <a:rPr lang="en-US" sz="1600" b="0" dirty="0">
                <a:solidFill>
                  <a:schemeClr val="tx1"/>
                </a:solidFill>
                <a:cs typeface="Arial" charset="0"/>
              </a:rPr>
              <a:t>(photo courtesy of Intel Corporation).</a:t>
            </a:r>
            <a:endParaRPr lang="en-US" sz="1600" b="0" dirty="0"/>
          </a:p>
        </p:txBody>
      </p:sp>
      <p:pic>
        <p:nvPicPr>
          <p:cNvPr id="101380" name="Picture 4" descr="Silicon Wafer-in Ch3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00200" y="1447800"/>
            <a:ext cx="6934200" cy="4421188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2F0A3C-2DF7-44AF-AD0C-C8C92E334F3D}" type="slidenum">
              <a:rPr lang="en-US"/>
              <a:pPr/>
              <a:t>61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Chapter1- Part2</a:t>
            </a:r>
          </a:p>
        </p:txBody>
      </p:sp>
      <p:pic>
        <p:nvPicPr>
          <p:cNvPr id="102404" name="Picture 4" descr="Two pipe welders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95688" y="228600"/>
            <a:ext cx="5181600" cy="5715000"/>
          </a:xfrm>
          <a:prstGeom prst="rect">
            <a:avLst/>
          </a:prstGeom>
          <a:noFill/>
        </p:spPr>
      </p:pic>
      <p:sp>
        <p:nvSpPr>
          <p:cNvPr id="102405" name="Text Box 5"/>
          <p:cNvSpPr txBox="1">
            <a:spLocks noChangeArrowheads="1"/>
          </p:cNvSpPr>
          <p:nvPr/>
        </p:nvSpPr>
        <p:spPr bwMode="auto">
          <a:xfrm>
            <a:off x="685800" y="3429000"/>
            <a:ext cx="2971800" cy="1495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2000" dirty="0">
                <a:latin typeface="Arial" charset="0"/>
              </a:rPr>
              <a:t>Two welders perform arc welding on a large steel pipe section </a:t>
            </a:r>
            <a:r>
              <a:rPr lang="en-US" sz="1600" dirty="0">
                <a:latin typeface="Arial" charset="0"/>
              </a:rPr>
              <a:t>(photo courtesy of Lincoln Electric Company).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672BD8-C763-46EC-8C42-AE7DE985E22D}" type="slidenum">
              <a:rPr lang="en-US"/>
              <a:pPr/>
              <a:t>62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Chapter1- Part2</a:t>
            </a:r>
          </a:p>
        </p:txBody>
      </p:sp>
      <p:pic>
        <p:nvPicPr>
          <p:cNvPr id="103428" name="Picture 4" descr="Adhesive dispensers-automate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33800" y="304800"/>
            <a:ext cx="4832350" cy="5943600"/>
          </a:xfrm>
          <a:prstGeom prst="rect">
            <a:avLst/>
          </a:prstGeom>
          <a:noFill/>
        </p:spPr>
      </p:pic>
      <p:sp>
        <p:nvSpPr>
          <p:cNvPr id="103429" name="Text Box 5"/>
          <p:cNvSpPr txBox="1">
            <a:spLocks noChangeArrowheads="1"/>
          </p:cNvSpPr>
          <p:nvPr/>
        </p:nvSpPr>
        <p:spPr bwMode="auto">
          <a:xfrm>
            <a:off x="609600" y="3505200"/>
            <a:ext cx="3200400" cy="1250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2000" dirty="0">
                <a:latin typeface="Arial" charset="0"/>
              </a:rPr>
              <a:t>Automated dispensing of adhesive onto component parts prior to assembly </a:t>
            </a:r>
            <a:r>
              <a:rPr lang="en-US" sz="1600" dirty="0">
                <a:latin typeface="Arial" charset="0"/>
              </a:rPr>
              <a:t>(photo courtesy of EFD, Inc.).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463B51-617E-4369-A986-BB11EBA1A75F}" type="slidenum">
              <a:rPr lang="en-US"/>
              <a:pPr/>
              <a:t>63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Chapter1- Part2</a:t>
            </a:r>
          </a:p>
        </p:txBody>
      </p:sp>
      <p:pic>
        <p:nvPicPr>
          <p:cNvPr id="105476" name="Picture 4" descr="Ford engine asby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79863" y="381000"/>
            <a:ext cx="4708525" cy="5562600"/>
          </a:xfrm>
          <a:prstGeom prst="rect">
            <a:avLst/>
          </a:prstGeom>
          <a:noFill/>
        </p:spPr>
      </p:pic>
      <p:sp>
        <p:nvSpPr>
          <p:cNvPr id="105477" name="Text Box 5"/>
          <p:cNvSpPr txBox="1">
            <a:spLocks noChangeArrowheads="1"/>
          </p:cNvSpPr>
          <p:nvPr/>
        </p:nvSpPr>
        <p:spPr bwMode="auto">
          <a:xfrm>
            <a:off x="762000" y="3505200"/>
            <a:ext cx="297180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2000" dirty="0">
                <a:latin typeface="Arial" charset="0"/>
              </a:rPr>
              <a:t>Assembly workers on an engine assembly line </a:t>
            </a:r>
            <a:r>
              <a:rPr lang="en-US" sz="1600" dirty="0">
                <a:latin typeface="Arial" charset="0"/>
              </a:rPr>
              <a:t>(photo courtesy of Ford Motor Company).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45B608-0063-47CB-8444-480A4D8D83E9}" type="slidenum">
              <a:rPr lang="en-US"/>
              <a:pPr/>
              <a:t>64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Chapter1- Part2</a:t>
            </a:r>
          </a:p>
        </p:txBody>
      </p:sp>
      <p:pic>
        <p:nvPicPr>
          <p:cNvPr id="106500" name="Picture 4" descr="Asby of Boeing 77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03588" y="457200"/>
            <a:ext cx="5521325" cy="5562600"/>
          </a:xfrm>
          <a:prstGeom prst="rect">
            <a:avLst/>
          </a:prstGeom>
          <a:noFill/>
        </p:spPr>
      </p:pic>
      <p:sp>
        <p:nvSpPr>
          <p:cNvPr id="106501" name="Text Box 5"/>
          <p:cNvSpPr txBox="1">
            <a:spLocks noChangeArrowheads="1"/>
          </p:cNvSpPr>
          <p:nvPr/>
        </p:nvSpPr>
        <p:spPr bwMode="auto">
          <a:xfrm>
            <a:off x="533400" y="3505200"/>
            <a:ext cx="266700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2000" dirty="0">
                <a:latin typeface="Arial" charset="0"/>
              </a:rPr>
              <a:t>Assembly operations on the Boeing 777 </a:t>
            </a:r>
            <a:r>
              <a:rPr lang="en-US" sz="1600" dirty="0">
                <a:latin typeface="Arial" charset="0"/>
              </a:rPr>
              <a:t>(photo courtesy of Boeing Commercial Airplane Co.).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1C4B2D-D3F2-43C6-BBB7-CDCB485992CA}" type="slidenum">
              <a:rPr lang="en-US"/>
              <a:pPr/>
              <a:t>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Chapter1- Part1</a:t>
            </a:r>
          </a:p>
        </p:txBody>
      </p:sp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0" dirty="0">
                <a:cs typeface="Times New Roman" pitchFamily="18" charset="0"/>
              </a:rPr>
              <a:t>What is Manufacturing?</a:t>
            </a:r>
            <a:r>
              <a:rPr lang="en-US" dirty="0"/>
              <a:t> 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cs typeface="Times New Roman" pitchFamily="18" charset="0"/>
              </a:rPr>
              <a:t>The word</a:t>
            </a:r>
            <a:r>
              <a:rPr lang="en-US" i="1" dirty="0">
                <a:cs typeface="Times New Roman" pitchFamily="18" charset="0"/>
              </a:rPr>
              <a:t> </a:t>
            </a:r>
            <a:r>
              <a:rPr lang="en-US" i="1" dirty="0">
                <a:solidFill>
                  <a:srgbClr val="FF0066"/>
                </a:solidFill>
                <a:cs typeface="Times New Roman" pitchFamily="18" charset="0"/>
              </a:rPr>
              <a:t>manufacture</a:t>
            </a:r>
            <a:r>
              <a:rPr lang="en-US" dirty="0">
                <a:cs typeface="Times New Roman" pitchFamily="18" charset="0"/>
              </a:rPr>
              <a:t> is derived from two Latin words </a:t>
            </a:r>
            <a:r>
              <a:rPr lang="en-US" i="1" dirty="0">
                <a:solidFill>
                  <a:srgbClr val="000099"/>
                </a:solidFill>
                <a:cs typeface="Times New Roman" pitchFamily="18" charset="0"/>
              </a:rPr>
              <a:t>manus</a:t>
            </a:r>
            <a:r>
              <a:rPr lang="en-US" dirty="0">
                <a:cs typeface="Times New Roman" pitchFamily="18" charset="0"/>
              </a:rPr>
              <a:t> (hand) and </a:t>
            </a:r>
            <a:r>
              <a:rPr lang="en-US" i="1" dirty="0">
                <a:solidFill>
                  <a:srgbClr val="000099"/>
                </a:solidFill>
                <a:cs typeface="Times New Roman" pitchFamily="18" charset="0"/>
              </a:rPr>
              <a:t>factus</a:t>
            </a:r>
            <a:r>
              <a:rPr lang="en-US" dirty="0">
                <a:cs typeface="Times New Roman" pitchFamily="18" charset="0"/>
              </a:rPr>
              <a:t> (make); the combination means “</a:t>
            </a:r>
            <a:r>
              <a:rPr lang="en-US" dirty="0">
                <a:solidFill>
                  <a:srgbClr val="FF0066"/>
                </a:solidFill>
                <a:cs typeface="Times New Roman" pitchFamily="18" charset="0"/>
              </a:rPr>
              <a:t>made by hand</a:t>
            </a:r>
            <a:r>
              <a:rPr lang="en-US" dirty="0">
                <a:cs typeface="Times New Roman" pitchFamily="18" charset="0"/>
              </a:rPr>
              <a:t>”</a:t>
            </a:r>
          </a:p>
          <a:p>
            <a:endParaRPr lang="en-US" dirty="0">
              <a:cs typeface="Courier New" pitchFamily="49" charset="0"/>
            </a:endParaRPr>
          </a:p>
          <a:p>
            <a:pPr>
              <a:buClr>
                <a:srgbClr val="FF0066"/>
              </a:buClr>
              <a:buFont typeface="Wingdings" pitchFamily="2" charset="2"/>
              <a:buChar char="§"/>
            </a:pPr>
            <a:r>
              <a:rPr lang="en-US" dirty="0">
                <a:cs typeface="Times New Roman" pitchFamily="18" charset="0"/>
              </a:rPr>
              <a:t>Most </a:t>
            </a:r>
            <a:r>
              <a:rPr lang="en-US" u="sng" dirty="0">
                <a:cs typeface="Times New Roman" pitchFamily="18" charset="0"/>
              </a:rPr>
              <a:t>modern manufacturing operations</a:t>
            </a:r>
            <a:r>
              <a:rPr lang="en-US" dirty="0">
                <a:cs typeface="Times New Roman" pitchFamily="18" charset="0"/>
              </a:rPr>
              <a:t> are  accomplished by </a:t>
            </a:r>
            <a:r>
              <a:rPr lang="en-US" u="sng" dirty="0">
                <a:cs typeface="Times New Roman" pitchFamily="18" charset="0"/>
              </a:rPr>
              <a:t>mechanized and automated equipment</a:t>
            </a:r>
            <a:r>
              <a:rPr lang="en-US" dirty="0">
                <a:cs typeface="Times New Roman" pitchFamily="18" charset="0"/>
              </a:rPr>
              <a:t> that is supervised by human workers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3374F6-6D9F-4AE4-A0BC-26C85C8BC196}" type="slidenum">
              <a:rPr lang="en-US"/>
              <a:pPr/>
              <a:t>8</a:t>
            </a:fld>
            <a:endParaRPr lang="en-US" dirty="0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Chapter1- Part1</a:t>
            </a:r>
          </a:p>
        </p:txBody>
      </p:sp>
      <p:sp>
        <p:nvSpPr>
          <p:cNvPr id="83970" name="Rectangle 1026"/>
          <p:cNvSpPr>
            <a:spLocks noGrp="1" noChangeArrowheads="1"/>
          </p:cNvSpPr>
          <p:nvPr>
            <p:ph type="title"/>
          </p:nvPr>
        </p:nvSpPr>
        <p:spPr>
          <a:xfrm>
            <a:off x="1295400" y="228600"/>
            <a:ext cx="7543800" cy="914400"/>
          </a:xfrm>
        </p:spPr>
        <p:txBody>
          <a:bodyPr/>
          <a:lstStyle/>
          <a:p>
            <a:pPr algn="ctr"/>
            <a:r>
              <a:rPr lang="en-US" b="0" dirty="0"/>
              <a:t>Manufacturing - Technologically</a:t>
            </a:r>
            <a:r>
              <a:rPr lang="en-US" dirty="0"/>
              <a:t> </a:t>
            </a:r>
          </a:p>
        </p:txBody>
      </p:sp>
      <p:sp>
        <p:nvSpPr>
          <p:cNvPr id="83971" name="Rectangle 1027"/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4572000"/>
            <a:ext cx="1905000" cy="1828800"/>
          </a:xfrm>
        </p:spPr>
        <p:txBody>
          <a:bodyPr/>
          <a:lstStyle/>
          <a:p>
            <a:pPr marL="0" indent="0">
              <a:spcBef>
                <a:spcPct val="0"/>
              </a:spcBef>
              <a:buClrTx/>
              <a:buFontTx/>
              <a:buNone/>
            </a:pPr>
            <a:r>
              <a:rPr lang="en-US" sz="1800" dirty="0">
                <a:solidFill>
                  <a:srgbClr val="0066CC"/>
                </a:solidFill>
              </a:rPr>
              <a:t>Figure 1.1 (a) </a:t>
            </a:r>
          </a:p>
          <a:p>
            <a:pPr marL="0" indent="0">
              <a:spcBef>
                <a:spcPct val="0"/>
              </a:spcBef>
              <a:buClrTx/>
              <a:buFontTx/>
              <a:buNone/>
            </a:pPr>
            <a:r>
              <a:rPr lang="en-US" sz="1800" dirty="0">
                <a:solidFill>
                  <a:srgbClr val="0066CC"/>
                </a:solidFill>
              </a:rPr>
              <a:t>Manufacturing </a:t>
            </a:r>
          </a:p>
          <a:p>
            <a:pPr marL="0" indent="0">
              <a:spcBef>
                <a:spcPct val="0"/>
              </a:spcBef>
              <a:buClrTx/>
              <a:buFontTx/>
              <a:buNone/>
            </a:pPr>
            <a:r>
              <a:rPr lang="en-US" sz="1800" dirty="0">
                <a:solidFill>
                  <a:srgbClr val="0066CC"/>
                </a:solidFill>
              </a:rPr>
              <a:t>as a technical </a:t>
            </a:r>
          </a:p>
          <a:p>
            <a:pPr marL="0" indent="0">
              <a:spcBef>
                <a:spcPct val="0"/>
              </a:spcBef>
              <a:buClrTx/>
              <a:buFontTx/>
              <a:buNone/>
            </a:pPr>
            <a:r>
              <a:rPr lang="en-US" sz="1800" dirty="0">
                <a:solidFill>
                  <a:srgbClr val="0066CC"/>
                </a:solidFill>
              </a:rPr>
              <a:t>process</a:t>
            </a:r>
          </a:p>
        </p:txBody>
      </p:sp>
      <p:sp>
        <p:nvSpPr>
          <p:cNvPr id="83972" name="Rectangle 1028"/>
          <p:cNvSpPr>
            <a:spLocks noGrp="1" noChangeArrowheads="1"/>
          </p:cNvSpPr>
          <p:nvPr>
            <p:ph type="body" sz="half" idx="2"/>
          </p:nvPr>
        </p:nvSpPr>
        <p:spPr>
          <a:xfrm>
            <a:off x="1905000" y="1447800"/>
            <a:ext cx="6934200" cy="4495800"/>
          </a:xfrm>
        </p:spPr>
        <p:txBody>
          <a:bodyPr/>
          <a:lstStyle/>
          <a:p>
            <a:pPr marL="0" indent="0"/>
            <a:r>
              <a:rPr lang="en-US" sz="2400" dirty="0">
                <a:solidFill>
                  <a:srgbClr val="FF0066"/>
                </a:solidFill>
                <a:cs typeface="Times New Roman" pitchFamily="18" charset="0"/>
              </a:rPr>
              <a:t>Application of physical and chemical processes</a:t>
            </a:r>
            <a:r>
              <a:rPr lang="en-US" sz="2400" dirty="0">
                <a:cs typeface="Times New Roman" pitchFamily="18" charset="0"/>
              </a:rPr>
              <a:t> to alter the </a:t>
            </a:r>
            <a:r>
              <a:rPr lang="en-US" sz="2400" dirty="0">
                <a:solidFill>
                  <a:srgbClr val="000099"/>
                </a:solidFill>
                <a:cs typeface="Times New Roman" pitchFamily="18" charset="0"/>
              </a:rPr>
              <a:t>geometry, properties, and/or appearance</a:t>
            </a:r>
            <a:r>
              <a:rPr lang="en-US" sz="2400" dirty="0">
                <a:cs typeface="Times New Roman" pitchFamily="18" charset="0"/>
              </a:rPr>
              <a:t> of a starting material </a:t>
            </a:r>
            <a:r>
              <a:rPr lang="en-US" sz="2400" dirty="0">
                <a:solidFill>
                  <a:srgbClr val="FF0066"/>
                </a:solidFill>
                <a:cs typeface="Times New Roman" pitchFamily="18" charset="0"/>
              </a:rPr>
              <a:t>to make</a:t>
            </a:r>
            <a:r>
              <a:rPr lang="en-US" sz="2400" dirty="0">
                <a:cs typeface="Times New Roman" pitchFamily="18" charset="0"/>
              </a:rPr>
              <a:t> parts or </a:t>
            </a:r>
            <a:r>
              <a:rPr lang="en-US" sz="2400" dirty="0">
                <a:solidFill>
                  <a:srgbClr val="FF0066"/>
                </a:solidFill>
                <a:cs typeface="Times New Roman" pitchFamily="18" charset="0"/>
              </a:rPr>
              <a:t>products</a:t>
            </a:r>
          </a:p>
          <a:p>
            <a:pPr marL="0" indent="0">
              <a:buClr>
                <a:srgbClr val="FF0066"/>
              </a:buClr>
              <a:buFont typeface="Wingdings" pitchFamily="2" charset="2"/>
              <a:buChar char="§"/>
            </a:pPr>
            <a:r>
              <a:rPr lang="en-US" sz="2400" dirty="0">
                <a:cs typeface="Times New Roman" pitchFamily="18" charset="0"/>
              </a:rPr>
              <a:t>  </a:t>
            </a:r>
            <a:r>
              <a:rPr lang="en-US" sz="2000" dirty="0">
                <a:cs typeface="Times New Roman" pitchFamily="18" charset="0"/>
              </a:rPr>
              <a:t>Manufacturing also includes </a:t>
            </a:r>
            <a:r>
              <a:rPr lang="en-US" sz="2000" u="sng" dirty="0">
                <a:cs typeface="Times New Roman" pitchFamily="18" charset="0"/>
              </a:rPr>
              <a:t>assembly</a:t>
            </a:r>
            <a:endParaRPr lang="en-US" sz="2000" u="sng" dirty="0">
              <a:cs typeface="Courier New" pitchFamily="49" charset="0"/>
            </a:endParaRPr>
          </a:p>
          <a:p>
            <a:pPr marL="0" indent="0">
              <a:buClr>
                <a:srgbClr val="FF0066"/>
              </a:buClr>
              <a:buFont typeface="Wingdings" pitchFamily="2" charset="2"/>
              <a:buChar char="§"/>
            </a:pPr>
            <a:r>
              <a:rPr lang="en-US" sz="2000" dirty="0">
                <a:cs typeface="Times New Roman" pitchFamily="18" charset="0"/>
              </a:rPr>
              <a:t>  Almost always carried out as a </a:t>
            </a:r>
            <a:r>
              <a:rPr lang="en-US" sz="2000" u="sng" dirty="0">
                <a:cs typeface="Times New Roman" pitchFamily="18" charset="0"/>
              </a:rPr>
              <a:t>sequence of  operations</a:t>
            </a:r>
          </a:p>
          <a:p>
            <a:pPr marL="0" indent="0"/>
            <a:endParaRPr lang="en-US" sz="2000" dirty="0"/>
          </a:p>
          <a:p>
            <a:pPr marL="0" indent="0"/>
            <a:endParaRPr lang="en-US" sz="2000" dirty="0"/>
          </a:p>
        </p:txBody>
      </p:sp>
      <p:pic>
        <p:nvPicPr>
          <p:cNvPr id="83973" name="Picture 1029" descr="w0001-nca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286000" y="3505200"/>
            <a:ext cx="5791200" cy="2808288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62F302-DE0A-43FF-A39A-76E547E8CCB5}" type="slidenum">
              <a:rPr lang="en-US"/>
              <a:pPr/>
              <a:t>9</a:t>
            </a:fld>
            <a:endParaRPr lang="en-US" dirty="0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Chapter1- Part1</a:t>
            </a:r>
          </a:p>
        </p:txBody>
      </p:sp>
      <p:sp>
        <p:nvSpPr>
          <p:cNvPr id="84994" name="Rectangle 2"/>
          <p:cNvSpPr>
            <a:spLocks noGrp="1" noChangeArrowheads="1"/>
          </p:cNvSpPr>
          <p:nvPr>
            <p:ph type="title"/>
          </p:nvPr>
        </p:nvSpPr>
        <p:spPr>
          <a:xfrm>
            <a:off x="1371600" y="228600"/>
            <a:ext cx="7467600" cy="914400"/>
          </a:xfrm>
        </p:spPr>
        <p:txBody>
          <a:bodyPr/>
          <a:lstStyle/>
          <a:p>
            <a:pPr algn="ctr"/>
            <a:r>
              <a:rPr lang="en-US" b="0" dirty="0"/>
              <a:t>Manufacturing - Economically</a:t>
            </a:r>
          </a:p>
        </p:txBody>
      </p:sp>
      <p:sp>
        <p:nvSpPr>
          <p:cNvPr id="8499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762000" y="4419600"/>
            <a:ext cx="2133600" cy="1828800"/>
          </a:xfrm>
        </p:spPr>
        <p:txBody>
          <a:bodyPr/>
          <a:lstStyle/>
          <a:p>
            <a:pPr marL="0" indent="0">
              <a:spcBef>
                <a:spcPct val="0"/>
              </a:spcBef>
              <a:buClrTx/>
              <a:buFontTx/>
              <a:buNone/>
            </a:pPr>
            <a:r>
              <a:rPr lang="en-US" sz="1800" dirty="0">
                <a:solidFill>
                  <a:srgbClr val="0066CC"/>
                </a:solidFill>
              </a:rPr>
              <a:t>Figure 1.1 (b) </a:t>
            </a:r>
          </a:p>
          <a:p>
            <a:pPr marL="0" indent="0">
              <a:spcBef>
                <a:spcPct val="0"/>
              </a:spcBef>
              <a:buClrTx/>
              <a:buFontTx/>
              <a:buNone/>
            </a:pPr>
            <a:r>
              <a:rPr lang="en-US" sz="1800" dirty="0">
                <a:solidFill>
                  <a:srgbClr val="0066CC"/>
                </a:solidFill>
              </a:rPr>
              <a:t>Manufacturing </a:t>
            </a:r>
          </a:p>
          <a:p>
            <a:pPr marL="0" indent="0">
              <a:spcBef>
                <a:spcPct val="0"/>
              </a:spcBef>
              <a:buClrTx/>
              <a:buFontTx/>
              <a:buNone/>
            </a:pPr>
            <a:r>
              <a:rPr lang="en-US" sz="1800" dirty="0">
                <a:solidFill>
                  <a:srgbClr val="0066CC"/>
                </a:solidFill>
              </a:rPr>
              <a:t>as an economic </a:t>
            </a:r>
          </a:p>
          <a:p>
            <a:pPr marL="0" indent="0">
              <a:spcBef>
                <a:spcPct val="0"/>
              </a:spcBef>
              <a:buClrTx/>
              <a:buFontTx/>
              <a:buNone/>
            </a:pPr>
            <a:r>
              <a:rPr lang="en-US" sz="1800" dirty="0">
                <a:solidFill>
                  <a:srgbClr val="0066CC"/>
                </a:solidFill>
              </a:rPr>
              <a:t>process</a:t>
            </a:r>
            <a:endParaRPr lang="en-US" sz="1800" dirty="0">
              <a:solidFill>
                <a:srgbClr val="0066CC"/>
              </a:solidFill>
              <a:latin typeface="Times New Roman" pitchFamily="18" charset="0"/>
            </a:endParaRPr>
          </a:p>
          <a:p>
            <a:pPr marL="0" indent="0"/>
            <a:endParaRPr lang="en-US" sz="1800" dirty="0">
              <a:solidFill>
                <a:srgbClr val="0066CC"/>
              </a:solidFill>
            </a:endParaRPr>
          </a:p>
        </p:txBody>
      </p:sp>
      <p:sp>
        <p:nvSpPr>
          <p:cNvPr id="84996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1905000" y="1371600"/>
            <a:ext cx="6934200" cy="4572000"/>
          </a:xfrm>
        </p:spPr>
        <p:txBody>
          <a:bodyPr/>
          <a:lstStyle/>
          <a:p>
            <a:pPr marL="0" indent="0"/>
            <a:r>
              <a:rPr lang="en-US" sz="2400" dirty="0">
                <a:cs typeface="Times New Roman" pitchFamily="18" charset="0"/>
              </a:rPr>
              <a:t>Manufacturing </a:t>
            </a:r>
            <a:r>
              <a:rPr lang="en-US" sz="2400" i="1" dirty="0">
                <a:solidFill>
                  <a:srgbClr val="0066CC"/>
                </a:solidFill>
                <a:cs typeface="Times New Roman" pitchFamily="18" charset="0"/>
              </a:rPr>
              <a:t>adds value</a:t>
            </a:r>
            <a:r>
              <a:rPr lang="en-US" sz="2400" dirty="0">
                <a:cs typeface="Times New Roman" pitchFamily="18" charset="0"/>
              </a:rPr>
              <a:t> to the material by </a:t>
            </a:r>
            <a:r>
              <a:rPr lang="en-US" sz="2400" u="sng" dirty="0">
                <a:cs typeface="Times New Roman" pitchFamily="18" charset="0"/>
              </a:rPr>
              <a:t>changing its shape or properties</a:t>
            </a:r>
            <a:r>
              <a:rPr lang="en-US" sz="2400" dirty="0">
                <a:cs typeface="Times New Roman" pitchFamily="18" charset="0"/>
              </a:rPr>
              <a:t>, or by combining it with other materials (</a:t>
            </a:r>
            <a:r>
              <a:rPr lang="en-US" sz="2000" dirty="0">
                <a:cs typeface="Times New Roman" pitchFamily="18" charset="0"/>
              </a:rPr>
              <a:t>this is done by means of one or more processing and/or assembly operations</a:t>
            </a:r>
            <a:r>
              <a:rPr lang="en-US" sz="2400" dirty="0">
                <a:cs typeface="Times New Roman" pitchFamily="18" charset="0"/>
              </a:rPr>
              <a:t>) </a:t>
            </a:r>
          </a:p>
          <a:p>
            <a:pPr marL="0" indent="0"/>
            <a:endParaRPr lang="en-US" sz="2400" dirty="0">
              <a:cs typeface="Courier New" pitchFamily="49" charset="0"/>
            </a:endParaRPr>
          </a:p>
          <a:p>
            <a:pPr marL="0" indent="0"/>
            <a:endParaRPr lang="en-US" sz="2400" dirty="0"/>
          </a:p>
        </p:txBody>
      </p:sp>
      <p:pic>
        <p:nvPicPr>
          <p:cNvPr id="84997" name="Picture 5" descr="w0001-ncb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895600" y="3276600"/>
            <a:ext cx="5029200" cy="2774950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GrooverNew2006_Sample6_FINAL">
  <a:themeElements>
    <a:clrScheme name="GrooverNew2006_Sample6_FINAL 3">
      <a:dk1>
        <a:srgbClr val="000000"/>
      </a:dk1>
      <a:lt1>
        <a:srgbClr val="FFFFFF"/>
      </a:lt1>
      <a:dk2>
        <a:srgbClr val="000000"/>
      </a:dk2>
      <a:lt2>
        <a:srgbClr val="EAEAEA"/>
      </a:lt2>
      <a:accent1>
        <a:srgbClr val="DDDDDD"/>
      </a:accent1>
      <a:accent2>
        <a:srgbClr val="B2B2B2"/>
      </a:accent2>
      <a:accent3>
        <a:srgbClr val="FFFFFF"/>
      </a:accent3>
      <a:accent4>
        <a:srgbClr val="000000"/>
      </a:accent4>
      <a:accent5>
        <a:srgbClr val="EBEBEB"/>
      </a:accent5>
      <a:accent6>
        <a:srgbClr val="A1A1A1"/>
      </a:accent6>
      <a:hlink>
        <a:srgbClr val="4D4D4D"/>
      </a:hlink>
      <a:folHlink>
        <a:srgbClr val="969696"/>
      </a:folHlink>
    </a:clrScheme>
    <a:fontScheme name="GrooverNew2006_Sample6_FIN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 Narrow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 Narrow" pitchFamily="34" charset="0"/>
          </a:defRPr>
        </a:defPPr>
      </a:lstStyle>
    </a:lnDef>
  </a:objectDefaults>
  <a:extraClrSchemeLst>
    <a:extraClrScheme>
      <a:clrScheme name="GrooverNew2006_Sample6_FINAL 1">
        <a:dk1>
          <a:srgbClr val="000054"/>
        </a:dk1>
        <a:lt1>
          <a:srgbClr val="EAEAEA"/>
        </a:lt1>
        <a:dk2>
          <a:srgbClr val="00007A"/>
        </a:dk2>
        <a:lt2>
          <a:srgbClr val="EBD189"/>
        </a:lt2>
        <a:accent1>
          <a:srgbClr val="FCAB40"/>
        </a:accent1>
        <a:accent2>
          <a:srgbClr val="555BAD"/>
        </a:accent2>
        <a:accent3>
          <a:srgbClr val="AAAABE"/>
        </a:accent3>
        <a:accent4>
          <a:srgbClr val="C8C8C8"/>
        </a:accent4>
        <a:accent5>
          <a:srgbClr val="FDD2AF"/>
        </a:accent5>
        <a:accent6>
          <a:srgbClr val="4C529C"/>
        </a:accent6>
        <a:hlink>
          <a:srgbClr val="B97C01"/>
        </a:hlink>
        <a:folHlink>
          <a:srgbClr val="CCFF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rooverNew2006_Sample6_FINAL 2">
        <a:dk1>
          <a:srgbClr val="000000"/>
        </a:dk1>
        <a:lt1>
          <a:srgbClr val="FFFFCC"/>
        </a:lt1>
        <a:dk2>
          <a:srgbClr val="993300"/>
        </a:dk2>
        <a:lt2>
          <a:srgbClr val="EDE1AF"/>
        </a:lt2>
        <a:accent1>
          <a:srgbClr val="CAC0E2"/>
        </a:accent1>
        <a:accent2>
          <a:srgbClr val="DFC977"/>
        </a:accent2>
        <a:accent3>
          <a:srgbClr val="FFFFE2"/>
        </a:accent3>
        <a:accent4>
          <a:srgbClr val="000000"/>
        </a:accent4>
        <a:accent5>
          <a:srgbClr val="E1DCEE"/>
        </a:accent5>
        <a:accent6>
          <a:srgbClr val="CAB66B"/>
        </a:accent6>
        <a:hlink>
          <a:srgbClr val="660033"/>
        </a:hlink>
        <a:folHlink>
          <a:srgbClr val="9933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rooverNew2006_Sample6_FINAL 3">
        <a:dk1>
          <a:srgbClr val="000000"/>
        </a:dk1>
        <a:lt1>
          <a:srgbClr val="FFFFFF"/>
        </a:lt1>
        <a:dk2>
          <a:srgbClr val="000000"/>
        </a:dk2>
        <a:lt2>
          <a:srgbClr val="EAEAEA"/>
        </a:lt2>
        <a:accent1>
          <a:srgbClr val="DDDDDD"/>
        </a:accent1>
        <a:accent2>
          <a:srgbClr val="B2B2B2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A1A1A1"/>
        </a:accent6>
        <a:hlink>
          <a:srgbClr val="4D4D4D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rooverNew2006_Sample6_FINAL 4">
        <a:dk1>
          <a:srgbClr val="481800"/>
        </a:dk1>
        <a:lt1>
          <a:srgbClr val="EAEAEA"/>
        </a:lt1>
        <a:dk2>
          <a:srgbClr val="762700"/>
        </a:dk2>
        <a:lt2>
          <a:srgbClr val="EBD189"/>
        </a:lt2>
        <a:accent1>
          <a:srgbClr val="FCAB40"/>
        </a:accent1>
        <a:accent2>
          <a:srgbClr val="AD717F"/>
        </a:accent2>
        <a:accent3>
          <a:srgbClr val="BDACAA"/>
        </a:accent3>
        <a:accent4>
          <a:srgbClr val="C8C8C8"/>
        </a:accent4>
        <a:accent5>
          <a:srgbClr val="FDD2AF"/>
        </a:accent5>
        <a:accent6>
          <a:srgbClr val="9C6672"/>
        </a:accent6>
        <a:hlink>
          <a:srgbClr val="FFFF99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rooverNew2006_Sample6_FINAL 5">
        <a:dk1>
          <a:srgbClr val="330066"/>
        </a:dk1>
        <a:lt1>
          <a:srgbClr val="EAEAEA"/>
        </a:lt1>
        <a:dk2>
          <a:srgbClr val="4E009C"/>
        </a:dk2>
        <a:lt2>
          <a:srgbClr val="EBD189"/>
        </a:lt2>
        <a:accent1>
          <a:srgbClr val="FCAB40"/>
        </a:accent1>
        <a:accent2>
          <a:srgbClr val="8871BB"/>
        </a:accent2>
        <a:accent3>
          <a:srgbClr val="B2AACB"/>
        </a:accent3>
        <a:accent4>
          <a:srgbClr val="C8C8C8"/>
        </a:accent4>
        <a:accent5>
          <a:srgbClr val="FDD2AF"/>
        </a:accent5>
        <a:accent6>
          <a:srgbClr val="7B66A9"/>
        </a:accent6>
        <a:hlink>
          <a:srgbClr val="99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rooverNew2006_Sample6_FINAL 6">
        <a:dk1>
          <a:srgbClr val="454425"/>
        </a:dk1>
        <a:lt1>
          <a:srgbClr val="EAEAEA"/>
        </a:lt1>
        <a:dk2>
          <a:srgbClr val="4D6A2A"/>
        </a:dk2>
        <a:lt2>
          <a:srgbClr val="EBD189"/>
        </a:lt2>
        <a:accent1>
          <a:srgbClr val="FCAB40"/>
        </a:accent1>
        <a:accent2>
          <a:srgbClr val="A59E79"/>
        </a:accent2>
        <a:accent3>
          <a:srgbClr val="B2B9AC"/>
        </a:accent3>
        <a:accent4>
          <a:srgbClr val="C8C8C8"/>
        </a:accent4>
        <a:accent5>
          <a:srgbClr val="FDD2AF"/>
        </a:accent5>
        <a:accent6>
          <a:srgbClr val="958F6D"/>
        </a:accent6>
        <a:hlink>
          <a:srgbClr val="FFCC00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rooverNew2006_Sample6_FINAL 7">
        <a:dk1>
          <a:srgbClr val="3C2924"/>
        </a:dk1>
        <a:lt1>
          <a:srgbClr val="EAEAEA"/>
        </a:lt1>
        <a:dk2>
          <a:srgbClr val="0D0A46"/>
        </a:dk2>
        <a:lt2>
          <a:srgbClr val="EBD189"/>
        </a:lt2>
        <a:accent1>
          <a:srgbClr val="FCAB40"/>
        </a:accent1>
        <a:accent2>
          <a:srgbClr val="633D4E"/>
        </a:accent2>
        <a:accent3>
          <a:srgbClr val="AAAAB0"/>
        </a:accent3>
        <a:accent4>
          <a:srgbClr val="C8C8C8"/>
        </a:accent4>
        <a:accent5>
          <a:srgbClr val="FDD2AF"/>
        </a:accent5>
        <a:accent6>
          <a:srgbClr val="593646"/>
        </a:accent6>
        <a:hlink>
          <a:srgbClr val="FFCC66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9D7D05F67826F47BE98ABF812A5E1EE" ma:contentTypeVersion="0" ma:contentTypeDescription="Create a new document." ma:contentTypeScope="" ma:versionID="8cb233ad566b51c61dd9d07406c9f7f6">
  <xsd:schema xmlns:xsd="http://www.w3.org/2001/XMLSchema" xmlns:p="http://schemas.microsoft.com/office/2006/metadata/properties" targetNamespace="http://schemas.microsoft.com/office/2006/metadata/properties" ma:root="true" ma:fieldsID="4aeb20c0e3442673af7ee1078645876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2.xml><?xml version="1.0" encoding="utf-8"?>
<p:properties xmlns:p="http://schemas.microsoft.com/office/2006/metadata/properties" xmlns:xsi="http://www.w3.org/2001/XMLSchema-instance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54A10B58-0E5D-4DBA-B718-3BB33E60E12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2.xml><?xml version="1.0" encoding="utf-8"?>
<ds:datastoreItem xmlns:ds="http://schemas.openxmlformats.org/officeDocument/2006/customXml" ds:itemID="{7FE0790D-62DA-4D84-B9AF-CD44DA052D55}">
  <ds:schemaRefs>
    <ds:schemaRef ds:uri="http://schemas.openxmlformats.org/package/2006/metadata/core-properties"/>
    <ds:schemaRef ds:uri="http://schemas.microsoft.com/office/2006/documentManagement/types"/>
    <ds:schemaRef ds:uri="http://purl.org/dc/dcmitype/"/>
    <ds:schemaRef ds:uri="http://www.w3.org/XML/1998/namespace"/>
    <ds:schemaRef ds:uri="http://schemas.microsoft.com/office/2006/metadata/properties"/>
    <ds:schemaRef ds:uri="http://purl.org/dc/terms/"/>
    <ds:schemaRef ds:uri="http://purl.org/dc/elements/1.1/"/>
  </ds:schemaRefs>
</ds:datastoreItem>
</file>

<file path=customXml/itemProps3.xml><?xml version="1.0" encoding="utf-8"?>
<ds:datastoreItem xmlns:ds="http://schemas.openxmlformats.org/officeDocument/2006/customXml" ds:itemID="{49ED409F-6489-4E01-8E80-1F5DF9937021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C:\WINDOWS\Application Data\Microsoft\Templates\GrooverNew2006_Sample6_FINAL.pot</Template>
  <TotalTime>3650</TotalTime>
  <Words>2809</Words>
  <Application>Microsoft Office PowerPoint</Application>
  <PresentationFormat>On-screen Show (4:3)</PresentationFormat>
  <Paragraphs>486</Paragraphs>
  <Slides>64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64</vt:i4>
      </vt:variant>
    </vt:vector>
  </HeadingPairs>
  <TitlesOfParts>
    <vt:vector size="65" baseType="lpstr">
      <vt:lpstr>GrooverNew2006_Sample6_FINAL</vt:lpstr>
      <vt:lpstr>1 - Introduction and Overview of Manufacturing</vt:lpstr>
      <vt:lpstr>INTRODUCTION AND  OVERVIEW OF MANUFACTURING</vt:lpstr>
      <vt:lpstr>1- What is manufacturing?  “act of making something (a product) from raw materials”</vt:lpstr>
      <vt:lpstr>Manufacturing is Important</vt:lpstr>
      <vt:lpstr>Manufacturing - Technologically Important </vt:lpstr>
      <vt:lpstr>Manufacturing - Economically Important </vt:lpstr>
      <vt:lpstr>What is Manufacturing? </vt:lpstr>
      <vt:lpstr>Manufacturing - Technologically </vt:lpstr>
      <vt:lpstr>Manufacturing - Economically</vt:lpstr>
      <vt:lpstr>Manufacturing Industries </vt:lpstr>
      <vt:lpstr>Manufacturing Industries - continued </vt:lpstr>
      <vt:lpstr>Production Quantity Q</vt:lpstr>
      <vt:lpstr>Product Variety P</vt:lpstr>
      <vt:lpstr>P versus Q in Factory Operations</vt:lpstr>
      <vt:lpstr>More About Product Variety </vt:lpstr>
      <vt:lpstr>Manufacturing Capability </vt:lpstr>
      <vt:lpstr>Manufacturing capability includes:</vt:lpstr>
      <vt:lpstr>1. Technological Processing Capability </vt:lpstr>
      <vt:lpstr>2. Physical Product Limitations </vt:lpstr>
      <vt:lpstr>3. Production Capacity  (or plant capacity)</vt:lpstr>
      <vt:lpstr>2- Materials in Manufacturing</vt:lpstr>
      <vt:lpstr>Materials in Manufacturing </vt:lpstr>
      <vt:lpstr>1. Metals </vt:lpstr>
      <vt:lpstr> 2. Ceramics</vt:lpstr>
      <vt:lpstr>3. Polymers </vt:lpstr>
      <vt:lpstr>3- Polymers</vt:lpstr>
      <vt:lpstr>In addition- Composites</vt:lpstr>
      <vt:lpstr>Composites </vt:lpstr>
      <vt:lpstr>Composites</vt:lpstr>
      <vt:lpstr>3- Manufacturing Processes</vt:lpstr>
      <vt:lpstr>Manufacturing Processes </vt:lpstr>
      <vt:lpstr>Figure 1.4  Classification of manufacturing processes</vt:lpstr>
      <vt:lpstr>Processing Operations </vt:lpstr>
      <vt:lpstr>Shaping Processes – Four Categories</vt:lpstr>
      <vt:lpstr>1- Solidification Processes</vt:lpstr>
      <vt:lpstr>2- Particulate Processing</vt:lpstr>
      <vt:lpstr>3- Deformation Processes</vt:lpstr>
      <vt:lpstr>4- Material Removal Processes</vt:lpstr>
      <vt:lpstr>Waste in Shaping Processes </vt:lpstr>
      <vt:lpstr>Property‑Enhancing Processes </vt:lpstr>
      <vt:lpstr>Surface Processing Operations </vt:lpstr>
      <vt:lpstr>Assembly Operations </vt:lpstr>
      <vt:lpstr>Production Systems</vt:lpstr>
      <vt:lpstr>Production Systems </vt:lpstr>
      <vt:lpstr>Production systems</vt:lpstr>
      <vt:lpstr>1- Production Facilities </vt:lpstr>
      <vt:lpstr>Facilities versus Product Quantities </vt:lpstr>
      <vt:lpstr>Low Production </vt:lpstr>
      <vt:lpstr>Medium Production</vt:lpstr>
      <vt:lpstr>High Production </vt:lpstr>
      <vt:lpstr>Quantity Production </vt:lpstr>
      <vt:lpstr>Flow Line Production</vt:lpstr>
      <vt:lpstr>2- Manufacturing Support Systems </vt:lpstr>
      <vt:lpstr>Overview of Major Topics </vt:lpstr>
      <vt:lpstr>A spectacular scene in steelmaking is charging of a basic oxygen furnace, in which molten pig iron produced in a blast furnace is poured into the BOF (Basic Oxygen Furnace). Temperatures are around 1650°C (3000 ° F).</vt:lpstr>
      <vt:lpstr>A machining cell consisting of two horizontal machining centers supplied by an in-line pallet shuttle (photo courtesy of Cincinnati Milacron).</vt:lpstr>
      <vt:lpstr>PowerPoint Presentation</vt:lpstr>
      <vt:lpstr>PowerPoint Presentation</vt:lpstr>
      <vt:lpstr>Photomicrograph of the cross section of multiple coatings of titanium nitride and aluminum oxide on a cemented carbide substrate (photo courtesy of Kennametal Inc.).</vt:lpstr>
      <vt:lpstr>A batch of silicon wafers enters a furnace heated to 1000°C (1800°F) during fabrication of integrated circuits under clean room conditions (photo courtesy of Intel Corporation).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MANUFACTURING</dc:title>
  <dc:creator>Mikell P. Groover</dc:creator>
  <cp:lastModifiedBy>User</cp:lastModifiedBy>
  <cp:revision>232</cp:revision>
  <dcterms:created xsi:type="dcterms:W3CDTF">2001-08-09T14:41:17Z</dcterms:created>
  <dcterms:modified xsi:type="dcterms:W3CDTF">2015-01-24T11:42:18Z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0x010100C9D7D05F67826F47BE98ABF812A5E1EE</vt:lpwstr>
  </property>
</Properties>
</file>