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2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33"/>
  </p:notesMasterIdLst>
  <p:handoutMasterIdLst>
    <p:handoutMasterId r:id="rId34"/>
  </p:handoutMasterIdLst>
  <p:sldIdLst>
    <p:sldId id="334" r:id="rId3"/>
    <p:sldId id="307" r:id="rId4"/>
    <p:sldId id="332" r:id="rId5"/>
    <p:sldId id="326" r:id="rId6"/>
    <p:sldId id="329" r:id="rId7"/>
    <p:sldId id="336" r:id="rId8"/>
    <p:sldId id="330" r:id="rId9"/>
    <p:sldId id="337" r:id="rId10"/>
    <p:sldId id="338" r:id="rId11"/>
    <p:sldId id="339" r:id="rId12"/>
    <p:sldId id="342" r:id="rId13"/>
    <p:sldId id="340" r:id="rId14"/>
    <p:sldId id="341" r:id="rId15"/>
    <p:sldId id="343" r:id="rId16"/>
    <p:sldId id="344" r:id="rId17"/>
    <p:sldId id="345" r:id="rId18"/>
    <p:sldId id="346" r:id="rId19"/>
    <p:sldId id="348" r:id="rId20"/>
    <p:sldId id="349" r:id="rId21"/>
    <p:sldId id="350" r:id="rId22"/>
    <p:sldId id="347" r:id="rId23"/>
    <p:sldId id="351" r:id="rId24"/>
    <p:sldId id="352" r:id="rId25"/>
    <p:sldId id="353" r:id="rId26"/>
    <p:sldId id="359" r:id="rId27"/>
    <p:sldId id="354" r:id="rId28"/>
    <p:sldId id="355" r:id="rId29"/>
    <p:sldId id="356" r:id="rId30"/>
    <p:sldId id="358" r:id="rId31"/>
    <p:sldId id="360" r:id="rId32"/>
  </p:sldIdLst>
  <p:sldSz cx="9144000" cy="6858000" type="screen4x3"/>
  <p:notesSz cx="7099300" cy="10234613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2880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53" autoAdjust="0"/>
    <p:restoredTop sz="82755" autoAdjust="0"/>
  </p:normalViewPr>
  <p:slideViewPr>
    <p:cSldViewPr showGuides="1">
      <p:cViewPr varScale="1">
        <p:scale>
          <a:sx n="61" d="100"/>
          <a:sy n="61" d="100"/>
        </p:scale>
        <p:origin x="588" y="78"/>
      </p:cViewPr>
      <p:guideLst>
        <p:guide pos="288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1986" y="108"/>
      </p:cViewPr>
      <p:guideLst>
        <p:guide orient="horz" pos="3224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5" y="1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CFD77566-CD65-4859-9FA1-43956DC85B8C}" type="slidenum">
              <a:rPr>
                <a:solidFill>
                  <a:schemeClr val="tx2"/>
                </a:solidFill>
              </a:rPr>
              <a:t>‹#›</a:t>
            </a:fld>
            <a:endParaRPr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5" y="1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521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6590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i="0" u="none" strike="noStrik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The large loss in chemical energy between successive trophic levels explains why food chains and webs rarely have more than four or five trophic levels.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i="0" u="none" strike="noStrik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In most cases, too little chemical energy is left after four or five transfers to support organisms feeding at these high trophic levels.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i="0" u="none" strike="noStrik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Energy flow pyramids explain why the earth could support more people if they all ate at lower trophic levels by consuming grains, vegetables, and fruits directly.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i="0" u="none" strike="noStrik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The model assumes that with each transfer from one trophic level to another, there is a 90% loss in usable energy to the environment in the form of low-quality heat.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2432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3374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226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54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081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Biotic</a:t>
            </a:r>
            <a:r>
              <a:rPr lang="en-US" baseline="0" dirty="0" smtClean="0"/>
              <a:t> is the living components of </a:t>
            </a:r>
            <a:r>
              <a:rPr lang="en-US" baseline="0" smtClean="0"/>
              <a:t>the ecosystems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835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282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0" i="0" u="none" strike="noStrike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most of the energy is degraded to heat, in accordance with the second law of thermodynamics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279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393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3294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96F01-7154-41E0-B48B-A6921757531A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649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5200" y="1498602"/>
            <a:ext cx="5257800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405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05200" y="4927600"/>
            <a:ext cx="5257800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101" b="0">
                <a:solidFill>
                  <a:schemeClr val="tx1"/>
                </a:solidFill>
              </a:defRPr>
            </a:lvl1pPr>
            <a:lvl2pPr marL="45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274639"/>
            <a:ext cx="1066800" cy="58975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9"/>
            <a:ext cx="6400800" cy="589756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445000"/>
            <a:ext cx="5257800" cy="1930400"/>
          </a:xfrm>
        </p:spPr>
        <p:txBody>
          <a:bodyPr anchor="t">
            <a:normAutofit/>
          </a:bodyPr>
          <a:lstStyle>
            <a:lvl1pPr algn="l">
              <a:defRPr sz="4051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124201"/>
            <a:ext cx="5257800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101">
                <a:solidFill>
                  <a:schemeClr val="tx1"/>
                </a:solidFill>
              </a:defRPr>
            </a:lvl1pPr>
            <a:lvl2pPr marL="45724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8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371726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967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621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451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0693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793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701800"/>
            <a:ext cx="3733800" cy="4470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508898">
              <a:defRPr sz="1350"/>
            </a:lvl6pPr>
            <a:lvl7pPr marL="1508898">
              <a:defRPr sz="1350"/>
            </a:lvl7pPr>
            <a:lvl8pPr marL="1508898">
              <a:defRPr sz="1350"/>
            </a:lvl8pPr>
            <a:lvl9pPr marL="1508898"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701800"/>
            <a:ext cx="3733800" cy="4470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508898">
              <a:defRPr sz="1350"/>
            </a:lvl6pPr>
            <a:lvl7pPr marL="1508898">
              <a:defRPr sz="1350"/>
            </a:lvl7pPr>
            <a:lvl8pPr marL="1508898">
              <a:defRPr sz="1350"/>
            </a:lvl8pPr>
            <a:lvl9pPr marL="1508898"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9" y="1608836"/>
            <a:ext cx="3730752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457242" indent="0">
              <a:buNone/>
              <a:defRPr sz="2026" b="1"/>
            </a:lvl2pPr>
            <a:lvl3pPr marL="914484" indent="0">
              <a:buNone/>
              <a:defRPr sz="1800" b="1"/>
            </a:lvl3pPr>
            <a:lvl4pPr marL="1371726" indent="0">
              <a:buNone/>
              <a:defRPr sz="1575" b="1"/>
            </a:lvl4pPr>
            <a:lvl5pPr marL="1828967" indent="0">
              <a:buNone/>
              <a:defRPr sz="1575" b="1"/>
            </a:lvl5pPr>
            <a:lvl6pPr marL="2286210" indent="0">
              <a:buNone/>
              <a:defRPr sz="1575" b="1"/>
            </a:lvl6pPr>
            <a:lvl7pPr marL="2743451" indent="0">
              <a:buNone/>
              <a:defRPr sz="1575" b="1"/>
            </a:lvl7pPr>
            <a:lvl8pPr marL="3200693" indent="0">
              <a:buNone/>
              <a:defRPr sz="1575" b="1"/>
            </a:lvl8pPr>
            <a:lvl9pPr marL="3657935" indent="0">
              <a:buNone/>
              <a:defRPr sz="1575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2209800"/>
            <a:ext cx="3733800" cy="39624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508898">
              <a:defRPr sz="1350"/>
            </a:lvl6pPr>
            <a:lvl7pPr marL="1508898">
              <a:defRPr sz="1350"/>
            </a:lvl7pPr>
            <a:lvl8pPr marL="1508898">
              <a:defRPr sz="1350"/>
            </a:lvl8pPr>
            <a:lvl9pPr marL="1508898"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7448" y="1608836"/>
            <a:ext cx="3730752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457242" indent="0">
              <a:buNone/>
              <a:defRPr sz="2026" b="1"/>
            </a:lvl2pPr>
            <a:lvl3pPr marL="914484" indent="0">
              <a:buNone/>
              <a:defRPr sz="1800" b="1"/>
            </a:lvl3pPr>
            <a:lvl4pPr marL="1371726" indent="0">
              <a:buNone/>
              <a:defRPr sz="1575" b="1"/>
            </a:lvl4pPr>
            <a:lvl5pPr marL="1828967" indent="0">
              <a:buNone/>
              <a:defRPr sz="1575" b="1"/>
            </a:lvl5pPr>
            <a:lvl6pPr marL="2286210" indent="0">
              <a:buNone/>
              <a:defRPr sz="1575" b="1"/>
            </a:lvl6pPr>
            <a:lvl7pPr marL="2743451" indent="0">
              <a:buNone/>
              <a:defRPr sz="1575" b="1"/>
            </a:lvl7pPr>
            <a:lvl8pPr marL="3200693" indent="0">
              <a:buNone/>
              <a:defRPr sz="1575" b="1"/>
            </a:lvl8pPr>
            <a:lvl9pPr marL="3657935" indent="0">
              <a:buNone/>
              <a:defRPr sz="1575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400" y="2209800"/>
            <a:ext cx="3733800" cy="39624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508898">
              <a:defRPr sz="1350"/>
            </a:lvl6pPr>
            <a:lvl7pPr marL="1508898">
              <a:defRPr sz="1350"/>
            </a:lvl7pPr>
            <a:lvl8pPr marL="1508898">
              <a:defRPr sz="1350"/>
            </a:lvl8pPr>
            <a:lvl9pPr marL="1508898"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971800" y="0"/>
            <a:ext cx="59436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701800"/>
            <a:ext cx="2514600" cy="2844800"/>
          </a:xfrm>
        </p:spPr>
        <p:txBody>
          <a:bodyPr anchor="b">
            <a:normAutofit/>
          </a:bodyPr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482600"/>
            <a:ext cx="5105400" cy="5892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1" y="4648200"/>
            <a:ext cx="2514600" cy="1727200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457242" indent="0">
              <a:buNone/>
              <a:defRPr sz="1200"/>
            </a:lvl2pPr>
            <a:lvl3pPr marL="914484" indent="0">
              <a:buNone/>
              <a:defRPr sz="975"/>
            </a:lvl3pPr>
            <a:lvl4pPr marL="1371726" indent="0">
              <a:buNone/>
              <a:defRPr sz="900"/>
            </a:lvl4pPr>
            <a:lvl5pPr marL="1828967" indent="0">
              <a:buNone/>
              <a:defRPr sz="900"/>
            </a:lvl5pPr>
            <a:lvl6pPr marL="2286210" indent="0">
              <a:buNone/>
              <a:defRPr sz="900"/>
            </a:lvl6pPr>
            <a:lvl7pPr marL="2743451" indent="0">
              <a:buNone/>
              <a:defRPr sz="900"/>
            </a:lvl7pPr>
            <a:lvl8pPr marL="3200693" indent="0">
              <a:buNone/>
              <a:defRPr sz="900"/>
            </a:lvl8pPr>
            <a:lvl9pPr marL="365793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62100" y="0"/>
            <a:ext cx="6019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762000"/>
          </a:xfrm>
        </p:spPr>
        <p:txBody>
          <a:bodyPr anchor="b">
            <a:normAutofit/>
          </a:bodyPr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279402"/>
            <a:ext cx="5486400" cy="4448175"/>
          </a:xfrm>
        </p:spPr>
        <p:txBody>
          <a:bodyPr>
            <a:normAutofit/>
          </a:bodyPr>
          <a:lstStyle>
            <a:lvl1pPr marL="0" indent="0">
              <a:buNone/>
              <a:defRPr sz="2101"/>
            </a:lvl1pPr>
            <a:lvl2pPr marL="457242" indent="0">
              <a:buNone/>
              <a:defRPr sz="2776"/>
            </a:lvl2pPr>
            <a:lvl3pPr marL="914484" indent="0">
              <a:buNone/>
              <a:defRPr sz="2401"/>
            </a:lvl3pPr>
            <a:lvl4pPr marL="1371726" indent="0">
              <a:buNone/>
              <a:defRPr sz="2026"/>
            </a:lvl4pPr>
            <a:lvl5pPr marL="1828967" indent="0">
              <a:buNone/>
              <a:defRPr sz="2026"/>
            </a:lvl5pPr>
            <a:lvl6pPr marL="2286210" indent="0">
              <a:buNone/>
              <a:defRPr sz="2026"/>
            </a:lvl6pPr>
            <a:lvl7pPr marL="2743451" indent="0">
              <a:buNone/>
              <a:defRPr sz="2026"/>
            </a:lvl7pPr>
            <a:lvl8pPr marL="3200693" indent="0">
              <a:buNone/>
              <a:defRPr sz="2026"/>
            </a:lvl8pPr>
            <a:lvl9pPr marL="3657935" indent="0">
              <a:buNone/>
              <a:defRPr sz="2026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  <a:lvl2pPr marL="457242" indent="0">
              <a:buNone/>
              <a:defRPr sz="1200"/>
            </a:lvl2pPr>
            <a:lvl3pPr marL="914484" indent="0">
              <a:buNone/>
              <a:defRPr sz="975"/>
            </a:lvl3pPr>
            <a:lvl4pPr marL="1371726" indent="0">
              <a:buNone/>
              <a:defRPr sz="900"/>
            </a:lvl4pPr>
            <a:lvl5pPr marL="1828967" indent="0">
              <a:buNone/>
              <a:defRPr sz="900"/>
            </a:lvl5pPr>
            <a:lvl6pPr marL="2286210" indent="0">
              <a:buNone/>
              <a:defRPr sz="900"/>
            </a:lvl6pPr>
            <a:lvl7pPr marL="2743451" indent="0">
              <a:buNone/>
              <a:defRPr sz="900"/>
            </a:lvl7pPr>
            <a:lvl8pPr marL="3200693" indent="0">
              <a:buNone/>
              <a:defRPr sz="900"/>
            </a:lvl8pPr>
            <a:lvl9pPr marL="365793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8600" y="0"/>
            <a:ext cx="8686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701800"/>
            <a:ext cx="7620000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400802"/>
            <a:ext cx="205740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9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1645" y="6400802"/>
            <a:ext cx="466344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9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46" y="6400802"/>
            <a:ext cx="830855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9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84" rtl="0" eaLnBrk="1" latinLnBrk="0" hangingPunct="1">
        <a:lnSpc>
          <a:spcPct val="85000"/>
        </a:lnSpc>
        <a:spcBef>
          <a:spcPct val="0"/>
        </a:spcBef>
        <a:buNone/>
        <a:tabLst/>
        <a:defRPr sz="330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1" indent="-228621" algn="l" defTabSz="914484" rtl="0" eaLnBrk="1" latinLnBrk="0" hangingPunct="1">
        <a:lnSpc>
          <a:spcPct val="95000"/>
        </a:lnSpc>
        <a:spcBef>
          <a:spcPts val="1400"/>
        </a:spcBef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90" indent="-228621" algn="l" defTabSz="914484" rtl="0" eaLnBrk="1" latinLnBrk="0" hangingPunct="1">
        <a:lnSpc>
          <a:spcPct val="95000"/>
        </a:lnSpc>
        <a:spcBef>
          <a:spcPts val="800"/>
        </a:spcBef>
        <a:buSzPct val="100000"/>
        <a:buFont typeface="Century Gothic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68759" indent="-228621" algn="l" defTabSz="914484" rtl="0" eaLnBrk="1" latinLnBrk="0" hangingPunct="1">
        <a:lnSpc>
          <a:spcPct val="95000"/>
        </a:lnSpc>
        <a:spcBef>
          <a:spcPts val="800"/>
        </a:spcBef>
        <a:buSzPct val="10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188829" indent="-228621" algn="l" defTabSz="914484" rtl="0" eaLnBrk="1" latinLnBrk="0" hangingPunct="1">
        <a:lnSpc>
          <a:spcPct val="95000"/>
        </a:lnSpc>
        <a:spcBef>
          <a:spcPts val="800"/>
        </a:spcBef>
        <a:buSzPct val="10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08898" indent="-228621" algn="l" defTabSz="914484" rtl="0" eaLnBrk="1" latinLnBrk="0" hangingPunct="1">
        <a:lnSpc>
          <a:spcPct val="95000"/>
        </a:lnSpc>
        <a:spcBef>
          <a:spcPts val="800"/>
        </a:spcBef>
        <a:buSzPct val="10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28967" indent="-228621" algn="l" defTabSz="914484" rtl="0" eaLnBrk="1" latinLnBrk="0" hangingPunct="1">
        <a:lnSpc>
          <a:spcPct val="95000"/>
        </a:lnSpc>
        <a:spcBef>
          <a:spcPts val="800"/>
        </a:spcBef>
        <a:buSzPct val="9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149037" indent="-228621" algn="l" defTabSz="914484" rtl="0" eaLnBrk="1" latinLnBrk="0" hangingPunct="1">
        <a:lnSpc>
          <a:spcPct val="95000"/>
        </a:lnSpc>
        <a:spcBef>
          <a:spcPts val="800"/>
        </a:spcBef>
        <a:buSzPct val="9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69106" indent="-228621" algn="l" defTabSz="914484" rtl="0" eaLnBrk="1" latinLnBrk="0" hangingPunct="1">
        <a:lnSpc>
          <a:spcPct val="95000"/>
        </a:lnSpc>
        <a:spcBef>
          <a:spcPts val="800"/>
        </a:spcBef>
        <a:buSzPct val="9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834900" indent="-228621" algn="l" defTabSz="914484" rtl="0" eaLnBrk="1" latinLnBrk="0" hangingPunct="1">
        <a:lnSpc>
          <a:spcPct val="95000"/>
        </a:lnSpc>
        <a:spcBef>
          <a:spcPts val="800"/>
        </a:spcBef>
        <a:buSzPct val="9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42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84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26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67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10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51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93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35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8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4366" y="3581400"/>
            <a:ext cx="5257800" cy="1905000"/>
          </a:xfrm>
        </p:spPr>
        <p:txBody>
          <a:bodyPr>
            <a:normAutofit fontScale="90000"/>
          </a:bodyPr>
          <a:lstStyle/>
          <a:p>
            <a:r>
              <a:rPr lang="en-US" sz="4400" b="1" dirty="0" smtClean="0"/>
              <a:t>Introduction to the Environment and  Ecosystems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34366" y="2438400"/>
            <a:ext cx="5029200" cy="987429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1800" dirty="0" smtClean="0"/>
              <a:t>GE 302 – Industry and the Environment</a:t>
            </a:r>
          </a:p>
          <a:p>
            <a:pPr>
              <a:lnSpc>
                <a:spcPct val="120000"/>
              </a:lnSpc>
            </a:pPr>
            <a:r>
              <a:rPr lang="en-US" sz="1800" dirty="0" smtClean="0"/>
              <a:t>Topic </a:t>
            </a:r>
            <a:r>
              <a:rPr lang="en-US" sz="1800" dirty="0"/>
              <a:t>1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434366" y="365322"/>
            <a:ext cx="5399468" cy="1412677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>
            <a:lvl1pPr marL="0" indent="0" algn="l" defTabSz="914484" rtl="0" eaLnBrk="1" latinLnBrk="0" hangingPunct="1">
              <a:lnSpc>
                <a:spcPct val="95000"/>
              </a:lnSpc>
              <a:spcBef>
                <a:spcPts val="0"/>
              </a:spcBef>
              <a:buSzPct val="100000"/>
              <a:buFont typeface="Arial" pitchFamily="34" charset="0"/>
              <a:buNone/>
              <a:defRPr sz="2101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2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84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726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967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210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451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693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935" indent="0" algn="ctr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800" dirty="0" smtClean="0"/>
              <a:t>Department of Civil Engineering </a:t>
            </a:r>
          </a:p>
          <a:p>
            <a:pPr>
              <a:lnSpc>
                <a:spcPct val="120000"/>
              </a:lnSpc>
            </a:pPr>
            <a:r>
              <a:rPr lang="en-US" sz="1800" dirty="0" smtClean="0"/>
              <a:t>College of Engineering</a:t>
            </a:r>
          </a:p>
          <a:p>
            <a:pPr>
              <a:lnSpc>
                <a:spcPct val="120000"/>
              </a:lnSpc>
            </a:pPr>
            <a:r>
              <a:rPr lang="en-US" sz="1800" dirty="0" smtClean="0"/>
              <a:t>King Saud University</a:t>
            </a:r>
            <a:endParaRPr lang="en-US" sz="1800" dirty="0"/>
          </a:p>
        </p:txBody>
      </p:sp>
      <p:pic>
        <p:nvPicPr>
          <p:cNvPr id="5" name="Picture 2" descr="C:\Users\User\Desktop\شعارات الجامعة 2015\shield-with-whi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224" y="365323"/>
            <a:ext cx="861776" cy="134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43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7620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Factors Sustain </a:t>
            </a:r>
            <a:r>
              <a:rPr lang="en-US" sz="3200" b="1" dirty="0"/>
              <a:t>the Earth’s Life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5410200" cy="5486400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The </a:t>
            </a:r>
            <a:r>
              <a:rPr lang="en-US" sz="2400" b="1" dirty="0"/>
              <a:t>one-way flow of high-quality energy </a:t>
            </a:r>
            <a:r>
              <a:rPr lang="en-US" sz="2400" dirty="0"/>
              <a:t>from the sun</a:t>
            </a:r>
            <a:r>
              <a:rPr lang="en-US" sz="2400" dirty="0" smtClean="0"/>
              <a:t>, through </a:t>
            </a:r>
            <a:r>
              <a:rPr lang="en-US" sz="2400" dirty="0"/>
              <a:t>living things in their feeding </a:t>
            </a:r>
            <a:r>
              <a:rPr lang="en-US" sz="2400" dirty="0" smtClean="0"/>
              <a:t>interactions.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The </a:t>
            </a:r>
            <a:r>
              <a:rPr lang="en-US" sz="2400" b="1" dirty="0"/>
              <a:t>cycling of nutrients </a:t>
            </a:r>
            <a:r>
              <a:rPr lang="en-US" sz="2400" dirty="0"/>
              <a:t>(the atoms, ions, and </a:t>
            </a:r>
            <a:r>
              <a:rPr lang="en-US" sz="2400" dirty="0" smtClean="0"/>
              <a:t>molecules needed </a:t>
            </a:r>
            <a:r>
              <a:rPr lang="en-US" sz="2400" dirty="0"/>
              <a:t>for survival by living organisms</a:t>
            </a:r>
            <a:r>
              <a:rPr lang="en-US" sz="2400" dirty="0" smtClean="0"/>
              <a:t>) through </a:t>
            </a:r>
            <a:r>
              <a:rPr lang="en-US" sz="2400" dirty="0"/>
              <a:t>parts of the </a:t>
            </a:r>
            <a:r>
              <a:rPr lang="en-US" sz="2400" dirty="0" smtClean="0"/>
              <a:t>biosphere.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Gravity</a:t>
            </a:r>
            <a:r>
              <a:rPr lang="en-US" sz="2400" i="1" dirty="0"/>
              <a:t>, </a:t>
            </a:r>
            <a:r>
              <a:rPr lang="en-US" sz="2400" dirty="0"/>
              <a:t>which allows the planet to hold onto </a:t>
            </a:r>
            <a:r>
              <a:rPr lang="en-US" sz="2400" dirty="0" smtClean="0"/>
              <a:t>its atmosphere </a:t>
            </a:r>
            <a:r>
              <a:rPr lang="en-US" sz="2400" dirty="0"/>
              <a:t>and helps to enable the </a:t>
            </a:r>
            <a:r>
              <a:rPr lang="en-US" sz="2400" dirty="0" smtClean="0"/>
              <a:t>movement and </a:t>
            </a:r>
            <a:r>
              <a:rPr lang="en-US" sz="2400" dirty="0"/>
              <a:t>cycling of chemicals through air, water, soil</a:t>
            </a:r>
            <a:r>
              <a:rPr lang="en-US" sz="2400" dirty="0" smtClean="0"/>
              <a:t>, and </a:t>
            </a:r>
            <a:r>
              <a:rPr lang="en-US" sz="2400" dirty="0"/>
              <a:t>organisms.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980" r="2984"/>
          <a:stretch/>
        </p:blipFill>
        <p:spPr>
          <a:xfrm>
            <a:off x="5410200" y="1905000"/>
            <a:ext cx="3668264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130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458201" cy="100215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Interaction of solar energy with the atmosphere and earth’s surface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11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6200" y="1322832"/>
            <a:ext cx="8915400" cy="523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43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9144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/>
              <a:t>Energy flow from sun to </a:t>
            </a:r>
            <a:r>
              <a:rPr lang="en-US" sz="3200" b="1" dirty="0"/>
              <a:t>earth and within the earth’s systems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610600" cy="5334000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Sun releases tremendous amounts of energy into the space, only </a:t>
            </a:r>
            <a:r>
              <a:rPr lang="en-US" sz="2400" dirty="0"/>
              <a:t>a very small amount of this </a:t>
            </a:r>
            <a:r>
              <a:rPr lang="en-US" sz="2400" dirty="0" smtClean="0"/>
              <a:t>energy reaches </a:t>
            </a:r>
            <a:r>
              <a:rPr lang="en-US" sz="2400" dirty="0"/>
              <a:t>the </a:t>
            </a:r>
            <a:r>
              <a:rPr lang="en-US" sz="2400" dirty="0" smtClean="0"/>
              <a:t>earth.</a:t>
            </a:r>
          </a:p>
          <a:p>
            <a:r>
              <a:rPr lang="en-US" sz="2400" dirty="0" smtClean="0"/>
              <a:t>This </a:t>
            </a:r>
            <a:r>
              <a:rPr lang="en-US" sz="2400" dirty="0"/>
              <a:t>energy reaches the earth in the form </a:t>
            </a:r>
            <a:r>
              <a:rPr lang="en-US" sz="2400" dirty="0" smtClean="0"/>
              <a:t>of electromagnetic waves</a:t>
            </a:r>
            <a:r>
              <a:rPr lang="en-US" sz="2400" dirty="0"/>
              <a:t>, composed mostly of visible </a:t>
            </a:r>
            <a:r>
              <a:rPr lang="en-US" sz="2400" dirty="0" smtClean="0"/>
              <a:t>light, ultraviolet </a:t>
            </a:r>
            <a:r>
              <a:rPr lang="en-US" sz="2400" dirty="0"/>
              <a:t>(UV) radiation, and heat (infrared radiation</a:t>
            </a:r>
            <a:r>
              <a:rPr lang="en-US" sz="2400" dirty="0" smtClean="0"/>
              <a:t>).</a:t>
            </a:r>
            <a:endParaRPr lang="en-US" sz="2400" dirty="0"/>
          </a:p>
          <a:p>
            <a:r>
              <a:rPr lang="en-US" sz="2400" dirty="0" smtClean="0"/>
              <a:t>Much </a:t>
            </a:r>
            <a:r>
              <a:rPr lang="en-US" sz="2400" dirty="0"/>
              <a:t>of this energy is </a:t>
            </a:r>
            <a:r>
              <a:rPr lang="en-US" sz="2400" dirty="0" smtClean="0"/>
              <a:t>absorbed or </a:t>
            </a:r>
            <a:r>
              <a:rPr lang="en-US" sz="2400" dirty="0"/>
              <a:t>reflected back into space by the earth’s </a:t>
            </a:r>
            <a:r>
              <a:rPr lang="en-US" sz="2400" dirty="0" smtClean="0"/>
              <a:t>atmosphere and surface.</a:t>
            </a:r>
            <a:endParaRPr lang="en-US" sz="2400" dirty="0"/>
          </a:p>
          <a:p>
            <a:r>
              <a:rPr lang="en-US" sz="2400" dirty="0"/>
              <a:t>The solar energy that reaches the atmosphere </a:t>
            </a:r>
            <a:r>
              <a:rPr lang="en-US" sz="2400" dirty="0" smtClean="0"/>
              <a:t>lights the </a:t>
            </a:r>
            <a:r>
              <a:rPr lang="en-US" sz="2400" dirty="0"/>
              <a:t>earth during daytime, warms the air, </a:t>
            </a:r>
            <a:r>
              <a:rPr lang="en-US" sz="2400" dirty="0" smtClean="0"/>
              <a:t>evaporates and </a:t>
            </a:r>
            <a:r>
              <a:rPr lang="en-US" sz="2400" dirty="0"/>
              <a:t>cycles water through the </a:t>
            </a:r>
            <a:r>
              <a:rPr lang="en-US" sz="2400" dirty="0" smtClean="0"/>
              <a:t>biosphere, and generate winds.</a:t>
            </a:r>
          </a:p>
          <a:p>
            <a:r>
              <a:rPr lang="en-US" sz="2400" dirty="0" smtClean="0"/>
              <a:t>Also, green plant and algae use solar energy to produce the nutrient they need through the photosynthesis process, and in turn, to feed the animal.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51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9144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/>
              <a:t>Energy flow from sun to </a:t>
            </a:r>
            <a:r>
              <a:rPr lang="en-US" sz="3200" b="1" dirty="0"/>
              <a:t>earth and within the earth’s systems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54864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The solar radiation reached the planet’s surface, interacts with the </a:t>
            </a:r>
            <a:r>
              <a:rPr lang="en-US" sz="2400" dirty="0"/>
              <a:t>earth’s land, water, </a:t>
            </a:r>
            <a:r>
              <a:rPr lang="en-US" sz="2400" dirty="0" smtClean="0"/>
              <a:t>and life </a:t>
            </a:r>
            <a:r>
              <a:rPr lang="en-US" sz="2400" dirty="0"/>
              <a:t>and is degraded to lower-quality infrared radiation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Some of the </a:t>
            </a:r>
            <a:r>
              <a:rPr lang="en-US" sz="2400" b="1" dirty="0" smtClean="0"/>
              <a:t>infrared radiation </a:t>
            </a:r>
            <a:r>
              <a:rPr lang="en-US" sz="2400" dirty="0" smtClean="0"/>
              <a:t>is reflected back to the lower atmosphere, where it will interact with greenhouse gases (</a:t>
            </a:r>
            <a:r>
              <a:rPr lang="en-US" sz="2400" dirty="0"/>
              <a:t>water vapor, carbon dioxide</a:t>
            </a:r>
            <a:r>
              <a:rPr lang="en-US" sz="2400" dirty="0" smtClean="0"/>
              <a:t>, methane, etc.) and </a:t>
            </a:r>
            <a:r>
              <a:rPr lang="en-US" sz="2400" dirty="0"/>
              <a:t>Some of it </a:t>
            </a:r>
            <a:r>
              <a:rPr lang="en-US" sz="2400" dirty="0" smtClean="0"/>
              <a:t>flows back </a:t>
            </a:r>
            <a:r>
              <a:rPr lang="en-US" sz="2400" dirty="0"/>
              <a:t>into space as </a:t>
            </a:r>
            <a:r>
              <a:rPr lang="en-US" sz="2400" dirty="0" smtClean="0"/>
              <a:t>heat.</a:t>
            </a:r>
          </a:p>
          <a:p>
            <a:r>
              <a:rPr lang="en-US" sz="2400" dirty="0" smtClean="0"/>
              <a:t>When radiated heat from earth’s surface interact with greenhouses gases it warm the lower atmosphere and the earth’s surfaces, which is know as </a:t>
            </a:r>
            <a:r>
              <a:rPr lang="en-US" sz="2400" b="1" dirty="0" smtClean="0"/>
              <a:t>greenhouse effect</a:t>
            </a:r>
            <a:r>
              <a:rPr lang="en-US" sz="2400" dirty="0" smtClean="0"/>
              <a:t>.</a:t>
            </a:r>
          </a:p>
          <a:p>
            <a:r>
              <a:rPr lang="en-US" sz="2400" dirty="0"/>
              <a:t>Without this </a:t>
            </a:r>
            <a:r>
              <a:rPr lang="en-US" sz="2400" b="1" dirty="0"/>
              <a:t>natural greenhouse effect</a:t>
            </a:r>
            <a:r>
              <a:rPr lang="en-US" sz="2400" dirty="0"/>
              <a:t>, </a:t>
            </a:r>
            <a:r>
              <a:rPr lang="en-US" sz="2400" dirty="0" smtClean="0"/>
              <a:t>the earth </a:t>
            </a:r>
            <a:r>
              <a:rPr lang="en-US" sz="2400" dirty="0"/>
              <a:t>would be too cold to support the forms of </a:t>
            </a:r>
            <a:r>
              <a:rPr lang="en-US" sz="2400" dirty="0" smtClean="0"/>
              <a:t>life we </a:t>
            </a:r>
            <a:r>
              <a:rPr lang="en-US" sz="2400" dirty="0"/>
              <a:t>find here </a:t>
            </a:r>
            <a:r>
              <a:rPr lang="en-US" sz="2400" dirty="0" smtClean="0"/>
              <a:t>today.</a:t>
            </a:r>
          </a:p>
          <a:p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477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2590800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Ecology </a:t>
            </a:r>
            <a:r>
              <a:rPr lang="en-US" sz="2400" dirty="0"/>
              <a:t>is the science that focuses </a:t>
            </a:r>
            <a:r>
              <a:rPr lang="en-US" sz="2400" dirty="0" smtClean="0"/>
              <a:t>on how </a:t>
            </a:r>
            <a:r>
              <a:rPr lang="en-US" sz="2400" dirty="0"/>
              <a:t>organisms interact with one </a:t>
            </a:r>
            <a:r>
              <a:rPr lang="en-US" sz="2400" dirty="0" smtClean="0"/>
              <a:t>another and </a:t>
            </a:r>
            <a:r>
              <a:rPr lang="en-US" sz="2400" dirty="0"/>
              <a:t>with their nonliving environment </a:t>
            </a:r>
            <a:r>
              <a:rPr lang="en-US" sz="2400" dirty="0" smtClean="0"/>
              <a:t>of matter </a:t>
            </a:r>
            <a:r>
              <a:rPr lang="en-US" sz="2400" dirty="0"/>
              <a:t>and energy.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75272"/>
            <a:ext cx="6172200" cy="677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591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914400"/>
          </a:xfrm>
        </p:spPr>
        <p:txBody>
          <a:bodyPr>
            <a:normAutofit/>
          </a:bodyPr>
          <a:lstStyle/>
          <a:p>
            <a:r>
              <a:rPr lang="en-US" sz="2800" b="1" dirty="0"/>
              <a:t>Ecosystems Have </a:t>
            </a:r>
            <a:r>
              <a:rPr lang="en-US" sz="2800" b="1" dirty="0" smtClean="0"/>
              <a:t>Living and </a:t>
            </a:r>
            <a:r>
              <a:rPr lang="en-US" sz="2800" b="1" dirty="0"/>
              <a:t>Nonliving Components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3886200" cy="5486400"/>
          </a:xfrm>
        </p:spPr>
        <p:txBody>
          <a:bodyPr>
            <a:normAutofit/>
          </a:bodyPr>
          <a:lstStyle/>
          <a:p>
            <a:r>
              <a:rPr lang="en-US" sz="2400" dirty="0"/>
              <a:t>The </a:t>
            </a:r>
            <a:r>
              <a:rPr lang="en-US" sz="2400" dirty="0" smtClean="0"/>
              <a:t>ecosystems </a:t>
            </a:r>
            <a:r>
              <a:rPr lang="en-US" sz="2400" dirty="0"/>
              <a:t>are </a:t>
            </a:r>
            <a:r>
              <a:rPr lang="en-US" sz="2400" dirty="0" smtClean="0"/>
              <a:t>made up </a:t>
            </a:r>
            <a:r>
              <a:rPr lang="en-US" sz="2400" dirty="0"/>
              <a:t>of living (</a:t>
            </a:r>
            <a:r>
              <a:rPr lang="en-US" sz="2400" b="1" dirty="0"/>
              <a:t>biotic</a:t>
            </a:r>
            <a:r>
              <a:rPr lang="en-US" sz="2400" dirty="0"/>
              <a:t>) and nonliving (</a:t>
            </a:r>
            <a:r>
              <a:rPr lang="en-US" sz="2400" b="1" dirty="0"/>
              <a:t>abiotic</a:t>
            </a:r>
            <a:r>
              <a:rPr lang="en-US" sz="2400" dirty="0" smtClean="0"/>
              <a:t>) components.</a:t>
            </a:r>
          </a:p>
          <a:p>
            <a:r>
              <a:rPr lang="en-US" sz="2400" dirty="0"/>
              <a:t>nonliving </a:t>
            </a:r>
            <a:r>
              <a:rPr lang="en-US" sz="2400" dirty="0" smtClean="0"/>
              <a:t>components are </a:t>
            </a:r>
            <a:r>
              <a:rPr lang="en-US" sz="2400" dirty="0"/>
              <a:t>water, air, nutrients, </a:t>
            </a:r>
            <a:r>
              <a:rPr lang="en-US" sz="2400" dirty="0" smtClean="0"/>
              <a:t>rocks, heat</a:t>
            </a:r>
            <a:r>
              <a:rPr lang="en-US" sz="2400" dirty="0"/>
              <a:t>, and solar energy</a:t>
            </a:r>
            <a:r>
              <a:rPr lang="en-US" sz="2400" dirty="0" smtClean="0"/>
              <a:t>.</a:t>
            </a:r>
          </a:p>
          <a:p>
            <a:r>
              <a:rPr lang="en-US" sz="2400" dirty="0"/>
              <a:t>Living </a:t>
            </a:r>
            <a:r>
              <a:rPr lang="en-US" sz="2400" dirty="0" smtClean="0"/>
              <a:t>components include </a:t>
            </a:r>
            <a:r>
              <a:rPr lang="en-US" sz="2400" dirty="0"/>
              <a:t>plants, animals, microbes, and </a:t>
            </a:r>
            <a:r>
              <a:rPr lang="en-US" sz="2400" dirty="0" smtClean="0"/>
              <a:t>all other organisms.</a:t>
            </a:r>
          </a:p>
          <a:p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2616" y="1066800"/>
            <a:ext cx="4987321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83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nline.science.psu.edu/sites/default/files/bisc002/FoodChain-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" t="6383" r="2720" b="3404"/>
          <a:stretch/>
        </p:blipFill>
        <p:spPr bwMode="auto">
          <a:xfrm>
            <a:off x="1444925" y="2514600"/>
            <a:ext cx="7481496" cy="426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620000" cy="55283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Trophic </a:t>
            </a:r>
            <a:r>
              <a:rPr lang="en-US" sz="2800" b="1" dirty="0"/>
              <a:t>level</a:t>
            </a:r>
            <a:endParaRPr lang="en-US" sz="29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16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57200"/>
            <a:ext cx="8610600" cy="2590799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Depending </a:t>
            </a:r>
            <a:r>
              <a:rPr lang="en-US" sz="2400" dirty="0"/>
              <a:t>on its source </a:t>
            </a:r>
            <a:r>
              <a:rPr lang="en-US" sz="2400" dirty="0" smtClean="0"/>
              <a:t>of food </a:t>
            </a:r>
            <a:r>
              <a:rPr lang="en-US" sz="2400" dirty="0"/>
              <a:t>or </a:t>
            </a:r>
            <a:r>
              <a:rPr lang="en-US" sz="2400" dirty="0" smtClean="0"/>
              <a:t>nutrients, </a:t>
            </a:r>
            <a:r>
              <a:rPr lang="en-US" sz="2400" dirty="0"/>
              <a:t>organism in an </a:t>
            </a:r>
            <a:r>
              <a:rPr lang="en-US" sz="2400" dirty="0" smtClean="0"/>
              <a:t>ecosystem is assigned to a </a:t>
            </a:r>
            <a:r>
              <a:rPr lang="en-US" sz="2400" i="1" dirty="0"/>
              <a:t>feeding level</a:t>
            </a:r>
            <a:r>
              <a:rPr lang="en-US" sz="2400" dirty="0"/>
              <a:t>, or </a:t>
            </a:r>
            <a:r>
              <a:rPr lang="en-US" sz="2400" b="1" dirty="0"/>
              <a:t>trophic level</a:t>
            </a:r>
            <a:endParaRPr lang="en-US" sz="2400" dirty="0" smtClean="0"/>
          </a:p>
          <a:p>
            <a:r>
              <a:rPr lang="en-US" sz="2400" dirty="0" smtClean="0"/>
              <a:t>living </a:t>
            </a:r>
            <a:r>
              <a:rPr lang="en-US" sz="2400" dirty="0"/>
              <a:t>organisms </a:t>
            </a:r>
            <a:r>
              <a:rPr lang="en-US" sz="2400" dirty="0" smtClean="0"/>
              <a:t>transfer </a:t>
            </a:r>
            <a:r>
              <a:rPr lang="en-US" sz="2400" dirty="0"/>
              <a:t>energy and </a:t>
            </a:r>
            <a:r>
              <a:rPr lang="en-US" sz="2400" dirty="0" smtClean="0"/>
              <a:t>nutrients from </a:t>
            </a:r>
            <a:r>
              <a:rPr lang="en-US" sz="2400" dirty="0"/>
              <a:t>one trophic level to another within an </a:t>
            </a:r>
            <a:r>
              <a:rPr lang="en-US" sz="2400" dirty="0" smtClean="0"/>
              <a:t>ecosystem</a:t>
            </a:r>
          </a:p>
          <a:p>
            <a:r>
              <a:rPr lang="en-US" sz="2400" dirty="0"/>
              <a:t>We can broadly classify </a:t>
            </a:r>
            <a:r>
              <a:rPr lang="en-US" sz="2400" dirty="0" smtClean="0"/>
              <a:t>the organisms as </a:t>
            </a:r>
            <a:r>
              <a:rPr lang="en-US" sz="2400" dirty="0"/>
              <a:t>producers and consumers.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482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"/>
            <a:ext cx="8610600" cy="6324600"/>
          </a:xfrm>
        </p:spPr>
        <p:txBody>
          <a:bodyPr>
            <a:normAutofit/>
          </a:bodyPr>
          <a:lstStyle/>
          <a:p>
            <a:r>
              <a:rPr lang="en-US" sz="2400" b="1" dirty="0"/>
              <a:t>Producers</a:t>
            </a:r>
            <a:r>
              <a:rPr lang="en-US" sz="2400" dirty="0"/>
              <a:t>, sometimes called </a:t>
            </a:r>
            <a:r>
              <a:rPr lang="en-US" sz="2400" b="1" dirty="0"/>
              <a:t>autotrophs </a:t>
            </a:r>
            <a:r>
              <a:rPr lang="en-US" sz="2400" dirty="0"/>
              <a:t>(</a:t>
            </a:r>
            <a:r>
              <a:rPr lang="en-US" sz="2400" dirty="0" smtClean="0"/>
              <a:t>self-feeders), make </a:t>
            </a:r>
            <a:r>
              <a:rPr lang="en-US" sz="2400" dirty="0"/>
              <a:t>the nutrients they need from </a:t>
            </a:r>
            <a:r>
              <a:rPr lang="en-US" sz="2400" dirty="0" smtClean="0"/>
              <a:t>compounds and </a:t>
            </a:r>
            <a:r>
              <a:rPr lang="en-US" sz="2400" dirty="0"/>
              <a:t>energy obtained from their </a:t>
            </a:r>
            <a:r>
              <a:rPr lang="en-US" sz="2400" dirty="0" smtClean="0"/>
              <a:t>environment.</a:t>
            </a:r>
            <a:endParaRPr lang="en-US" sz="2400" b="1" dirty="0"/>
          </a:p>
          <a:p>
            <a:r>
              <a:rPr lang="en-US" sz="2400" dirty="0" smtClean="0"/>
              <a:t>In </a:t>
            </a:r>
            <a:r>
              <a:rPr lang="en-US" sz="2400" dirty="0"/>
              <a:t>a process called </a:t>
            </a:r>
            <a:r>
              <a:rPr lang="en-US" sz="2400" b="1" dirty="0"/>
              <a:t>photosynthesis</a:t>
            </a:r>
            <a:r>
              <a:rPr lang="en-US" sz="2400" dirty="0"/>
              <a:t>, </a:t>
            </a:r>
            <a:r>
              <a:rPr lang="en-US" sz="2400" dirty="0" smtClean="0"/>
              <a:t>plants typically </a:t>
            </a:r>
            <a:r>
              <a:rPr lang="en-US" sz="2400" dirty="0"/>
              <a:t>capture </a:t>
            </a:r>
            <a:r>
              <a:rPr lang="en-US" sz="2400" dirty="0" smtClean="0"/>
              <a:t>solar </a:t>
            </a:r>
            <a:r>
              <a:rPr lang="en-US" sz="2400" dirty="0"/>
              <a:t>energy that </a:t>
            </a:r>
            <a:r>
              <a:rPr lang="en-US" sz="2400" dirty="0" smtClean="0"/>
              <a:t>falls on </a:t>
            </a:r>
            <a:r>
              <a:rPr lang="en-US" sz="2400" dirty="0"/>
              <a:t>their leaves </a:t>
            </a:r>
            <a:r>
              <a:rPr lang="en-US" sz="2400" dirty="0" smtClean="0"/>
              <a:t>and </a:t>
            </a:r>
            <a:r>
              <a:rPr lang="en-US" sz="2400" dirty="0"/>
              <a:t>use it in combination with </a:t>
            </a:r>
            <a:r>
              <a:rPr lang="en-US" sz="2400" dirty="0" smtClean="0"/>
              <a:t>carbon dioxide </a:t>
            </a:r>
            <a:r>
              <a:rPr lang="en-US" sz="2400" dirty="0"/>
              <a:t>and water to form organic </a:t>
            </a:r>
            <a:r>
              <a:rPr lang="en-US" sz="2400" dirty="0" smtClean="0"/>
              <a:t>molecules.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895600"/>
            <a:ext cx="7734300" cy="108280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890" y="4114800"/>
            <a:ext cx="3406542" cy="265176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 rot="16200000">
            <a:off x="-543527" y="5191728"/>
            <a:ext cx="2158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green plants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6041" y="4101735"/>
            <a:ext cx="3405559" cy="265176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16200000">
            <a:off x="3775501" y="5070901"/>
            <a:ext cx="27432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algae and aquatic plants</a:t>
            </a:r>
          </a:p>
        </p:txBody>
      </p:sp>
    </p:spTree>
    <p:extLst>
      <p:ext uri="{BB962C8B-B14F-4D97-AF65-F5344CB8AC3E}">
        <p14:creationId xmlns:p14="http://schemas.microsoft.com/office/powerpoint/2010/main" val="2898844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04800"/>
            <a:ext cx="8610600" cy="6172200"/>
          </a:xfrm>
        </p:spPr>
        <p:txBody>
          <a:bodyPr>
            <a:normAutofit fontScale="92500"/>
          </a:bodyPr>
          <a:lstStyle/>
          <a:p>
            <a:r>
              <a:rPr lang="en-US" sz="2400" b="1" dirty="0" smtClean="0"/>
              <a:t>Consumers</a:t>
            </a:r>
            <a:r>
              <a:rPr lang="en-US" sz="2400" dirty="0" smtClean="0"/>
              <a:t>, or </a:t>
            </a:r>
            <a:r>
              <a:rPr lang="en-US" sz="2400" b="1" dirty="0" smtClean="0"/>
              <a:t>heterotrophs</a:t>
            </a:r>
            <a:r>
              <a:rPr lang="en-US" sz="2400" dirty="0" smtClean="0"/>
              <a:t>, cannot produce </a:t>
            </a:r>
            <a:r>
              <a:rPr lang="en-US" sz="2400" dirty="0"/>
              <a:t>the nutrients they need through </a:t>
            </a:r>
            <a:r>
              <a:rPr lang="en-US" sz="2400" dirty="0" smtClean="0"/>
              <a:t>photosynthesis or </a:t>
            </a:r>
            <a:r>
              <a:rPr lang="en-US" sz="2400" dirty="0"/>
              <a:t>other </a:t>
            </a:r>
            <a:r>
              <a:rPr lang="en-US" sz="2400" dirty="0" smtClean="0"/>
              <a:t>processes.</a:t>
            </a:r>
          </a:p>
          <a:p>
            <a:r>
              <a:rPr lang="en-US" sz="2400" dirty="0" smtClean="0"/>
              <a:t>Consumers obtain their energy and nutrients </a:t>
            </a:r>
            <a:r>
              <a:rPr lang="en-US" sz="2400" dirty="0"/>
              <a:t>by feeding on other organisms (producers </a:t>
            </a:r>
            <a:r>
              <a:rPr lang="en-US" sz="2400" dirty="0" smtClean="0"/>
              <a:t>or other </a:t>
            </a:r>
            <a:r>
              <a:rPr lang="en-US" sz="2400" dirty="0"/>
              <a:t>consumers</a:t>
            </a:r>
            <a:r>
              <a:rPr lang="en-US" sz="2400" dirty="0" smtClean="0"/>
              <a:t>).</a:t>
            </a:r>
          </a:p>
          <a:p>
            <a:r>
              <a:rPr lang="en-US" sz="2400" u="sng" dirty="0" smtClean="0"/>
              <a:t>Types </a:t>
            </a:r>
            <a:r>
              <a:rPr lang="en-US" sz="2400" u="sng" dirty="0"/>
              <a:t>of </a:t>
            </a:r>
            <a:r>
              <a:rPr lang="en-US" sz="2400" u="sng" dirty="0" smtClean="0"/>
              <a:t>consumers:</a:t>
            </a:r>
          </a:p>
          <a:p>
            <a:pPr lvl="1"/>
            <a:r>
              <a:rPr lang="en-US" sz="2200" b="1" dirty="0" smtClean="0"/>
              <a:t>Herbivores</a:t>
            </a:r>
            <a:r>
              <a:rPr lang="en-US" sz="2200" dirty="0" smtClean="0"/>
              <a:t>, or </a:t>
            </a:r>
            <a:r>
              <a:rPr lang="en-US" sz="2200" b="1" dirty="0" smtClean="0"/>
              <a:t>Primary consumers, </a:t>
            </a:r>
            <a:r>
              <a:rPr lang="en-US" sz="2200" dirty="0" smtClean="0"/>
              <a:t>(plant eater), </a:t>
            </a:r>
            <a:r>
              <a:rPr lang="en-US" sz="2200" dirty="0"/>
              <a:t>are </a:t>
            </a:r>
            <a:r>
              <a:rPr lang="en-US" sz="2200" dirty="0" smtClean="0"/>
              <a:t>animals that </a:t>
            </a:r>
            <a:r>
              <a:rPr lang="en-US" sz="2200" dirty="0"/>
              <a:t>eat mostly </a:t>
            </a:r>
            <a:r>
              <a:rPr lang="en-US" sz="2200" dirty="0" smtClean="0"/>
              <a:t>green </a:t>
            </a:r>
            <a:r>
              <a:rPr lang="en-US" sz="2200" dirty="0"/>
              <a:t>plants</a:t>
            </a:r>
            <a:r>
              <a:rPr lang="en-US" sz="2200" dirty="0" smtClean="0"/>
              <a:t>.</a:t>
            </a:r>
          </a:p>
          <a:p>
            <a:pPr lvl="1"/>
            <a:r>
              <a:rPr lang="en-US" sz="2200" b="1" dirty="0"/>
              <a:t>Carnivores </a:t>
            </a:r>
            <a:r>
              <a:rPr lang="en-US" sz="2200" dirty="0"/>
              <a:t>(meat eaters) are animals that feed on the flesh of other animals</a:t>
            </a:r>
            <a:r>
              <a:rPr lang="en-US" sz="2200" dirty="0" smtClean="0"/>
              <a:t>.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100" b="1" dirty="0"/>
              <a:t>secondary </a:t>
            </a:r>
            <a:r>
              <a:rPr lang="en-US" sz="2100" b="1" dirty="0" smtClean="0"/>
              <a:t>consumers </a:t>
            </a:r>
            <a:r>
              <a:rPr lang="en-US" sz="2100" dirty="0" smtClean="0"/>
              <a:t>that </a:t>
            </a:r>
            <a:r>
              <a:rPr lang="en-US" sz="2100" dirty="0"/>
              <a:t>feed on the flesh of herbivores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100" b="1" dirty="0" smtClean="0"/>
              <a:t>tertiary consumers </a:t>
            </a:r>
            <a:r>
              <a:rPr lang="en-US" sz="2100" dirty="0"/>
              <a:t>that feed on </a:t>
            </a:r>
            <a:r>
              <a:rPr lang="en-US" sz="2100" dirty="0" smtClean="0"/>
              <a:t>the flesh </a:t>
            </a:r>
            <a:r>
              <a:rPr lang="en-US" sz="2100" dirty="0"/>
              <a:t>of other </a:t>
            </a:r>
            <a:r>
              <a:rPr lang="en-US" sz="2100" dirty="0" smtClean="0"/>
              <a:t>carnivores</a:t>
            </a:r>
            <a:endParaRPr lang="en-US" sz="2100" dirty="0"/>
          </a:p>
          <a:p>
            <a:pPr lvl="1"/>
            <a:r>
              <a:rPr lang="en-US" sz="2200" b="1" dirty="0"/>
              <a:t>Omnivores </a:t>
            </a:r>
            <a:r>
              <a:rPr lang="en-US" sz="2200" dirty="0" smtClean="0"/>
              <a:t>eat </a:t>
            </a:r>
            <a:r>
              <a:rPr lang="en-US" sz="2200" dirty="0"/>
              <a:t>plants and other animals</a:t>
            </a:r>
            <a:r>
              <a:rPr lang="en-US" sz="2200" dirty="0" smtClean="0"/>
              <a:t>.</a:t>
            </a:r>
          </a:p>
          <a:p>
            <a:pPr lvl="1">
              <a:lnSpc>
                <a:spcPct val="105000"/>
              </a:lnSpc>
            </a:pPr>
            <a:r>
              <a:rPr lang="en-US" sz="2200" b="1" dirty="0" smtClean="0"/>
              <a:t>Decomposers</a:t>
            </a:r>
            <a:r>
              <a:rPr lang="en-US" sz="2200" dirty="0" smtClean="0"/>
              <a:t> </a:t>
            </a:r>
            <a:r>
              <a:rPr lang="en-US" sz="2200" dirty="0"/>
              <a:t>release nutrients from the wastes or remains of plants and animals and then return those nutrients to the soil, water, and air for reuse by </a:t>
            </a:r>
            <a:r>
              <a:rPr lang="en-US" sz="2200" dirty="0" smtClean="0"/>
              <a:t>producers (</a:t>
            </a:r>
            <a:r>
              <a:rPr lang="en-US" sz="2200" dirty="0"/>
              <a:t>bacteria and fungi</a:t>
            </a:r>
            <a:r>
              <a:rPr lang="en-US" sz="2200" dirty="0" smtClean="0"/>
              <a:t>).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8278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1" y="533400"/>
            <a:ext cx="5486400" cy="5664734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19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199" y="127847"/>
            <a:ext cx="3505201" cy="65936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</a:t>
            </a:r>
            <a:r>
              <a:rPr lang="en-US" sz="2400" dirty="0"/>
              <a:t>natural </a:t>
            </a:r>
            <a:r>
              <a:rPr lang="en-US" sz="2400" dirty="0" smtClean="0"/>
              <a:t>ecosystems the </a:t>
            </a:r>
            <a:r>
              <a:rPr lang="en-US" sz="2400" dirty="0"/>
              <a:t>wastes and dead bodies of organisms </a:t>
            </a:r>
            <a:r>
              <a:rPr lang="en-US" sz="2400" dirty="0" smtClean="0"/>
              <a:t>serve as </a:t>
            </a:r>
            <a:r>
              <a:rPr lang="en-US" sz="2400" dirty="0"/>
              <a:t>resources for other organisms</a:t>
            </a:r>
            <a:r>
              <a:rPr lang="en-US" sz="2400" dirty="0" smtClean="0"/>
              <a:t>, as </a:t>
            </a:r>
            <a:r>
              <a:rPr lang="en-US" sz="2400" dirty="0"/>
              <a:t>the nutrients </a:t>
            </a:r>
            <a:r>
              <a:rPr lang="en-US" sz="2400" dirty="0" smtClean="0"/>
              <a:t>that make </a:t>
            </a:r>
            <a:r>
              <a:rPr lang="en-US" sz="2400" dirty="0"/>
              <a:t>life possible are continuously </a:t>
            </a:r>
            <a:r>
              <a:rPr lang="en-US" sz="2400" dirty="0" smtClean="0"/>
              <a:t>recycled</a:t>
            </a:r>
            <a:endParaRPr lang="en-US" sz="2400" dirty="0"/>
          </a:p>
          <a:p>
            <a:r>
              <a:rPr lang="en-US" sz="2400" dirty="0"/>
              <a:t>Without </a:t>
            </a:r>
            <a:r>
              <a:rPr lang="en-US" sz="2400" dirty="0" smtClean="0"/>
              <a:t>decomposer, </a:t>
            </a:r>
            <a:r>
              <a:rPr lang="en-US" sz="2400" dirty="0"/>
              <a:t>the </a:t>
            </a:r>
            <a:r>
              <a:rPr lang="en-US" sz="2400" dirty="0" smtClean="0"/>
              <a:t>planet would </a:t>
            </a:r>
            <a:r>
              <a:rPr lang="en-US" sz="2400" dirty="0"/>
              <a:t>be overwhelmed with plant litter, animal wastes</a:t>
            </a:r>
            <a:r>
              <a:rPr lang="en-US" sz="2400" dirty="0" smtClean="0"/>
              <a:t>, dead </a:t>
            </a:r>
            <a:r>
              <a:rPr lang="en-US" sz="2400" dirty="0"/>
              <a:t>animal bodies, and garbage.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114048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914400"/>
          </a:xfrm>
        </p:spPr>
        <p:txBody>
          <a:bodyPr>
            <a:normAutofit/>
          </a:bodyPr>
          <a:lstStyle/>
          <a:p>
            <a:r>
              <a:rPr lang="en-US" sz="3300" b="1" dirty="0"/>
              <a:t>Course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486400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en-US" sz="2400" dirty="0"/>
              <a:t>This course introduces the impact of engineering and industrial activities on the environment</a:t>
            </a:r>
            <a:r>
              <a:rPr lang="en-US" sz="2400" dirty="0" smtClean="0"/>
              <a:t>.</a:t>
            </a:r>
          </a:p>
          <a:p>
            <a:pPr algn="just">
              <a:lnSpc>
                <a:spcPct val="100000"/>
              </a:lnSpc>
            </a:pPr>
            <a:r>
              <a:rPr lang="en-US" sz="2400" dirty="0" smtClean="0"/>
              <a:t>The </a:t>
            </a:r>
            <a:r>
              <a:rPr lang="en-US" sz="2400" dirty="0"/>
              <a:t>lectures cover basics of ecosystems, environmental balance, types of pollution, and types, sources, and limits of pollutants; in addition to fundamentals of Environmental Impact Assessment (EIA</a:t>
            </a:r>
            <a:r>
              <a:rPr lang="en-US" sz="2400" dirty="0" smtClean="0"/>
              <a:t>).</a:t>
            </a:r>
          </a:p>
          <a:p>
            <a:pPr algn="just">
              <a:lnSpc>
                <a:spcPct val="100000"/>
              </a:lnSpc>
            </a:pPr>
            <a:r>
              <a:rPr lang="en-US" sz="2400" dirty="0" smtClean="0"/>
              <a:t>Pollution </a:t>
            </a:r>
            <a:r>
              <a:rPr lang="en-US" sz="2400" dirty="0"/>
              <a:t>control technologies and examples of pollution from various engineering and industrial sectors are also covered. </a:t>
            </a:r>
            <a:endParaRPr lang="en-US" sz="2400" dirty="0" smtClean="0"/>
          </a:p>
          <a:p>
            <a:pPr algn="just">
              <a:lnSpc>
                <a:spcPct val="100000"/>
              </a:lnSpc>
            </a:pPr>
            <a:r>
              <a:rPr lang="en-US" sz="2400" dirty="0" smtClean="0"/>
              <a:t>The </a:t>
            </a:r>
            <a:r>
              <a:rPr lang="en-US" sz="2400" dirty="0"/>
              <a:t>course also includes a group term </a:t>
            </a:r>
            <a:r>
              <a:rPr lang="en-US" sz="2400" dirty="0" smtClean="0"/>
              <a:t>project.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7459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6550" r="5024"/>
          <a:stretch/>
        </p:blipFill>
        <p:spPr>
          <a:xfrm>
            <a:off x="533400" y="228600"/>
            <a:ext cx="3624161" cy="31543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228600"/>
            <a:ext cx="3334302" cy="32890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1800" y="4114800"/>
            <a:ext cx="3187117" cy="250998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17236" y="5637809"/>
            <a:ext cx="2514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 smtClean="0">
                <a:latin typeface="+mj-lt"/>
              </a:rPr>
              <a:t>fungus </a:t>
            </a:r>
            <a:r>
              <a:rPr lang="en-US" sz="1800" dirty="0">
                <a:latin typeface="+mj-lt"/>
              </a:rPr>
              <a:t>feeding on a dead </a:t>
            </a:r>
            <a:r>
              <a:rPr lang="en-US" sz="1800" dirty="0" smtClean="0">
                <a:latin typeface="+mj-lt"/>
              </a:rPr>
              <a:t>tree is </a:t>
            </a:r>
            <a:r>
              <a:rPr lang="en-US" sz="1800" dirty="0">
                <a:latin typeface="+mj-lt"/>
              </a:rPr>
              <a:t>a decomposer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8084" y="3429000"/>
            <a:ext cx="2438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 smtClean="0">
                <a:latin typeface="+mj-lt"/>
              </a:rPr>
              <a:t>Giraffe feeding </a:t>
            </a:r>
            <a:r>
              <a:rPr lang="en-US" sz="1800" dirty="0">
                <a:latin typeface="+mj-lt"/>
              </a:rPr>
              <a:t>on the leaves of a tree is an herbivore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223572" y="3581400"/>
            <a:ext cx="27591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 smtClean="0">
                <a:latin typeface="+mj-lt"/>
              </a:rPr>
              <a:t>lion feeding</a:t>
            </a:r>
            <a:endParaRPr lang="en-US" sz="1800" dirty="0">
              <a:latin typeface="+mj-lt"/>
            </a:endParaRPr>
          </a:p>
          <a:p>
            <a:pPr algn="ctr"/>
            <a:r>
              <a:rPr lang="en-US" sz="1800" dirty="0">
                <a:latin typeface="+mj-lt"/>
              </a:rPr>
              <a:t>on the dead body of a </a:t>
            </a:r>
            <a:r>
              <a:rPr lang="en-US" sz="1800" dirty="0" smtClean="0">
                <a:latin typeface="+mj-lt"/>
              </a:rPr>
              <a:t>giraffe </a:t>
            </a:r>
            <a:r>
              <a:rPr lang="en-US" sz="1800" dirty="0" smtClean="0"/>
              <a:t>is </a:t>
            </a:r>
            <a:r>
              <a:rPr lang="en-US" sz="1800" dirty="0"/>
              <a:t>carnivores 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10187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777848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Aerobic &amp; anaerobic </a:t>
            </a:r>
            <a:r>
              <a:rPr lang="en-US" sz="3200" b="1" dirty="0"/>
              <a:t>respiration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597"/>
            <a:ext cx="8610600" cy="573087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Consumers</a:t>
            </a:r>
            <a:r>
              <a:rPr lang="en-US" sz="2400" dirty="0"/>
              <a:t>, and decomposers use </a:t>
            </a:r>
            <a:r>
              <a:rPr lang="en-US" sz="2400" dirty="0" smtClean="0"/>
              <a:t>the chemical </a:t>
            </a:r>
            <a:r>
              <a:rPr lang="en-US" sz="2400" dirty="0"/>
              <a:t>energy stored in glucose and other </a:t>
            </a:r>
            <a:r>
              <a:rPr lang="en-US" sz="2400" dirty="0" smtClean="0"/>
              <a:t>organic compounds </a:t>
            </a:r>
            <a:r>
              <a:rPr lang="en-US" sz="2400" dirty="0"/>
              <a:t>to fuel their life processes. </a:t>
            </a:r>
            <a:endParaRPr lang="en-US" sz="2400" dirty="0" smtClean="0"/>
          </a:p>
          <a:p>
            <a:r>
              <a:rPr lang="en-US" sz="2400" dirty="0" smtClean="0"/>
              <a:t>This energy </a:t>
            </a:r>
            <a:r>
              <a:rPr lang="en-US" sz="2400" dirty="0"/>
              <a:t>is released </a:t>
            </a:r>
            <a:r>
              <a:rPr lang="en-US" sz="2400" dirty="0" smtClean="0"/>
              <a:t>by:</a:t>
            </a:r>
          </a:p>
          <a:p>
            <a:pPr lvl="1"/>
            <a:r>
              <a:rPr lang="en-US" sz="2100" b="1" dirty="0" smtClean="0"/>
              <a:t>Aerobic respiration </a:t>
            </a:r>
            <a:r>
              <a:rPr lang="en-US" sz="2100" dirty="0" smtClean="0"/>
              <a:t>which uses oxygen </a:t>
            </a:r>
            <a:r>
              <a:rPr lang="en-US" sz="2100" dirty="0"/>
              <a:t>to convert glucose (or other organic </a:t>
            </a:r>
            <a:r>
              <a:rPr lang="en-US" sz="2100" dirty="0" smtClean="0"/>
              <a:t>nutrient </a:t>
            </a:r>
            <a:r>
              <a:rPr lang="en-US" sz="2100" dirty="0"/>
              <a:t>molecules) back into carbon dioxide and water</a:t>
            </a:r>
            <a:r>
              <a:rPr lang="en-US" sz="2100" dirty="0" smtClean="0"/>
              <a:t>.</a:t>
            </a:r>
          </a:p>
          <a:p>
            <a:pPr lvl="1"/>
            <a:endParaRPr lang="en-US" sz="1600" dirty="0" smtClean="0"/>
          </a:p>
          <a:p>
            <a:pPr lvl="1"/>
            <a:endParaRPr lang="en-US" sz="2100" dirty="0"/>
          </a:p>
          <a:p>
            <a:pPr lvl="1"/>
            <a:endParaRPr lang="en-US" sz="2100" dirty="0"/>
          </a:p>
          <a:p>
            <a:pPr lvl="1"/>
            <a:endParaRPr lang="en-US" sz="2100" dirty="0" smtClean="0"/>
          </a:p>
          <a:p>
            <a:pPr lvl="1"/>
            <a:r>
              <a:rPr lang="en-US" sz="2000" b="1" dirty="0" smtClean="0"/>
              <a:t>Anaerobic respiration</a:t>
            </a:r>
            <a:r>
              <a:rPr lang="en-US" sz="2000" b="1" dirty="0"/>
              <a:t>, </a:t>
            </a:r>
            <a:r>
              <a:rPr lang="en-US" sz="2000" dirty="0"/>
              <a:t>or </a:t>
            </a:r>
            <a:r>
              <a:rPr lang="en-US" sz="2000" b="1" dirty="0" smtClean="0"/>
              <a:t>fermentation, </a:t>
            </a:r>
            <a:r>
              <a:rPr lang="en-US" sz="2000" dirty="0" smtClean="0"/>
              <a:t>which breaks </a:t>
            </a:r>
            <a:r>
              <a:rPr lang="en-US" sz="2000" dirty="0"/>
              <a:t>down organic compounds in the absence</a:t>
            </a:r>
            <a:r>
              <a:rPr lang="en-US" sz="2000" i="1" dirty="0"/>
              <a:t> </a:t>
            </a:r>
            <a:r>
              <a:rPr lang="en-US" sz="2000" dirty="0"/>
              <a:t>of oxygen. The end products of this process are compounds such as methane gas (CH</a:t>
            </a:r>
            <a:r>
              <a:rPr lang="en-US" sz="2000" baseline="-25000" dirty="0"/>
              <a:t>4</a:t>
            </a:r>
            <a:r>
              <a:rPr lang="en-US" sz="2000" dirty="0"/>
              <a:t>), hydrogen sulfide (H</a:t>
            </a:r>
            <a:r>
              <a:rPr lang="en-US" sz="2000" baseline="-25000" dirty="0"/>
              <a:t>2</a:t>
            </a:r>
            <a:r>
              <a:rPr lang="en-US" sz="2000" dirty="0"/>
              <a:t>S), etc.</a:t>
            </a:r>
          </a:p>
          <a:p>
            <a:pPr lvl="1"/>
            <a:endParaRPr lang="en-US" sz="21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3962400"/>
            <a:ext cx="7010400" cy="99070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9486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902" y="2667000"/>
            <a:ext cx="8625008" cy="41670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772400" cy="850426"/>
          </a:xfrm>
        </p:spPr>
        <p:txBody>
          <a:bodyPr>
            <a:normAutofit/>
          </a:bodyPr>
          <a:lstStyle/>
          <a:p>
            <a:r>
              <a:rPr lang="en-US" sz="2500" b="1" dirty="0"/>
              <a:t>Energy Flows through </a:t>
            </a:r>
            <a:r>
              <a:rPr lang="en-US" sz="2500" b="1" dirty="0" smtClean="0"/>
              <a:t>Ecosystems in </a:t>
            </a:r>
            <a:r>
              <a:rPr lang="en-US" sz="2500" b="1" dirty="0"/>
              <a:t>Food Chains and Food Webs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610600" cy="5666903"/>
          </a:xfrm>
        </p:spPr>
        <p:txBody>
          <a:bodyPr>
            <a:normAutofit/>
          </a:bodyPr>
          <a:lstStyle/>
          <a:p>
            <a:r>
              <a:rPr lang="en-US" sz="2100" dirty="0"/>
              <a:t>The chemical energy stored as nutrients in the </a:t>
            </a:r>
            <a:r>
              <a:rPr lang="en-US" sz="2100" dirty="0" smtClean="0"/>
              <a:t>bodies and </a:t>
            </a:r>
            <a:r>
              <a:rPr lang="en-US" sz="2100" dirty="0"/>
              <a:t>wastes of organisms flows through ecosystems </a:t>
            </a:r>
            <a:r>
              <a:rPr lang="en-US" sz="2100" dirty="0" smtClean="0"/>
              <a:t>from one </a:t>
            </a:r>
            <a:r>
              <a:rPr lang="en-US" sz="2100" dirty="0"/>
              <a:t>trophic (feeding) level to another</a:t>
            </a:r>
            <a:r>
              <a:rPr lang="en-US" sz="2100" dirty="0" smtClean="0"/>
              <a:t>.</a:t>
            </a:r>
          </a:p>
          <a:p>
            <a:r>
              <a:rPr lang="en-US" sz="2100" b="1" dirty="0" smtClean="0"/>
              <a:t>Food chain </a:t>
            </a:r>
            <a:r>
              <a:rPr lang="en-US" sz="2100" dirty="0" smtClean="0"/>
              <a:t>is a sequence </a:t>
            </a:r>
            <a:r>
              <a:rPr lang="en-US" sz="2100" dirty="0"/>
              <a:t>of organisms, each of which serves as </a:t>
            </a:r>
            <a:r>
              <a:rPr lang="en-US" sz="2100" dirty="0" smtClean="0"/>
              <a:t>a source </a:t>
            </a:r>
            <a:r>
              <a:rPr lang="en-US" sz="2100" dirty="0"/>
              <a:t>of food or energy for the </a:t>
            </a:r>
            <a:r>
              <a:rPr lang="en-US" sz="2100" dirty="0" smtClean="0"/>
              <a:t>next</a:t>
            </a:r>
            <a:r>
              <a:rPr lang="en-US" sz="2100" dirty="0"/>
              <a:t>.</a:t>
            </a:r>
            <a:endParaRPr lang="en-US" sz="2100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6804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t="967"/>
          <a:stretch/>
        </p:blipFill>
        <p:spPr>
          <a:xfrm>
            <a:off x="1828800" y="1878812"/>
            <a:ext cx="5798546" cy="497918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6189"/>
            <a:ext cx="8610600" cy="1802611"/>
          </a:xfrm>
        </p:spPr>
        <p:txBody>
          <a:bodyPr>
            <a:noAutofit/>
          </a:bodyPr>
          <a:lstStyle/>
          <a:p>
            <a:r>
              <a:rPr lang="en-US" sz="2100" dirty="0"/>
              <a:t>In natural ecosystems, most consumers feed </a:t>
            </a:r>
            <a:r>
              <a:rPr lang="en-US" sz="2100" dirty="0" smtClean="0"/>
              <a:t>on more </a:t>
            </a:r>
            <a:r>
              <a:rPr lang="en-US" sz="2100" dirty="0"/>
              <a:t>than one type of organism, and most </a:t>
            </a:r>
            <a:r>
              <a:rPr lang="en-US" sz="2100" dirty="0" smtClean="0"/>
              <a:t>organisms are </a:t>
            </a:r>
            <a:r>
              <a:rPr lang="en-US" sz="2100" dirty="0"/>
              <a:t>eaten or decomposed by more than one type of consumer.</a:t>
            </a:r>
          </a:p>
          <a:p>
            <a:r>
              <a:rPr lang="en-US" sz="2100" dirty="0" smtClean="0"/>
              <a:t>Organisms </a:t>
            </a:r>
            <a:r>
              <a:rPr lang="en-US" sz="2100" dirty="0"/>
              <a:t>in most </a:t>
            </a:r>
            <a:r>
              <a:rPr lang="en-US" sz="2100" dirty="0" smtClean="0"/>
              <a:t>ecosystems </a:t>
            </a:r>
            <a:r>
              <a:rPr lang="en-US" sz="2100" dirty="0"/>
              <a:t>form a complex network of interconnected food </a:t>
            </a:r>
            <a:r>
              <a:rPr lang="en-US" sz="2100" dirty="0" smtClean="0"/>
              <a:t>chains called </a:t>
            </a:r>
            <a:r>
              <a:rPr lang="en-US" sz="2100" dirty="0"/>
              <a:t>a </a:t>
            </a:r>
            <a:r>
              <a:rPr lang="en-US" sz="2100" b="1" dirty="0"/>
              <a:t>food </a:t>
            </a:r>
            <a:r>
              <a:rPr lang="en-US" sz="2100" b="1" dirty="0" smtClean="0"/>
              <a:t>web</a:t>
            </a:r>
            <a:r>
              <a:rPr lang="en-US" sz="2100" dirty="0"/>
              <a:t>.</a:t>
            </a:r>
            <a:endParaRPr lang="en-US" sz="21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7435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1400" y="20640"/>
            <a:ext cx="5457662" cy="683736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24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52400" y="1524000"/>
            <a:ext cx="335280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latin typeface="+mj-lt"/>
              </a:rPr>
              <a:t>This diagram </a:t>
            </a:r>
            <a:r>
              <a:rPr lang="en-US" sz="2100" dirty="0" smtClean="0">
                <a:latin typeface="+mj-lt"/>
              </a:rPr>
              <a:t>illustrates a </a:t>
            </a:r>
            <a:r>
              <a:rPr lang="en-US" sz="2100" dirty="0">
                <a:latin typeface="+mj-lt"/>
              </a:rPr>
              <a:t>greatly simplified food web in the southern hemisphere. </a:t>
            </a:r>
            <a:r>
              <a:rPr lang="en-US" sz="2100" dirty="0" smtClean="0">
                <a:latin typeface="+mj-lt"/>
              </a:rPr>
              <a:t>The shaded </a:t>
            </a:r>
            <a:r>
              <a:rPr lang="en-US" sz="2100" dirty="0">
                <a:latin typeface="+mj-lt"/>
              </a:rPr>
              <a:t>middle area shows a simple food chain. </a:t>
            </a:r>
            <a:r>
              <a:rPr lang="en-US" sz="2100" dirty="0" smtClean="0">
                <a:latin typeface="+mj-lt"/>
              </a:rPr>
              <a:t>Its participants interact </a:t>
            </a:r>
            <a:r>
              <a:rPr lang="en-US" sz="2100" dirty="0">
                <a:latin typeface="+mj-lt"/>
              </a:rPr>
              <a:t>in feeding relationships to form the more </a:t>
            </a:r>
            <a:r>
              <a:rPr lang="en-US" sz="2100" dirty="0" smtClean="0">
                <a:latin typeface="+mj-lt"/>
              </a:rPr>
              <a:t>complex food </a:t>
            </a:r>
            <a:r>
              <a:rPr lang="en-US" sz="2100" dirty="0">
                <a:latin typeface="+mj-lt"/>
              </a:rPr>
              <a:t>web shown here.</a:t>
            </a:r>
          </a:p>
        </p:txBody>
      </p:sp>
    </p:spTree>
    <p:extLst>
      <p:ext uri="{BB962C8B-B14F-4D97-AF65-F5344CB8AC3E}">
        <p14:creationId xmlns:p14="http://schemas.microsoft.com/office/powerpoint/2010/main" val="3694042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25</a:t>
            </a:fld>
            <a:endParaRPr lang="en-US"/>
          </a:p>
        </p:txBody>
      </p:sp>
      <p:pic>
        <p:nvPicPr>
          <p:cNvPr id="1026" name="Picture 2" descr="https://upload.wikimedia.org/wikipedia/commons/thumb/f/f3/Spring_Bloom_Colors_the_Pacific_Near_Hokkaido.jpg/800px-Spring_Bloom_Colors_the_Pacific_Near_Hokkaid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52"/>
          <a:stretch/>
        </p:blipFill>
        <p:spPr bwMode="auto">
          <a:xfrm>
            <a:off x="5638800" y="226230"/>
            <a:ext cx="3197225" cy="313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phytoplankt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52" y="282979"/>
            <a:ext cx="3092948" cy="204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freshwater phytoplankt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055937"/>
            <a:ext cx="2699992" cy="2024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300673" y="6161029"/>
            <a:ext cx="33762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freshwater phytoplankton</a:t>
            </a:r>
          </a:p>
        </p:txBody>
      </p:sp>
      <p:sp>
        <p:nvSpPr>
          <p:cNvPr id="5" name="Rectangle 4"/>
          <p:cNvSpPr/>
          <p:nvPr/>
        </p:nvSpPr>
        <p:spPr>
          <a:xfrm>
            <a:off x="1014797" y="2377540"/>
            <a:ext cx="2917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Marine Phytoplankton</a:t>
            </a:r>
          </a:p>
        </p:txBody>
      </p:sp>
      <p:pic>
        <p:nvPicPr>
          <p:cNvPr id="1032" name="Picture 8" descr="https://upload.wikimedia.org/wikipedia/commons/8/86/Cwall99_lg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11" y="3225801"/>
            <a:ext cx="4168230" cy="333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458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772400" cy="1066800"/>
          </a:xfrm>
        </p:spPr>
        <p:txBody>
          <a:bodyPr>
            <a:normAutofit/>
          </a:bodyPr>
          <a:lstStyle/>
          <a:p>
            <a:r>
              <a:rPr lang="en-US" sz="2800" b="1" dirty="0"/>
              <a:t>Usable Energy Decreases </a:t>
            </a:r>
            <a:r>
              <a:rPr lang="en-US" sz="2800" b="1" dirty="0" smtClean="0"/>
              <a:t>with Each </a:t>
            </a:r>
            <a:r>
              <a:rPr lang="en-US" sz="2800" b="1" dirty="0"/>
              <a:t>Link in a Food Chain or Web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610600" cy="5285903"/>
          </a:xfrm>
        </p:spPr>
        <p:txBody>
          <a:bodyPr>
            <a:normAutofit/>
          </a:bodyPr>
          <a:lstStyle/>
          <a:p>
            <a:r>
              <a:rPr lang="en-US" sz="2400" dirty="0"/>
              <a:t>Each trophic level in a food chain or web contains a </a:t>
            </a:r>
            <a:r>
              <a:rPr lang="en-US" sz="2400" dirty="0" smtClean="0"/>
              <a:t>certain amount </a:t>
            </a:r>
            <a:r>
              <a:rPr lang="en-US" sz="2400" dirty="0"/>
              <a:t>of </a:t>
            </a:r>
            <a:r>
              <a:rPr lang="en-US" sz="2400" b="1" dirty="0" smtClean="0"/>
              <a:t>biomass</a:t>
            </a:r>
            <a:r>
              <a:rPr lang="en-US" sz="2400" dirty="0" smtClean="0"/>
              <a:t> (the </a:t>
            </a:r>
            <a:r>
              <a:rPr lang="en-US" sz="2400" dirty="0"/>
              <a:t>dry weight of all </a:t>
            </a:r>
            <a:r>
              <a:rPr lang="en-US" sz="2400" dirty="0" smtClean="0"/>
              <a:t>organic matter </a:t>
            </a:r>
            <a:r>
              <a:rPr lang="en-US" sz="2400" dirty="0"/>
              <a:t>contained in its </a:t>
            </a:r>
            <a:r>
              <a:rPr lang="en-US" sz="2400" dirty="0" smtClean="0"/>
              <a:t>organisms).</a:t>
            </a:r>
          </a:p>
          <a:p>
            <a:r>
              <a:rPr lang="en-US" sz="2400" dirty="0" smtClean="0"/>
              <a:t>In </a:t>
            </a:r>
            <a:r>
              <a:rPr lang="en-US" sz="2400" dirty="0"/>
              <a:t>a food chain </a:t>
            </a:r>
            <a:r>
              <a:rPr lang="en-US" sz="2400" dirty="0" smtClean="0"/>
              <a:t>or web</a:t>
            </a:r>
            <a:r>
              <a:rPr lang="en-US" sz="2400" dirty="0"/>
              <a:t>, chemical energy stored in biomass is </a:t>
            </a:r>
            <a:r>
              <a:rPr lang="en-US" sz="2400" dirty="0" smtClean="0"/>
              <a:t>transferred from </a:t>
            </a:r>
            <a:r>
              <a:rPr lang="en-US" sz="2400" dirty="0"/>
              <a:t>one trophic level to </a:t>
            </a:r>
            <a:r>
              <a:rPr lang="en-US" sz="2400" dirty="0" smtClean="0"/>
              <a:t>another.</a:t>
            </a:r>
          </a:p>
          <a:p>
            <a:r>
              <a:rPr lang="en-US" sz="2400" dirty="0" smtClean="0"/>
              <a:t>As energy flows </a:t>
            </a:r>
            <a:r>
              <a:rPr lang="en-US" sz="2400" dirty="0"/>
              <a:t>through ecosystems in food chains and webs</a:t>
            </a:r>
            <a:r>
              <a:rPr lang="en-US" sz="2400" dirty="0" smtClean="0"/>
              <a:t>, there </a:t>
            </a:r>
            <a:r>
              <a:rPr lang="en-US" sz="2400" dirty="0"/>
              <a:t>is a decrease in the amount of high-quality </a:t>
            </a:r>
            <a:r>
              <a:rPr lang="en-US" sz="2400" dirty="0" smtClean="0"/>
              <a:t>chemical energy </a:t>
            </a:r>
            <a:r>
              <a:rPr lang="en-US" sz="2400" dirty="0"/>
              <a:t>available to organisms at each </a:t>
            </a:r>
            <a:r>
              <a:rPr lang="en-US" sz="2400" dirty="0" smtClean="0"/>
              <a:t>succeeding feeding level</a:t>
            </a:r>
          </a:p>
          <a:p>
            <a:r>
              <a:rPr lang="en-US" sz="2400" dirty="0" smtClean="0"/>
              <a:t>With </a:t>
            </a:r>
            <a:r>
              <a:rPr lang="en-US" sz="2400" dirty="0"/>
              <a:t>each transfer, </a:t>
            </a:r>
            <a:r>
              <a:rPr lang="en-US" sz="2400" dirty="0" smtClean="0"/>
              <a:t>some usable </a:t>
            </a:r>
            <a:r>
              <a:rPr lang="en-US" sz="2400" dirty="0"/>
              <a:t>chemical energy is degraded and lost to the </a:t>
            </a:r>
            <a:r>
              <a:rPr lang="en-US" sz="2400" dirty="0" smtClean="0"/>
              <a:t>environment as </a:t>
            </a:r>
            <a:r>
              <a:rPr lang="en-US" sz="2400" dirty="0"/>
              <a:t>low-quality heat.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5124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27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53965" y="4800600"/>
            <a:ext cx="79804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/>
              <a:t>This model is a generalized </a:t>
            </a:r>
            <a:r>
              <a:rPr lang="en-US" sz="1800" b="1" dirty="0"/>
              <a:t>pyramid of energy </a:t>
            </a:r>
            <a:r>
              <a:rPr lang="en-US" sz="1800" dirty="0"/>
              <a:t>flow that shows the </a:t>
            </a:r>
            <a:r>
              <a:rPr lang="en-US" sz="1800" dirty="0" smtClean="0"/>
              <a:t>decrease in </a:t>
            </a:r>
            <a:r>
              <a:rPr lang="en-US" sz="1800" dirty="0"/>
              <a:t>usable chemical energy available at each succeeding trophic level in a food chain or web.</a:t>
            </a:r>
            <a:endParaRPr lang="en-US" sz="2000" dirty="0"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564" y="0"/>
            <a:ext cx="8285235" cy="48768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2548" y="6013591"/>
            <a:ext cx="7480852" cy="707886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Why there </a:t>
            </a:r>
            <a:r>
              <a:rPr lang="en-US" sz="2000" dirty="0"/>
              <a:t>are </a:t>
            </a:r>
            <a:r>
              <a:rPr lang="en-US" sz="2000" dirty="0" smtClean="0"/>
              <a:t>fewer </a:t>
            </a:r>
            <a:r>
              <a:rPr lang="en-US" sz="2000" dirty="0"/>
              <a:t>tigers </a:t>
            </a:r>
            <a:r>
              <a:rPr lang="en-US" sz="2000" dirty="0" smtClean="0"/>
              <a:t>in tropical </a:t>
            </a:r>
            <a:r>
              <a:rPr lang="en-US" sz="2000" dirty="0"/>
              <a:t>rain forests </a:t>
            </a:r>
            <a:r>
              <a:rPr lang="en-US" sz="2000" dirty="0" smtClean="0"/>
              <a:t>than there are insects?</a:t>
            </a:r>
            <a:endParaRPr lang="en-US" sz="2000" dirty="0"/>
          </a:p>
        </p:txBody>
      </p:sp>
      <p:sp>
        <p:nvSpPr>
          <p:cNvPr id="2" name="Rectangle 1"/>
          <p:cNvSpPr/>
          <p:nvPr/>
        </p:nvSpPr>
        <p:spPr>
          <a:xfrm>
            <a:off x="7772400" y="0"/>
            <a:ext cx="1447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food chains and webs rarely have more than four or five trophic levels</a:t>
            </a:r>
          </a:p>
        </p:txBody>
      </p:sp>
    </p:spTree>
    <p:extLst>
      <p:ext uri="{BB962C8B-B14F-4D97-AF65-F5344CB8AC3E}">
        <p14:creationId xmlns:p14="http://schemas.microsoft.com/office/powerpoint/2010/main" val="31608864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0"/>
            <a:ext cx="8077201" cy="1066800"/>
          </a:xfrm>
        </p:spPr>
        <p:txBody>
          <a:bodyPr>
            <a:normAutofit/>
          </a:bodyPr>
          <a:lstStyle/>
          <a:p>
            <a:r>
              <a:rPr lang="en-US" sz="2600" b="1" dirty="0"/>
              <a:t>Some </a:t>
            </a:r>
            <a:r>
              <a:rPr lang="en-US" sz="2600" b="1" dirty="0" smtClean="0"/>
              <a:t>Ecosystems Produce </a:t>
            </a:r>
            <a:r>
              <a:rPr lang="en-US" sz="2600" b="1" dirty="0"/>
              <a:t>Plant </a:t>
            </a:r>
            <a:r>
              <a:rPr lang="en-US" sz="2600" b="1" dirty="0" smtClean="0"/>
              <a:t>Matter Faster </a:t>
            </a:r>
            <a:r>
              <a:rPr lang="en-US" sz="2600" b="1" dirty="0"/>
              <a:t>Than Others Do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5654677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The </a:t>
            </a:r>
            <a:r>
              <a:rPr lang="en-US" sz="2400" dirty="0" smtClean="0"/>
              <a:t>amount of </a:t>
            </a:r>
            <a:r>
              <a:rPr lang="en-US" sz="2400" dirty="0"/>
              <a:t>living organic material (biomass</a:t>
            </a:r>
            <a:r>
              <a:rPr lang="en-US" sz="2400" dirty="0" smtClean="0"/>
              <a:t>) that </a:t>
            </a:r>
            <a:r>
              <a:rPr lang="en-US" sz="2400" dirty="0"/>
              <a:t>a particular ecosystem can support is </a:t>
            </a:r>
            <a:r>
              <a:rPr lang="en-US" sz="2400" dirty="0" smtClean="0"/>
              <a:t>determined by</a:t>
            </a:r>
          </a:p>
          <a:p>
            <a:pPr lvl="1"/>
            <a:r>
              <a:rPr lang="en-US" sz="2100" dirty="0" smtClean="0"/>
              <a:t>how </a:t>
            </a:r>
            <a:r>
              <a:rPr lang="en-US" sz="2100" dirty="0"/>
              <a:t>much solar energy its producers can </a:t>
            </a:r>
            <a:r>
              <a:rPr lang="en-US" sz="2100" dirty="0" smtClean="0"/>
              <a:t>capture and </a:t>
            </a:r>
            <a:r>
              <a:rPr lang="en-US" sz="2100" dirty="0"/>
              <a:t>store as chemical </a:t>
            </a:r>
            <a:r>
              <a:rPr lang="en-US" sz="2100" dirty="0" smtClean="0"/>
              <a:t>energy.</a:t>
            </a:r>
          </a:p>
          <a:p>
            <a:pPr lvl="1"/>
            <a:r>
              <a:rPr lang="en-US" sz="2100" dirty="0" smtClean="0"/>
              <a:t>how rapidly they </a:t>
            </a:r>
            <a:r>
              <a:rPr lang="en-US" sz="2100" dirty="0"/>
              <a:t>can do so</a:t>
            </a:r>
            <a:r>
              <a:rPr lang="en-US" sz="2100" dirty="0" smtClean="0"/>
              <a:t>.</a:t>
            </a:r>
          </a:p>
          <a:p>
            <a:r>
              <a:rPr lang="en-US" sz="2400" b="1" dirty="0" smtClean="0"/>
              <a:t>Primary </a:t>
            </a:r>
            <a:r>
              <a:rPr lang="en-US" sz="2400" b="1" dirty="0"/>
              <a:t>productivity </a:t>
            </a:r>
            <a:r>
              <a:rPr lang="en-US" sz="2400" dirty="0" smtClean="0"/>
              <a:t>is </a:t>
            </a:r>
            <a:r>
              <a:rPr lang="en-US" sz="2400" dirty="0"/>
              <a:t>the rate at which an ecosystem’s </a:t>
            </a:r>
            <a:r>
              <a:rPr lang="en-US" sz="2400" dirty="0" smtClean="0"/>
              <a:t>producers convert </a:t>
            </a:r>
            <a:r>
              <a:rPr lang="en-US" sz="2400" dirty="0"/>
              <a:t>solar energy into chemical energy in the form of biomass found in their </a:t>
            </a:r>
            <a:r>
              <a:rPr lang="en-US" sz="2400" dirty="0" smtClean="0"/>
              <a:t>tissues.</a:t>
            </a:r>
          </a:p>
          <a:p>
            <a:r>
              <a:rPr lang="en-US" sz="2400" dirty="0"/>
              <a:t>It is usually </a:t>
            </a:r>
            <a:r>
              <a:rPr lang="en-US" sz="2400" dirty="0" smtClean="0"/>
              <a:t>measured in </a:t>
            </a:r>
            <a:r>
              <a:rPr lang="en-US" sz="2400" dirty="0"/>
              <a:t>(</a:t>
            </a:r>
            <a:r>
              <a:rPr lang="en-US" sz="2400" dirty="0" smtClean="0"/>
              <a:t>kcal/m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/</a:t>
            </a:r>
            <a:r>
              <a:rPr lang="en-US" sz="2400" dirty="0" err="1" smtClean="0"/>
              <a:t>yr</a:t>
            </a:r>
            <a:r>
              <a:rPr lang="en-US" sz="2400" dirty="0" smtClean="0"/>
              <a:t>)</a:t>
            </a:r>
          </a:p>
          <a:p>
            <a:r>
              <a:rPr lang="en-US" sz="2400" dirty="0"/>
              <a:t>To stay alive, grow, and </a:t>
            </a:r>
            <a:r>
              <a:rPr lang="en-US" sz="2400" dirty="0" smtClean="0"/>
              <a:t>reproduce; </a:t>
            </a:r>
            <a:r>
              <a:rPr lang="en-US" sz="2400" dirty="0"/>
              <a:t>producers </a:t>
            </a:r>
            <a:r>
              <a:rPr lang="en-US" sz="2400" dirty="0" smtClean="0"/>
              <a:t>must use </a:t>
            </a:r>
            <a:r>
              <a:rPr lang="en-US" sz="2400" dirty="0"/>
              <a:t>some of the chemical energy stored in the </a:t>
            </a:r>
            <a:r>
              <a:rPr lang="en-US" sz="2400" dirty="0" smtClean="0"/>
              <a:t>biomass they </a:t>
            </a:r>
            <a:r>
              <a:rPr lang="en-US" sz="2400" dirty="0"/>
              <a:t>make for their </a:t>
            </a:r>
            <a:r>
              <a:rPr lang="en-US" sz="2400" u="sng" dirty="0"/>
              <a:t>own respiration</a:t>
            </a:r>
            <a:r>
              <a:rPr lang="en-US" sz="2400" dirty="0"/>
              <a:t>.</a:t>
            </a:r>
            <a:endParaRPr lang="en-US" sz="2400" dirty="0" smtClean="0"/>
          </a:p>
          <a:p>
            <a:r>
              <a:rPr lang="en-US" sz="2400" b="1" dirty="0"/>
              <a:t>Net </a:t>
            </a:r>
            <a:r>
              <a:rPr lang="en-US" sz="2400" b="1" dirty="0" smtClean="0"/>
              <a:t>primary productivity </a:t>
            </a:r>
            <a:r>
              <a:rPr lang="en-US" sz="2400" b="1" dirty="0"/>
              <a:t>(NPP) </a:t>
            </a:r>
            <a:r>
              <a:rPr lang="en-US" sz="2400" dirty="0"/>
              <a:t>is the </a:t>
            </a:r>
            <a:r>
              <a:rPr lang="en-US" sz="2400" i="1" dirty="0"/>
              <a:t>rate </a:t>
            </a:r>
            <a:r>
              <a:rPr lang="en-US" sz="2400" dirty="0"/>
              <a:t>at </a:t>
            </a:r>
            <a:r>
              <a:rPr lang="en-US" sz="2400" dirty="0" smtClean="0"/>
              <a:t>which producers use </a:t>
            </a:r>
            <a:r>
              <a:rPr lang="en-US" sz="2400" dirty="0"/>
              <a:t>photosynthesis to produce and </a:t>
            </a:r>
            <a:r>
              <a:rPr lang="en-US" sz="2400" dirty="0" smtClean="0"/>
              <a:t>store chemical energy </a:t>
            </a:r>
            <a:r>
              <a:rPr lang="en-US" sz="2400" dirty="0"/>
              <a:t>minus the rate at which they use some of </a:t>
            </a:r>
            <a:r>
              <a:rPr lang="en-US" sz="2400" dirty="0" smtClean="0"/>
              <a:t>this stored </a:t>
            </a:r>
            <a:r>
              <a:rPr lang="en-US" sz="2400" dirty="0"/>
              <a:t>chemical energy through aerobic respiration.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1702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244" y="5181600"/>
            <a:ext cx="8610600" cy="1600199"/>
          </a:xfrm>
        </p:spPr>
        <p:txBody>
          <a:bodyPr>
            <a:normAutofit fontScale="85000" lnSpcReduction="10000"/>
          </a:bodyPr>
          <a:lstStyle/>
          <a:p>
            <a:r>
              <a:rPr lang="en-US" sz="2400" dirty="0"/>
              <a:t>Only the biomass represented by NPP is available as nutrients for consumers, and they use only a portion of this amount. </a:t>
            </a:r>
            <a:endParaRPr lang="en-US" sz="2400" dirty="0" smtClean="0"/>
          </a:p>
          <a:p>
            <a:r>
              <a:rPr lang="en-US" sz="2400" dirty="0" smtClean="0"/>
              <a:t>Thus</a:t>
            </a:r>
            <a:r>
              <a:rPr lang="en-US" sz="2400" dirty="0"/>
              <a:t>, the planet’s NPP ultimately limits the number of consumers (including humans) that can survive on the earth. This is an important lesson from nature.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29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06" r="6605"/>
          <a:stretch/>
        </p:blipFill>
        <p:spPr>
          <a:xfrm>
            <a:off x="457198" y="76888"/>
            <a:ext cx="8256693" cy="502851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705600" y="1676400"/>
            <a:ext cx="2386756" cy="1077218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/>
              <a:t>What are nature’s three most productive and three least productive systems?</a:t>
            </a:r>
          </a:p>
        </p:txBody>
      </p:sp>
    </p:spTree>
    <p:extLst>
      <p:ext uri="{BB962C8B-B14F-4D97-AF65-F5344CB8AC3E}">
        <p14:creationId xmlns:p14="http://schemas.microsoft.com/office/powerpoint/2010/main" val="17071254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685800"/>
          </a:xfrm>
        </p:spPr>
        <p:txBody>
          <a:bodyPr>
            <a:normAutofit/>
          </a:bodyPr>
          <a:lstStyle/>
          <a:p>
            <a:r>
              <a:rPr lang="en-US" sz="3300" b="1" dirty="0" smtClean="0"/>
              <a:t>Course Learning Objectives (CLOs)</a:t>
            </a:r>
            <a:endParaRPr lang="en-US" sz="33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56388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800" dirty="0"/>
              <a:t>Students completing this course successfully will be able to</a:t>
            </a:r>
            <a:r>
              <a:rPr lang="en-US" sz="2800" dirty="0" smtClean="0"/>
              <a:t>: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/>
              <a:t>Understand the basics of the global ecosystem and the natural cycles of its major </a:t>
            </a:r>
            <a:r>
              <a:rPr lang="en-US" sz="2800" dirty="0" smtClean="0"/>
              <a:t>components.</a:t>
            </a:r>
            <a:endParaRPr lang="en-US" sz="2800" dirty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/>
              <a:t>Understand the types of environmental pollution caused by engineering and industrial </a:t>
            </a:r>
            <a:r>
              <a:rPr lang="en-US" sz="2800" dirty="0" smtClean="0"/>
              <a:t>activities.</a:t>
            </a:r>
            <a:endParaRPr lang="en-US" sz="2800" dirty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/>
              <a:t>Realize the importance of sustainable development and maintaining environmental balance.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/>
              <a:t>Understand the different types of pollutants, their sources, limits and the various technologies for pollution control.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/>
              <a:t>Recognize the importance of EIA prior the development of the projects.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Improve their communication skills, including reading, writing, and oral presentations.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721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7620000" cy="685800"/>
          </a:xfrm>
        </p:spPr>
        <p:txBody>
          <a:bodyPr>
            <a:normAutofit/>
          </a:bodyPr>
          <a:lstStyle/>
          <a:p>
            <a:r>
              <a:rPr lang="en-US" sz="3300" b="1" dirty="0" smtClean="0"/>
              <a:t>Glossary</a:t>
            </a:r>
            <a:endParaRPr lang="en-US" sz="33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610600" cy="5791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 smtClean="0"/>
              <a:t>Environment </a:t>
            </a:r>
            <a:r>
              <a:rPr lang="en-US" sz="2200" dirty="0" smtClean="0"/>
              <a:t>All </a:t>
            </a:r>
            <a:r>
              <a:rPr lang="en-US" sz="2200" dirty="0"/>
              <a:t>external conditions, factors</a:t>
            </a:r>
            <a:r>
              <a:rPr lang="en-US" sz="2200" dirty="0" smtClean="0"/>
              <a:t>, matter</a:t>
            </a:r>
            <a:r>
              <a:rPr lang="en-US" sz="2200" dirty="0"/>
              <a:t>, and energy, living and nonliving</a:t>
            </a:r>
            <a:r>
              <a:rPr lang="en-US" sz="2200" dirty="0" smtClean="0"/>
              <a:t>, that </a:t>
            </a:r>
            <a:r>
              <a:rPr lang="en-US" sz="2200" dirty="0"/>
              <a:t>affect any living organism or other </a:t>
            </a:r>
            <a:r>
              <a:rPr lang="en-US" sz="2200" dirty="0" smtClean="0"/>
              <a:t>specified system.</a:t>
            </a:r>
          </a:p>
          <a:p>
            <a:pPr marL="0" indent="0">
              <a:buNone/>
            </a:pPr>
            <a:r>
              <a:rPr lang="en-US" sz="2200" b="1" dirty="0" smtClean="0"/>
              <a:t>Ecology </a:t>
            </a:r>
            <a:r>
              <a:rPr lang="en-US" sz="2200" dirty="0"/>
              <a:t>Biological science that studies </a:t>
            </a:r>
            <a:r>
              <a:rPr lang="en-US" sz="2200" dirty="0" smtClean="0"/>
              <a:t>the relationships </a:t>
            </a:r>
            <a:r>
              <a:rPr lang="en-US" sz="2200" dirty="0"/>
              <a:t>between living organisms </a:t>
            </a:r>
            <a:r>
              <a:rPr lang="en-US" sz="2200" dirty="0" smtClean="0"/>
              <a:t>and their </a:t>
            </a:r>
            <a:r>
              <a:rPr lang="en-US" sz="2200" dirty="0"/>
              <a:t>environment</a:t>
            </a:r>
            <a:r>
              <a:rPr lang="en-US" sz="2200" dirty="0" smtClean="0"/>
              <a:t>; </a:t>
            </a:r>
            <a:r>
              <a:rPr lang="en-US" sz="2200" dirty="0"/>
              <a:t>study of the structure </a:t>
            </a:r>
            <a:r>
              <a:rPr lang="en-US" sz="2200" dirty="0" smtClean="0"/>
              <a:t>and functions </a:t>
            </a:r>
            <a:r>
              <a:rPr lang="en-US" sz="2200" dirty="0"/>
              <a:t>of nature</a:t>
            </a:r>
            <a:r>
              <a:rPr lang="en-US" sz="2200" dirty="0" smtClean="0"/>
              <a:t>.</a:t>
            </a:r>
          </a:p>
          <a:p>
            <a:pPr marL="0" indent="0">
              <a:buNone/>
            </a:pPr>
            <a:r>
              <a:rPr lang="en-US" sz="2200" b="1" dirty="0" smtClean="0"/>
              <a:t>Ecosystem </a:t>
            </a:r>
            <a:r>
              <a:rPr lang="en-US" sz="2200" dirty="0" smtClean="0"/>
              <a:t>One </a:t>
            </a:r>
            <a:r>
              <a:rPr lang="en-US" sz="2200" dirty="0"/>
              <a:t>or more communities </a:t>
            </a:r>
            <a:r>
              <a:rPr lang="en-US" sz="2200" dirty="0" smtClean="0"/>
              <a:t>of different </a:t>
            </a:r>
            <a:r>
              <a:rPr lang="en-US" sz="2200" dirty="0"/>
              <a:t>species interacting with one </a:t>
            </a:r>
            <a:r>
              <a:rPr lang="en-US" sz="2200" dirty="0" smtClean="0"/>
              <a:t>another and </a:t>
            </a:r>
            <a:r>
              <a:rPr lang="en-US" sz="2200" dirty="0"/>
              <a:t>with the chemical and physical </a:t>
            </a:r>
            <a:r>
              <a:rPr lang="en-US" sz="2200" dirty="0" smtClean="0"/>
              <a:t>factors making </a:t>
            </a:r>
            <a:r>
              <a:rPr lang="en-US" sz="2200" dirty="0"/>
              <a:t>up their nonliving environment.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249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685800"/>
          </a:xfrm>
        </p:spPr>
        <p:txBody>
          <a:bodyPr>
            <a:normAutofit/>
          </a:bodyPr>
          <a:lstStyle/>
          <a:p>
            <a:r>
              <a:rPr lang="en-US" sz="3300" b="1" dirty="0"/>
              <a:t>Course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199"/>
            <a:ext cx="8610600" cy="5883277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2000" u="sng" dirty="0"/>
              <a:t>Textbook</a:t>
            </a:r>
            <a:r>
              <a:rPr lang="en-US" sz="2000" dirty="0"/>
              <a:t>:</a:t>
            </a:r>
          </a:p>
          <a:p>
            <a:pPr lvl="1"/>
            <a:r>
              <a:rPr lang="en-US" sz="2000" dirty="0"/>
              <a:t>Mackenzie Davis, Susan </a:t>
            </a:r>
            <a:r>
              <a:rPr lang="en-US" sz="2000" dirty="0" err="1" smtClean="0"/>
              <a:t>Masten</a:t>
            </a:r>
            <a:r>
              <a:rPr lang="en-US" sz="2000" dirty="0" smtClean="0"/>
              <a:t>, </a:t>
            </a:r>
            <a:r>
              <a:rPr lang="en-US" sz="2000" b="1" i="1" dirty="0"/>
              <a:t>Principles of Environmental Engineering &amp; Science</a:t>
            </a:r>
            <a:r>
              <a:rPr lang="en-US" sz="2000" dirty="0"/>
              <a:t>, 3rd </a:t>
            </a:r>
            <a:r>
              <a:rPr lang="en-US" sz="2000" dirty="0" smtClean="0"/>
              <a:t>ed., </a:t>
            </a:r>
            <a:r>
              <a:rPr lang="en-US" sz="2000" dirty="0"/>
              <a:t>McGraw-Hill Education</a:t>
            </a:r>
            <a:r>
              <a:rPr lang="en-US" sz="2000" dirty="0" smtClean="0"/>
              <a:t>.</a:t>
            </a:r>
          </a:p>
          <a:p>
            <a:pPr lvl="1"/>
            <a:r>
              <a:rPr lang="en-US" sz="2000" dirty="0" smtClean="0"/>
              <a:t>Gilbert </a:t>
            </a:r>
            <a:r>
              <a:rPr lang="en-US" sz="2000" dirty="0"/>
              <a:t>M. Master, </a:t>
            </a:r>
            <a:r>
              <a:rPr lang="en-US" sz="2000" dirty="0" smtClean="0"/>
              <a:t>Wendell </a:t>
            </a:r>
            <a:r>
              <a:rPr lang="en-US" sz="2000" dirty="0"/>
              <a:t>P. Ela, </a:t>
            </a:r>
            <a:r>
              <a:rPr lang="en-US" sz="2000" b="1" dirty="0" smtClean="0"/>
              <a:t>Introduction </a:t>
            </a:r>
            <a:r>
              <a:rPr lang="en-US" sz="2000" b="1" dirty="0"/>
              <a:t>to Environmental Engineering and </a:t>
            </a:r>
            <a:r>
              <a:rPr lang="en-US" sz="2000" b="1" dirty="0" smtClean="0"/>
              <a:t>Science</a:t>
            </a:r>
            <a:r>
              <a:rPr lang="en-US" sz="2000" dirty="0" smtClean="0"/>
              <a:t>, </a:t>
            </a:r>
            <a:r>
              <a:rPr lang="en-US" sz="2000" dirty="0"/>
              <a:t>3rd edition, Pearson</a:t>
            </a:r>
          </a:p>
          <a:p>
            <a:pPr lvl="1"/>
            <a:r>
              <a:rPr lang="en-US" sz="2000" dirty="0"/>
              <a:t>G. Tyler Miller, Scott </a:t>
            </a:r>
            <a:r>
              <a:rPr lang="en-US" sz="2000" dirty="0" err="1" smtClean="0"/>
              <a:t>Spoolman</a:t>
            </a:r>
            <a:r>
              <a:rPr lang="en-US" sz="2000" dirty="0" smtClean="0"/>
              <a:t>, </a:t>
            </a:r>
            <a:r>
              <a:rPr lang="en-US" sz="2000" b="1" i="1" dirty="0"/>
              <a:t>Living in the Environment</a:t>
            </a:r>
            <a:r>
              <a:rPr lang="en-US" sz="2000" dirty="0"/>
              <a:t>, 17th </a:t>
            </a:r>
            <a:r>
              <a:rPr lang="en-US" sz="2000" dirty="0" smtClean="0"/>
              <a:t>ed., </a:t>
            </a:r>
            <a:r>
              <a:rPr lang="en-US" sz="2000" dirty="0"/>
              <a:t>Cengage Learning.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000" u="sng" dirty="0" smtClean="0"/>
              <a:t>Grade Distribution:</a:t>
            </a:r>
            <a:endParaRPr lang="en-US" sz="2000" u="sng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2000" dirty="0" smtClean="0"/>
              <a:t>	Two </a:t>
            </a:r>
            <a:r>
              <a:rPr lang="en-US" sz="2000" dirty="0"/>
              <a:t>Mid-term </a:t>
            </a:r>
            <a:r>
              <a:rPr lang="en-US" sz="2000" dirty="0" smtClean="0"/>
              <a:t>Exams:			40</a:t>
            </a:r>
            <a:r>
              <a:rPr lang="en-US" sz="2000" dirty="0"/>
              <a:t>%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2000" dirty="0" smtClean="0"/>
              <a:t>	</a:t>
            </a:r>
            <a:r>
              <a:rPr lang="en-US" sz="2000" dirty="0"/>
              <a:t>Activities (field visit, quizzes, etc</a:t>
            </a:r>
            <a:r>
              <a:rPr lang="en-US" sz="2000" dirty="0" smtClean="0"/>
              <a:t>.):	10%</a:t>
            </a:r>
            <a:endParaRPr lang="en-US" sz="2000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2000" dirty="0" smtClean="0"/>
              <a:t>	</a:t>
            </a:r>
            <a:r>
              <a:rPr lang="en-US" sz="2000" dirty="0"/>
              <a:t>Project</a:t>
            </a:r>
            <a:r>
              <a:rPr lang="en-US" sz="2000" dirty="0" smtClean="0"/>
              <a:t>:</a:t>
            </a:r>
            <a:r>
              <a:rPr lang="en-US" sz="2000" dirty="0"/>
              <a:t>	</a:t>
            </a:r>
            <a:r>
              <a:rPr lang="en-US" sz="2000" dirty="0" smtClean="0"/>
              <a:t>			10%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2000" dirty="0" smtClean="0"/>
              <a:t>	Final Exam:</a:t>
            </a:r>
            <a:r>
              <a:rPr lang="en-US" sz="2000" dirty="0"/>
              <a:t>	</a:t>
            </a:r>
            <a:r>
              <a:rPr lang="en-US" sz="2000" dirty="0" smtClean="0"/>
              <a:t>			40</a:t>
            </a:r>
            <a:r>
              <a:rPr lang="en-US" sz="2000" dirty="0"/>
              <a:t>%	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000" u="sng" dirty="0" smtClean="0"/>
              <a:t>Examinations</a:t>
            </a:r>
            <a:r>
              <a:rPr lang="en-US" sz="2000" u="sng" dirty="0"/>
              <a:t>: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000" dirty="0" smtClean="0"/>
              <a:t>	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</a:t>
            </a:r>
            <a:r>
              <a:rPr lang="en-US" sz="2000" dirty="0"/>
              <a:t>midterm on:   </a:t>
            </a:r>
            <a:r>
              <a:rPr lang="en-US" sz="2000" dirty="0" smtClean="0"/>
              <a:t>			(</a:t>
            </a:r>
            <a:r>
              <a:rPr lang="en-US" sz="2000" dirty="0"/>
              <a:t>6:00 - 7:30 pm)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000" dirty="0" smtClean="0"/>
              <a:t>	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 </a:t>
            </a:r>
            <a:r>
              <a:rPr lang="en-US" sz="2000" dirty="0"/>
              <a:t>midterm on:  </a:t>
            </a:r>
            <a:r>
              <a:rPr lang="en-US" sz="2000" dirty="0" smtClean="0"/>
              <a:t>			</a:t>
            </a:r>
            <a:r>
              <a:rPr lang="en-US" sz="2000" dirty="0"/>
              <a:t>(6:00 - 7:30 pm</a:t>
            </a:r>
            <a:r>
              <a:rPr lang="en-US" sz="2000" dirty="0" smtClean="0"/>
              <a:t>) 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7351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7620000" cy="685800"/>
          </a:xfrm>
        </p:spPr>
        <p:txBody>
          <a:bodyPr>
            <a:normAutofit/>
          </a:bodyPr>
          <a:lstStyle/>
          <a:p>
            <a:r>
              <a:rPr lang="en-US" sz="3300" b="1" dirty="0" smtClean="0"/>
              <a:t>Environmental components of earth </a:t>
            </a:r>
            <a:endParaRPr lang="en-US" sz="33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4567" t="2564"/>
          <a:stretch/>
        </p:blipFill>
        <p:spPr>
          <a:xfrm>
            <a:off x="5187292" y="723900"/>
            <a:ext cx="3863279" cy="3009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43490"/>
          <a:stretch/>
        </p:blipFill>
        <p:spPr>
          <a:xfrm>
            <a:off x="5029200" y="3733800"/>
            <a:ext cx="4021371" cy="297656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5638800" cy="5486400"/>
          </a:xfrm>
        </p:spPr>
        <p:txBody>
          <a:bodyPr>
            <a:noAutofit/>
          </a:bodyPr>
          <a:lstStyle/>
          <a:p>
            <a:r>
              <a:rPr lang="en-US" sz="2400" dirty="0"/>
              <a:t>The </a:t>
            </a:r>
            <a:r>
              <a:rPr lang="en-US" sz="2400" b="1" dirty="0"/>
              <a:t>earth’s life-support system </a:t>
            </a:r>
            <a:r>
              <a:rPr lang="en-US" sz="2400" dirty="0"/>
              <a:t>consists of four </a:t>
            </a:r>
            <a:r>
              <a:rPr lang="en-US" sz="2400" dirty="0" smtClean="0"/>
              <a:t>main spherical </a:t>
            </a:r>
            <a:r>
              <a:rPr lang="en-US" sz="2400" dirty="0"/>
              <a:t>systems that interact with one </a:t>
            </a:r>
            <a:r>
              <a:rPr lang="en-US" sz="2400" dirty="0" smtClean="0"/>
              <a:t>another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The atmosphere (air</a:t>
            </a:r>
            <a:r>
              <a:rPr lang="en-US" sz="2400" dirty="0" smtClean="0"/>
              <a:t>)</a:t>
            </a:r>
            <a:endParaRPr lang="en-US" sz="2400" dirty="0"/>
          </a:p>
          <a:p>
            <a:pPr lvl="1">
              <a:lnSpc>
                <a:spcPct val="110000"/>
              </a:lnSpc>
            </a:pPr>
            <a:r>
              <a:rPr lang="en-US" sz="2400" dirty="0"/>
              <a:t>the hydrosphere (water</a:t>
            </a:r>
            <a:r>
              <a:rPr lang="en-US" sz="2400" dirty="0" smtClean="0"/>
              <a:t>)</a:t>
            </a:r>
            <a:endParaRPr lang="en-US" sz="2400" dirty="0"/>
          </a:p>
          <a:p>
            <a:pPr lvl="1">
              <a:lnSpc>
                <a:spcPct val="110000"/>
              </a:lnSpc>
            </a:pPr>
            <a:r>
              <a:rPr lang="en-US" sz="2400" dirty="0"/>
              <a:t>the geosphere (rock, soil, and sediment</a:t>
            </a:r>
            <a:r>
              <a:rPr lang="en-US" sz="2400" dirty="0" smtClean="0"/>
              <a:t>)</a:t>
            </a:r>
            <a:endParaRPr lang="en-US" sz="2400" dirty="0"/>
          </a:p>
          <a:p>
            <a:pPr lvl="1">
              <a:lnSpc>
                <a:spcPct val="110000"/>
              </a:lnSpc>
            </a:pPr>
            <a:r>
              <a:rPr lang="en-US" sz="2400" dirty="0"/>
              <a:t>the biosphere (living things</a:t>
            </a:r>
            <a:r>
              <a:rPr lang="en-US" sz="2400" dirty="0" smtClean="0"/>
              <a:t>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65195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6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28599" y="228294"/>
            <a:ext cx="8531909" cy="566218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24588" y="5890480"/>
            <a:ext cx="868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Land, air, water, and a variety of plants and animals sustain the earth’s diversity of life and human economies.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258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762000"/>
          </a:xfrm>
        </p:spPr>
        <p:txBody>
          <a:bodyPr>
            <a:normAutofit/>
          </a:bodyPr>
          <a:lstStyle/>
          <a:p>
            <a:r>
              <a:rPr lang="en-US" sz="3200" b="1" dirty="0"/>
              <a:t>The atmosphere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54864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Is </a:t>
            </a:r>
            <a:r>
              <a:rPr lang="en-US" sz="2400" dirty="0"/>
              <a:t>a thin spherical envelope </a:t>
            </a:r>
            <a:r>
              <a:rPr lang="en-US" sz="2400" dirty="0" smtClean="0"/>
              <a:t>of gases </a:t>
            </a:r>
            <a:r>
              <a:rPr lang="en-US" sz="2400" dirty="0"/>
              <a:t>surrounding the earth’s surface. </a:t>
            </a:r>
            <a:endParaRPr lang="en-US" sz="2400" dirty="0" smtClean="0"/>
          </a:p>
          <a:p>
            <a:r>
              <a:rPr lang="en-US" sz="2400" dirty="0" smtClean="0"/>
              <a:t>Its </a:t>
            </a:r>
            <a:r>
              <a:rPr lang="en-US" sz="2400" dirty="0"/>
              <a:t>inner layer</a:t>
            </a:r>
            <a:r>
              <a:rPr lang="en-US" sz="2400" dirty="0" smtClean="0"/>
              <a:t>, the </a:t>
            </a:r>
            <a:r>
              <a:rPr lang="en-US" sz="2400" b="1" dirty="0"/>
              <a:t>troposphere</a:t>
            </a:r>
            <a:r>
              <a:rPr lang="en-US" sz="2400" dirty="0" smtClean="0"/>
              <a:t>, contains </a:t>
            </a:r>
            <a:r>
              <a:rPr lang="en-US" sz="2400" dirty="0"/>
              <a:t>air that we breathe, </a:t>
            </a:r>
            <a:r>
              <a:rPr lang="en-US" sz="2400" dirty="0" smtClean="0"/>
              <a:t>which consists of:</a:t>
            </a:r>
            <a:endParaRPr lang="en-US" sz="2400" dirty="0"/>
          </a:p>
          <a:p>
            <a:pPr lvl="1"/>
            <a:r>
              <a:rPr lang="en-US" sz="2100" dirty="0" smtClean="0"/>
              <a:t>nitrogen </a:t>
            </a:r>
            <a:r>
              <a:rPr lang="en-US" sz="2100" dirty="0"/>
              <a:t>(78% of the total volume) </a:t>
            </a:r>
            <a:endParaRPr lang="en-US" sz="2100" dirty="0" smtClean="0"/>
          </a:p>
          <a:p>
            <a:pPr lvl="1"/>
            <a:r>
              <a:rPr lang="en-US" sz="2100" dirty="0" smtClean="0"/>
              <a:t>oxygen (</a:t>
            </a:r>
            <a:r>
              <a:rPr lang="en-US" sz="2100" dirty="0"/>
              <a:t>21%). </a:t>
            </a:r>
            <a:endParaRPr lang="en-US" sz="2100" dirty="0" smtClean="0"/>
          </a:p>
          <a:p>
            <a:pPr lvl="1"/>
            <a:r>
              <a:rPr lang="en-US" sz="2100" dirty="0" smtClean="0"/>
              <a:t>The </a:t>
            </a:r>
            <a:r>
              <a:rPr lang="en-US" sz="2100" dirty="0"/>
              <a:t>remaining 1% of the air includes </a:t>
            </a:r>
            <a:r>
              <a:rPr lang="en-US" sz="2100" dirty="0" smtClean="0"/>
              <a:t>water vapor</a:t>
            </a:r>
            <a:r>
              <a:rPr lang="en-US" sz="2100" dirty="0"/>
              <a:t>, carbon dioxide, </a:t>
            </a:r>
            <a:r>
              <a:rPr lang="en-US" sz="2100" dirty="0" smtClean="0"/>
              <a:t>methane, etc. </a:t>
            </a:r>
            <a:r>
              <a:rPr lang="en-US" sz="2100" dirty="0"/>
              <a:t>all of which </a:t>
            </a:r>
            <a:r>
              <a:rPr lang="en-US" sz="2100" dirty="0" smtClean="0"/>
              <a:t>are called </a:t>
            </a:r>
            <a:r>
              <a:rPr lang="en-US" sz="2100" b="1" dirty="0"/>
              <a:t>greenhouse </a:t>
            </a:r>
            <a:r>
              <a:rPr lang="en-US" sz="2100" b="1" dirty="0" smtClean="0"/>
              <a:t>gases</a:t>
            </a:r>
            <a:endParaRPr lang="en-US" dirty="0"/>
          </a:p>
          <a:p>
            <a:r>
              <a:rPr lang="en-US" sz="2400" dirty="0"/>
              <a:t>The next </a:t>
            </a:r>
            <a:r>
              <a:rPr lang="en-US" sz="2400" dirty="0" smtClean="0"/>
              <a:t>layer </a:t>
            </a:r>
            <a:r>
              <a:rPr lang="en-US" sz="2400" dirty="0"/>
              <a:t>is called the </a:t>
            </a:r>
            <a:r>
              <a:rPr lang="en-US" sz="2400" b="1" dirty="0" smtClean="0"/>
              <a:t>stratosphere</a:t>
            </a:r>
            <a:r>
              <a:rPr lang="en-US" sz="2400" dirty="0" smtClean="0"/>
              <a:t>, Its </a:t>
            </a:r>
            <a:r>
              <a:rPr lang="en-US" sz="2400" dirty="0"/>
              <a:t>lower portion holds enough ozone (O</a:t>
            </a:r>
            <a:r>
              <a:rPr lang="en-US" sz="2400" baseline="-25000" dirty="0"/>
              <a:t>3</a:t>
            </a:r>
            <a:r>
              <a:rPr lang="en-US" sz="2400" dirty="0"/>
              <a:t>) </a:t>
            </a:r>
            <a:r>
              <a:rPr lang="en-US" sz="2400" dirty="0" smtClean="0"/>
              <a:t>gas to </a:t>
            </a:r>
            <a:r>
              <a:rPr lang="en-US" sz="2400" dirty="0"/>
              <a:t>filter out about 95% of the sun’s harmful </a:t>
            </a:r>
            <a:r>
              <a:rPr lang="en-US" sz="2400" i="1" dirty="0" smtClean="0"/>
              <a:t>ultraviolet (</a:t>
            </a:r>
            <a:r>
              <a:rPr lang="en-US" sz="2400" i="1" dirty="0"/>
              <a:t>UV) radiation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4061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762000"/>
          </a:xfrm>
        </p:spPr>
        <p:txBody>
          <a:bodyPr>
            <a:normAutofit/>
          </a:bodyPr>
          <a:lstStyle/>
          <a:p>
            <a:r>
              <a:rPr lang="en-US" sz="3200" b="1" dirty="0"/>
              <a:t>The hydrosphere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2819400"/>
          </a:xfrm>
        </p:spPr>
        <p:txBody>
          <a:bodyPr>
            <a:normAutofit/>
          </a:bodyPr>
          <a:lstStyle/>
          <a:p>
            <a:r>
              <a:rPr lang="en-US" sz="2400" dirty="0"/>
              <a:t>consists of all of the water </a:t>
            </a:r>
            <a:r>
              <a:rPr lang="en-US" sz="2400" dirty="0" smtClean="0"/>
              <a:t>on or </a:t>
            </a:r>
            <a:r>
              <a:rPr lang="en-US" sz="2400" dirty="0"/>
              <a:t>near the earth’s surface. </a:t>
            </a:r>
            <a:endParaRPr lang="en-US" sz="2400" dirty="0" smtClean="0"/>
          </a:p>
          <a:p>
            <a:r>
              <a:rPr lang="en-US" sz="2400" dirty="0" smtClean="0"/>
              <a:t>It </a:t>
            </a:r>
            <a:r>
              <a:rPr lang="en-US" sz="2400" dirty="0"/>
              <a:t>is found as </a:t>
            </a:r>
            <a:r>
              <a:rPr lang="en-US" sz="2400" i="1" dirty="0"/>
              <a:t>water vapor </a:t>
            </a:r>
            <a:r>
              <a:rPr lang="en-US" sz="2400" dirty="0" smtClean="0"/>
              <a:t>in the </a:t>
            </a:r>
            <a:r>
              <a:rPr lang="en-US" sz="2400" dirty="0"/>
              <a:t>atmosphere, </a:t>
            </a:r>
            <a:r>
              <a:rPr lang="en-US" sz="2400" i="1" dirty="0"/>
              <a:t>liquid water </a:t>
            </a:r>
            <a:r>
              <a:rPr lang="en-US" sz="2400" dirty="0"/>
              <a:t>on the surface and underground</a:t>
            </a:r>
            <a:r>
              <a:rPr lang="en-US" sz="2400" dirty="0" smtClean="0"/>
              <a:t>, and </a:t>
            </a:r>
            <a:r>
              <a:rPr lang="en-US" sz="2400" i="1" dirty="0" smtClean="0"/>
              <a:t>ice</a:t>
            </a:r>
            <a:r>
              <a:rPr lang="en-US" sz="2400" dirty="0" smtClean="0"/>
              <a:t>. 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oceans, </a:t>
            </a:r>
            <a:r>
              <a:rPr lang="en-US" sz="2400" dirty="0" smtClean="0"/>
              <a:t>which </a:t>
            </a:r>
            <a:r>
              <a:rPr lang="en-US" sz="2400" dirty="0"/>
              <a:t>cover about 71% of the globe, contain about 97% </a:t>
            </a:r>
            <a:r>
              <a:rPr lang="en-US" sz="2400" dirty="0" smtClean="0"/>
              <a:t>of the </a:t>
            </a:r>
            <a:r>
              <a:rPr lang="en-US" sz="2400" dirty="0"/>
              <a:t>earth’s water.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8</a:t>
            </a:fld>
            <a:endParaRPr lang="en-US"/>
          </a:p>
        </p:txBody>
      </p:sp>
      <p:pic>
        <p:nvPicPr>
          <p:cNvPr id="1026" name="Picture 2" descr="Image result for The hydrospher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897745"/>
            <a:ext cx="2587625" cy="258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567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620000" cy="762000"/>
          </a:xfrm>
        </p:spPr>
        <p:txBody>
          <a:bodyPr>
            <a:normAutofit/>
          </a:bodyPr>
          <a:lstStyle/>
          <a:p>
            <a:r>
              <a:rPr lang="en-US" sz="3200" b="1" dirty="0"/>
              <a:t>The geosphere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10600" cy="3200400"/>
          </a:xfrm>
        </p:spPr>
        <p:txBody>
          <a:bodyPr>
            <a:normAutofit/>
          </a:bodyPr>
          <a:lstStyle/>
          <a:p>
            <a:r>
              <a:rPr lang="en-US" sz="2400" dirty="0"/>
              <a:t>consists of the earth’s intensely </a:t>
            </a:r>
            <a:r>
              <a:rPr lang="en-US" sz="2400" dirty="0" smtClean="0"/>
              <a:t>hot </a:t>
            </a:r>
            <a:r>
              <a:rPr lang="en-US" sz="2400" i="1" dirty="0" smtClean="0"/>
              <a:t>core</a:t>
            </a:r>
            <a:r>
              <a:rPr lang="en-US" sz="2400" dirty="0"/>
              <a:t>, a thick </a:t>
            </a:r>
            <a:r>
              <a:rPr lang="en-US" sz="2400" i="1" dirty="0"/>
              <a:t>mantle </a:t>
            </a:r>
            <a:r>
              <a:rPr lang="en-US" sz="2400" dirty="0"/>
              <a:t>composed mostly of rock, and a </a:t>
            </a:r>
            <a:r>
              <a:rPr lang="en-US" sz="2400" dirty="0" smtClean="0"/>
              <a:t>thin </a:t>
            </a:r>
            <a:r>
              <a:rPr lang="en-US" sz="2400" dirty="0"/>
              <a:t>outer </a:t>
            </a:r>
            <a:r>
              <a:rPr lang="en-US" sz="2400" i="1" dirty="0" smtClean="0"/>
              <a:t>crust.</a:t>
            </a:r>
          </a:p>
          <a:p>
            <a:r>
              <a:rPr lang="en-US" sz="2400" dirty="0" smtClean="0"/>
              <a:t>Its upper portion contains nonrenewable fossil fuels and minerals that we use, as well as renewable soil chemicals (nutrients) that organisms need in order to live, grow, and reproduce.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smtClean="0"/>
              <a:t>9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81000" y="4114800"/>
            <a:ext cx="7620000" cy="762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914484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330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The </a:t>
            </a:r>
            <a:r>
              <a:rPr lang="en-US" sz="3200" b="1" dirty="0"/>
              <a:t>biosphere</a:t>
            </a:r>
            <a:endParaRPr lang="en-US" sz="2900" b="1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81000" y="4953000"/>
            <a:ext cx="8610600" cy="1676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228621" indent="-228621" algn="l" defTabSz="914484" rtl="0" eaLnBrk="1" latinLnBrk="0" hangingPunct="1">
              <a:lnSpc>
                <a:spcPct val="95000"/>
              </a:lnSpc>
              <a:spcBef>
                <a:spcPts val="1400"/>
              </a:spcBef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90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8759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829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08898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10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96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49037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106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900" indent="-228621" algn="l" defTabSz="914484" rtl="0" eaLnBrk="1" latinLnBrk="0" hangingPunct="1">
              <a:lnSpc>
                <a:spcPct val="95000"/>
              </a:lnSpc>
              <a:spcBef>
                <a:spcPts val="800"/>
              </a:spcBef>
              <a:buSzPct val="90000"/>
              <a:buFont typeface="Century Gothic" pitchFamily="34" charset="0"/>
              <a:buChar char="–"/>
              <a:defRPr sz="13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consists of the parts of the atmosphere</a:t>
            </a:r>
            <a:r>
              <a:rPr lang="en-US" sz="2400" dirty="0" smtClean="0"/>
              <a:t>, hydrosphere</a:t>
            </a:r>
            <a:r>
              <a:rPr lang="en-US" sz="2400" dirty="0"/>
              <a:t>, and geosphere where life is found</a:t>
            </a:r>
            <a:r>
              <a:rPr lang="en-US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32354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oks 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0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1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2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3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4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5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6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7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8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19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0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1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2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3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4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5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6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7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8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29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3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4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5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6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7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8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ppt/theme/themeOverride9.xml><?xml version="1.0" encoding="utf-8"?>
<a:themeOverride xmlns:a="http://schemas.openxmlformats.org/drawingml/2006/main">
  <a:clrScheme name="Books_16x9">
    <a:dk1>
      <a:srgbClr val="374C81"/>
    </a:dk1>
    <a:lt1>
      <a:srgbClr val="FFFFFF"/>
    </a:lt1>
    <a:dk2>
      <a:srgbClr val="000000"/>
    </a:dk2>
    <a:lt2>
      <a:srgbClr val="EDE5DF"/>
    </a:lt2>
    <a:accent1>
      <a:srgbClr val="414E77"/>
    </a:accent1>
    <a:accent2>
      <a:srgbClr val="70AAC4"/>
    </a:accent2>
    <a:accent3>
      <a:srgbClr val="8B6A94"/>
    </a:accent3>
    <a:accent4>
      <a:srgbClr val="61A796"/>
    </a:accent4>
    <a:accent5>
      <a:srgbClr val="4E5798"/>
    </a:accent5>
    <a:accent6>
      <a:srgbClr val="7E5C5C"/>
    </a:accent6>
    <a:hlink>
      <a:srgbClr val="0070C0"/>
    </a:hlink>
    <a:folHlink>
      <a:srgbClr val="7030A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1331</TotalTime>
  <Words>2205</Words>
  <Application>Microsoft Office PowerPoint</Application>
  <PresentationFormat>On-screen Show (4:3)</PresentationFormat>
  <Paragraphs>188</Paragraphs>
  <Slides>30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Century Gothic</vt:lpstr>
      <vt:lpstr>Wingdings</vt:lpstr>
      <vt:lpstr>Books 16x9</vt:lpstr>
      <vt:lpstr>Introduction to the Environment and  Ecosystems</vt:lpstr>
      <vt:lpstr>Course Description</vt:lpstr>
      <vt:lpstr>Course Learning Objectives (CLOs)</vt:lpstr>
      <vt:lpstr>Course Description</vt:lpstr>
      <vt:lpstr>Environmental components of earth </vt:lpstr>
      <vt:lpstr>PowerPoint Presentation</vt:lpstr>
      <vt:lpstr>The atmosphere</vt:lpstr>
      <vt:lpstr>The hydrosphere</vt:lpstr>
      <vt:lpstr>The geosphere</vt:lpstr>
      <vt:lpstr>Factors Sustain the Earth’s Life</vt:lpstr>
      <vt:lpstr>Interaction of solar energy with the atmosphere and earth’s surface</vt:lpstr>
      <vt:lpstr>Energy flow from sun to earth and within the earth’s systems</vt:lpstr>
      <vt:lpstr>Energy flow from sun to earth and within the earth’s systems</vt:lpstr>
      <vt:lpstr>PowerPoint Presentation</vt:lpstr>
      <vt:lpstr>Ecosystems Have Living and Nonliving Components</vt:lpstr>
      <vt:lpstr>Trophic level</vt:lpstr>
      <vt:lpstr>PowerPoint Presentation</vt:lpstr>
      <vt:lpstr>PowerPoint Presentation</vt:lpstr>
      <vt:lpstr>PowerPoint Presentation</vt:lpstr>
      <vt:lpstr>PowerPoint Presentation</vt:lpstr>
      <vt:lpstr>Aerobic &amp; anaerobic respiration</vt:lpstr>
      <vt:lpstr>Energy Flows through Ecosystems in Food Chains and Food Webs</vt:lpstr>
      <vt:lpstr>PowerPoint Presentation</vt:lpstr>
      <vt:lpstr>PowerPoint Presentation</vt:lpstr>
      <vt:lpstr>PowerPoint Presentation</vt:lpstr>
      <vt:lpstr>Usable Energy Decreases with Each Link in a Food Chain or Web</vt:lpstr>
      <vt:lpstr>PowerPoint Presentation</vt:lpstr>
      <vt:lpstr>Some Ecosystems Produce Plant Matter Faster Than Others Do</vt:lpstr>
      <vt:lpstr>PowerPoint Presentation</vt:lpstr>
      <vt:lpstr>Glossary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maothman@KSU.EDU.SA</dc:creator>
  <cp:keywords/>
  <cp:lastModifiedBy>Mohab Amin Amin</cp:lastModifiedBy>
  <cp:revision>140</cp:revision>
  <cp:lastPrinted>2016-01-23T09:10:09Z</cp:lastPrinted>
  <dcterms:created xsi:type="dcterms:W3CDTF">2014-01-30T07:14:29Z</dcterms:created>
  <dcterms:modified xsi:type="dcterms:W3CDTF">2017-02-05T08:05:35Z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TC027879409991</vt:lpwstr>
  </property>
</Properties>
</file>