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ppt/theme/themeOverride5.xml" ContentType="application/vnd.openxmlformats-officedocument.themeOverride+xml"/>
  <Override PartName="/ppt/notesSlides/notesSlide2.xml" ContentType="application/vnd.openxmlformats-officedocument.presentationml.notesSlide+xml"/>
  <Override PartName="/ppt/theme/themeOverride6.xml" ContentType="application/vnd.openxmlformats-officedocument.themeOverride+xml"/>
  <Override PartName="/ppt/theme/themeOverride7.xml" ContentType="application/vnd.openxmlformats-officedocument.themeOverride+xml"/>
  <Override PartName="/ppt/notesSlides/notesSlide3.xml" ContentType="application/vnd.openxmlformats-officedocument.presentationml.notesSlide+xml"/>
  <Override PartName="/ppt/theme/themeOverride8.xml" ContentType="application/vnd.openxmlformats-officedocument.themeOverride+xml"/>
  <Override PartName="/ppt/theme/themeOverride9.xml" ContentType="application/vnd.openxmlformats-officedocument.themeOverride+xml"/>
  <Override PartName="/ppt/theme/themeOverride10.xml" ContentType="application/vnd.openxmlformats-officedocument.themeOverride+xml"/>
  <Override PartName="/ppt/theme/themeOverride11.xml" ContentType="application/vnd.openxmlformats-officedocument.themeOverride+xml"/>
  <Override PartName="/ppt/theme/themeOverride12.xml" ContentType="application/vnd.openxmlformats-officedocument.themeOverride+xml"/>
  <Override PartName="/ppt/theme/themeOverride13.xml" ContentType="application/vnd.openxmlformats-officedocument.themeOverride+xml"/>
  <Override PartName="/ppt/theme/themeOverride14.xml" ContentType="application/vnd.openxmlformats-officedocument.themeOverride+xml"/>
  <Override PartName="/ppt/notesSlides/notesSlide4.xml" ContentType="application/vnd.openxmlformats-officedocument.presentationml.notesSlide+xml"/>
  <Override PartName="/ppt/theme/themeOverride15.xml" ContentType="application/vnd.openxmlformats-officedocument.themeOverride+xml"/>
  <Override PartName="/ppt/theme/themeOverride16.xml" ContentType="application/vnd.openxmlformats-officedocument.themeOverride+xml"/>
  <Override PartName="/ppt/theme/themeOverride17.xml" ContentType="application/vnd.openxmlformats-officedocument.themeOverride+xml"/>
  <Override PartName="/ppt/theme/themeOverride18.xml" ContentType="application/vnd.openxmlformats-officedocument.themeOverride+xml"/>
  <Override PartName="/ppt/theme/themeOverride19.xml" ContentType="application/vnd.openxmlformats-officedocument.themeOverride+xml"/>
  <Override PartName="/ppt/theme/themeOverride20.xml" ContentType="application/vnd.openxmlformats-officedocument.themeOverride+xml"/>
  <Override PartName="/ppt/notesSlides/notesSlide5.xml" ContentType="application/vnd.openxmlformats-officedocument.presentationml.notesSlide+xml"/>
  <Override PartName="/ppt/theme/themeOverride21.xml" ContentType="application/vnd.openxmlformats-officedocument.themeOverride+xml"/>
  <Override PartName="/ppt/notesSlides/notesSlide6.xml" ContentType="application/vnd.openxmlformats-officedocument.presentationml.notesSlide+xml"/>
  <Override PartName="/ppt/theme/themeOverride22.xml" ContentType="application/vnd.openxmlformats-officedocument.themeOverride+xml"/>
  <Override PartName="/ppt/notesSlides/notesSlide7.xml" ContentType="application/vnd.openxmlformats-officedocument.presentationml.notesSlide+xml"/>
  <Override PartName="/ppt/theme/themeOverride23.xml" ContentType="application/vnd.openxmlformats-officedocument.themeOverride+xml"/>
  <Override PartName="/ppt/notesSlides/notesSlide8.xml" ContentType="application/vnd.openxmlformats-officedocument.presentationml.notesSlide+xml"/>
  <Override PartName="/ppt/theme/themeOverride24.xml" ContentType="application/vnd.openxmlformats-officedocument.themeOverride+xml"/>
  <Override PartName="/ppt/notesSlides/notesSlide9.xml" ContentType="application/vnd.openxmlformats-officedocument.presentationml.notesSlide+xml"/>
  <Override PartName="/ppt/theme/themeOverride25.xml" ContentType="application/vnd.openxmlformats-officedocument.themeOverride+xml"/>
  <Override PartName="/ppt/notesSlides/notesSlide10.xml" ContentType="application/vnd.openxmlformats-officedocument.presentationml.notesSlide+xml"/>
  <Override PartName="/ppt/theme/themeOverride26.xml" ContentType="application/vnd.openxmlformats-officedocument.themeOverride+xml"/>
  <Override PartName="/ppt/notesSlides/notesSlide11.xml" ContentType="application/vnd.openxmlformats-officedocument.presentationml.notesSlide+xml"/>
  <Override PartName="/ppt/theme/themeOverride27.xml" ContentType="application/vnd.openxmlformats-officedocument.themeOverride+xml"/>
  <Override PartName="/ppt/notesSlides/notesSlide12.xml" ContentType="application/vnd.openxmlformats-officedocument.presentationml.notesSlide+xml"/>
  <Override PartName="/ppt/theme/themeOverride28.xml" ContentType="application/vnd.openxmlformats-officedocument.themeOverride+xml"/>
  <Override PartName="/ppt/notesSlides/notesSlide13.xml" ContentType="application/vnd.openxmlformats-officedocument.presentationml.notesSlide+xml"/>
  <Override PartName="/ppt/theme/themeOverride29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2"/>
  </p:sldMasterIdLst>
  <p:notesMasterIdLst>
    <p:notesMasterId r:id="rId33"/>
  </p:notesMasterIdLst>
  <p:handoutMasterIdLst>
    <p:handoutMasterId r:id="rId34"/>
  </p:handoutMasterIdLst>
  <p:sldIdLst>
    <p:sldId id="334" r:id="rId3"/>
    <p:sldId id="307" r:id="rId4"/>
    <p:sldId id="332" r:id="rId5"/>
    <p:sldId id="326" r:id="rId6"/>
    <p:sldId id="329" r:id="rId7"/>
    <p:sldId id="336" r:id="rId8"/>
    <p:sldId id="330" r:id="rId9"/>
    <p:sldId id="337" r:id="rId10"/>
    <p:sldId id="338" r:id="rId11"/>
    <p:sldId id="339" r:id="rId12"/>
    <p:sldId id="342" r:id="rId13"/>
    <p:sldId id="340" r:id="rId14"/>
    <p:sldId id="341" r:id="rId15"/>
    <p:sldId id="343" r:id="rId16"/>
    <p:sldId id="344" r:id="rId17"/>
    <p:sldId id="345" r:id="rId18"/>
    <p:sldId id="346" r:id="rId19"/>
    <p:sldId id="348" r:id="rId20"/>
    <p:sldId id="349" r:id="rId21"/>
    <p:sldId id="350" r:id="rId22"/>
    <p:sldId id="347" r:id="rId23"/>
    <p:sldId id="351" r:id="rId24"/>
    <p:sldId id="352" r:id="rId25"/>
    <p:sldId id="353" r:id="rId26"/>
    <p:sldId id="359" r:id="rId27"/>
    <p:sldId id="354" r:id="rId28"/>
    <p:sldId id="355" r:id="rId29"/>
    <p:sldId id="356" r:id="rId30"/>
    <p:sldId id="358" r:id="rId31"/>
    <p:sldId id="360" r:id="rId32"/>
  </p:sldIdLst>
  <p:sldSz cx="9144000" cy="6858000" type="screen4x3"/>
  <p:notesSz cx="7099300" cy="10234613"/>
  <p:defaultTextStyle>
    <a:defPPr>
      <a:defRPr lang="en-US"/>
    </a:defPPr>
    <a:lvl1pPr marL="0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493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8987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480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7973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7467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6960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6453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5947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9" pos="2880" userDrawn="1">
          <p15:clr>
            <a:srgbClr val="A4A3A4"/>
          </p15:clr>
        </p15:guide>
        <p15:guide id="10" orient="horz" pos="216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224" userDrawn="1">
          <p15:clr>
            <a:srgbClr val="A4A3A4"/>
          </p15:clr>
        </p15:guide>
        <p15:guide id="2" pos="2236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69012ECD-51FC-41F1-AA8D-1B2483CD663E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2153" autoAdjust="0"/>
    <p:restoredTop sz="82755" autoAdjust="0"/>
  </p:normalViewPr>
  <p:slideViewPr>
    <p:cSldViewPr showGuides="1">
      <p:cViewPr varScale="1">
        <p:scale>
          <a:sx n="96" d="100"/>
          <a:sy n="96" d="100"/>
        </p:scale>
        <p:origin x="1662" y="90"/>
      </p:cViewPr>
      <p:guideLst>
        <p:guide pos="2880"/>
        <p:guide orient="horz" pos="216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63" d="100"/>
          <a:sy n="63" d="100"/>
        </p:scale>
        <p:origin x="1986" y="108"/>
      </p:cViewPr>
      <p:guideLst>
        <p:guide orient="horz" pos="3224"/>
        <p:guide pos="2236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21" Type="http://schemas.openxmlformats.org/officeDocument/2006/relationships/slide" Target="slides/slide19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notesMaster" Target="notesMasters/notesMaster1.xml"/><Relationship Id="rId38" Type="http://schemas.openxmlformats.org/officeDocument/2006/relationships/tableStyles" Target="tableStyles.xml"/><Relationship Id="rId2" Type="http://schemas.openxmlformats.org/officeDocument/2006/relationships/slideMaster" Target="slideMasters/slideMaster1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presProps" Target="presProps.xml"/><Relationship Id="rId8" Type="http://schemas.openxmlformats.org/officeDocument/2006/relationships/slide" Target="slides/slide6.xml"/><Relationship Id="rId3" Type="http://schemas.openxmlformats.org/officeDocument/2006/relationships/slide" Target="slides/slid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/>
          <a:lstStyle>
            <a:lvl1pPr algn="l">
              <a:defRPr sz="1300"/>
            </a:lvl1pPr>
          </a:lstStyle>
          <a:p>
            <a:endParaRPr>
              <a:solidFill>
                <a:schemeClr val="tx2"/>
              </a:solidFill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4021295" y="1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/>
          <a:lstStyle>
            <a:lvl1pPr algn="r">
              <a:defRPr sz="1300"/>
            </a:lvl1pPr>
          </a:lstStyle>
          <a:p>
            <a:endParaRPr>
              <a:solidFill>
                <a:schemeClr val="tx2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721106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 anchor="b"/>
          <a:lstStyle>
            <a:lvl1pPr algn="l">
              <a:defRPr sz="1300"/>
            </a:lvl1pPr>
          </a:lstStyle>
          <a:p>
            <a:endParaRPr>
              <a:solidFill>
                <a:schemeClr val="tx2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4021295" y="9721106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 anchor="b"/>
          <a:lstStyle>
            <a:lvl1pPr algn="r">
              <a:defRPr sz="1300"/>
            </a:lvl1pPr>
          </a:lstStyle>
          <a:p>
            <a:fld id="{CFD77566-CD65-4859-9FA1-43956DC85B8C}" type="slidenum">
              <a:rPr>
                <a:solidFill>
                  <a:schemeClr val="tx2"/>
                </a:solidFill>
              </a:rPr>
              <a:t>‹#›</a:t>
            </a:fld>
            <a:endParaRPr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8798372"/>
      </p:ext>
    </p:extLst>
  </p:cSld>
  <p:clrMap bg1="lt1" tx1="dk1" bg2="lt2" tx2="dk2" accent1="accent1" accent2="accent2" accent3="accent3" accent4="accent4" accent5="accent5" accent6="accent6" hlink="hlink" folHlink="folHlink"/>
  <p:hf hdr="0" ft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/>
          <a:lstStyle>
            <a:lvl1pPr algn="l">
              <a:defRPr sz="1300">
                <a:solidFill>
                  <a:schemeClr val="tx2"/>
                </a:solidFill>
              </a:defRPr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021295" y="1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/>
          <a:lstStyle>
            <a:lvl1pPr algn="r">
              <a:defRPr sz="1300">
                <a:solidFill>
                  <a:schemeClr val="tx2"/>
                </a:solidFill>
              </a:defRPr>
            </a:lvl1pPr>
          </a:lstStyle>
          <a:p>
            <a:endParaRPr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92188" y="768350"/>
            <a:ext cx="5114925" cy="38369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9048" tIns="49524" rIns="99048" bIns="49524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9930" y="4861441"/>
            <a:ext cx="5679440" cy="4605576"/>
          </a:xfrm>
          <a:prstGeom prst="rect">
            <a:avLst/>
          </a:prstGeom>
        </p:spPr>
        <p:txBody>
          <a:bodyPr vert="horz" lIns="99048" tIns="49524" rIns="99048" bIns="49524" rtlCol="0"/>
          <a:lstStyle/>
          <a:p>
            <a:pPr lvl="0"/>
            <a:r>
              <a:rPr/>
              <a:t>Click to edit Master text styles</a:t>
            </a:r>
          </a:p>
          <a:p>
            <a:pPr lvl="1"/>
            <a:r>
              <a:rPr/>
              <a:t>Second level</a:t>
            </a:r>
          </a:p>
          <a:p>
            <a:pPr lvl="2"/>
            <a:r>
              <a:rPr/>
              <a:t>Third level</a:t>
            </a:r>
          </a:p>
          <a:p>
            <a:pPr lvl="3"/>
            <a:r>
              <a:rPr/>
              <a:t>Fourth level</a:t>
            </a:r>
          </a:p>
          <a:p>
            <a:pPr lvl="4"/>
            <a:r>
              <a:rPr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721106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 anchor="b"/>
          <a:lstStyle>
            <a:lvl1pPr algn="l">
              <a:defRPr sz="1300">
                <a:solidFill>
                  <a:schemeClr val="tx2"/>
                </a:solidFill>
              </a:defRPr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021295" y="9721106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 anchor="b"/>
          <a:lstStyle>
            <a:lvl1pPr algn="r">
              <a:defRPr sz="1300">
                <a:solidFill>
                  <a:schemeClr val="tx2"/>
                </a:solidFill>
              </a:defRPr>
            </a:lvl1pPr>
          </a:lstStyle>
          <a:p>
            <a:fld id="{B8796F01-7154-41E0-B48B-A6921757531A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4077566"/>
      </p:ext>
    </p:extLst>
  </p:cSld>
  <p:clrMap bg1="lt1" tx1="dk1" bg2="lt2" tx2="dk2" accent1="accent1" accent2="accent2" accent3="accent3" accent4="accent4" accent5="accent5" accent6="accent6" hlink="hlink" folHlink="folHlink"/>
  <p:hf hdr="0" ftr="0"/>
  <p:notesStyle>
    <a:lvl1pPr marL="0" algn="l" defTabSz="1218987" rtl="0" eaLnBrk="1" latinLnBrk="0" hangingPunct="1">
      <a:defRPr sz="1600" kern="1200">
        <a:solidFill>
          <a:schemeClr val="tx2"/>
        </a:solidFill>
        <a:latin typeface="+mn-lt"/>
        <a:ea typeface="+mn-ea"/>
        <a:cs typeface="+mn-cs"/>
      </a:defRPr>
    </a:lvl1pPr>
    <a:lvl2pPr marL="609493" algn="l" defTabSz="1218987" rtl="0" eaLnBrk="1" latinLnBrk="0" hangingPunct="1">
      <a:defRPr sz="1600" kern="1200">
        <a:solidFill>
          <a:schemeClr val="tx2"/>
        </a:solidFill>
        <a:latin typeface="+mn-lt"/>
        <a:ea typeface="+mn-ea"/>
        <a:cs typeface="+mn-cs"/>
      </a:defRPr>
    </a:lvl2pPr>
    <a:lvl3pPr marL="1218987" algn="l" defTabSz="1218987" rtl="0" eaLnBrk="1" latinLnBrk="0" hangingPunct="1">
      <a:defRPr sz="1600" kern="1200">
        <a:solidFill>
          <a:schemeClr val="tx2"/>
        </a:solidFill>
        <a:latin typeface="+mn-lt"/>
        <a:ea typeface="+mn-ea"/>
        <a:cs typeface="+mn-cs"/>
      </a:defRPr>
    </a:lvl3pPr>
    <a:lvl4pPr marL="1828480" algn="l" defTabSz="1218987" rtl="0" eaLnBrk="1" latinLnBrk="0" hangingPunct="1">
      <a:defRPr sz="1600" kern="1200">
        <a:solidFill>
          <a:schemeClr val="tx2"/>
        </a:solidFill>
        <a:latin typeface="+mn-lt"/>
        <a:ea typeface="+mn-ea"/>
        <a:cs typeface="+mn-cs"/>
      </a:defRPr>
    </a:lvl4pPr>
    <a:lvl5pPr marL="2437973" algn="l" defTabSz="1218987" rtl="0" eaLnBrk="1" latinLnBrk="0" hangingPunct="1">
      <a:defRPr sz="1600" kern="1200">
        <a:solidFill>
          <a:schemeClr val="tx2"/>
        </a:solidFill>
        <a:latin typeface="+mn-lt"/>
        <a:ea typeface="+mn-ea"/>
        <a:cs typeface="+mn-cs"/>
      </a:defRPr>
    </a:lvl5pPr>
    <a:lvl6pPr marL="3047467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6960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6453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5947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796F01-7154-41E0-B48B-A6921757531A}" type="slidenum">
              <a:rPr lang="en-US" smtClean="0"/>
              <a:pPr/>
              <a:t>1</a:t>
            </a:fld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65214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8796F01-7154-41E0-B48B-A6921757531A}" type="slidenum">
              <a:rPr lang="en-US" smtClean="0"/>
              <a:pPr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565909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b="0" i="0" u="none" strike="noStrike" kern="1200" baseline="0" dirty="0" smtClean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The large loss in chemical energy between successive trophic levels explains why food chains and webs rarely have more than four or five trophic levels.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b="0" i="0" u="none" strike="noStrike" kern="1200" baseline="0" dirty="0" smtClean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In most cases, too little chemical energy is left after four or five transfers to support organisms feeding at these high trophic levels.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b="0" i="0" u="none" strike="noStrike" kern="1200" baseline="0" dirty="0" smtClean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Energy flow pyramids explain why the earth could support more people if they all ate at lower trophic levels by consuming grains, vegetables, and fruits directly.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b="0" i="0" u="none" strike="noStrike" kern="1200" baseline="0" dirty="0" smtClean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The model assumes that with each transfer from one trophic level to another, there is a 90% loss in usable energy to the environment in the form of low-quality heat.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8796F01-7154-41E0-B48B-A6921757531A}" type="slidenum">
              <a:rPr lang="en-US" smtClean="0"/>
              <a:pPr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024322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8796F01-7154-41E0-B48B-A6921757531A}" type="slidenum">
              <a:rPr lang="en-US" smtClean="0"/>
              <a:pPr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133744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8796F01-7154-41E0-B48B-A6921757531A}" type="slidenum">
              <a:rPr lang="en-US" smtClean="0"/>
              <a:pPr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422627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8796F01-7154-41E0-B48B-A6921757531A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35490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8796F01-7154-41E0-B48B-A6921757531A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708171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Biotic</a:t>
            </a:r>
            <a:r>
              <a:rPr lang="en-US" baseline="0" dirty="0" smtClean="0"/>
              <a:t> is the living components of </a:t>
            </a:r>
            <a:r>
              <a:rPr lang="en-US" baseline="0" smtClean="0"/>
              <a:t>the ecosystems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8796F01-7154-41E0-B48B-A6921757531A}" type="slidenum">
              <a:rPr lang="en-US" smtClean="0"/>
              <a:pPr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683571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8796F01-7154-41E0-B48B-A6921757531A}" type="slidenum">
              <a:rPr lang="en-US" smtClean="0"/>
              <a:pPr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528281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600" b="0" i="0" u="none" strike="noStrike" kern="1200" baseline="0" dirty="0" smtClean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most of the energy is degraded to heat, in accordance with the second law of thermodynamics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8796F01-7154-41E0-B48B-A6921757531A}" type="slidenum">
              <a:rPr lang="en-US" smtClean="0"/>
              <a:pPr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827900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8796F01-7154-41E0-B48B-A6921757531A}" type="slidenum">
              <a:rPr lang="en-US" smtClean="0"/>
              <a:pPr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039379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8796F01-7154-41E0-B48B-A6921757531A}" type="slidenum">
              <a:rPr lang="en-US" smtClean="0"/>
              <a:pPr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132941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8796F01-7154-41E0-B48B-A6921757531A}" type="slidenum">
              <a:rPr lang="en-US" smtClean="0"/>
              <a:pPr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064967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 bwMode="auto"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505200" y="1498602"/>
            <a:ext cx="5257800" cy="3298825"/>
          </a:xfrm>
        </p:spPr>
        <p:txBody>
          <a:bodyPr>
            <a:normAutofit/>
          </a:bodyPr>
          <a:lstStyle>
            <a:lvl1pPr>
              <a:lnSpc>
                <a:spcPct val="90000"/>
              </a:lnSpc>
              <a:defRPr sz="4051" cap="none" baseline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505200" y="4927600"/>
            <a:ext cx="5257800" cy="1244600"/>
          </a:xfrm>
        </p:spPr>
        <p:txBody>
          <a:bodyPr>
            <a:normAutofit/>
          </a:bodyPr>
          <a:lstStyle>
            <a:lvl1pPr marL="0" indent="0" algn="l">
              <a:spcBef>
                <a:spcPts val="0"/>
              </a:spcBef>
              <a:buNone/>
              <a:defRPr sz="2101" b="0">
                <a:solidFill>
                  <a:schemeClr val="tx1"/>
                </a:solidFill>
              </a:defRPr>
            </a:lvl1pPr>
            <a:lvl2pPr marL="45724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8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72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9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21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4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6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9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32227708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1C5AD9-787D-40FA-8A4D-16A055B9AF81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0104347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91400" y="274639"/>
            <a:ext cx="1066800" cy="5897561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274639"/>
            <a:ext cx="6400800" cy="5897561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1C5AD9-787D-40FA-8A4D-16A055B9AF81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650715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  <a:lvl7pPr>
              <a:defRPr baseline="0"/>
            </a:lvl7pPr>
            <a:lvl8pPr>
              <a:defRPr baseline="0"/>
            </a:lvl8pPr>
            <a:lvl9pPr>
              <a:defRPr baseline="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60BA0E-20D0-4E7C-B286-26C960A6788F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5635241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 bwMode="auto"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4445000"/>
            <a:ext cx="5257800" cy="1930400"/>
          </a:xfrm>
        </p:spPr>
        <p:txBody>
          <a:bodyPr anchor="t">
            <a:normAutofit/>
          </a:bodyPr>
          <a:lstStyle>
            <a:lvl1pPr algn="l">
              <a:defRPr sz="4051" b="0" cap="none" baseline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3124201"/>
            <a:ext cx="5257800" cy="1296987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2101">
                <a:solidFill>
                  <a:schemeClr val="tx1"/>
                </a:solidFill>
              </a:defRPr>
            </a:lvl1pPr>
            <a:lvl2pPr marL="457242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84" indent="0">
              <a:buNone/>
              <a:defRPr sz="1575">
                <a:solidFill>
                  <a:schemeClr val="tx1">
                    <a:tint val="75000"/>
                  </a:schemeClr>
                </a:solidFill>
              </a:defRPr>
            </a:lvl3pPr>
            <a:lvl4pPr marL="1371726" indent="0">
              <a:buNone/>
              <a:defRPr sz="1425">
                <a:solidFill>
                  <a:schemeClr val="tx1">
                    <a:tint val="75000"/>
                  </a:schemeClr>
                </a:solidFill>
              </a:defRPr>
            </a:lvl4pPr>
            <a:lvl5pPr marL="1828967" indent="0">
              <a:buNone/>
              <a:defRPr sz="1425">
                <a:solidFill>
                  <a:schemeClr val="tx1">
                    <a:tint val="75000"/>
                  </a:schemeClr>
                </a:solidFill>
              </a:defRPr>
            </a:lvl5pPr>
            <a:lvl6pPr marL="2286210" indent="0">
              <a:buNone/>
              <a:defRPr sz="1425">
                <a:solidFill>
                  <a:schemeClr val="tx1">
                    <a:tint val="75000"/>
                  </a:schemeClr>
                </a:solidFill>
              </a:defRPr>
            </a:lvl6pPr>
            <a:lvl7pPr marL="2743451" indent="0">
              <a:buNone/>
              <a:defRPr sz="1425">
                <a:solidFill>
                  <a:schemeClr val="tx1">
                    <a:tint val="75000"/>
                  </a:schemeClr>
                </a:solidFill>
              </a:defRPr>
            </a:lvl7pPr>
            <a:lvl8pPr marL="3200693" indent="0">
              <a:buNone/>
              <a:defRPr sz="1425">
                <a:solidFill>
                  <a:schemeClr val="tx1">
                    <a:tint val="75000"/>
                  </a:schemeClr>
                </a:solidFill>
              </a:defRPr>
            </a:lvl8pPr>
            <a:lvl9pPr marL="3657935" indent="0">
              <a:buNone/>
              <a:defRPr sz="1425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19634022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701800"/>
            <a:ext cx="3733800" cy="44704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350"/>
            </a:lvl4pPr>
            <a:lvl5pPr marL="1508898">
              <a:defRPr sz="1350"/>
            </a:lvl5pPr>
            <a:lvl6pPr marL="1508898">
              <a:defRPr sz="1350"/>
            </a:lvl6pPr>
            <a:lvl7pPr marL="1508898">
              <a:defRPr sz="1350"/>
            </a:lvl7pPr>
            <a:lvl8pPr marL="1508898">
              <a:defRPr sz="1350"/>
            </a:lvl8pPr>
            <a:lvl9pPr marL="1508898">
              <a:defRPr sz="135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4400" y="1701800"/>
            <a:ext cx="3733800" cy="44704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350"/>
            </a:lvl4pPr>
            <a:lvl5pPr marL="1508898">
              <a:defRPr sz="1350"/>
            </a:lvl5pPr>
            <a:lvl6pPr marL="1508898">
              <a:defRPr sz="1350"/>
            </a:lvl6pPr>
            <a:lvl7pPr marL="1508898">
              <a:defRPr sz="1350"/>
            </a:lvl7pPr>
            <a:lvl8pPr marL="1508898">
              <a:defRPr sz="1350"/>
            </a:lvl8pPr>
            <a:lvl9pPr marL="1508898">
              <a:defRPr sz="135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37DED6-D4C7-42EE-AB49-D2E39E64FDE4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4893391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1249" y="1608836"/>
            <a:ext cx="3730752" cy="512064"/>
          </a:xfrm>
        </p:spPr>
        <p:txBody>
          <a:bodyPr anchor="b">
            <a:noAutofit/>
          </a:bodyPr>
          <a:lstStyle>
            <a:lvl1pPr marL="0" indent="0">
              <a:spcBef>
                <a:spcPts val="0"/>
              </a:spcBef>
              <a:buNone/>
              <a:defRPr sz="1800" b="1"/>
            </a:lvl1pPr>
            <a:lvl2pPr marL="457242" indent="0">
              <a:buNone/>
              <a:defRPr sz="2026" b="1"/>
            </a:lvl2pPr>
            <a:lvl3pPr marL="914484" indent="0">
              <a:buNone/>
              <a:defRPr sz="1800" b="1"/>
            </a:lvl3pPr>
            <a:lvl4pPr marL="1371726" indent="0">
              <a:buNone/>
              <a:defRPr sz="1575" b="1"/>
            </a:lvl4pPr>
            <a:lvl5pPr marL="1828967" indent="0">
              <a:buNone/>
              <a:defRPr sz="1575" b="1"/>
            </a:lvl5pPr>
            <a:lvl6pPr marL="2286210" indent="0">
              <a:buNone/>
              <a:defRPr sz="1575" b="1"/>
            </a:lvl6pPr>
            <a:lvl7pPr marL="2743451" indent="0">
              <a:buNone/>
              <a:defRPr sz="1575" b="1"/>
            </a:lvl7pPr>
            <a:lvl8pPr marL="3200693" indent="0">
              <a:buNone/>
              <a:defRPr sz="1575" b="1"/>
            </a:lvl8pPr>
            <a:lvl9pPr marL="3657935" indent="0">
              <a:buNone/>
              <a:defRPr sz="1575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8200" y="2209800"/>
            <a:ext cx="3733800" cy="3962400"/>
          </a:xfrm>
        </p:spPr>
        <p:txBody>
          <a:bodyPr>
            <a:normAutofit/>
          </a:bodyPr>
          <a:lstStyle>
            <a:lvl1pPr>
              <a:defRPr sz="1500"/>
            </a:lvl1pPr>
            <a:lvl2pPr>
              <a:defRPr sz="1350"/>
            </a:lvl2pPr>
            <a:lvl3pPr>
              <a:defRPr sz="1350"/>
            </a:lvl3pPr>
            <a:lvl4pPr>
              <a:defRPr sz="1350"/>
            </a:lvl4pPr>
            <a:lvl5pPr marL="1508898">
              <a:defRPr sz="1350"/>
            </a:lvl5pPr>
            <a:lvl6pPr marL="1508898">
              <a:defRPr sz="1350"/>
            </a:lvl6pPr>
            <a:lvl7pPr marL="1508898">
              <a:defRPr sz="1350"/>
            </a:lvl7pPr>
            <a:lvl8pPr marL="1508898">
              <a:defRPr sz="1350"/>
            </a:lvl8pPr>
            <a:lvl9pPr marL="1508898">
              <a:defRPr sz="135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27448" y="1608836"/>
            <a:ext cx="3730752" cy="512064"/>
          </a:xfrm>
        </p:spPr>
        <p:txBody>
          <a:bodyPr anchor="b">
            <a:noAutofit/>
          </a:bodyPr>
          <a:lstStyle>
            <a:lvl1pPr marL="0" indent="0">
              <a:spcBef>
                <a:spcPts val="0"/>
              </a:spcBef>
              <a:buNone/>
              <a:defRPr sz="1800" b="1"/>
            </a:lvl1pPr>
            <a:lvl2pPr marL="457242" indent="0">
              <a:buNone/>
              <a:defRPr sz="2026" b="1"/>
            </a:lvl2pPr>
            <a:lvl3pPr marL="914484" indent="0">
              <a:buNone/>
              <a:defRPr sz="1800" b="1"/>
            </a:lvl3pPr>
            <a:lvl4pPr marL="1371726" indent="0">
              <a:buNone/>
              <a:defRPr sz="1575" b="1"/>
            </a:lvl4pPr>
            <a:lvl5pPr marL="1828967" indent="0">
              <a:buNone/>
              <a:defRPr sz="1575" b="1"/>
            </a:lvl5pPr>
            <a:lvl6pPr marL="2286210" indent="0">
              <a:buNone/>
              <a:defRPr sz="1575" b="1"/>
            </a:lvl6pPr>
            <a:lvl7pPr marL="2743451" indent="0">
              <a:buNone/>
              <a:defRPr sz="1575" b="1"/>
            </a:lvl7pPr>
            <a:lvl8pPr marL="3200693" indent="0">
              <a:buNone/>
              <a:defRPr sz="1575" b="1"/>
            </a:lvl8pPr>
            <a:lvl9pPr marL="3657935" indent="0">
              <a:buNone/>
              <a:defRPr sz="1575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24400" y="2209800"/>
            <a:ext cx="3733800" cy="3962400"/>
          </a:xfrm>
        </p:spPr>
        <p:txBody>
          <a:bodyPr>
            <a:normAutofit/>
          </a:bodyPr>
          <a:lstStyle>
            <a:lvl1pPr>
              <a:defRPr sz="1500"/>
            </a:lvl1pPr>
            <a:lvl2pPr>
              <a:defRPr sz="1350"/>
            </a:lvl2pPr>
            <a:lvl3pPr>
              <a:defRPr sz="1350"/>
            </a:lvl3pPr>
            <a:lvl4pPr>
              <a:defRPr sz="1350"/>
            </a:lvl4pPr>
            <a:lvl5pPr marL="1508898">
              <a:defRPr sz="1350"/>
            </a:lvl5pPr>
            <a:lvl6pPr marL="1508898">
              <a:defRPr sz="1350"/>
            </a:lvl6pPr>
            <a:lvl7pPr marL="1508898">
              <a:defRPr sz="1350"/>
            </a:lvl7pPr>
            <a:lvl8pPr marL="1508898">
              <a:defRPr sz="1350"/>
            </a:lvl8pPr>
            <a:lvl9pPr marL="1508898">
              <a:defRPr sz="135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37DED6-D4C7-42EE-AB49-D2E39E64FDE4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552830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37DED6-D4C7-42EE-AB49-D2E39E64FDE4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5167638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37DED6-D4C7-42EE-AB49-D2E39E64FDE4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0687318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2971800" y="0"/>
            <a:ext cx="5943600" cy="6858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55000"/>
                </a:schemeClr>
              </a:gs>
            </a:gsLst>
            <a:lin ang="7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8" tIns="45724" rIns="91448" bIns="45724" rtlCol="0" anchor="ctr"/>
          <a:lstStyle/>
          <a:p>
            <a:pPr algn="ctr"/>
            <a:endParaRPr sz="180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1" y="1701800"/>
            <a:ext cx="2514600" cy="2844800"/>
          </a:xfrm>
        </p:spPr>
        <p:txBody>
          <a:bodyPr anchor="b">
            <a:normAutofit/>
          </a:bodyPr>
          <a:lstStyle>
            <a:lvl1pPr algn="l">
              <a:defRPr sz="1500" b="1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52800" y="482600"/>
            <a:ext cx="5105400" cy="58928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8601" y="4648200"/>
            <a:ext cx="2514600" cy="1727200"/>
          </a:xfrm>
        </p:spPr>
        <p:txBody>
          <a:bodyPr>
            <a:normAutofit/>
          </a:bodyPr>
          <a:lstStyle>
            <a:lvl1pPr marL="0" indent="0">
              <a:spcBef>
                <a:spcPts val="900"/>
              </a:spcBef>
              <a:buNone/>
              <a:defRPr sz="1200"/>
            </a:lvl1pPr>
            <a:lvl2pPr marL="457242" indent="0">
              <a:buNone/>
              <a:defRPr sz="1200"/>
            </a:lvl2pPr>
            <a:lvl3pPr marL="914484" indent="0">
              <a:buNone/>
              <a:defRPr sz="975"/>
            </a:lvl3pPr>
            <a:lvl4pPr marL="1371726" indent="0">
              <a:buNone/>
              <a:defRPr sz="900"/>
            </a:lvl4pPr>
            <a:lvl5pPr marL="1828967" indent="0">
              <a:buNone/>
              <a:defRPr sz="900"/>
            </a:lvl5pPr>
            <a:lvl6pPr marL="2286210" indent="0">
              <a:buNone/>
              <a:defRPr sz="900"/>
            </a:lvl6pPr>
            <a:lvl7pPr marL="2743451" indent="0">
              <a:buNone/>
              <a:defRPr sz="900"/>
            </a:lvl7pPr>
            <a:lvl8pPr marL="3200693" indent="0">
              <a:buNone/>
              <a:defRPr sz="900"/>
            </a:lvl8pPr>
            <a:lvl9pPr marL="3657935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FBB78A-01B4-41F2-96B0-677A4A282832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9680720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562100" y="0"/>
            <a:ext cx="6019800" cy="6858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55000"/>
                </a:schemeClr>
              </a:gs>
            </a:gsLst>
            <a:lin ang="7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8" tIns="45724" rIns="91448" bIns="45724" rtlCol="0" anchor="ctr"/>
          <a:lstStyle/>
          <a:p>
            <a:pPr algn="ctr"/>
            <a:endParaRPr sz="180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800" y="4800600"/>
            <a:ext cx="5486400" cy="762000"/>
          </a:xfrm>
        </p:spPr>
        <p:txBody>
          <a:bodyPr anchor="b">
            <a:normAutofit/>
          </a:bodyPr>
          <a:lstStyle>
            <a:lvl1pPr algn="l">
              <a:defRPr sz="1500" b="1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828800" y="279402"/>
            <a:ext cx="5486400" cy="4448175"/>
          </a:xfrm>
        </p:spPr>
        <p:txBody>
          <a:bodyPr>
            <a:normAutofit/>
          </a:bodyPr>
          <a:lstStyle>
            <a:lvl1pPr marL="0" indent="0">
              <a:buNone/>
              <a:defRPr sz="2101"/>
            </a:lvl1pPr>
            <a:lvl2pPr marL="457242" indent="0">
              <a:buNone/>
              <a:defRPr sz="2776"/>
            </a:lvl2pPr>
            <a:lvl3pPr marL="914484" indent="0">
              <a:buNone/>
              <a:defRPr sz="2401"/>
            </a:lvl3pPr>
            <a:lvl4pPr marL="1371726" indent="0">
              <a:buNone/>
              <a:defRPr sz="2026"/>
            </a:lvl4pPr>
            <a:lvl5pPr marL="1828967" indent="0">
              <a:buNone/>
              <a:defRPr sz="2026"/>
            </a:lvl5pPr>
            <a:lvl6pPr marL="2286210" indent="0">
              <a:buNone/>
              <a:defRPr sz="2026"/>
            </a:lvl6pPr>
            <a:lvl7pPr marL="2743451" indent="0">
              <a:buNone/>
              <a:defRPr sz="2026"/>
            </a:lvl7pPr>
            <a:lvl8pPr marL="3200693" indent="0">
              <a:buNone/>
              <a:defRPr sz="2026"/>
            </a:lvl8pPr>
            <a:lvl9pPr marL="3657935" indent="0">
              <a:buNone/>
              <a:defRPr sz="2026"/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28800" y="5562600"/>
            <a:ext cx="5486400" cy="812800"/>
          </a:xfr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buNone/>
              <a:defRPr sz="1200"/>
            </a:lvl1pPr>
            <a:lvl2pPr marL="457242" indent="0">
              <a:buNone/>
              <a:defRPr sz="1200"/>
            </a:lvl2pPr>
            <a:lvl3pPr marL="914484" indent="0">
              <a:buNone/>
              <a:defRPr sz="975"/>
            </a:lvl3pPr>
            <a:lvl4pPr marL="1371726" indent="0">
              <a:buNone/>
              <a:defRPr sz="900"/>
            </a:lvl4pPr>
            <a:lvl5pPr marL="1828967" indent="0">
              <a:buNone/>
              <a:defRPr sz="900"/>
            </a:lvl5pPr>
            <a:lvl6pPr marL="2286210" indent="0">
              <a:buNone/>
              <a:defRPr sz="900"/>
            </a:lvl6pPr>
            <a:lvl7pPr marL="2743451" indent="0">
              <a:buNone/>
              <a:defRPr sz="900"/>
            </a:lvl7pPr>
            <a:lvl8pPr marL="3200693" indent="0">
              <a:buNone/>
              <a:defRPr sz="900"/>
            </a:lvl8pPr>
            <a:lvl9pPr marL="3657935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FBB78A-01B4-41F2-96B0-677A4A282832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2213374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228600" y="0"/>
            <a:ext cx="8686800" cy="6858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55000"/>
                </a:schemeClr>
              </a:gs>
            </a:gsLst>
            <a:lin ang="7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8" tIns="45724" rIns="91448" bIns="45724" rtlCol="0" anchor="ctr"/>
          <a:lstStyle/>
          <a:p>
            <a:pPr algn="ctr"/>
            <a:endParaRPr sz="180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76200"/>
            <a:ext cx="7620000" cy="1397000"/>
          </a:xfrm>
          <a:prstGeom prst="rect">
            <a:avLst/>
          </a:prstGeom>
        </p:spPr>
        <p:txBody>
          <a:bodyPr vert="horz" lIns="121899" tIns="60949" rIns="121899" bIns="60949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701800"/>
            <a:ext cx="7620000" cy="4470400"/>
          </a:xfrm>
          <a:prstGeom prst="rect">
            <a:avLst/>
          </a:prstGeom>
        </p:spPr>
        <p:txBody>
          <a:bodyPr vert="horz" lIns="121899" tIns="60949" rIns="121899" bIns="60949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400802"/>
            <a:ext cx="2057400" cy="320675"/>
          </a:xfrm>
          <a:prstGeom prst="rect">
            <a:avLst/>
          </a:prstGeom>
        </p:spPr>
        <p:txBody>
          <a:bodyPr vert="horz" lIns="121899" tIns="60949" rIns="121899" bIns="60949" rtlCol="0" anchor="b"/>
          <a:lstStyle>
            <a:lvl1pPr algn="l">
              <a:defRPr sz="900">
                <a:solidFill>
                  <a:schemeClr val="tx2">
                    <a:lumMod val="50000"/>
                    <a:lumOff val="50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931645" y="6400802"/>
            <a:ext cx="4663440" cy="320675"/>
          </a:xfrm>
          <a:prstGeom prst="rect">
            <a:avLst/>
          </a:prstGeom>
        </p:spPr>
        <p:txBody>
          <a:bodyPr vert="horz" lIns="121899" tIns="60949" rIns="121899" bIns="60949" rtlCol="0" anchor="b"/>
          <a:lstStyle>
            <a:lvl1pPr algn="ctr">
              <a:defRPr sz="900">
                <a:solidFill>
                  <a:schemeClr val="tx2">
                    <a:lumMod val="50000"/>
                    <a:lumOff val="50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7346" y="6400802"/>
            <a:ext cx="830855" cy="320675"/>
          </a:xfrm>
          <a:prstGeom prst="rect">
            <a:avLst/>
          </a:prstGeom>
        </p:spPr>
        <p:txBody>
          <a:bodyPr vert="horz" lIns="121899" tIns="60949" rIns="121899" bIns="60949" rtlCol="0" anchor="b"/>
          <a:lstStyle>
            <a:lvl1pPr algn="r">
              <a:defRPr sz="900">
                <a:solidFill>
                  <a:schemeClr val="tx2">
                    <a:lumMod val="50000"/>
                    <a:lumOff val="50000"/>
                  </a:schemeClr>
                </a:solidFill>
              </a:defRPr>
            </a:lvl1pPr>
          </a:lstStyle>
          <a:p>
            <a:fld id="{EB37DED6-D4C7-42EE-AB49-D2E39E64FDE4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5440479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79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75" r:id="rId8"/>
    <p:sldLayoutId id="2147483676" r:id="rId9"/>
    <p:sldLayoutId id="2147483677" r:id="rId10"/>
    <p:sldLayoutId id="2147483678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  <p:txStyles>
    <p:titleStyle>
      <a:lvl1pPr algn="l" defTabSz="914484" rtl="0" eaLnBrk="1" latinLnBrk="0" hangingPunct="1">
        <a:lnSpc>
          <a:spcPct val="85000"/>
        </a:lnSpc>
        <a:spcBef>
          <a:spcPct val="0"/>
        </a:spcBef>
        <a:buNone/>
        <a:tabLst/>
        <a:defRPr sz="3301" kern="1200" cap="none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21" indent="-228621" algn="l" defTabSz="914484" rtl="0" eaLnBrk="1" latinLnBrk="0" hangingPunct="1">
        <a:lnSpc>
          <a:spcPct val="95000"/>
        </a:lnSpc>
        <a:spcBef>
          <a:spcPts val="1400"/>
        </a:spcBef>
        <a:buSzPct val="100000"/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90" indent="-228621" algn="l" defTabSz="914484" rtl="0" eaLnBrk="1" latinLnBrk="0" hangingPunct="1">
        <a:lnSpc>
          <a:spcPct val="95000"/>
        </a:lnSpc>
        <a:spcBef>
          <a:spcPts val="800"/>
        </a:spcBef>
        <a:buSzPct val="100000"/>
        <a:buFont typeface="Century Gothic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2pPr>
      <a:lvl3pPr marL="868759" indent="-228621" algn="l" defTabSz="914484" rtl="0" eaLnBrk="1" latinLnBrk="0" hangingPunct="1">
        <a:lnSpc>
          <a:spcPct val="95000"/>
        </a:lnSpc>
        <a:spcBef>
          <a:spcPts val="800"/>
        </a:spcBef>
        <a:buSzPct val="100000"/>
        <a:buFont typeface="Century Gothic" pitchFamily="34" charset="0"/>
        <a:buChar char="–"/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188829" indent="-228621" algn="l" defTabSz="914484" rtl="0" eaLnBrk="1" latinLnBrk="0" hangingPunct="1">
        <a:lnSpc>
          <a:spcPct val="95000"/>
        </a:lnSpc>
        <a:spcBef>
          <a:spcPts val="800"/>
        </a:spcBef>
        <a:buSzPct val="100000"/>
        <a:buFont typeface="Century Gothic" pitchFamily="34" charset="0"/>
        <a:buChar char="–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08898" indent="-228621" algn="l" defTabSz="914484" rtl="0" eaLnBrk="1" latinLnBrk="0" hangingPunct="1">
        <a:lnSpc>
          <a:spcPct val="95000"/>
        </a:lnSpc>
        <a:spcBef>
          <a:spcPts val="800"/>
        </a:spcBef>
        <a:buSzPct val="100000"/>
        <a:buFont typeface="Century Gothic" pitchFamily="34" charset="0"/>
        <a:buChar char="–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28967" indent="-228621" algn="l" defTabSz="914484" rtl="0" eaLnBrk="1" latinLnBrk="0" hangingPunct="1">
        <a:lnSpc>
          <a:spcPct val="95000"/>
        </a:lnSpc>
        <a:spcBef>
          <a:spcPts val="800"/>
        </a:spcBef>
        <a:buSzPct val="90000"/>
        <a:buFont typeface="Century Gothic" pitchFamily="34" charset="0"/>
        <a:buChar char="–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149037" indent="-228621" algn="l" defTabSz="914484" rtl="0" eaLnBrk="1" latinLnBrk="0" hangingPunct="1">
        <a:lnSpc>
          <a:spcPct val="95000"/>
        </a:lnSpc>
        <a:spcBef>
          <a:spcPts val="800"/>
        </a:spcBef>
        <a:buSzPct val="90000"/>
        <a:buFont typeface="Century Gothic" pitchFamily="34" charset="0"/>
        <a:buChar char="–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69106" indent="-228621" algn="l" defTabSz="914484" rtl="0" eaLnBrk="1" latinLnBrk="0" hangingPunct="1">
        <a:lnSpc>
          <a:spcPct val="95000"/>
        </a:lnSpc>
        <a:spcBef>
          <a:spcPts val="800"/>
        </a:spcBef>
        <a:buSzPct val="90000"/>
        <a:buFont typeface="Century Gothic" pitchFamily="34" charset="0"/>
        <a:buChar char="–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834900" indent="-228621" algn="l" defTabSz="914484" rtl="0" eaLnBrk="1" latinLnBrk="0" hangingPunct="1">
        <a:lnSpc>
          <a:spcPct val="95000"/>
        </a:lnSpc>
        <a:spcBef>
          <a:spcPts val="800"/>
        </a:spcBef>
        <a:buSzPct val="90000"/>
        <a:buFont typeface="Century Gothic" pitchFamily="34" charset="0"/>
        <a:buChar char="–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8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42" algn="l" defTabSz="91448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84" algn="l" defTabSz="91448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726" algn="l" defTabSz="91448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967" algn="l" defTabSz="91448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210" algn="l" defTabSz="91448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451" algn="l" defTabSz="91448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693" algn="l" defTabSz="91448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935" algn="l" defTabSz="91448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288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0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4.xml"/><Relationship Id="rId4" Type="http://schemas.openxmlformats.org/officeDocument/2006/relationships/image" Target="../media/image1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6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9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0.xml"/><Relationship Id="rId4" Type="http://schemas.openxmlformats.org/officeDocument/2006/relationships/image" Target="../media/image21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1.xml"/><Relationship Id="rId4" Type="http://schemas.openxmlformats.org/officeDocument/2006/relationships/image" Target="../media/image2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2.xml"/><Relationship Id="rId4" Type="http://schemas.openxmlformats.org/officeDocument/2006/relationships/image" Target="../media/image23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3.xml"/><Relationship Id="rId4" Type="http://schemas.openxmlformats.org/officeDocument/2006/relationships/image" Target="../media/image24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7" Type="http://schemas.openxmlformats.org/officeDocument/2006/relationships/image" Target="../media/image28.jpe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4.xml"/><Relationship Id="rId6" Type="http://schemas.openxmlformats.org/officeDocument/2006/relationships/image" Target="../media/image27.jpeg"/><Relationship Id="rId5" Type="http://schemas.openxmlformats.org/officeDocument/2006/relationships/image" Target="../media/image26.png"/><Relationship Id="rId4" Type="http://schemas.openxmlformats.org/officeDocument/2006/relationships/image" Target="../media/image25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5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6.xml"/><Relationship Id="rId4" Type="http://schemas.openxmlformats.org/officeDocument/2006/relationships/image" Target="../media/image29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8.xml"/><Relationship Id="rId4" Type="http://schemas.openxmlformats.org/officeDocument/2006/relationships/image" Target="../media/image3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4.xm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5.xml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7.xml"/><Relationship Id="rId4" Type="http://schemas.openxmlformats.org/officeDocument/2006/relationships/image" Target="../media/image8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434366" y="3581400"/>
            <a:ext cx="5257800" cy="1905000"/>
          </a:xfrm>
        </p:spPr>
        <p:txBody>
          <a:bodyPr>
            <a:normAutofit fontScale="90000"/>
          </a:bodyPr>
          <a:lstStyle/>
          <a:p>
            <a:r>
              <a:rPr lang="en-US" sz="4400" b="1" dirty="0" smtClean="0"/>
              <a:t>Introduction to the Environment and  Ecosystems</a:t>
            </a:r>
            <a:endParaRPr lang="en-US" sz="44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434366" y="2438400"/>
            <a:ext cx="5029200" cy="987429"/>
          </a:xfrm>
        </p:spPr>
        <p:txBody>
          <a:bodyPr>
            <a:noAutofit/>
          </a:bodyPr>
          <a:lstStyle/>
          <a:p>
            <a:pPr>
              <a:lnSpc>
                <a:spcPct val="120000"/>
              </a:lnSpc>
            </a:pPr>
            <a:r>
              <a:rPr lang="en-US" sz="1800" dirty="0" smtClean="0"/>
              <a:t>GE 302 – Industry and the Environment</a:t>
            </a:r>
          </a:p>
          <a:p>
            <a:pPr>
              <a:lnSpc>
                <a:spcPct val="120000"/>
              </a:lnSpc>
            </a:pPr>
            <a:r>
              <a:rPr lang="en-US" sz="1800" dirty="0" smtClean="0"/>
              <a:t>Topic </a:t>
            </a:r>
            <a:r>
              <a:rPr lang="en-US" sz="1800" dirty="0"/>
              <a:t>1</a:t>
            </a:r>
          </a:p>
        </p:txBody>
      </p:sp>
      <p:sp>
        <p:nvSpPr>
          <p:cNvPr id="4" name="Subtitle 2"/>
          <p:cNvSpPr txBox="1">
            <a:spLocks/>
          </p:cNvSpPr>
          <p:nvPr/>
        </p:nvSpPr>
        <p:spPr>
          <a:xfrm>
            <a:off x="3434366" y="365322"/>
            <a:ext cx="5399468" cy="1412677"/>
          </a:xfrm>
          <a:prstGeom prst="rect">
            <a:avLst/>
          </a:prstGeom>
        </p:spPr>
        <p:txBody>
          <a:bodyPr vert="horz" lIns="121899" tIns="60949" rIns="121899" bIns="60949" rtlCol="0">
            <a:noAutofit/>
          </a:bodyPr>
          <a:lstStyle>
            <a:lvl1pPr marL="0" indent="0" algn="l" defTabSz="914484" rtl="0" eaLnBrk="1" latinLnBrk="0" hangingPunct="1">
              <a:lnSpc>
                <a:spcPct val="95000"/>
              </a:lnSpc>
              <a:spcBef>
                <a:spcPts val="0"/>
              </a:spcBef>
              <a:buSzPct val="100000"/>
              <a:buFont typeface="Arial" pitchFamily="34" charset="0"/>
              <a:buNone/>
              <a:defRPr sz="2101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42" indent="0" algn="ctr" defTabSz="914484" rtl="0" eaLnBrk="1" latinLnBrk="0" hangingPunct="1">
              <a:lnSpc>
                <a:spcPct val="95000"/>
              </a:lnSpc>
              <a:spcBef>
                <a:spcPts val="800"/>
              </a:spcBef>
              <a:buSzPct val="100000"/>
              <a:buFont typeface="Century Gothic" pitchFamily="34" charset="0"/>
              <a:buNone/>
              <a:defRPr sz="15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84" indent="0" algn="ctr" defTabSz="914484" rtl="0" eaLnBrk="1" latinLnBrk="0" hangingPunct="1">
              <a:lnSpc>
                <a:spcPct val="95000"/>
              </a:lnSpc>
              <a:spcBef>
                <a:spcPts val="800"/>
              </a:spcBef>
              <a:buSzPct val="100000"/>
              <a:buFont typeface="Century Gothic" pitchFamily="34" charset="0"/>
              <a:buNone/>
              <a:defRPr sz="135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726" indent="0" algn="ctr" defTabSz="914484" rtl="0" eaLnBrk="1" latinLnBrk="0" hangingPunct="1">
              <a:lnSpc>
                <a:spcPct val="95000"/>
              </a:lnSpc>
              <a:spcBef>
                <a:spcPts val="800"/>
              </a:spcBef>
              <a:buSzPct val="100000"/>
              <a:buFont typeface="Century Gothic" pitchFamily="34" charset="0"/>
              <a:buNone/>
              <a:defRPr sz="135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967" indent="0" algn="ctr" defTabSz="914484" rtl="0" eaLnBrk="1" latinLnBrk="0" hangingPunct="1">
              <a:lnSpc>
                <a:spcPct val="95000"/>
              </a:lnSpc>
              <a:spcBef>
                <a:spcPts val="800"/>
              </a:spcBef>
              <a:buSzPct val="100000"/>
              <a:buFont typeface="Century Gothic" pitchFamily="34" charset="0"/>
              <a:buNone/>
              <a:defRPr sz="135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210" indent="0" algn="ctr" defTabSz="914484" rtl="0" eaLnBrk="1" latinLnBrk="0" hangingPunct="1">
              <a:lnSpc>
                <a:spcPct val="95000"/>
              </a:lnSpc>
              <a:spcBef>
                <a:spcPts val="800"/>
              </a:spcBef>
              <a:buSzPct val="90000"/>
              <a:buFont typeface="Century Gothic" pitchFamily="34" charset="0"/>
              <a:buNone/>
              <a:defRPr sz="135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451" indent="0" algn="ctr" defTabSz="914484" rtl="0" eaLnBrk="1" latinLnBrk="0" hangingPunct="1">
              <a:lnSpc>
                <a:spcPct val="95000"/>
              </a:lnSpc>
              <a:spcBef>
                <a:spcPts val="800"/>
              </a:spcBef>
              <a:buSzPct val="90000"/>
              <a:buFont typeface="Century Gothic" pitchFamily="34" charset="0"/>
              <a:buNone/>
              <a:defRPr sz="135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693" indent="0" algn="ctr" defTabSz="914484" rtl="0" eaLnBrk="1" latinLnBrk="0" hangingPunct="1">
              <a:lnSpc>
                <a:spcPct val="95000"/>
              </a:lnSpc>
              <a:spcBef>
                <a:spcPts val="800"/>
              </a:spcBef>
              <a:buSzPct val="90000"/>
              <a:buFont typeface="Century Gothic" pitchFamily="34" charset="0"/>
              <a:buNone/>
              <a:defRPr sz="135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935" indent="0" algn="ctr" defTabSz="914484" rtl="0" eaLnBrk="1" latinLnBrk="0" hangingPunct="1">
              <a:lnSpc>
                <a:spcPct val="95000"/>
              </a:lnSpc>
              <a:spcBef>
                <a:spcPts val="800"/>
              </a:spcBef>
              <a:buSzPct val="90000"/>
              <a:buFont typeface="Century Gothic" pitchFamily="34" charset="0"/>
              <a:buNone/>
              <a:defRPr sz="135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en-US" sz="1800" dirty="0" smtClean="0"/>
              <a:t>Department of Civil Engineering </a:t>
            </a:r>
          </a:p>
          <a:p>
            <a:pPr>
              <a:lnSpc>
                <a:spcPct val="120000"/>
              </a:lnSpc>
            </a:pPr>
            <a:r>
              <a:rPr lang="en-US" sz="1800" dirty="0" smtClean="0"/>
              <a:t>College of Engineering</a:t>
            </a:r>
          </a:p>
          <a:p>
            <a:pPr>
              <a:lnSpc>
                <a:spcPct val="120000"/>
              </a:lnSpc>
            </a:pPr>
            <a:r>
              <a:rPr lang="en-US" sz="1800" dirty="0" smtClean="0"/>
              <a:t>King Saud University</a:t>
            </a:r>
            <a:endParaRPr lang="en-US" sz="1800" dirty="0"/>
          </a:p>
        </p:txBody>
      </p:sp>
      <p:pic>
        <p:nvPicPr>
          <p:cNvPr id="5" name="Picture 2" descr="C:\Users\User\Desktop\شعارات الجامعة 2015\shield-with-white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01224" y="365323"/>
            <a:ext cx="861776" cy="13477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884361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152400"/>
            <a:ext cx="7620000" cy="762000"/>
          </a:xfrm>
        </p:spPr>
        <p:txBody>
          <a:bodyPr>
            <a:normAutofit/>
          </a:bodyPr>
          <a:lstStyle/>
          <a:p>
            <a:r>
              <a:rPr lang="en-US" sz="3200" b="1" dirty="0" smtClean="0"/>
              <a:t>Factors Sustain </a:t>
            </a:r>
            <a:r>
              <a:rPr lang="en-US" sz="3200" b="1" dirty="0"/>
              <a:t>the Earth’s Life</a:t>
            </a:r>
            <a:endParaRPr lang="en-US" sz="29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066800"/>
            <a:ext cx="5410200" cy="5486400"/>
          </a:xfrm>
        </p:spPr>
        <p:txBody>
          <a:bodyPr>
            <a:normAutofit lnSpcReduction="10000"/>
          </a:bodyPr>
          <a:lstStyle/>
          <a:p>
            <a:pPr marL="457200" indent="-457200">
              <a:buFont typeface="+mj-lt"/>
              <a:buAutoNum type="arabicPeriod"/>
            </a:pPr>
            <a:r>
              <a:rPr lang="en-US" sz="2400" dirty="0"/>
              <a:t>The </a:t>
            </a:r>
            <a:r>
              <a:rPr lang="en-US" sz="2400" b="1" dirty="0"/>
              <a:t>one-way flow of high-quality energy </a:t>
            </a:r>
            <a:r>
              <a:rPr lang="en-US" sz="2400" dirty="0"/>
              <a:t>from the sun</a:t>
            </a:r>
            <a:r>
              <a:rPr lang="en-US" sz="2400" dirty="0" smtClean="0"/>
              <a:t>, through </a:t>
            </a:r>
            <a:r>
              <a:rPr lang="en-US" sz="2400" dirty="0"/>
              <a:t>living things in their feeding </a:t>
            </a:r>
            <a:r>
              <a:rPr lang="en-US" sz="2400" dirty="0" smtClean="0"/>
              <a:t>interactions.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400" dirty="0"/>
              <a:t>The </a:t>
            </a:r>
            <a:r>
              <a:rPr lang="en-US" sz="2400" b="1" dirty="0"/>
              <a:t>cycling of nutrients </a:t>
            </a:r>
            <a:r>
              <a:rPr lang="en-US" sz="2400" dirty="0"/>
              <a:t>(the atoms, ions, and </a:t>
            </a:r>
            <a:r>
              <a:rPr lang="en-US" sz="2400" dirty="0" smtClean="0"/>
              <a:t>molecules needed </a:t>
            </a:r>
            <a:r>
              <a:rPr lang="en-US" sz="2400" dirty="0"/>
              <a:t>for survival by living organisms</a:t>
            </a:r>
            <a:r>
              <a:rPr lang="en-US" sz="2400" dirty="0" smtClean="0"/>
              <a:t>) through </a:t>
            </a:r>
            <a:r>
              <a:rPr lang="en-US" sz="2400" dirty="0"/>
              <a:t>parts of the </a:t>
            </a:r>
            <a:r>
              <a:rPr lang="en-US" sz="2400" dirty="0" smtClean="0"/>
              <a:t>biosphere.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400" b="1" dirty="0"/>
              <a:t>Gravity</a:t>
            </a:r>
            <a:r>
              <a:rPr lang="en-US" sz="2400" i="1" dirty="0"/>
              <a:t>, </a:t>
            </a:r>
            <a:r>
              <a:rPr lang="en-US" sz="2400" dirty="0"/>
              <a:t>which allows the planet to hold onto </a:t>
            </a:r>
            <a:r>
              <a:rPr lang="en-US" sz="2400" dirty="0" smtClean="0"/>
              <a:t>its atmosphere </a:t>
            </a:r>
            <a:r>
              <a:rPr lang="en-US" sz="2400" dirty="0"/>
              <a:t>and helps to enable the </a:t>
            </a:r>
            <a:r>
              <a:rPr lang="en-US" sz="2400" dirty="0" smtClean="0"/>
              <a:t>movement and </a:t>
            </a:r>
            <a:r>
              <a:rPr lang="en-US" sz="2400" dirty="0"/>
              <a:t>cycling of chemicals through air, water, soil</a:t>
            </a:r>
            <a:r>
              <a:rPr lang="en-US" sz="2400" dirty="0" smtClean="0"/>
              <a:t>, and </a:t>
            </a:r>
            <a:r>
              <a:rPr lang="en-US" sz="2400" dirty="0"/>
              <a:t>organisms.</a:t>
            </a:r>
            <a:endParaRPr lang="en-US" sz="240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60BA0E-20D0-4E7C-B286-26C960A6788F}" type="slidenum">
              <a:rPr lang="en-US" smtClean="0"/>
              <a:t>10</a:t>
            </a:fld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/>
          <a:srcRect l="1980" r="2984"/>
          <a:stretch/>
        </p:blipFill>
        <p:spPr>
          <a:xfrm>
            <a:off x="5410200" y="1905000"/>
            <a:ext cx="3668264" cy="3276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513055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152400"/>
            <a:ext cx="8458201" cy="1002155"/>
          </a:xfrm>
        </p:spPr>
        <p:txBody>
          <a:bodyPr>
            <a:normAutofit/>
          </a:bodyPr>
          <a:lstStyle/>
          <a:p>
            <a:r>
              <a:rPr lang="en-US" sz="2800" dirty="0" smtClean="0"/>
              <a:t>Interaction of solar energy with the atmosphere and earth’s surface</a:t>
            </a:r>
            <a:endParaRPr lang="en-US" sz="2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60BA0E-20D0-4E7C-B286-26C960A6788F}" type="slidenum">
              <a:rPr lang="en-US" smtClean="0"/>
              <a:t>11</a:t>
            </a:fld>
            <a:endParaRPr lang="en-US"/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76200" y="1322832"/>
            <a:ext cx="8915400" cy="52303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214365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152400"/>
            <a:ext cx="7620000" cy="914400"/>
          </a:xfrm>
        </p:spPr>
        <p:txBody>
          <a:bodyPr>
            <a:normAutofit fontScale="90000"/>
          </a:bodyPr>
          <a:lstStyle/>
          <a:p>
            <a:r>
              <a:rPr lang="en-US" sz="3200" b="1" dirty="0" smtClean="0"/>
              <a:t>Energy flow from sun to </a:t>
            </a:r>
            <a:r>
              <a:rPr lang="en-US" sz="3200" b="1" dirty="0"/>
              <a:t>earth and within the earth’s systems</a:t>
            </a:r>
            <a:endParaRPr lang="en-US" sz="29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219200"/>
            <a:ext cx="8610600" cy="5334000"/>
          </a:xfrm>
        </p:spPr>
        <p:txBody>
          <a:bodyPr>
            <a:normAutofit fontScale="92500"/>
          </a:bodyPr>
          <a:lstStyle/>
          <a:p>
            <a:r>
              <a:rPr lang="en-US" sz="2400" dirty="0" smtClean="0"/>
              <a:t>Sun releases tremendous amounts of energy into the space, only </a:t>
            </a:r>
            <a:r>
              <a:rPr lang="en-US" sz="2400" dirty="0"/>
              <a:t>a very small amount of this </a:t>
            </a:r>
            <a:r>
              <a:rPr lang="en-US" sz="2400" dirty="0" smtClean="0"/>
              <a:t>energy reaches </a:t>
            </a:r>
            <a:r>
              <a:rPr lang="en-US" sz="2400" dirty="0"/>
              <a:t>the </a:t>
            </a:r>
            <a:r>
              <a:rPr lang="en-US" sz="2400" dirty="0" smtClean="0"/>
              <a:t>earth.</a:t>
            </a:r>
          </a:p>
          <a:p>
            <a:r>
              <a:rPr lang="en-US" sz="2400" dirty="0" smtClean="0"/>
              <a:t>This </a:t>
            </a:r>
            <a:r>
              <a:rPr lang="en-US" sz="2400" dirty="0"/>
              <a:t>energy reaches the earth in the form </a:t>
            </a:r>
            <a:r>
              <a:rPr lang="en-US" sz="2400" dirty="0" smtClean="0"/>
              <a:t>of electromagnetic waves</a:t>
            </a:r>
            <a:r>
              <a:rPr lang="en-US" sz="2400" dirty="0"/>
              <a:t>, composed mostly of visible </a:t>
            </a:r>
            <a:r>
              <a:rPr lang="en-US" sz="2400" dirty="0" smtClean="0"/>
              <a:t>light, ultraviolet </a:t>
            </a:r>
            <a:r>
              <a:rPr lang="en-US" sz="2400" dirty="0"/>
              <a:t>(UV) radiation, and heat (infrared radiation</a:t>
            </a:r>
            <a:r>
              <a:rPr lang="en-US" sz="2400" dirty="0" smtClean="0"/>
              <a:t>).</a:t>
            </a:r>
            <a:endParaRPr lang="en-US" sz="2400" dirty="0"/>
          </a:p>
          <a:p>
            <a:r>
              <a:rPr lang="en-US" sz="2400" dirty="0" smtClean="0"/>
              <a:t>Much </a:t>
            </a:r>
            <a:r>
              <a:rPr lang="en-US" sz="2400" dirty="0"/>
              <a:t>of this energy is </a:t>
            </a:r>
            <a:r>
              <a:rPr lang="en-US" sz="2400" dirty="0" smtClean="0"/>
              <a:t>absorbed or </a:t>
            </a:r>
            <a:r>
              <a:rPr lang="en-US" sz="2400" dirty="0"/>
              <a:t>reflected back into space by the earth’s </a:t>
            </a:r>
            <a:r>
              <a:rPr lang="en-US" sz="2400" dirty="0" smtClean="0"/>
              <a:t>atmosphere and surface.</a:t>
            </a:r>
            <a:endParaRPr lang="en-US" sz="2400" dirty="0"/>
          </a:p>
          <a:p>
            <a:r>
              <a:rPr lang="en-US" sz="2400" dirty="0"/>
              <a:t>The solar energy that reaches the atmosphere </a:t>
            </a:r>
            <a:r>
              <a:rPr lang="en-US" sz="2400" dirty="0" smtClean="0"/>
              <a:t>lights the </a:t>
            </a:r>
            <a:r>
              <a:rPr lang="en-US" sz="2400" dirty="0"/>
              <a:t>earth during daytime, warms the air, </a:t>
            </a:r>
            <a:r>
              <a:rPr lang="en-US" sz="2400" dirty="0" smtClean="0"/>
              <a:t>evaporates and </a:t>
            </a:r>
            <a:r>
              <a:rPr lang="en-US" sz="2400" dirty="0"/>
              <a:t>cycles water through the </a:t>
            </a:r>
            <a:r>
              <a:rPr lang="en-US" sz="2400" dirty="0" smtClean="0"/>
              <a:t>biosphere, and generate winds.</a:t>
            </a:r>
          </a:p>
          <a:p>
            <a:r>
              <a:rPr lang="en-US" sz="2400" dirty="0" smtClean="0"/>
              <a:t>Also, green plant and algae use solar energy to produce the nutrient they need through the photosynthesis process, and in turn, to feed the animal.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60BA0E-20D0-4E7C-B286-26C960A6788F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25147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152400"/>
            <a:ext cx="7620000" cy="914400"/>
          </a:xfrm>
        </p:spPr>
        <p:txBody>
          <a:bodyPr>
            <a:normAutofit fontScale="90000"/>
          </a:bodyPr>
          <a:lstStyle/>
          <a:p>
            <a:r>
              <a:rPr lang="en-US" sz="3200" b="1" dirty="0" smtClean="0"/>
              <a:t>Energy flow from sun to </a:t>
            </a:r>
            <a:r>
              <a:rPr lang="en-US" sz="3200" b="1" dirty="0"/>
              <a:t>earth and within the earth’s systems</a:t>
            </a:r>
            <a:endParaRPr lang="en-US" sz="29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066800"/>
            <a:ext cx="8610600" cy="5486400"/>
          </a:xfrm>
        </p:spPr>
        <p:txBody>
          <a:bodyPr>
            <a:normAutofit lnSpcReduction="10000"/>
          </a:bodyPr>
          <a:lstStyle/>
          <a:p>
            <a:r>
              <a:rPr lang="en-US" sz="2400" dirty="0" smtClean="0"/>
              <a:t>The solar radiation reached the planet’s surface, interacts with the </a:t>
            </a:r>
            <a:r>
              <a:rPr lang="en-US" sz="2400" dirty="0"/>
              <a:t>earth’s land, water, </a:t>
            </a:r>
            <a:r>
              <a:rPr lang="en-US" sz="2400" dirty="0" smtClean="0"/>
              <a:t>and life </a:t>
            </a:r>
            <a:r>
              <a:rPr lang="en-US" sz="2400" dirty="0"/>
              <a:t>and is degraded to lower-quality infrared radiation</a:t>
            </a:r>
            <a:r>
              <a:rPr lang="en-US" sz="2400" dirty="0" smtClean="0"/>
              <a:t>.</a:t>
            </a:r>
          </a:p>
          <a:p>
            <a:r>
              <a:rPr lang="en-US" sz="2400" dirty="0" smtClean="0"/>
              <a:t>Some of the </a:t>
            </a:r>
            <a:r>
              <a:rPr lang="en-US" sz="2400" b="1" dirty="0" smtClean="0"/>
              <a:t>infrared radiation </a:t>
            </a:r>
            <a:r>
              <a:rPr lang="en-US" sz="2400" dirty="0" smtClean="0"/>
              <a:t>is reflected back to the lower atmosphere, where it will interact with greenhouse gases (</a:t>
            </a:r>
            <a:r>
              <a:rPr lang="en-US" sz="2400" dirty="0"/>
              <a:t>water vapor, carbon dioxide</a:t>
            </a:r>
            <a:r>
              <a:rPr lang="en-US" sz="2400" dirty="0" smtClean="0"/>
              <a:t>, methane, etc.) and </a:t>
            </a:r>
            <a:r>
              <a:rPr lang="en-US" sz="2400" dirty="0"/>
              <a:t>Some of it </a:t>
            </a:r>
            <a:r>
              <a:rPr lang="en-US" sz="2400" dirty="0" smtClean="0"/>
              <a:t>flows back </a:t>
            </a:r>
            <a:r>
              <a:rPr lang="en-US" sz="2400" dirty="0"/>
              <a:t>into space as </a:t>
            </a:r>
            <a:r>
              <a:rPr lang="en-US" sz="2400" dirty="0" smtClean="0"/>
              <a:t>heat.</a:t>
            </a:r>
          </a:p>
          <a:p>
            <a:r>
              <a:rPr lang="en-US" sz="2400" dirty="0" smtClean="0"/>
              <a:t>When radiated heat from earth’s surface interact with greenhouses gases it warm the lower atmosphere and the earth’s surfaces, which is know as </a:t>
            </a:r>
            <a:r>
              <a:rPr lang="en-US" sz="2400" b="1" dirty="0" smtClean="0"/>
              <a:t>greenhouse effect</a:t>
            </a:r>
            <a:r>
              <a:rPr lang="en-US" sz="2400" dirty="0" smtClean="0"/>
              <a:t>.</a:t>
            </a:r>
          </a:p>
          <a:p>
            <a:r>
              <a:rPr lang="en-US" sz="2400" dirty="0"/>
              <a:t>Without this </a:t>
            </a:r>
            <a:r>
              <a:rPr lang="en-US" sz="2400" b="1" dirty="0"/>
              <a:t>natural greenhouse effect</a:t>
            </a:r>
            <a:r>
              <a:rPr lang="en-US" sz="2400" dirty="0"/>
              <a:t>, </a:t>
            </a:r>
            <a:r>
              <a:rPr lang="en-US" sz="2400" dirty="0" smtClean="0"/>
              <a:t>the earth </a:t>
            </a:r>
            <a:r>
              <a:rPr lang="en-US" sz="2400" dirty="0"/>
              <a:t>would be too cold to support the forms of </a:t>
            </a:r>
            <a:r>
              <a:rPr lang="en-US" sz="2400" dirty="0" smtClean="0"/>
              <a:t>life we </a:t>
            </a:r>
            <a:r>
              <a:rPr lang="en-US" sz="2400" dirty="0"/>
              <a:t>find here </a:t>
            </a:r>
            <a:r>
              <a:rPr lang="en-US" sz="2400" dirty="0" smtClean="0"/>
              <a:t>today.</a:t>
            </a:r>
          </a:p>
          <a:p>
            <a:endParaRPr lang="en-US" sz="240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60BA0E-20D0-4E7C-B286-26C960A6788F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347728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524000"/>
            <a:ext cx="2590800" cy="51054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b="1" dirty="0"/>
              <a:t>Ecology </a:t>
            </a:r>
            <a:r>
              <a:rPr lang="en-US" sz="2400" dirty="0"/>
              <a:t>is the science that focuses </a:t>
            </a:r>
            <a:r>
              <a:rPr lang="en-US" sz="2400" dirty="0" smtClean="0"/>
              <a:t>on how </a:t>
            </a:r>
            <a:r>
              <a:rPr lang="en-US" sz="2400" dirty="0"/>
              <a:t>organisms interact with one </a:t>
            </a:r>
            <a:r>
              <a:rPr lang="en-US" sz="2400" dirty="0" smtClean="0"/>
              <a:t>another and </a:t>
            </a:r>
            <a:r>
              <a:rPr lang="en-US" sz="2400" dirty="0"/>
              <a:t>with their nonliving environment </a:t>
            </a:r>
            <a:r>
              <a:rPr lang="en-US" sz="2400" dirty="0" smtClean="0"/>
              <a:t>of matter </a:t>
            </a:r>
            <a:r>
              <a:rPr lang="en-US" sz="2400" dirty="0"/>
              <a:t>and energy.</a:t>
            </a:r>
            <a:endParaRPr lang="en-US" sz="240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60BA0E-20D0-4E7C-B286-26C960A6788F}" type="slidenum">
              <a:rPr lang="en-US" smtClean="0"/>
              <a:t>14</a:t>
            </a:fld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71800" y="75272"/>
            <a:ext cx="6172200" cy="67787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759187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152400"/>
            <a:ext cx="7620000" cy="914400"/>
          </a:xfrm>
        </p:spPr>
        <p:txBody>
          <a:bodyPr>
            <a:normAutofit/>
          </a:bodyPr>
          <a:lstStyle/>
          <a:p>
            <a:r>
              <a:rPr lang="en-US" sz="2800" b="1" dirty="0"/>
              <a:t>Ecosystems Have </a:t>
            </a:r>
            <a:r>
              <a:rPr lang="en-US" sz="2800" b="1" dirty="0" smtClean="0"/>
              <a:t>Living and </a:t>
            </a:r>
            <a:r>
              <a:rPr lang="en-US" sz="2800" b="1" dirty="0"/>
              <a:t>Nonliving Components</a:t>
            </a:r>
            <a:endParaRPr lang="en-US" sz="29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066800"/>
            <a:ext cx="3886200" cy="5486400"/>
          </a:xfrm>
        </p:spPr>
        <p:txBody>
          <a:bodyPr>
            <a:normAutofit/>
          </a:bodyPr>
          <a:lstStyle/>
          <a:p>
            <a:r>
              <a:rPr lang="en-US" sz="2400" dirty="0"/>
              <a:t>The </a:t>
            </a:r>
            <a:r>
              <a:rPr lang="en-US" sz="2400" dirty="0" smtClean="0"/>
              <a:t>ecosystems </a:t>
            </a:r>
            <a:r>
              <a:rPr lang="en-US" sz="2400" dirty="0"/>
              <a:t>are </a:t>
            </a:r>
            <a:r>
              <a:rPr lang="en-US" sz="2400" dirty="0" smtClean="0"/>
              <a:t>made up </a:t>
            </a:r>
            <a:r>
              <a:rPr lang="en-US" sz="2400" dirty="0"/>
              <a:t>of living (</a:t>
            </a:r>
            <a:r>
              <a:rPr lang="en-US" sz="2400" b="1" dirty="0"/>
              <a:t>biotic</a:t>
            </a:r>
            <a:r>
              <a:rPr lang="en-US" sz="2400" dirty="0"/>
              <a:t>) and nonliving (</a:t>
            </a:r>
            <a:r>
              <a:rPr lang="en-US" sz="2400" b="1" dirty="0"/>
              <a:t>abiotic</a:t>
            </a:r>
            <a:r>
              <a:rPr lang="en-US" sz="2400" dirty="0" smtClean="0"/>
              <a:t>) components.</a:t>
            </a:r>
          </a:p>
          <a:p>
            <a:r>
              <a:rPr lang="en-US" sz="2400" dirty="0"/>
              <a:t>nonliving </a:t>
            </a:r>
            <a:r>
              <a:rPr lang="en-US" sz="2400" dirty="0" smtClean="0"/>
              <a:t>components are </a:t>
            </a:r>
            <a:r>
              <a:rPr lang="en-US" sz="2400" dirty="0"/>
              <a:t>water, air, nutrients, </a:t>
            </a:r>
            <a:r>
              <a:rPr lang="en-US" sz="2400" dirty="0" smtClean="0"/>
              <a:t>rocks, heat</a:t>
            </a:r>
            <a:r>
              <a:rPr lang="en-US" sz="2400" dirty="0"/>
              <a:t>, and solar energy</a:t>
            </a:r>
            <a:r>
              <a:rPr lang="en-US" sz="2400" dirty="0" smtClean="0"/>
              <a:t>.</a:t>
            </a:r>
          </a:p>
          <a:p>
            <a:r>
              <a:rPr lang="en-US" sz="2400" dirty="0"/>
              <a:t>Living </a:t>
            </a:r>
            <a:r>
              <a:rPr lang="en-US" sz="2400" dirty="0" smtClean="0"/>
              <a:t>components include </a:t>
            </a:r>
            <a:r>
              <a:rPr lang="en-US" sz="2400" dirty="0"/>
              <a:t>plants, animals, microbes, and </a:t>
            </a:r>
            <a:r>
              <a:rPr lang="en-US" sz="2400" dirty="0" smtClean="0"/>
              <a:t>all other organisms.</a:t>
            </a:r>
          </a:p>
          <a:p>
            <a:endParaRPr lang="en-US" sz="240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60BA0E-20D0-4E7C-B286-26C960A6788F}" type="slidenum">
              <a:rPr lang="en-US" smtClean="0"/>
              <a:t>15</a:t>
            </a:fld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32616" y="1066800"/>
            <a:ext cx="4987321" cy="5210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6838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online.science.psu.edu/sites/default/files/bisc002/FoodChain-1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03" t="6383" r="2720" b="3404"/>
          <a:stretch/>
        </p:blipFill>
        <p:spPr bwMode="auto">
          <a:xfrm>
            <a:off x="1444925" y="2514600"/>
            <a:ext cx="7481496" cy="42636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0"/>
            <a:ext cx="7620000" cy="552830"/>
          </a:xfrm>
        </p:spPr>
        <p:txBody>
          <a:bodyPr>
            <a:normAutofit/>
          </a:bodyPr>
          <a:lstStyle/>
          <a:p>
            <a:r>
              <a:rPr lang="en-US" sz="2800" b="1" dirty="0" smtClean="0"/>
              <a:t>Trophic </a:t>
            </a:r>
            <a:r>
              <a:rPr lang="en-US" sz="2800" b="1" dirty="0"/>
              <a:t>level</a:t>
            </a:r>
            <a:endParaRPr lang="en-US" sz="2900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60BA0E-20D0-4E7C-B286-26C960A6788F}" type="slidenum">
              <a:rPr lang="en-US" smtClean="0"/>
              <a:t>16</a:t>
            </a:fld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457200"/>
            <a:ext cx="8610600" cy="2590799"/>
          </a:xfrm>
        </p:spPr>
        <p:txBody>
          <a:bodyPr>
            <a:normAutofit fontScale="92500"/>
          </a:bodyPr>
          <a:lstStyle/>
          <a:p>
            <a:r>
              <a:rPr lang="en-US" sz="2400" dirty="0" smtClean="0"/>
              <a:t>Depending </a:t>
            </a:r>
            <a:r>
              <a:rPr lang="en-US" sz="2400" dirty="0"/>
              <a:t>on its source </a:t>
            </a:r>
            <a:r>
              <a:rPr lang="en-US" sz="2400" dirty="0" smtClean="0"/>
              <a:t>of food </a:t>
            </a:r>
            <a:r>
              <a:rPr lang="en-US" sz="2400" dirty="0"/>
              <a:t>or </a:t>
            </a:r>
            <a:r>
              <a:rPr lang="en-US" sz="2400" dirty="0" smtClean="0"/>
              <a:t>nutrients, </a:t>
            </a:r>
            <a:r>
              <a:rPr lang="en-US" sz="2400" dirty="0"/>
              <a:t>organism in an </a:t>
            </a:r>
            <a:r>
              <a:rPr lang="en-US" sz="2400" dirty="0" smtClean="0"/>
              <a:t>ecosystem is assigned to a </a:t>
            </a:r>
            <a:r>
              <a:rPr lang="en-US" sz="2400" i="1" dirty="0"/>
              <a:t>feeding level</a:t>
            </a:r>
            <a:r>
              <a:rPr lang="en-US" sz="2400" dirty="0"/>
              <a:t>, or </a:t>
            </a:r>
            <a:r>
              <a:rPr lang="en-US" sz="2400" b="1" dirty="0"/>
              <a:t>trophic level</a:t>
            </a:r>
            <a:endParaRPr lang="en-US" sz="2400" dirty="0" smtClean="0"/>
          </a:p>
          <a:p>
            <a:r>
              <a:rPr lang="en-US" sz="2400" dirty="0" smtClean="0"/>
              <a:t>living </a:t>
            </a:r>
            <a:r>
              <a:rPr lang="en-US" sz="2400" dirty="0"/>
              <a:t>organisms </a:t>
            </a:r>
            <a:r>
              <a:rPr lang="en-US" sz="2400" dirty="0" smtClean="0"/>
              <a:t>transfer </a:t>
            </a:r>
            <a:r>
              <a:rPr lang="en-US" sz="2400" dirty="0"/>
              <a:t>energy and </a:t>
            </a:r>
            <a:r>
              <a:rPr lang="en-US" sz="2400" dirty="0" smtClean="0"/>
              <a:t>nutrients from </a:t>
            </a:r>
            <a:r>
              <a:rPr lang="en-US" sz="2400" dirty="0"/>
              <a:t>one trophic level to another within an </a:t>
            </a:r>
            <a:r>
              <a:rPr lang="en-US" sz="2400" dirty="0" smtClean="0"/>
              <a:t>ecosystem</a:t>
            </a:r>
          </a:p>
          <a:p>
            <a:r>
              <a:rPr lang="en-US" sz="2400" dirty="0"/>
              <a:t>We can broadly classify </a:t>
            </a:r>
            <a:r>
              <a:rPr lang="en-US" sz="2400" dirty="0" smtClean="0"/>
              <a:t>the organisms as </a:t>
            </a:r>
            <a:r>
              <a:rPr lang="en-US" sz="2400" dirty="0"/>
              <a:t>producers and consumers.</a:t>
            </a:r>
            <a:endParaRPr lang="en-US" sz="2400" dirty="0" smtClean="0"/>
          </a:p>
        </p:txBody>
      </p:sp>
    </p:spTree>
    <p:extLst>
      <p:ext uri="{BB962C8B-B14F-4D97-AF65-F5344CB8AC3E}">
        <p14:creationId xmlns:p14="http://schemas.microsoft.com/office/powerpoint/2010/main" val="348289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52400"/>
            <a:ext cx="8610600" cy="6324600"/>
          </a:xfrm>
        </p:spPr>
        <p:txBody>
          <a:bodyPr>
            <a:normAutofit/>
          </a:bodyPr>
          <a:lstStyle/>
          <a:p>
            <a:r>
              <a:rPr lang="en-US" sz="2400" b="1" dirty="0"/>
              <a:t>Producers</a:t>
            </a:r>
            <a:r>
              <a:rPr lang="en-US" sz="2400" dirty="0"/>
              <a:t>, sometimes called </a:t>
            </a:r>
            <a:r>
              <a:rPr lang="en-US" sz="2400" b="1" dirty="0"/>
              <a:t>autotrophs </a:t>
            </a:r>
            <a:r>
              <a:rPr lang="en-US" sz="2400" dirty="0"/>
              <a:t>(</a:t>
            </a:r>
            <a:r>
              <a:rPr lang="en-US" sz="2400" dirty="0" smtClean="0"/>
              <a:t>self-feeders), make </a:t>
            </a:r>
            <a:r>
              <a:rPr lang="en-US" sz="2400" dirty="0"/>
              <a:t>the nutrients they need from </a:t>
            </a:r>
            <a:r>
              <a:rPr lang="en-US" sz="2400" dirty="0" smtClean="0"/>
              <a:t>compounds and </a:t>
            </a:r>
            <a:r>
              <a:rPr lang="en-US" sz="2400" dirty="0"/>
              <a:t>energy obtained from their </a:t>
            </a:r>
            <a:r>
              <a:rPr lang="en-US" sz="2400" dirty="0" smtClean="0"/>
              <a:t>environment.</a:t>
            </a:r>
            <a:endParaRPr lang="en-US" sz="2400" b="1" dirty="0"/>
          </a:p>
          <a:p>
            <a:r>
              <a:rPr lang="en-US" sz="2400" dirty="0" smtClean="0"/>
              <a:t>In </a:t>
            </a:r>
            <a:r>
              <a:rPr lang="en-US" sz="2400" dirty="0"/>
              <a:t>a process called </a:t>
            </a:r>
            <a:r>
              <a:rPr lang="en-US" sz="2400" b="1" dirty="0"/>
              <a:t>photosynthesis</a:t>
            </a:r>
            <a:r>
              <a:rPr lang="en-US" sz="2400" dirty="0"/>
              <a:t>, </a:t>
            </a:r>
            <a:r>
              <a:rPr lang="en-US" sz="2400" dirty="0" smtClean="0"/>
              <a:t>plants typically </a:t>
            </a:r>
            <a:r>
              <a:rPr lang="en-US" sz="2400" dirty="0"/>
              <a:t>capture </a:t>
            </a:r>
            <a:r>
              <a:rPr lang="en-US" sz="2400" dirty="0" smtClean="0"/>
              <a:t>solar </a:t>
            </a:r>
            <a:r>
              <a:rPr lang="en-US" sz="2400" dirty="0"/>
              <a:t>energy that </a:t>
            </a:r>
            <a:r>
              <a:rPr lang="en-US" sz="2400" dirty="0" smtClean="0"/>
              <a:t>falls on </a:t>
            </a:r>
            <a:r>
              <a:rPr lang="en-US" sz="2400" dirty="0"/>
              <a:t>their leaves </a:t>
            </a:r>
            <a:r>
              <a:rPr lang="en-US" sz="2400" dirty="0" smtClean="0"/>
              <a:t>and </a:t>
            </a:r>
            <a:r>
              <a:rPr lang="en-US" sz="2400" dirty="0"/>
              <a:t>use it in combination with </a:t>
            </a:r>
            <a:r>
              <a:rPr lang="en-US" sz="2400" dirty="0" smtClean="0"/>
              <a:t>carbon dioxide </a:t>
            </a:r>
            <a:r>
              <a:rPr lang="en-US" sz="2400" dirty="0"/>
              <a:t>and water to form organic </a:t>
            </a:r>
            <a:r>
              <a:rPr lang="en-US" sz="2400" dirty="0" smtClean="0"/>
              <a:t>molecules.</a:t>
            </a:r>
            <a:endParaRPr lang="en-US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60BA0E-20D0-4E7C-B286-26C960A6788F}" type="slidenum">
              <a:rPr lang="en-US" smtClean="0"/>
              <a:t>17</a:t>
            </a:fld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5800" y="2895600"/>
            <a:ext cx="7734300" cy="1082802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4890" y="4114800"/>
            <a:ext cx="3406542" cy="265176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 rot="16200000">
            <a:off x="-543527" y="5191728"/>
            <a:ext cx="215832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b="1" dirty="0"/>
              <a:t>green plants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586041" y="4101735"/>
            <a:ext cx="3405559" cy="265176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 rot="16200000">
            <a:off x="3775501" y="5070901"/>
            <a:ext cx="274320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b="1" dirty="0"/>
              <a:t>algae and aquatic plants</a:t>
            </a:r>
          </a:p>
        </p:txBody>
      </p:sp>
    </p:spTree>
    <p:extLst>
      <p:ext uri="{BB962C8B-B14F-4D97-AF65-F5344CB8AC3E}">
        <p14:creationId xmlns:p14="http://schemas.microsoft.com/office/powerpoint/2010/main" val="289884428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304800"/>
            <a:ext cx="8610600" cy="6172200"/>
          </a:xfrm>
        </p:spPr>
        <p:txBody>
          <a:bodyPr>
            <a:normAutofit fontScale="92500"/>
          </a:bodyPr>
          <a:lstStyle/>
          <a:p>
            <a:r>
              <a:rPr lang="en-US" sz="2400" b="1" dirty="0" smtClean="0"/>
              <a:t>Consumers</a:t>
            </a:r>
            <a:r>
              <a:rPr lang="en-US" sz="2400" dirty="0" smtClean="0"/>
              <a:t>, or </a:t>
            </a:r>
            <a:r>
              <a:rPr lang="en-US" sz="2400" b="1" dirty="0" smtClean="0"/>
              <a:t>heterotrophs</a:t>
            </a:r>
            <a:r>
              <a:rPr lang="en-US" sz="2400" dirty="0" smtClean="0"/>
              <a:t>, cannot produce </a:t>
            </a:r>
            <a:r>
              <a:rPr lang="en-US" sz="2400" dirty="0"/>
              <a:t>the nutrients they need through </a:t>
            </a:r>
            <a:r>
              <a:rPr lang="en-US" sz="2400" dirty="0" smtClean="0"/>
              <a:t>photosynthesis or </a:t>
            </a:r>
            <a:r>
              <a:rPr lang="en-US" sz="2400" dirty="0"/>
              <a:t>other </a:t>
            </a:r>
            <a:r>
              <a:rPr lang="en-US" sz="2400" dirty="0" smtClean="0"/>
              <a:t>processes.</a:t>
            </a:r>
          </a:p>
          <a:p>
            <a:r>
              <a:rPr lang="en-US" sz="2400" dirty="0" smtClean="0"/>
              <a:t>Consumers obtain their energy and nutrients </a:t>
            </a:r>
            <a:r>
              <a:rPr lang="en-US" sz="2400" dirty="0"/>
              <a:t>by feeding on other organisms (producers </a:t>
            </a:r>
            <a:r>
              <a:rPr lang="en-US" sz="2400" dirty="0" smtClean="0"/>
              <a:t>or other </a:t>
            </a:r>
            <a:r>
              <a:rPr lang="en-US" sz="2400" dirty="0"/>
              <a:t>consumers</a:t>
            </a:r>
            <a:r>
              <a:rPr lang="en-US" sz="2400" dirty="0" smtClean="0"/>
              <a:t>).</a:t>
            </a:r>
          </a:p>
          <a:p>
            <a:r>
              <a:rPr lang="en-US" sz="2400" u="sng" dirty="0" smtClean="0"/>
              <a:t>Types </a:t>
            </a:r>
            <a:r>
              <a:rPr lang="en-US" sz="2400" u="sng" dirty="0"/>
              <a:t>of </a:t>
            </a:r>
            <a:r>
              <a:rPr lang="en-US" sz="2400" u="sng" dirty="0" smtClean="0"/>
              <a:t>consumers:</a:t>
            </a:r>
          </a:p>
          <a:p>
            <a:pPr lvl="1"/>
            <a:r>
              <a:rPr lang="en-US" sz="2200" b="1" dirty="0" smtClean="0"/>
              <a:t>Herbivores</a:t>
            </a:r>
            <a:r>
              <a:rPr lang="en-US" sz="2200" dirty="0" smtClean="0"/>
              <a:t>, or </a:t>
            </a:r>
            <a:r>
              <a:rPr lang="en-US" sz="2200" b="1" dirty="0" smtClean="0"/>
              <a:t>Primary consumers, </a:t>
            </a:r>
            <a:r>
              <a:rPr lang="en-US" sz="2200" dirty="0" smtClean="0"/>
              <a:t>(plant eater), </a:t>
            </a:r>
            <a:r>
              <a:rPr lang="en-US" sz="2200" dirty="0"/>
              <a:t>are </a:t>
            </a:r>
            <a:r>
              <a:rPr lang="en-US" sz="2200" dirty="0" smtClean="0"/>
              <a:t>animals that </a:t>
            </a:r>
            <a:r>
              <a:rPr lang="en-US" sz="2200" dirty="0"/>
              <a:t>eat mostly </a:t>
            </a:r>
            <a:r>
              <a:rPr lang="en-US" sz="2200" dirty="0" smtClean="0"/>
              <a:t>green </a:t>
            </a:r>
            <a:r>
              <a:rPr lang="en-US" sz="2200" dirty="0"/>
              <a:t>plants</a:t>
            </a:r>
            <a:r>
              <a:rPr lang="en-US" sz="2200" dirty="0" smtClean="0"/>
              <a:t>.</a:t>
            </a:r>
          </a:p>
          <a:p>
            <a:pPr lvl="1"/>
            <a:r>
              <a:rPr lang="en-US" sz="2200" b="1" dirty="0"/>
              <a:t>Carnivores </a:t>
            </a:r>
            <a:r>
              <a:rPr lang="en-US" sz="2200" dirty="0"/>
              <a:t>(meat eaters) are animals that feed on the flesh of other animals</a:t>
            </a:r>
            <a:r>
              <a:rPr lang="en-US" sz="2200" dirty="0" smtClean="0"/>
              <a:t>.</a:t>
            </a:r>
          </a:p>
          <a:p>
            <a:pPr lvl="2">
              <a:buFont typeface="Wingdings" panose="05000000000000000000" pitchFamily="2" charset="2"/>
              <a:buChar char="Ø"/>
            </a:pPr>
            <a:r>
              <a:rPr lang="en-US" sz="2100" b="1" dirty="0"/>
              <a:t>secondary </a:t>
            </a:r>
            <a:r>
              <a:rPr lang="en-US" sz="2100" b="1" dirty="0" smtClean="0"/>
              <a:t>consumers </a:t>
            </a:r>
            <a:r>
              <a:rPr lang="en-US" sz="2100" dirty="0" smtClean="0"/>
              <a:t>that </a:t>
            </a:r>
            <a:r>
              <a:rPr lang="en-US" sz="2100" dirty="0"/>
              <a:t>feed on the flesh of herbivores</a:t>
            </a:r>
          </a:p>
          <a:p>
            <a:pPr lvl="2">
              <a:buFont typeface="Wingdings" panose="05000000000000000000" pitchFamily="2" charset="2"/>
              <a:buChar char="Ø"/>
            </a:pPr>
            <a:r>
              <a:rPr lang="en-US" sz="2100" b="1" dirty="0" smtClean="0"/>
              <a:t>tertiary consumers </a:t>
            </a:r>
            <a:r>
              <a:rPr lang="en-US" sz="2100" dirty="0"/>
              <a:t>that feed on </a:t>
            </a:r>
            <a:r>
              <a:rPr lang="en-US" sz="2100" dirty="0" smtClean="0"/>
              <a:t>the flesh </a:t>
            </a:r>
            <a:r>
              <a:rPr lang="en-US" sz="2100" dirty="0"/>
              <a:t>of other </a:t>
            </a:r>
            <a:r>
              <a:rPr lang="en-US" sz="2100" dirty="0" smtClean="0"/>
              <a:t>carnivores</a:t>
            </a:r>
            <a:endParaRPr lang="en-US" sz="2100" dirty="0"/>
          </a:p>
          <a:p>
            <a:pPr lvl="1"/>
            <a:r>
              <a:rPr lang="en-US" sz="2200" b="1" dirty="0"/>
              <a:t>Omnivores </a:t>
            </a:r>
            <a:r>
              <a:rPr lang="en-US" sz="2200" dirty="0" smtClean="0"/>
              <a:t>eat </a:t>
            </a:r>
            <a:r>
              <a:rPr lang="en-US" sz="2200" dirty="0"/>
              <a:t>plants and other animals</a:t>
            </a:r>
            <a:r>
              <a:rPr lang="en-US" sz="2200" dirty="0" smtClean="0"/>
              <a:t>.</a:t>
            </a:r>
          </a:p>
          <a:p>
            <a:pPr lvl="1">
              <a:lnSpc>
                <a:spcPct val="105000"/>
              </a:lnSpc>
            </a:pPr>
            <a:r>
              <a:rPr lang="en-US" sz="2200" b="1" dirty="0" smtClean="0"/>
              <a:t>Decomposers</a:t>
            </a:r>
            <a:r>
              <a:rPr lang="en-US" sz="2200" dirty="0" smtClean="0"/>
              <a:t> </a:t>
            </a:r>
            <a:r>
              <a:rPr lang="en-US" sz="2200" dirty="0"/>
              <a:t>release nutrients from the wastes or remains of plants and animals and then return those nutrients to the soil, water, and air for reuse by </a:t>
            </a:r>
            <a:r>
              <a:rPr lang="en-US" sz="2200" dirty="0" smtClean="0"/>
              <a:t>producers (</a:t>
            </a:r>
            <a:r>
              <a:rPr lang="en-US" sz="2200" dirty="0"/>
              <a:t>bacteria and fungi</a:t>
            </a:r>
            <a:r>
              <a:rPr lang="en-US" sz="2200" dirty="0" smtClean="0"/>
              <a:t>).</a:t>
            </a:r>
            <a:endParaRPr lang="en-US" sz="22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60BA0E-20D0-4E7C-B286-26C960A6788F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282780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81401" y="533400"/>
            <a:ext cx="5486400" cy="5664734"/>
          </a:xfrm>
          <a:prstGeom prst="rect">
            <a:avLst/>
          </a:prstGeo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60BA0E-20D0-4E7C-B286-26C960A6788F}" type="slidenum">
              <a:rPr lang="en-US" smtClean="0"/>
              <a:t>19</a:t>
            </a:fld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199" y="127847"/>
            <a:ext cx="3505201" cy="6593629"/>
          </a:xfrm>
        </p:spPr>
        <p:txBody>
          <a:bodyPr>
            <a:normAutofit/>
          </a:bodyPr>
          <a:lstStyle/>
          <a:p>
            <a:r>
              <a:rPr lang="en-US" sz="2400" dirty="0" smtClean="0"/>
              <a:t>In </a:t>
            </a:r>
            <a:r>
              <a:rPr lang="en-US" sz="2400" dirty="0"/>
              <a:t>natural </a:t>
            </a:r>
            <a:r>
              <a:rPr lang="en-US" sz="2400" dirty="0" smtClean="0"/>
              <a:t>ecosystems the </a:t>
            </a:r>
            <a:r>
              <a:rPr lang="en-US" sz="2400" dirty="0"/>
              <a:t>wastes and dead bodies of organisms </a:t>
            </a:r>
            <a:r>
              <a:rPr lang="en-US" sz="2400" dirty="0" smtClean="0"/>
              <a:t>serve as </a:t>
            </a:r>
            <a:r>
              <a:rPr lang="en-US" sz="2400" dirty="0"/>
              <a:t>resources for other organisms</a:t>
            </a:r>
            <a:r>
              <a:rPr lang="en-US" sz="2400" dirty="0" smtClean="0"/>
              <a:t>, as </a:t>
            </a:r>
            <a:r>
              <a:rPr lang="en-US" sz="2400" dirty="0"/>
              <a:t>the nutrients </a:t>
            </a:r>
            <a:r>
              <a:rPr lang="en-US" sz="2400" dirty="0" smtClean="0"/>
              <a:t>that make </a:t>
            </a:r>
            <a:r>
              <a:rPr lang="en-US" sz="2400" dirty="0"/>
              <a:t>life possible are continuously </a:t>
            </a:r>
            <a:r>
              <a:rPr lang="en-US" sz="2400" dirty="0" smtClean="0"/>
              <a:t>recycled</a:t>
            </a:r>
            <a:endParaRPr lang="en-US" sz="2400" dirty="0"/>
          </a:p>
          <a:p>
            <a:r>
              <a:rPr lang="en-US" sz="2400" dirty="0"/>
              <a:t>Without </a:t>
            </a:r>
            <a:r>
              <a:rPr lang="en-US" sz="2400" dirty="0" smtClean="0"/>
              <a:t>decomposer, </a:t>
            </a:r>
            <a:r>
              <a:rPr lang="en-US" sz="2400" dirty="0"/>
              <a:t>the </a:t>
            </a:r>
            <a:r>
              <a:rPr lang="en-US" sz="2400" dirty="0" smtClean="0"/>
              <a:t>planet would </a:t>
            </a:r>
            <a:r>
              <a:rPr lang="en-US" sz="2400" dirty="0"/>
              <a:t>be overwhelmed with plant litter, animal wastes</a:t>
            </a:r>
            <a:r>
              <a:rPr lang="en-US" sz="2400" dirty="0" smtClean="0"/>
              <a:t>, dead </a:t>
            </a:r>
            <a:r>
              <a:rPr lang="en-US" sz="2400" dirty="0"/>
              <a:t>animal bodies, and garbage.</a:t>
            </a:r>
            <a:endParaRPr lang="en-US" sz="2400" dirty="0" smtClean="0"/>
          </a:p>
        </p:txBody>
      </p:sp>
    </p:spTree>
    <p:extLst>
      <p:ext uri="{BB962C8B-B14F-4D97-AF65-F5344CB8AC3E}">
        <p14:creationId xmlns:p14="http://schemas.microsoft.com/office/powerpoint/2010/main" val="211404852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152400"/>
            <a:ext cx="7620000" cy="914400"/>
          </a:xfrm>
        </p:spPr>
        <p:txBody>
          <a:bodyPr>
            <a:normAutofit/>
          </a:bodyPr>
          <a:lstStyle/>
          <a:p>
            <a:r>
              <a:rPr lang="en-US" sz="3300" b="1" dirty="0"/>
              <a:t>Course Description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066800"/>
            <a:ext cx="8382000" cy="5486400"/>
          </a:xfrm>
        </p:spPr>
        <p:txBody>
          <a:bodyPr>
            <a:normAutofit/>
          </a:bodyPr>
          <a:lstStyle/>
          <a:p>
            <a:pPr algn="just">
              <a:lnSpc>
                <a:spcPct val="100000"/>
              </a:lnSpc>
            </a:pPr>
            <a:r>
              <a:rPr lang="en-US" sz="2400" dirty="0"/>
              <a:t>This course introduces the impact of engineering and industrial activities on the environment</a:t>
            </a:r>
            <a:r>
              <a:rPr lang="en-US" sz="2400" dirty="0" smtClean="0"/>
              <a:t>.</a:t>
            </a:r>
          </a:p>
          <a:p>
            <a:pPr algn="just">
              <a:lnSpc>
                <a:spcPct val="100000"/>
              </a:lnSpc>
            </a:pPr>
            <a:r>
              <a:rPr lang="en-US" sz="2400" dirty="0" smtClean="0"/>
              <a:t>The </a:t>
            </a:r>
            <a:r>
              <a:rPr lang="en-US" sz="2400" dirty="0"/>
              <a:t>lectures cover basics of ecosystems, environmental balance, types of pollution, and types, sources, and limits of pollutants; in addition to fundamentals of Environmental Impact Assessment (EIA</a:t>
            </a:r>
            <a:r>
              <a:rPr lang="en-US" sz="2400" dirty="0" smtClean="0"/>
              <a:t>).</a:t>
            </a:r>
          </a:p>
          <a:p>
            <a:pPr algn="just">
              <a:lnSpc>
                <a:spcPct val="100000"/>
              </a:lnSpc>
            </a:pPr>
            <a:r>
              <a:rPr lang="en-US" sz="2400" dirty="0" smtClean="0"/>
              <a:t>Pollution </a:t>
            </a:r>
            <a:r>
              <a:rPr lang="en-US" sz="2400" dirty="0"/>
              <a:t>control technologies and examples of pollution from various engineering and industrial sectors are also covered. </a:t>
            </a:r>
            <a:endParaRPr lang="en-US" sz="2400" dirty="0" smtClean="0"/>
          </a:p>
          <a:p>
            <a:pPr algn="just">
              <a:lnSpc>
                <a:spcPct val="100000"/>
              </a:lnSpc>
            </a:pPr>
            <a:r>
              <a:rPr lang="en-US" sz="2400" dirty="0" smtClean="0"/>
              <a:t>The </a:t>
            </a:r>
            <a:r>
              <a:rPr lang="en-US" sz="2400" dirty="0"/>
              <a:t>course also includes a group term </a:t>
            </a:r>
            <a:r>
              <a:rPr lang="en-US" sz="2400" dirty="0" smtClean="0"/>
              <a:t>project.</a:t>
            </a:r>
            <a:endParaRPr lang="en-US" sz="2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60BA0E-20D0-4E7C-B286-26C960A6788F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674598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60BA0E-20D0-4E7C-B286-26C960A6788F}" type="slidenum">
              <a:rPr lang="en-US" smtClean="0"/>
              <a:t>20</a:t>
            </a:fld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/>
          <a:srcRect l="6550" r="5024"/>
          <a:stretch/>
        </p:blipFill>
        <p:spPr>
          <a:xfrm>
            <a:off x="533400" y="228600"/>
            <a:ext cx="3624161" cy="3154362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81600" y="228600"/>
            <a:ext cx="3334302" cy="328904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971800" y="4114800"/>
            <a:ext cx="3187117" cy="2509982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517236" y="5637809"/>
            <a:ext cx="25146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800" dirty="0" smtClean="0">
                <a:latin typeface="+mj-lt"/>
              </a:rPr>
              <a:t>fungus </a:t>
            </a:r>
            <a:r>
              <a:rPr lang="en-US" sz="1800" dirty="0">
                <a:latin typeface="+mj-lt"/>
              </a:rPr>
              <a:t>feeding on a dead </a:t>
            </a:r>
            <a:r>
              <a:rPr lang="en-US" sz="1800" dirty="0" smtClean="0">
                <a:latin typeface="+mj-lt"/>
              </a:rPr>
              <a:t>tree is </a:t>
            </a:r>
            <a:r>
              <a:rPr lang="en-US" sz="1800" dirty="0">
                <a:latin typeface="+mj-lt"/>
              </a:rPr>
              <a:t>a decomposer</a:t>
            </a:r>
          </a:p>
        </p:txBody>
      </p:sp>
      <p:sp>
        <p:nvSpPr>
          <p:cNvPr id="11" name="Rectangle 10"/>
          <p:cNvSpPr/>
          <p:nvPr/>
        </p:nvSpPr>
        <p:spPr>
          <a:xfrm>
            <a:off x="318084" y="3429000"/>
            <a:ext cx="24384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800" dirty="0" smtClean="0">
                <a:latin typeface="+mj-lt"/>
              </a:rPr>
              <a:t>Giraffe feeding </a:t>
            </a:r>
            <a:r>
              <a:rPr lang="en-US" sz="1800" dirty="0">
                <a:latin typeface="+mj-lt"/>
              </a:rPr>
              <a:t>on the leaves of a tree is an herbivore</a:t>
            </a:r>
          </a:p>
        </p:txBody>
      </p:sp>
      <p:sp>
        <p:nvSpPr>
          <p:cNvPr id="12" name="Rectangle 11"/>
          <p:cNvSpPr/>
          <p:nvPr/>
        </p:nvSpPr>
        <p:spPr>
          <a:xfrm>
            <a:off x="6223572" y="3581400"/>
            <a:ext cx="2759129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800" dirty="0" smtClean="0">
                <a:latin typeface="+mj-lt"/>
              </a:rPr>
              <a:t>lion feeding</a:t>
            </a:r>
            <a:endParaRPr lang="en-US" sz="1800" dirty="0">
              <a:latin typeface="+mj-lt"/>
            </a:endParaRPr>
          </a:p>
          <a:p>
            <a:pPr algn="ctr"/>
            <a:r>
              <a:rPr lang="en-US" sz="1800" dirty="0">
                <a:latin typeface="+mj-lt"/>
              </a:rPr>
              <a:t>on the dead body of a </a:t>
            </a:r>
            <a:r>
              <a:rPr lang="en-US" sz="1800" dirty="0" smtClean="0">
                <a:latin typeface="+mj-lt"/>
              </a:rPr>
              <a:t>giraffe </a:t>
            </a:r>
            <a:r>
              <a:rPr lang="en-US" sz="1800" dirty="0" smtClean="0"/>
              <a:t>is </a:t>
            </a:r>
            <a:r>
              <a:rPr lang="en-US" sz="1800" dirty="0"/>
              <a:t>carnivores </a:t>
            </a:r>
            <a:endParaRPr lang="en-US" sz="18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8101877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152400"/>
            <a:ext cx="7620000" cy="777848"/>
          </a:xfrm>
        </p:spPr>
        <p:txBody>
          <a:bodyPr>
            <a:normAutofit/>
          </a:bodyPr>
          <a:lstStyle/>
          <a:p>
            <a:r>
              <a:rPr lang="en-US" sz="3200" b="1" dirty="0" smtClean="0"/>
              <a:t>Aerobic &amp; anaerobic </a:t>
            </a:r>
            <a:r>
              <a:rPr lang="en-US" sz="3200" b="1" dirty="0"/>
              <a:t>respiration</a:t>
            </a:r>
            <a:endParaRPr lang="en-US" sz="29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990597"/>
            <a:ext cx="8610600" cy="5730879"/>
          </a:xfrm>
        </p:spPr>
        <p:txBody>
          <a:bodyPr>
            <a:normAutofit/>
          </a:bodyPr>
          <a:lstStyle/>
          <a:p>
            <a:r>
              <a:rPr lang="en-US" sz="2400" dirty="0" smtClean="0"/>
              <a:t>Consumers</a:t>
            </a:r>
            <a:r>
              <a:rPr lang="en-US" sz="2400" dirty="0"/>
              <a:t>, and decomposers use </a:t>
            </a:r>
            <a:r>
              <a:rPr lang="en-US" sz="2400" dirty="0" smtClean="0"/>
              <a:t>the chemical </a:t>
            </a:r>
            <a:r>
              <a:rPr lang="en-US" sz="2400" dirty="0"/>
              <a:t>energy stored in glucose and other </a:t>
            </a:r>
            <a:r>
              <a:rPr lang="en-US" sz="2400" dirty="0" smtClean="0"/>
              <a:t>organic compounds </a:t>
            </a:r>
            <a:r>
              <a:rPr lang="en-US" sz="2400" dirty="0"/>
              <a:t>to fuel their life processes. </a:t>
            </a:r>
            <a:endParaRPr lang="en-US" sz="2400" dirty="0" smtClean="0"/>
          </a:p>
          <a:p>
            <a:r>
              <a:rPr lang="en-US" sz="2400" dirty="0" smtClean="0"/>
              <a:t>This energy </a:t>
            </a:r>
            <a:r>
              <a:rPr lang="en-US" sz="2400" dirty="0"/>
              <a:t>is released </a:t>
            </a:r>
            <a:r>
              <a:rPr lang="en-US" sz="2400" dirty="0" smtClean="0"/>
              <a:t>by:</a:t>
            </a:r>
          </a:p>
          <a:p>
            <a:pPr lvl="1"/>
            <a:r>
              <a:rPr lang="en-US" sz="2100" b="1" dirty="0" smtClean="0"/>
              <a:t>Aerobic respiration </a:t>
            </a:r>
            <a:r>
              <a:rPr lang="en-US" sz="2100" dirty="0" smtClean="0"/>
              <a:t>which uses oxygen </a:t>
            </a:r>
            <a:r>
              <a:rPr lang="en-US" sz="2100" dirty="0"/>
              <a:t>to convert glucose (or other organic </a:t>
            </a:r>
            <a:r>
              <a:rPr lang="en-US" sz="2100" dirty="0" smtClean="0"/>
              <a:t>nutrient </a:t>
            </a:r>
            <a:r>
              <a:rPr lang="en-US" sz="2100" dirty="0"/>
              <a:t>molecules) back into carbon dioxide and water</a:t>
            </a:r>
            <a:r>
              <a:rPr lang="en-US" sz="2100" dirty="0" smtClean="0"/>
              <a:t>.</a:t>
            </a:r>
          </a:p>
          <a:p>
            <a:pPr lvl="1"/>
            <a:endParaRPr lang="en-US" sz="1600" dirty="0" smtClean="0"/>
          </a:p>
          <a:p>
            <a:pPr lvl="1"/>
            <a:endParaRPr lang="en-US" sz="2100" dirty="0"/>
          </a:p>
          <a:p>
            <a:pPr lvl="1"/>
            <a:endParaRPr lang="en-US" sz="2100" dirty="0"/>
          </a:p>
          <a:p>
            <a:pPr lvl="1"/>
            <a:endParaRPr lang="en-US" sz="2100" dirty="0" smtClean="0"/>
          </a:p>
          <a:p>
            <a:pPr lvl="1"/>
            <a:r>
              <a:rPr lang="en-US" sz="2000" b="1" dirty="0" smtClean="0"/>
              <a:t>Anaerobic respiration</a:t>
            </a:r>
            <a:r>
              <a:rPr lang="en-US" sz="2000" b="1" dirty="0"/>
              <a:t>, </a:t>
            </a:r>
            <a:r>
              <a:rPr lang="en-US" sz="2000" dirty="0"/>
              <a:t>or </a:t>
            </a:r>
            <a:r>
              <a:rPr lang="en-US" sz="2000" b="1" dirty="0" smtClean="0"/>
              <a:t>fermentation, </a:t>
            </a:r>
            <a:r>
              <a:rPr lang="en-US" sz="2000" dirty="0" smtClean="0"/>
              <a:t>which breaks </a:t>
            </a:r>
            <a:r>
              <a:rPr lang="en-US" sz="2000" dirty="0"/>
              <a:t>down organic compounds in the absence</a:t>
            </a:r>
            <a:r>
              <a:rPr lang="en-US" sz="2000" i="1" dirty="0"/>
              <a:t> </a:t>
            </a:r>
            <a:r>
              <a:rPr lang="en-US" sz="2000" dirty="0"/>
              <a:t>of oxygen. The end products of this process are compounds such as methane gas (CH</a:t>
            </a:r>
            <a:r>
              <a:rPr lang="en-US" sz="2000" baseline="-25000" dirty="0"/>
              <a:t>4</a:t>
            </a:r>
            <a:r>
              <a:rPr lang="en-US" sz="2000" dirty="0"/>
              <a:t>), hydrogen sulfide (H</a:t>
            </a:r>
            <a:r>
              <a:rPr lang="en-US" sz="2000" baseline="-25000" dirty="0"/>
              <a:t>2</a:t>
            </a:r>
            <a:r>
              <a:rPr lang="en-US" sz="2000" dirty="0"/>
              <a:t>S), etc.</a:t>
            </a:r>
          </a:p>
          <a:p>
            <a:pPr lvl="1"/>
            <a:endParaRPr lang="en-US" sz="2100" dirty="0" smtClean="0"/>
          </a:p>
          <a:p>
            <a:endParaRPr lang="en-US" sz="2400" dirty="0" smtClean="0"/>
          </a:p>
          <a:p>
            <a:endParaRPr lang="en-US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60BA0E-20D0-4E7C-B286-26C960A6788F}" type="slidenum">
              <a:rPr lang="en-US" smtClean="0"/>
              <a:t>21</a:t>
            </a:fld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6800" y="3962400"/>
            <a:ext cx="7010400" cy="990702"/>
          </a:xfrm>
          <a:prstGeom prst="rect">
            <a:avLst/>
          </a:prstGeom>
          <a:ln w="3175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8948665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2902" y="2667000"/>
            <a:ext cx="8625008" cy="416705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0"/>
            <a:ext cx="7772400" cy="850426"/>
          </a:xfrm>
        </p:spPr>
        <p:txBody>
          <a:bodyPr>
            <a:normAutofit/>
          </a:bodyPr>
          <a:lstStyle/>
          <a:p>
            <a:r>
              <a:rPr lang="en-US" sz="2500" b="1" dirty="0"/>
              <a:t>Energy Flows through </a:t>
            </a:r>
            <a:r>
              <a:rPr lang="en-US" sz="2500" b="1" dirty="0" smtClean="0"/>
              <a:t>Ecosystems in </a:t>
            </a:r>
            <a:r>
              <a:rPr lang="en-US" sz="2500" b="1" dirty="0"/>
              <a:t>Food Chains and Food Webs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838200"/>
            <a:ext cx="8610600" cy="5666903"/>
          </a:xfrm>
        </p:spPr>
        <p:txBody>
          <a:bodyPr>
            <a:normAutofit/>
          </a:bodyPr>
          <a:lstStyle/>
          <a:p>
            <a:r>
              <a:rPr lang="en-US" sz="2100" dirty="0"/>
              <a:t>The chemical energy stored as nutrients in the </a:t>
            </a:r>
            <a:r>
              <a:rPr lang="en-US" sz="2100" dirty="0" smtClean="0"/>
              <a:t>bodies and </a:t>
            </a:r>
            <a:r>
              <a:rPr lang="en-US" sz="2100" dirty="0"/>
              <a:t>wastes of organisms flows through ecosystems </a:t>
            </a:r>
            <a:r>
              <a:rPr lang="en-US" sz="2100" dirty="0" smtClean="0"/>
              <a:t>from one </a:t>
            </a:r>
            <a:r>
              <a:rPr lang="en-US" sz="2100" dirty="0"/>
              <a:t>trophic (feeding) level to another</a:t>
            </a:r>
            <a:r>
              <a:rPr lang="en-US" sz="2100" dirty="0" smtClean="0"/>
              <a:t>.</a:t>
            </a:r>
          </a:p>
          <a:p>
            <a:r>
              <a:rPr lang="en-US" sz="2100" b="1" dirty="0" smtClean="0"/>
              <a:t>Food chain </a:t>
            </a:r>
            <a:r>
              <a:rPr lang="en-US" sz="2100" dirty="0" smtClean="0"/>
              <a:t>is a sequence </a:t>
            </a:r>
            <a:r>
              <a:rPr lang="en-US" sz="2100" dirty="0"/>
              <a:t>of organisms, each of which serves as </a:t>
            </a:r>
            <a:r>
              <a:rPr lang="en-US" sz="2100" dirty="0" smtClean="0"/>
              <a:t>a source </a:t>
            </a:r>
            <a:r>
              <a:rPr lang="en-US" sz="2100" dirty="0"/>
              <a:t>of food or energy for the </a:t>
            </a:r>
            <a:r>
              <a:rPr lang="en-US" sz="2100" dirty="0" smtClean="0"/>
              <a:t>next</a:t>
            </a:r>
            <a:r>
              <a:rPr lang="en-US" sz="2100" dirty="0"/>
              <a:t>.</a:t>
            </a:r>
            <a:endParaRPr lang="en-US" sz="2100" dirty="0" smtClean="0"/>
          </a:p>
          <a:p>
            <a:endParaRPr lang="en-US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60BA0E-20D0-4E7C-B286-26C960A6788F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368048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4"/>
          <a:srcRect t="967"/>
          <a:stretch/>
        </p:blipFill>
        <p:spPr>
          <a:xfrm>
            <a:off x="1828800" y="1878812"/>
            <a:ext cx="5798546" cy="4979188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26189"/>
            <a:ext cx="8610600" cy="1802611"/>
          </a:xfrm>
        </p:spPr>
        <p:txBody>
          <a:bodyPr>
            <a:noAutofit/>
          </a:bodyPr>
          <a:lstStyle/>
          <a:p>
            <a:r>
              <a:rPr lang="en-US" sz="2100" dirty="0"/>
              <a:t>In natural ecosystems, most consumers feed </a:t>
            </a:r>
            <a:r>
              <a:rPr lang="en-US" sz="2100" dirty="0" smtClean="0"/>
              <a:t>on more </a:t>
            </a:r>
            <a:r>
              <a:rPr lang="en-US" sz="2100" dirty="0"/>
              <a:t>than one type of organism, and most </a:t>
            </a:r>
            <a:r>
              <a:rPr lang="en-US" sz="2100" dirty="0" smtClean="0"/>
              <a:t>organisms are </a:t>
            </a:r>
            <a:r>
              <a:rPr lang="en-US" sz="2100" dirty="0"/>
              <a:t>eaten or decomposed by more than one type of consumer.</a:t>
            </a:r>
          </a:p>
          <a:p>
            <a:r>
              <a:rPr lang="en-US" sz="2100" dirty="0" smtClean="0"/>
              <a:t>Organisms </a:t>
            </a:r>
            <a:r>
              <a:rPr lang="en-US" sz="2100" dirty="0"/>
              <a:t>in most </a:t>
            </a:r>
            <a:r>
              <a:rPr lang="en-US" sz="2100" dirty="0" smtClean="0"/>
              <a:t>ecosystems </a:t>
            </a:r>
            <a:r>
              <a:rPr lang="en-US" sz="2100" dirty="0"/>
              <a:t>form a complex network of interconnected food </a:t>
            </a:r>
            <a:r>
              <a:rPr lang="en-US" sz="2100" dirty="0" smtClean="0"/>
              <a:t>chains called </a:t>
            </a:r>
            <a:r>
              <a:rPr lang="en-US" sz="2100" dirty="0"/>
              <a:t>a </a:t>
            </a:r>
            <a:r>
              <a:rPr lang="en-US" sz="2100" b="1" dirty="0"/>
              <a:t>food </a:t>
            </a:r>
            <a:r>
              <a:rPr lang="en-US" sz="2100" b="1" dirty="0" smtClean="0"/>
              <a:t>web</a:t>
            </a:r>
            <a:r>
              <a:rPr lang="en-US" sz="2100" dirty="0"/>
              <a:t>.</a:t>
            </a:r>
            <a:endParaRPr lang="en-US" sz="210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60BA0E-20D0-4E7C-B286-26C960A6788F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374358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81400" y="20640"/>
            <a:ext cx="5457662" cy="6837360"/>
          </a:xfrm>
          <a:prstGeom prst="rect">
            <a:avLst/>
          </a:prstGeo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60BA0E-20D0-4E7C-B286-26C960A6788F}" type="slidenum">
              <a:rPr lang="en-US" smtClean="0"/>
              <a:t>24</a:t>
            </a:fld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152400" y="1524000"/>
            <a:ext cx="3352800" cy="36471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100" dirty="0">
                <a:latin typeface="+mj-lt"/>
              </a:rPr>
              <a:t>This diagram </a:t>
            </a:r>
            <a:r>
              <a:rPr lang="en-US" sz="2100" dirty="0" smtClean="0">
                <a:latin typeface="+mj-lt"/>
              </a:rPr>
              <a:t>illustrates a </a:t>
            </a:r>
            <a:r>
              <a:rPr lang="en-US" sz="2100" dirty="0">
                <a:latin typeface="+mj-lt"/>
              </a:rPr>
              <a:t>greatly simplified food web in the southern hemisphere. </a:t>
            </a:r>
            <a:r>
              <a:rPr lang="en-US" sz="2100" dirty="0" smtClean="0">
                <a:latin typeface="+mj-lt"/>
              </a:rPr>
              <a:t>The shaded </a:t>
            </a:r>
            <a:r>
              <a:rPr lang="en-US" sz="2100" dirty="0">
                <a:latin typeface="+mj-lt"/>
              </a:rPr>
              <a:t>middle area shows a simple food chain. </a:t>
            </a:r>
            <a:r>
              <a:rPr lang="en-US" sz="2100" dirty="0" smtClean="0">
                <a:latin typeface="+mj-lt"/>
              </a:rPr>
              <a:t>Its participants interact </a:t>
            </a:r>
            <a:r>
              <a:rPr lang="en-US" sz="2100" dirty="0">
                <a:latin typeface="+mj-lt"/>
              </a:rPr>
              <a:t>in feeding relationships to form the more </a:t>
            </a:r>
            <a:r>
              <a:rPr lang="en-US" sz="2100" dirty="0" smtClean="0">
                <a:latin typeface="+mj-lt"/>
              </a:rPr>
              <a:t>complex food </a:t>
            </a:r>
            <a:r>
              <a:rPr lang="en-US" sz="2100" dirty="0">
                <a:latin typeface="+mj-lt"/>
              </a:rPr>
              <a:t>web shown here.</a:t>
            </a:r>
          </a:p>
        </p:txBody>
      </p:sp>
    </p:spTree>
    <p:extLst>
      <p:ext uri="{BB962C8B-B14F-4D97-AF65-F5344CB8AC3E}">
        <p14:creationId xmlns:p14="http://schemas.microsoft.com/office/powerpoint/2010/main" val="369404287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60BA0E-20D0-4E7C-B286-26C960A6788F}" type="slidenum">
              <a:rPr lang="en-US" smtClean="0"/>
              <a:t>25</a:t>
            </a:fld>
            <a:endParaRPr lang="en-US"/>
          </a:p>
        </p:txBody>
      </p:sp>
      <p:pic>
        <p:nvPicPr>
          <p:cNvPr id="1026" name="Picture 2" descr="https://upload.wikimedia.org/wikipedia/commons/thumb/f/f3/Spring_Bloom_Colors_the_Pacific_Near_Hokkaido.jpg/800px-Spring_Bloom_Colors_the_Pacific_Near_Hokkaido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352"/>
          <a:stretch/>
        </p:blipFill>
        <p:spPr bwMode="auto">
          <a:xfrm>
            <a:off x="5638800" y="226230"/>
            <a:ext cx="3197225" cy="31396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Image result for phytoplankton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9452" y="282979"/>
            <a:ext cx="3092948" cy="20465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Image result for freshwater phytoplankton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8800" y="4055937"/>
            <a:ext cx="2699992" cy="20241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2"/>
          <p:cNvSpPr/>
          <p:nvPr/>
        </p:nvSpPr>
        <p:spPr>
          <a:xfrm>
            <a:off x="5300673" y="6161029"/>
            <a:ext cx="337624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/>
              <a:t>freshwater phytoplankton</a:t>
            </a:r>
          </a:p>
        </p:txBody>
      </p:sp>
      <p:sp>
        <p:nvSpPr>
          <p:cNvPr id="5" name="Rectangle 4"/>
          <p:cNvSpPr/>
          <p:nvPr/>
        </p:nvSpPr>
        <p:spPr>
          <a:xfrm>
            <a:off x="1014797" y="2377540"/>
            <a:ext cx="291778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/>
              <a:t>Marine Phytoplankton</a:t>
            </a:r>
          </a:p>
        </p:txBody>
      </p:sp>
      <p:pic>
        <p:nvPicPr>
          <p:cNvPr id="1032" name="Picture 8" descr="https://upload.wikimedia.org/wikipedia/commons/8/86/Cwall99_lg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1811" y="3225801"/>
            <a:ext cx="4168230" cy="3335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654587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0"/>
            <a:ext cx="7772400" cy="1066800"/>
          </a:xfrm>
        </p:spPr>
        <p:txBody>
          <a:bodyPr>
            <a:normAutofit/>
          </a:bodyPr>
          <a:lstStyle/>
          <a:p>
            <a:r>
              <a:rPr lang="en-US" sz="2800" b="1" dirty="0"/>
              <a:t>Usable Energy Decreases </a:t>
            </a:r>
            <a:r>
              <a:rPr lang="en-US" sz="2800" b="1" dirty="0" smtClean="0"/>
              <a:t>with Each </a:t>
            </a:r>
            <a:r>
              <a:rPr lang="en-US" sz="2800" b="1" dirty="0"/>
              <a:t>Link in a Food Chain or Web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219200"/>
            <a:ext cx="8610600" cy="5285903"/>
          </a:xfrm>
        </p:spPr>
        <p:txBody>
          <a:bodyPr>
            <a:normAutofit/>
          </a:bodyPr>
          <a:lstStyle/>
          <a:p>
            <a:r>
              <a:rPr lang="en-US" sz="2400" dirty="0"/>
              <a:t>Each trophic level in a food chain or web contains a </a:t>
            </a:r>
            <a:r>
              <a:rPr lang="en-US" sz="2400" dirty="0" smtClean="0"/>
              <a:t>certain amount </a:t>
            </a:r>
            <a:r>
              <a:rPr lang="en-US" sz="2400" dirty="0"/>
              <a:t>of </a:t>
            </a:r>
            <a:r>
              <a:rPr lang="en-US" sz="2400" b="1" dirty="0" smtClean="0"/>
              <a:t>biomass</a:t>
            </a:r>
            <a:r>
              <a:rPr lang="en-US" sz="2400" dirty="0" smtClean="0"/>
              <a:t> (the </a:t>
            </a:r>
            <a:r>
              <a:rPr lang="en-US" sz="2400" dirty="0"/>
              <a:t>dry weight of all </a:t>
            </a:r>
            <a:r>
              <a:rPr lang="en-US" sz="2400" dirty="0" smtClean="0"/>
              <a:t>organic matter </a:t>
            </a:r>
            <a:r>
              <a:rPr lang="en-US" sz="2400" dirty="0"/>
              <a:t>contained in its </a:t>
            </a:r>
            <a:r>
              <a:rPr lang="en-US" sz="2400" dirty="0" smtClean="0"/>
              <a:t>organisms).</a:t>
            </a:r>
          </a:p>
          <a:p>
            <a:r>
              <a:rPr lang="en-US" sz="2400" dirty="0" smtClean="0"/>
              <a:t>In </a:t>
            </a:r>
            <a:r>
              <a:rPr lang="en-US" sz="2400" dirty="0"/>
              <a:t>a food chain </a:t>
            </a:r>
            <a:r>
              <a:rPr lang="en-US" sz="2400" dirty="0" smtClean="0"/>
              <a:t>or web</a:t>
            </a:r>
            <a:r>
              <a:rPr lang="en-US" sz="2400" dirty="0"/>
              <a:t>, chemical energy stored in biomass is </a:t>
            </a:r>
            <a:r>
              <a:rPr lang="en-US" sz="2400" dirty="0" smtClean="0"/>
              <a:t>transferred from </a:t>
            </a:r>
            <a:r>
              <a:rPr lang="en-US" sz="2400" dirty="0"/>
              <a:t>one trophic level to </a:t>
            </a:r>
            <a:r>
              <a:rPr lang="en-US" sz="2400" dirty="0" smtClean="0"/>
              <a:t>another.</a:t>
            </a:r>
          </a:p>
          <a:p>
            <a:r>
              <a:rPr lang="en-US" sz="2400" dirty="0" smtClean="0"/>
              <a:t>As energy flows </a:t>
            </a:r>
            <a:r>
              <a:rPr lang="en-US" sz="2400" dirty="0"/>
              <a:t>through ecosystems in food chains and webs</a:t>
            </a:r>
            <a:r>
              <a:rPr lang="en-US" sz="2400" dirty="0" smtClean="0"/>
              <a:t>, there </a:t>
            </a:r>
            <a:r>
              <a:rPr lang="en-US" sz="2400" dirty="0"/>
              <a:t>is a decrease in the amount of high-quality </a:t>
            </a:r>
            <a:r>
              <a:rPr lang="en-US" sz="2400" dirty="0" smtClean="0"/>
              <a:t>chemical energy </a:t>
            </a:r>
            <a:r>
              <a:rPr lang="en-US" sz="2400" dirty="0"/>
              <a:t>available to organisms at each </a:t>
            </a:r>
            <a:r>
              <a:rPr lang="en-US" sz="2400" dirty="0" smtClean="0"/>
              <a:t>succeeding feeding level</a:t>
            </a:r>
          </a:p>
          <a:p>
            <a:r>
              <a:rPr lang="en-US" sz="2400" dirty="0" smtClean="0"/>
              <a:t>With </a:t>
            </a:r>
            <a:r>
              <a:rPr lang="en-US" sz="2400" dirty="0"/>
              <a:t>each transfer, </a:t>
            </a:r>
            <a:r>
              <a:rPr lang="en-US" sz="2400" dirty="0" smtClean="0"/>
              <a:t>some usable </a:t>
            </a:r>
            <a:r>
              <a:rPr lang="en-US" sz="2400" dirty="0"/>
              <a:t>chemical energy is degraded and lost to the </a:t>
            </a:r>
            <a:r>
              <a:rPr lang="en-US" sz="2400" dirty="0" smtClean="0"/>
              <a:t>environment as </a:t>
            </a:r>
            <a:r>
              <a:rPr lang="en-US" sz="2400" dirty="0"/>
              <a:t>low-quality heat.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60BA0E-20D0-4E7C-B286-26C960A6788F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551246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60BA0E-20D0-4E7C-B286-26C960A6788F}" type="slidenum">
              <a:rPr lang="en-US" smtClean="0"/>
              <a:t>27</a:t>
            </a:fld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553965" y="4800600"/>
            <a:ext cx="798043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800" dirty="0"/>
              <a:t>This model is a generalized </a:t>
            </a:r>
            <a:r>
              <a:rPr lang="en-US" sz="1800" b="1" dirty="0"/>
              <a:t>pyramid of energy </a:t>
            </a:r>
            <a:r>
              <a:rPr lang="en-US" sz="1800" dirty="0"/>
              <a:t>flow that shows the </a:t>
            </a:r>
            <a:r>
              <a:rPr lang="en-US" sz="1800" dirty="0" smtClean="0"/>
              <a:t>decrease in </a:t>
            </a:r>
            <a:r>
              <a:rPr lang="en-US" sz="1800" dirty="0"/>
              <a:t>usable chemical energy available at each succeeding trophic level in a food chain or web.</a:t>
            </a:r>
            <a:endParaRPr lang="en-US" sz="2000" dirty="0">
              <a:latin typeface="+mj-lt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1564" y="0"/>
            <a:ext cx="8285235" cy="4876801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672548" y="6013591"/>
            <a:ext cx="7480852" cy="707886"/>
          </a:xfrm>
          <a:prstGeom prst="rect">
            <a:avLst/>
          </a:prstGeom>
          <a:ln w="3175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en-US" sz="2000" dirty="0" smtClean="0"/>
              <a:t>Why there </a:t>
            </a:r>
            <a:r>
              <a:rPr lang="en-US" sz="2000" dirty="0"/>
              <a:t>are </a:t>
            </a:r>
            <a:r>
              <a:rPr lang="en-US" sz="2000" dirty="0" smtClean="0"/>
              <a:t>fewer </a:t>
            </a:r>
            <a:r>
              <a:rPr lang="en-US" sz="2000" dirty="0"/>
              <a:t>tigers </a:t>
            </a:r>
            <a:r>
              <a:rPr lang="en-US" sz="2000" dirty="0" smtClean="0"/>
              <a:t>in tropical </a:t>
            </a:r>
            <a:r>
              <a:rPr lang="en-US" sz="2000" dirty="0"/>
              <a:t>rain forests </a:t>
            </a:r>
            <a:r>
              <a:rPr lang="en-US" sz="2000" dirty="0" smtClean="0"/>
              <a:t>than there are insects?</a:t>
            </a:r>
            <a:endParaRPr lang="en-US" sz="2000" dirty="0"/>
          </a:p>
        </p:txBody>
      </p:sp>
      <p:sp>
        <p:nvSpPr>
          <p:cNvPr id="2" name="Rectangle 1"/>
          <p:cNvSpPr/>
          <p:nvPr/>
        </p:nvSpPr>
        <p:spPr>
          <a:xfrm>
            <a:off x="7772400" y="0"/>
            <a:ext cx="144780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/>
              <a:t>food chains and webs rarely have more than four or five trophic levels</a:t>
            </a:r>
          </a:p>
        </p:txBody>
      </p:sp>
    </p:spTree>
    <p:extLst>
      <p:ext uri="{BB962C8B-B14F-4D97-AF65-F5344CB8AC3E}">
        <p14:creationId xmlns:p14="http://schemas.microsoft.com/office/powerpoint/2010/main" val="316088641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0999" y="0"/>
            <a:ext cx="8077201" cy="1066800"/>
          </a:xfrm>
        </p:spPr>
        <p:txBody>
          <a:bodyPr>
            <a:normAutofit/>
          </a:bodyPr>
          <a:lstStyle/>
          <a:p>
            <a:r>
              <a:rPr lang="en-US" sz="2600" b="1" dirty="0"/>
              <a:t>Some </a:t>
            </a:r>
            <a:r>
              <a:rPr lang="en-US" sz="2600" b="1" dirty="0" smtClean="0"/>
              <a:t>Ecosystems Produce </a:t>
            </a:r>
            <a:r>
              <a:rPr lang="en-US" sz="2600" b="1" dirty="0"/>
              <a:t>Plant </a:t>
            </a:r>
            <a:r>
              <a:rPr lang="en-US" sz="2600" b="1" dirty="0" smtClean="0"/>
              <a:t>Matter Faster </a:t>
            </a:r>
            <a:r>
              <a:rPr lang="en-US" sz="2600" b="1" dirty="0"/>
              <a:t>Than Others Do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066800"/>
            <a:ext cx="8610600" cy="5654677"/>
          </a:xfrm>
        </p:spPr>
        <p:txBody>
          <a:bodyPr>
            <a:normAutofit fontScale="92500" lnSpcReduction="10000"/>
          </a:bodyPr>
          <a:lstStyle/>
          <a:p>
            <a:r>
              <a:rPr lang="en-US" sz="2400" dirty="0"/>
              <a:t>The </a:t>
            </a:r>
            <a:r>
              <a:rPr lang="en-US" sz="2400" dirty="0" smtClean="0"/>
              <a:t>amount of </a:t>
            </a:r>
            <a:r>
              <a:rPr lang="en-US" sz="2400" dirty="0"/>
              <a:t>living organic material (biomass</a:t>
            </a:r>
            <a:r>
              <a:rPr lang="en-US" sz="2400" dirty="0" smtClean="0"/>
              <a:t>) that </a:t>
            </a:r>
            <a:r>
              <a:rPr lang="en-US" sz="2400" dirty="0"/>
              <a:t>a particular ecosystem can support is </a:t>
            </a:r>
            <a:r>
              <a:rPr lang="en-US" sz="2400" dirty="0" smtClean="0"/>
              <a:t>determined by</a:t>
            </a:r>
          </a:p>
          <a:p>
            <a:pPr lvl="1"/>
            <a:r>
              <a:rPr lang="en-US" sz="2100" dirty="0" smtClean="0"/>
              <a:t>how </a:t>
            </a:r>
            <a:r>
              <a:rPr lang="en-US" sz="2100" dirty="0"/>
              <a:t>much solar energy its producers can </a:t>
            </a:r>
            <a:r>
              <a:rPr lang="en-US" sz="2100" dirty="0" smtClean="0"/>
              <a:t>capture and </a:t>
            </a:r>
            <a:r>
              <a:rPr lang="en-US" sz="2100" dirty="0"/>
              <a:t>store as chemical </a:t>
            </a:r>
            <a:r>
              <a:rPr lang="en-US" sz="2100" dirty="0" smtClean="0"/>
              <a:t>energy.</a:t>
            </a:r>
          </a:p>
          <a:p>
            <a:pPr lvl="1"/>
            <a:r>
              <a:rPr lang="en-US" sz="2100" dirty="0" smtClean="0"/>
              <a:t>how rapidly they </a:t>
            </a:r>
            <a:r>
              <a:rPr lang="en-US" sz="2100" dirty="0"/>
              <a:t>can do so</a:t>
            </a:r>
            <a:r>
              <a:rPr lang="en-US" sz="2100" dirty="0" smtClean="0"/>
              <a:t>.</a:t>
            </a:r>
          </a:p>
          <a:p>
            <a:r>
              <a:rPr lang="en-US" sz="2400" b="1" dirty="0" smtClean="0"/>
              <a:t>Primary </a:t>
            </a:r>
            <a:r>
              <a:rPr lang="en-US" sz="2400" b="1" dirty="0"/>
              <a:t>productivity </a:t>
            </a:r>
            <a:r>
              <a:rPr lang="en-US" sz="2400" dirty="0" smtClean="0"/>
              <a:t>is </a:t>
            </a:r>
            <a:r>
              <a:rPr lang="en-US" sz="2400" dirty="0"/>
              <a:t>the rate at which an ecosystem’s </a:t>
            </a:r>
            <a:r>
              <a:rPr lang="en-US" sz="2400" dirty="0" smtClean="0"/>
              <a:t>producers convert </a:t>
            </a:r>
            <a:r>
              <a:rPr lang="en-US" sz="2400" dirty="0"/>
              <a:t>solar energy into chemical energy in the form of biomass found in their </a:t>
            </a:r>
            <a:r>
              <a:rPr lang="en-US" sz="2400" dirty="0" smtClean="0"/>
              <a:t>tissues.</a:t>
            </a:r>
          </a:p>
          <a:p>
            <a:r>
              <a:rPr lang="en-US" sz="2400" dirty="0"/>
              <a:t>It is usually </a:t>
            </a:r>
            <a:r>
              <a:rPr lang="en-US" sz="2400" dirty="0" smtClean="0"/>
              <a:t>measured in </a:t>
            </a:r>
            <a:r>
              <a:rPr lang="en-US" sz="2400" dirty="0"/>
              <a:t>(</a:t>
            </a:r>
            <a:r>
              <a:rPr lang="en-US" sz="2400" dirty="0" smtClean="0"/>
              <a:t>kcal/m</a:t>
            </a:r>
            <a:r>
              <a:rPr lang="en-US" sz="2400" baseline="30000" dirty="0" smtClean="0"/>
              <a:t>2</a:t>
            </a:r>
            <a:r>
              <a:rPr lang="en-US" sz="2400" dirty="0" smtClean="0"/>
              <a:t>/</a:t>
            </a:r>
            <a:r>
              <a:rPr lang="en-US" sz="2400" dirty="0" err="1" smtClean="0"/>
              <a:t>yr</a:t>
            </a:r>
            <a:r>
              <a:rPr lang="en-US" sz="2400" dirty="0" smtClean="0"/>
              <a:t>)</a:t>
            </a:r>
          </a:p>
          <a:p>
            <a:r>
              <a:rPr lang="en-US" sz="2400" dirty="0"/>
              <a:t>To stay alive, grow, and </a:t>
            </a:r>
            <a:r>
              <a:rPr lang="en-US" sz="2400" dirty="0" smtClean="0"/>
              <a:t>reproduce; </a:t>
            </a:r>
            <a:r>
              <a:rPr lang="en-US" sz="2400" dirty="0"/>
              <a:t>producers </a:t>
            </a:r>
            <a:r>
              <a:rPr lang="en-US" sz="2400" dirty="0" smtClean="0"/>
              <a:t>must use </a:t>
            </a:r>
            <a:r>
              <a:rPr lang="en-US" sz="2400" dirty="0"/>
              <a:t>some of the chemical energy stored in the </a:t>
            </a:r>
            <a:r>
              <a:rPr lang="en-US" sz="2400" dirty="0" smtClean="0"/>
              <a:t>biomass they </a:t>
            </a:r>
            <a:r>
              <a:rPr lang="en-US" sz="2400" dirty="0"/>
              <a:t>make for their </a:t>
            </a:r>
            <a:r>
              <a:rPr lang="en-US" sz="2400" u="sng" dirty="0"/>
              <a:t>own respiration</a:t>
            </a:r>
            <a:r>
              <a:rPr lang="en-US" sz="2400" dirty="0"/>
              <a:t>.</a:t>
            </a:r>
            <a:endParaRPr lang="en-US" sz="2400" dirty="0" smtClean="0"/>
          </a:p>
          <a:p>
            <a:r>
              <a:rPr lang="en-US" sz="2400" b="1" dirty="0"/>
              <a:t>Net </a:t>
            </a:r>
            <a:r>
              <a:rPr lang="en-US" sz="2400" b="1" dirty="0" smtClean="0"/>
              <a:t>primary productivity </a:t>
            </a:r>
            <a:r>
              <a:rPr lang="en-US" sz="2400" b="1" dirty="0"/>
              <a:t>(NPP) </a:t>
            </a:r>
            <a:r>
              <a:rPr lang="en-US" sz="2400" dirty="0"/>
              <a:t>is the </a:t>
            </a:r>
            <a:r>
              <a:rPr lang="en-US" sz="2400" i="1" dirty="0"/>
              <a:t>rate </a:t>
            </a:r>
            <a:r>
              <a:rPr lang="en-US" sz="2400" dirty="0"/>
              <a:t>at </a:t>
            </a:r>
            <a:r>
              <a:rPr lang="en-US" sz="2400" dirty="0" smtClean="0"/>
              <a:t>which producers use </a:t>
            </a:r>
            <a:r>
              <a:rPr lang="en-US" sz="2400" dirty="0"/>
              <a:t>photosynthesis to produce and </a:t>
            </a:r>
            <a:r>
              <a:rPr lang="en-US" sz="2400" dirty="0" smtClean="0"/>
              <a:t>store chemical energy </a:t>
            </a:r>
            <a:r>
              <a:rPr lang="en-US" sz="2400" dirty="0"/>
              <a:t>minus the rate at which they use some of </a:t>
            </a:r>
            <a:r>
              <a:rPr lang="en-US" sz="2400" dirty="0" smtClean="0"/>
              <a:t>this stored </a:t>
            </a:r>
            <a:r>
              <a:rPr lang="en-US" sz="2400" dirty="0"/>
              <a:t>chemical energy through aerobic respiration.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60BA0E-20D0-4E7C-B286-26C960A6788F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017022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0244" y="5181600"/>
            <a:ext cx="8610600" cy="1600199"/>
          </a:xfrm>
        </p:spPr>
        <p:txBody>
          <a:bodyPr>
            <a:normAutofit fontScale="85000" lnSpcReduction="10000"/>
          </a:bodyPr>
          <a:lstStyle/>
          <a:p>
            <a:r>
              <a:rPr lang="en-US" sz="2400" dirty="0"/>
              <a:t>Only the biomass represented by NPP is available as nutrients for consumers, and they use only a portion of this amount. </a:t>
            </a:r>
            <a:endParaRPr lang="en-US" sz="2400" dirty="0" smtClean="0"/>
          </a:p>
          <a:p>
            <a:r>
              <a:rPr lang="en-US" sz="2400" dirty="0" smtClean="0"/>
              <a:t>Thus</a:t>
            </a:r>
            <a:r>
              <a:rPr lang="en-US" sz="2400" dirty="0"/>
              <a:t>, the planet’s NPP ultimately limits the number of consumers (including humans) that can survive on the earth. This is an important lesson from nature.</a:t>
            </a:r>
            <a:endParaRPr lang="en-US" sz="2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60BA0E-20D0-4E7C-B286-26C960A6788F}" type="slidenum">
              <a:rPr lang="en-US" smtClean="0"/>
              <a:t>29</a:t>
            </a:fld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4"/>
          <a:srcRect l="306" r="6605"/>
          <a:stretch/>
        </p:blipFill>
        <p:spPr>
          <a:xfrm>
            <a:off x="457198" y="76888"/>
            <a:ext cx="8256693" cy="5028512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6705600" y="1676400"/>
            <a:ext cx="2386756" cy="1077218"/>
          </a:xfrm>
          <a:prstGeom prst="rect">
            <a:avLst/>
          </a:prstGeom>
          <a:ln w="3175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en-US" sz="1600" dirty="0"/>
              <a:t>What are nature’s three most productive and three least productive systems?</a:t>
            </a:r>
          </a:p>
        </p:txBody>
      </p:sp>
    </p:spTree>
    <p:extLst>
      <p:ext uri="{BB962C8B-B14F-4D97-AF65-F5344CB8AC3E}">
        <p14:creationId xmlns:p14="http://schemas.microsoft.com/office/powerpoint/2010/main" val="170712549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152400"/>
            <a:ext cx="7620000" cy="685800"/>
          </a:xfrm>
        </p:spPr>
        <p:txBody>
          <a:bodyPr>
            <a:normAutofit/>
          </a:bodyPr>
          <a:lstStyle/>
          <a:p>
            <a:r>
              <a:rPr lang="en-US" sz="3300" b="1" dirty="0" smtClean="0"/>
              <a:t>Course Learning Objectives (CLOs)</a:t>
            </a:r>
            <a:endParaRPr lang="en-US" sz="33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066800"/>
            <a:ext cx="8610600" cy="5638800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en-US" sz="2800" dirty="0"/>
              <a:t>Students completing this course successfully will be able to</a:t>
            </a:r>
            <a:r>
              <a:rPr lang="en-US" sz="2800" dirty="0" smtClean="0"/>
              <a:t>:</a:t>
            </a:r>
          </a:p>
          <a:p>
            <a:pPr marL="514350" lvl="0" indent="-514350">
              <a:buFont typeface="+mj-lt"/>
              <a:buAutoNum type="arabicPeriod"/>
            </a:pPr>
            <a:r>
              <a:rPr lang="en-US" sz="2800" dirty="0"/>
              <a:t>Understand the basics of the global ecosystem and the natural cycles of its major </a:t>
            </a:r>
            <a:r>
              <a:rPr lang="en-US" sz="2800" dirty="0" smtClean="0"/>
              <a:t>components.</a:t>
            </a:r>
            <a:endParaRPr lang="en-US" sz="2800" dirty="0"/>
          </a:p>
          <a:p>
            <a:pPr marL="514350" lvl="0" indent="-514350">
              <a:buFont typeface="+mj-lt"/>
              <a:buAutoNum type="arabicPeriod"/>
            </a:pPr>
            <a:r>
              <a:rPr lang="en-US" sz="2800" dirty="0"/>
              <a:t>Understand the types of environmental pollution caused by engineering and industrial </a:t>
            </a:r>
            <a:r>
              <a:rPr lang="en-US" sz="2800" dirty="0" smtClean="0"/>
              <a:t>activities.</a:t>
            </a:r>
            <a:endParaRPr lang="en-US" sz="2800" dirty="0"/>
          </a:p>
          <a:p>
            <a:pPr marL="514350" lvl="0" indent="-514350">
              <a:buFont typeface="+mj-lt"/>
              <a:buAutoNum type="arabicPeriod"/>
            </a:pPr>
            <a:r>
              <a:rPr lang="en-US" sz="2800" dirty="0"/>
              <a:t>Realize the importance of sustainable development and maintaining environmental balance.</a:t>
            </a:r>
          </a:p>
          <a:p>
            <a:pPr marL="514350" lvl="0" indent="-514350">
              <a:buFont typeface="+mj-lt"/>
              <a:buAutoNum type="arabicPeriod"/>
            </a:pPr>
            <a:r>
              <a:rPr lang="en-US" sz="2800" dirty="0"/>
              <a:t>Understand the different types of pollutants, their sources, limits and the various technologies for pollution control.</a:t>
            </a:r>
          </a:p>
          <a:p>
            <a:pPr marL="514350" lvl="0" indent="-514350">
              <a:buFont typeface="+mj-lt"/>
              <a:buAutoNum type="arabicPeriod"/>
            </a:pPr>
            <a:r>
              <a:rPr lang="en-US" sz="2800" dirty="0"/>
              <a:t>Recognize the importance of EIA prior the development of the projects.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800" dirty="0"/>
              <a:t>Improve their communication skills, including reading, writing, and oral presentations.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60BA0E-20D0-4E7C-B286-26C960A6788F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17216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76200"/>
            <a:ext cx="7620000" cy="685800"/>
          </a:xfrm>
        </p:spPr>
        <p:txBody>
          <a:bodyPr>
            <a:normAutofit/>
          </a:bodyPr>
          <a:lstStyle/>
          <a:p>
            <a:r>
              <a:rPr lang="en-US" sz="3300" b="1" dirty="0" smtClean="0"/>
              <a:t>Glossary</a:t>
            </a:r>
            <a:endParaRPr lang="en-US" sz="33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762000"/>
            <a:ext cx="8610600" cy="579120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200" b="1" dirty="0" smtClean="0"/>
              <a:t>Environment </a:t>
            </a:r>
            <a:r>
              <a:rPr lang="en-US" sz="2200" dirty="0" smtClean="0"/>
              <a:t>All </a:t>
            </a:r>
            <a:r>
              <a:rPr lang="en-US" sz="2200" dirty="0"/>
              <a:t>external conditions, factors</a:t>
            </a:r>
            <a:r>
              <a:rPr lang="en-US" sz="2200" dirty="0" smtClean="0"/>
              <a:t>, matter</a:t>
            </a:r>
            <a:r>
              <a:rPr lang="en-US" sz="2200" dirty="0"/>
              <a:t>, and energy, living and nonliving</a:t>
            </a:r>
            <a:r>
              <a:rPr lang="en-US" sz="2200" dirty="0" smtClean="0"/>
              <a:t>, that </a:t>
            </a:r>
            <a:r>
              <a:rPr lang="en-US" sz="2200" dirty="0"/>
              <a:t>affect any living organism or other </a:t>
            </a:r>
            <a:r>
              <a:rPr lang="en-US" sz="2200" dirty="0" smtClean="0"/>
              <a:t>specified system.</a:t>
            </a:r>
          </a:p>
          <a:p>
            <a:pPr marL="0" indent="0">
              <a:buNone/>
            </a:pPr>
            <a:r>
              <a:rPr lang="en-US" sz="2200" b="1" dirty="0" smtClean="0"/>
              <a:t>Ecology </a:t>
            </a:r>
            <a:r>
              <a:rPr lang="en-US" sz="2200" dirty="0"/>
              <a:t>Biological science that studies </a:t>
            </a:r>
            <a:r>
              <a:rPr lang="en-US" sz="2200" dirty="0" smtClean="0"/>
              <a:t>the relationships </a:t>
            </a:r>
            <a:r>
              <a:rPr lang="en-US" sz="2200" dirty="0"/>
              <a:t>between living organisms </a:t>
            </a:r>
            <a:r>
              <a:rPr lang="en-US" sz="2200" dirty="0" smtClean="0"/>
              <a:t>and their </a:t>
            </a:r>
            <a:r>
              <a:rPr lang="en-US" sz="2200" dirty="0"/>
              <a:t>environment</a:t>
            </a:r>
            <a:r>
              <a:rPr lang="en-US" sz="2200" dirty="0" smtClean="0"/>
              <a:t>; </a:t>
            </a:r>
            <a:r>
              <a:rPr lang="en-US" sz="2200" dirty="0"/>
              <a:t>study of the structure </a:t>
            </a:r>
            <a:r>
              <a:rPr lang="en-US" sz="2200" dirty="0" smtClean="0"/>
              <a:t>and functions </a:t>
            </a:r>
            <a:r>
              <a:rPr lang="en-US" sz="2200" dirty="0"/>
              <a:t>of nature</a:t>
            </a:r>
            <a:r>
              <a:rPr lang="en-US" sz="2200" dirty="0" smtClean="0"/>
              <a:t>.</a:t>
            </a:r>
          </a:p>
          <a:p>
            <a:pPr marL="0" indent="0">
              <a:buNone/>
            </a:pPr>
            <a:r>
              <a:rPr lang="en-US" sz="2200" b="1" dirty="0" smtClean="0"/>
              <a:t>Ecosystem </a:t>
            </a:r>
            <a:r>
              <a:rPr lang="en-US" sz="2200" dirty="0" smtClean="0"/>
              <a:t>One </a:t>
            </a:r>
            <a:r>
              <a:rPr lang="en-US" sz="2200" dirty="0"/>
              <a:t>or more communities </a:t>
            </a:r>
            <a:r>
              <a:rPr lang="en-US" sz="2200" dirty="0" smtClean="0"/>
              <a:t>of different </a:t>
            </a:r>
            <a:r>
              <a:rPr lang="en-US" sz="2200" dirty="0"/>
              <a:t>species interacting with one </a:t>
            </a:r>
            <a:r>
              <a:rPr lang="en-US" sz="2200" dirty="0" smtClean="0"/>
              <a:t>another and </a:t>
            </a:r>
            <a:r>
              <a:rPr lang="en-US" sz="2200" dirty="0"/>
              <a:t>with the chemical and physical </a:t>
            </a:r>
            <a:r>
              <a:rPr lang="en-US" sz="2200" dirty="0" smtClean="0"/>
              <a:t>factors making </a:t>
            </a:r>
            <a:r>
              <a:rPr lang="en-US" sz="2200" dirty="0"/>
              <a:t>up their nonliving environment.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60BA0E-20D0-4E7C-B286-26C960A6788F}" type="slidenum">
              <a:rPr lang="en-US" smtClean="0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524953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152400"/>
            <a:ext cx="7620000" cy="685800"/>
          </a:xfrm>
        </p:spPr>
        <p:txBody>
          <a:bodyPr>
            <a:normAutofit/>
          </a:bodyPr>
          <a:lstStyle/>
          <a:p>
            <a:r>
              <a:rPr lang="en-US" sz="3300" b="1" dirty="0"/>
              <a:t>Course Description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838199"/>
            <a:ext cx="8610600" cy="5883277"/>
          </a:xfrm>
        </p:spPr>
        <p:txBody>
          <a:bodyPr>
            <a:noAutofit/>
          </a:bodyPr>
          <a:lstStyle/>
          <a:p>
            <a:pPr marL="0" indent="0">
              <a:lnSpc>
                <a:spcPct val="110000"/>
              </a:lnSpc>
              <a:buNone/>
            </a:pPr>
            <a:r>
              <a:rPr lang="en-US" sz="2000" u="sng" dirty="0"/>
              <a:t>Textbook</a:t>
            </a:r>
            <a:r>
              <a:rPr lang="en-US" sz="2000" dirty="0"/>
              <a:t>:</a:t>
            </a:r>
          </a:p>
          <a:p>
            <a:pPr lvl="1"/>
            <a:r>
              <a:rPr lang="en-US" sz="2000" dirty="0"/>
              <a:t>Mackenzie Davis, Susan </a:t>
            </a:r>
            <a:r>
              <a:rPr lang="en-US" sz="2000" dirty="0" err="1" smtClean="0"/>
              <a:t>Masten</a:t>
            </a:r>
            <a:r>
              <a:rPr lang="en-US" sz="2000" dirty="0" smtClean="0"/>
              <a:t>,</a:t>
            </a:r>
            <a:r>
              <a:rPr lang="en-US" sz="2000" dirty="0" smtClean="0"/>
              <a:t> </a:t>
            </a:r>
            <a:r>
              <a:rPr lang="en-US" sz="2000" b="1" i="1" dirty="0"/>
              <a:t>Principles of Environmental Engineering &amp; Science</a:t>
            </a:r>
            <a:r>
              <a:rPr lang="en-US" sz="2000" dirty="0"/>
              <a:t>, 3rd </a:t>
            </a:r>
            <a:r>
              <a:rPr lang="en-US" sz="2000" dirty="0" smtClean="0"/>
              <a:t>ed., </a:t>
            </a:r>
            <a:r>
              <a:rPr lang="en-US" sz="2000" dirty="0"/>
              <a:t>McGraw-Hill Education</a:t>
            </a:r>
            <a:r>
              <a:rPr lang="en-US" sz="2000" dirty="0" smtClean="0"/>
              <a:t>.</a:t>
            </a:r>
          </a:p>
          <a:p>
            <a:pPr lvl="1"/>
            <a:r>
              <a:rPr lang="en-US" sz="2000" dirty="0" smtClean="0"/>
              <a:t>Gilbert </a:t>
            </a:r>
            <a:r>
              <a:rPr lang="en-US" sz="2000" dirty="0"/>
              <a:t>M. Master, </a:t>
            </a:r>
            <a:r>
              <a:rPr lang="en-US" sz="2000" dirty="0" smtClean="0"/>
              <a:t>Wendell </a:t>
            </a:r>
            <a:r>
              <a:rPr lang="en-US" sz="2000" dirty="0"/>
              <a:t>P. Ela, </a:t>
            </a:r>
            <a:r>
              <a:rPr lang="en-US" sz="2000" b="1" dirty="0" smtClean="0"/>
              <a:t>Introduction </a:t>
            </a:r>
            <a:r>
              <a:rPr lang="en-US" sz="2000" b="1" dirty="0"/>
              <a:t>to Environmental Engineering and </a:t>
            </a:r>
            <a:r>
              <a:rPr lang="en-US" sz="2000" b="1" dirty="0" smtClean="0"/>
              <a:t>Science</a:t>
            </a:r>
            <a:r>
              <a:rPr lang="en-US" sz="2000" dirty="0" smtClean="0"/>
              <a:t>, </a:t>
            </a:r>
            <a:r>
              <a:rPr lang="en-US" sz="2000" dirty="0"/>
              <a:t>3rd edition, Pearson</a:t>
            </a:r>
            <a:endParaRPr lang="en-US" sz="2000" dirty="0"/>
          </a:p>
          <a:p>
            <a:pPr lvl="1"/>
            <a:r>
              <a:rPr lang="en-US" sz="2000" dirty="0"/>
              <a:t>G. Tyler Miller, Scott </a:t>
            </a:r>
            <a:r>
              <a:rPr lang="en-US" sz="2000" dirty="0" err="1" smtClean="0"/>
              <a:t>Spoolman</a:t>
            </a:r>
            <a:r>
              <a:rPr lang="en-US" sz="2000" dirty="0" smtClean="0"/>
              <a:t>, </a:t>
            </a:r>
            <a:r>
              <a:rPr lang="en-US" sz="2000" b="1" i="1" dirty="0"/>
              <a:t>Living in the Environment</a:t>
            </a:r>
            <a:r>
              <a:rPr lang="en-US" sz="2000" dirty="0"/>
              <a:t>, 17th </a:t>
            </a:r>
            <a:r>
              <a:rPr lang="en-US" sz="2000" dirty="0" smtClean="0"/>
              <a:t>ed., </a:t>
            </a:r>
            <a:r>
              <a:rPr lang="en-US" sz="2000" dirty="0"/>
              <a:t>Cengage Learning.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en-US" sz="2000" u="sng" dirty="0" smtClean="0"/>
              <a:t>Grade </a:t>
            </a:r>
            <a:r>
              <a:rPr lang="en-US" sz="2000" u="sng" dirty="0" smtClean="0"/>
              <a:t>Distribution:</a:t>
            </a:r>
            <a:endParaRPr lang="en-US" sz="2000" u="sng" dirty="0"/>
          </a:p>
          <a:p>
            <a:pPr marL="0" indent="0">
              <a:lnSpc>
                <a:spcPct val="110000"/>
              </a:lnSpc>
              <a:spcBef>
                <a:spcPts val="600"/>
              </a:spcBef>
              <a:buNone/>
            </a:pPr>
            <a:r>
              <a:rPr lang="en-US" sz="2000" dirty="0" smtClean="0"/>
              <a:t>	Two </a:t>
            </a:r>
            <a:r>
              <a:rPr lang="en-US" sz="2000" dirty="0"/>
              <a:t>Mid-term </a:t>
            </a:r>
            <a:r>
              <a:rPr lang="en-US" sz="2000" dirty="0" smtClean="0"/>
              <a:t>Exams:			40</a:t>
            </a:r>
            <a:r>
              <a:rPr lang="en-US" sz="2000" dirty="0"/>
              <a:t>%</a:t>
            </a:r>
          </a:p>
          <a:p>
            <a:pPr marL="0" indent="0">
              <a:lnSpc>
                <a:spcPct val="110000"/>
              </a:lnSpc>
              <a:spcBef>
                <a:spcPts val="600"/>
              </a:spcBef>
              <a:buNone/>
            </a:pPr>
            <a:r>
              <a:rPr lang="en-US" sz="2000" dirty="0" smtClean="0"/>
              <a:t>	</a:t>
            </a:r>
            <a:r>
              <a:rPr lang="en-US" sz="2000" dirty="0"/>
              <a:t>Activities (field visit, quizzes, etc</a:t>
            </a:r>
            <a:r>
              <a:rPr lang="en-US" sz="2000" dirty="0" smtClean="0"/>
              <a:t>.):	10%</a:t>
            </a:r>
            <a:endParaRPr lang="en-US" sz="2000" dirty="0"/>
          </a:p>
          <a:p>
            <a:pPr marL="0" indent="0">
              <a:lnSpc>
                <a:spcPct val="110000"/>
              </a:lnSpc>
              <a:spcBef>
                <a:spcPts val="600"/>
              </a:spcBef>
              <a:buNone/>
            </a:pPr>
            <a:r>
              <a:rPr lang="en-US" sz="2000" dirty="0" smtClean="0"/>
              <a:t>	</a:t>
            </a:r>
            <a:r>
              <a:rPr lang="en-US" sz="2000" dirty="0"/>
              <a:t>Project</a:t>
            </a:r>
            <a:r>
              <a:rPr lang="en-US" sz="2000" dirty="0" smtClean="0"/>
              <a:t>:</a:t>
            </a:r>
            <a:r>
              <a:rPr lang="en-US" sz="2000" dirty="0"/>
              <a:t>	</a:t>
            </a:r>
            <a:r>
              <a:rPr lang="en-US" sz="2000" dirty="0" smtClean="0"/>
              <a:t>			10%</a:t>
            </a:r>
          </a:p>
          <a:p>
            <a:pPr marL="0" indent="0">
              <a:lnSpc>
                <a:spcPct val="110000"/>
              </a:lnSpc>
              <a:spcBef>
                <a:spcPts val="600"/>
              </a:spcBef>
              <a:buNone/>
            </a:pPr>
            <a:r>
              <a:rPr lang="en-US" sz="2000" dirty="0" smtClean="0"/>
              <a:t>	Final Exam:</a:t>
            </a:r>
            <a:r>
              <a:rPr lang="en-US" sz="2000" dirty="0"/>
              <a:t>	</a:t>
            </a:r>
            <a:r>
              <a:rPr lang="en-US" sz="2000" dirty="0" smtClean="0"/>
              <a:t>			40</a:t>
            </a:r>
            <a:r>
              <a:rPr lang="en-US" sz="2000" dirty="0"/>
              <a:t>%	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en-US" sz="2000" u="sng" dirty="0" smtClean="0"/>
              <a:t>Examinations</a:t>
            </a:r>
            <a:r>
              <a:rPr lang="en-US" sz="2000" u="sng" dirty="0"/>
              <a:t>:</a:t>
            </a:r>
          </a:p>
          <a:p>
            <a:pPr marL="0" indent="0">
              <a:lnSpc>
                <a:spcPct val="110000"/>
              </a:lnSpc>
              <a:spcBef>
                <a:spcPts val="0"/>
              </a:spcBef>
              <a:buNone/>
            </a:pPr>
            <a:r>
              <a:rPr lang="en-US" sz="2000" dirty="0" smtClean="0"/>
              <a:t>	1</a:t>
            </a:r>
            <a:r>
              <a:rPr lang="en-US" sz="2000" baseline="30000" dirty="0" smtClean="0"/>
              <a:t>st</a:t>
            </a:r>
            <a:r>
              <a:rPr lang="en-US" sz="2000" dirty="0" smtClean="0"/>
              <a:t> </a:t>
            </a:r>
            <a:r>
              <a:rPr lang="en-US" sz="2000" dirty="0"/>
              <a:t>midterm on:   </a:t>
            </a:r>
            <a:r>
              <a:rPr lang="en-US" sz="2000" dirty="0" smtClean="0"/>
              <a:t>	</a:t>
            </a:r>
            <a:r>
              <a:rPr lang="en-US" sz="2000" dirty="0" smtClean="0"/>
              <a:t>		(</a:t>
            </a:r>
            <a:r>
              <a:rPr lang="en-US" sz="2000" dirty="0"/>
              <a:t>6:00 - 7:30 pm)</a:t>
            </a:r>
          </a:p>
          <a:p>
            <a:pPr marL="0" indent="0">
              <a:lnSpc>
                <a:spcPct val="110000"/>
              </a:lnSpc>
              <a:spcBef>
                <a:spcPts val="0"/>
              </a:spcBef>
              <a:buNone/>
            </a:pPr>
            <a:r>
              <a:rPr lang="en-US" sz="2000" dirty="0" smtClean="0"/>
              <a:t>	2</a:t>
            </a:r>
            <a:r>
              <a:rPr lang="en-US" sz="2000" baseline="30000" dirty="0" smtClean="0"/>
              <a:t>nd</a:t>
            </a:r>
            <a:r>
              <a:rPr lang="en-US" sz="2000" dirty="0" smtClean="0"/>
              <a:t> </a:t>
            </a:r>
            <a:r>
              <a:rPr lang="en-US" sz="2000" dirty="0"/>
              <a:t>midterm on:  </a:t>
            </a:r>
            <a:r>
              <a:rPr lang="en-US" sz="2000" dirty="0" smtClean="0"/>
              <a:t>		</a:t>
            </a:r>
            <a:r>
              <a:rPr lang="en-US" sz="2000" dirty="0" smtClean="0"/>
              <a:t>	</a:t>
            </a:r>
            <a:r>
              <a:rPr lang="en-US" sz="2000" dirty="0"/>
              <a:t>(6:00 - 7:30 pm</a:t>
            </a:r>
            <a:r>
              <a:rPr lang="en-US" sz="2000" dirty="0" smtClean="0"/>
              <a:t>) </a:t>
            </a:r>
            <a:endParaRPr lang="en-US" sz="2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60BA0E-20D0-4E7C-B286-26C960A6788F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173515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76200"/>
            <a:ext cx="7620000" cy="685800"/>
          </a:xfrm>
        </p:spPr>
        <p:txBody>
          <a:bodyPr>
            <a:normAutofit/>
          </a:bodyPr>
          <a:lstStyle/>
          <a:p>
            <a:r>
              <a:rPr lang="en-US" sz="3300" b="1" dirty="0" smtClean="0"/>
              <a:t>Environmental components of earth </a:t>
            </a:r>
            <a:endParaRPr lang="en-US" sz="3300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60BA0E-20D0-4E7C-B286-26C960A6788F}" type="slidenum">
              <a:rPr lang="en-US" smtClean="0"/>
              <a:t>5</a:t>
            </a:fld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/>
          <a:srcRect l="4567" t="2564"/>
          <a:stretch/>
        </p:blipFill>
        <p:spPr>
          <a:xfrm>
            <a:off x="5187292" y="723900"/>
            <a:ext cx="3863279" cy="30099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4"/>
          <a:srcRect t="43490"/>
          <a:stretch/>
        </p:blipFill>
        <p:spPr>
          <a:xfrm>
            <a:off x="5029200" y="3733800"/>
            <a:ext cx="4021371" cy="2976563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066800"/>
            <a:ext cx="5638800" cy="5486400"/>
          </a:xfrm>
        </p:spPr>
        <p:txBody>
          <a:bodyPr>
            <a:noAutofit/>
          </a:bodyPr>
          <a:lstStyle/>
          <a:p>
            <a:r>
              <a:rPr lang="en-US" sz="2400" dirty="0"/>
              <a:t>The </a:t>
            </a:r>
            <a:r>
              <a:rPr lang="en-US" sz="2400" b="1" dirty="0"/>
              <a:t>earth’s life-support system </a:t>
            </a:r>
            <a:r>
              <a:rPr lang="en-US" sz="2400" dirty="0"/>
              <a:t>consists of four </a:t>
            </a:r>
            <a:r>
              <a:rPr lang="en-US" sz="2400" dirty="0" smtClean="0"/>
              <a:t>main spherical </a:t>
            </a:r>
            <a:r>
              <a:rPr lang="en-US" sz="2400" dirty="0"/>
              <a:t>systems that interact with one </a:t>
            </a:r>
            <a:r>
              <a:rPr lang="en-US" sz="2400" dirty="0" smtClean="0"/>
              <a:t>another</a:t>
            </a:r>
          </a:p>
          <a:p>
            <a:pPr lvl="1">
              <a:lnSpc>
                <a:spcPct val="110000"/>
              </a:lnSpc>
            </a:pPr>
            <a:r>
              <a:rPr lang="en-US" sz="2400" dirty="0"/>
              <a:t>The atmosphere (air</a:t>
            </a:r>
            <a:r>
              <a:rPr lang="en-US" sz="2400" dirty="0" smtClean="0"/>
              <a:t>)</a:t>
            </a:r>
            <a:endParaRPr lang="en-US" sz="2400" dirty="0"/>
          </a:p>
          <a:p>
            <a:pPr lvl="1">
              <a:lnSpc>
                <a:spcPct val="110000"/>
              </a:lnSpc>
            </a:pPr>
            <a:r>
              <a:rPr lang="en-US" sz="2400" dirty="0"/>
              <a:t>the hydrosphere (water</a:t>
            </a:r>
            <a:r>
              <a:rPr lang="en-US" sz="2400" dirty="0" smtClean="0"/>
              <a:t>)</a:t>
            </a:r>
            <a:endParaRPr lang="en-US" sz="2400" dirty="0"/>
          </a:p>
          <a:p>
            <a:pPr lvl="1">
              <a:lnSpc>
                <a:spcPct val="110000"/>
              </a:lnSpc>
            </a:pPr>
            <a:r>
              <a:rPr lang="en-US" sz="2400" dirty="0"/>
              <a:t>the geosphere (rock, soil, and sediment</a:t>
            </a:r>
            <a:r>
              <a:rPr lang="en-US" sz="2400" dirty="0" smtClean="0"/>
              <a:t>)</a:t>
            </a:r>
            <a:endParaRPr lang="en-US" sz="2400" dirty="0"/>
          </a:p>
          <a:p>
            <a:pPr lvl="1">
              <a:lnSpc>
                <a:spcPct val="110000"/>
              </a:lnSpc>
            </a:pPr>
            <a:r>
              <a:rPr lang="en-US" sz="2400" dirty="0"/>
              <a:t>the biosphere (living things</a:t>
            </a:r>
            <a:r>
              <a:rPr lang="en-US" sz="2400" dirty="0" smtClean="0"/>
              <a:t>)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416519501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60BA0E-20D0-4E7C-B286-26C960A6788F}" type="slidenum">
              <a:rPr lang="en-US" smtClean="0"/>
              <a:t>6</a:t>
            </a:fld>
            <a:endParaRPr lang="en-US"/>
          </a:p>
        </p:txBody>
      </p:sp>
      <p:pic>
        <p:nvPicPr>
          <p:cNvPr id="8" name="Content Placeholder 7"/>
          <p:cNvPicPr>
            <a:picLocks noGrp="1" noChangeAspect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>
            <a:off x="228599" y="228294"/>
            <a:ext cx="8531909" cy="5662186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224588" y="5890480"/>
            <a:ext cx="86868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solidFill>
                  <a:schemeClr val="tx2"/>
                </a:solidFill>
              </a:rPr>
              <a:t>Land, air, water, and a variety of plants and animals sustain the earth’s diversity of life and human economies.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6925855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152400"/>
            <a:ext cx="7620000" cy="762000"/>
          </a:xfrm>
        </p:spPr>
        <p:txBody>
          <a:bodyPr>
            <a:normAutofit/>
          </a:bodyPr>
          <a:lstStyle/>
          <a:p>
            <a:r>
              <a:rPr lang="en-US" sz="3200" b="1" dirty="0"/>
              <a:t>The atmosphere</a:t>
            </a:r>
            <a:endParaRPr lang="en-US" sz="29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066800"/>
            <a:ext cx="8610600" cy="5486400"/>
          </a:xfrm>
        </p:spPr>
        <p:txBody>
          <a:bodyPr>
            <a:normAutofit/>
          </a:bodyPr>
          <a:lstStyle/>
          <a:p>
            <a:r>
              <a:rPr lang="en-US" sz="2400" dirty="0" smtClean="0"/>
              <a:t>Is </a:t>
            </a:r>
            <a:r>
              <a:rPr lang="en-US" sz="2400" dirty="0"/>
              <a:t>a thin spherical envelope </a:t>
            </a:r>
            <a:r>
              <a:rPr lang="en-US" sz="2400" dirty="0" smtClean="0"/>
              <a:t>of gases </a:t>
            </a:r>
            <a:r>
              <a:rPr lang="en-US" sz="2400" dirty="0"/>
              <a:t>surrounding the earth’s surface. </a:t>
            </a:r>
            <a:endParaRPr lang="en-US" sz="2400" dirty="0" smtClean="0"/>
          </a:p>
          <a:p>
            <a:r>
              <a:rPr lang="en-US" sz="2400" dirty="0" smtClean="0"/>
              <a:t>Its </a:t>
            </a:r>
            <a:r>
              <a:rPr lang="en-US" sz="2400" dirty="0"/>
              <a:t>inner layer</a:t>
            </a:r>
            <a:r>
              <a:rPr lang="en-US" sz="2400" dirty="0" smtClean="0"/>
              <a:t>, the </a:t>
            </a:r>
            <a:r>
              <a:rPr lang="en-US" sz="2400" b="1" dirty="0"/>
              <a:t>troposphere</a:t>
            </a:r>
            <a:r>
              <a:rPr lang="en-US" sz="2400" dirty="0" smtClean="0"/>
              <a:t>, contains </a:t>
            </a:r>
            <a:r>
              <a:rPr lang="en-US" sz="2400" dirty="0"/>
              <a:t>air that we breathe, </a:t>
            </a:r>
            <a:r>
              <a:rPr lang="en-US" sz="2400" dirty="0" smtClean="0"/>
              <a:t>which consists of:</a:t>
            </a:r>
            <a:endParaRPr lang="en-US" sz="2400" dirty="0"/>
          </a:p>
          <a:p>
            <a:pPr lvl="1"/>
            <a:r>
              <a:rPr lang="en-US" sz="2100" dirty="0" smtClean="0"/>
              <a:t>nitrogen </a:t>
            </a:r>
            <a:r>
              <a:rPr lang="en-US" sz="2100" dirty="0"/>
              <a:t>(78% of the total volume) </a:t>
            </a:r>
            <a:endParaRPr lang="en-US" sz="2100" dirty="0" smtClean="0"/>
          </a:p>
          <a:p>
            <a:pPr lvl="1"/>
            <a:r>
              <a:rPr lang="en-US" sz="2100" dirty="0" smtClean="0"/>
              <a:t>oxygen (</a:t>
            </a:r>
            <a:r>
              <a:rPr lang="en-US" sz="2100" dirty="0"/>
              <a:t>21%). </a:t>
            </a:r>
            <a:endParaRPr lang="en-US" sz="2100" dirty="0" smtClean="0"/>
          </a:p>
          <a:p>
            <a:pPr lvl="1"/>
            <a:r>
              <a:rPr lang="en-US" sz="2100" dirty="0" smtClean="0"/>
              <a:t>The </a:t>
            </a:r>
            <a:r>
              <a:rPr lang="en-US" sz="2100" dirty="0"/>
              <a:t>remaining 1% of the air includes </a:t>
            </a:r>
            <a:r>
              <a:rPr lang="en-US" sz="2100" dirty="0" smtClean="0"/>
              <a:t>water vapor</a:t>
            </a:r>
            <a:r>
              <a:rPr lang="en-US" sz="2100" dirty="0"/>
              <a:t>, carbon dioxide, </a:t>
            </a:r>
            <a:r>
              <a:rPr lang="en-US" sz="2100" dirty="0" smtClean="0"/>
              <a:t>methane, etc. </a:t>
            </a:r>
            <a:r>
              <a:rPr lang="en-US" sz="2100" dirty="0"/>
              <a:t>all of which </a:t>
            </a:r>
            <a:r>
              <a:rPr lang="en-US" sz="2100" dirty="0" smtClean="0"/>
              <a:t>are called </a:t>
            </a:r>
            <a:r>
              <a:rPr lang="en-US" sz="2100" b="1" dirty="0"/>
              <a:t>greenhouse </a:t>
            </a:r>
            <a:r>
              <a:rPr lang="en-US" sz="2100" b="1" dirty="0" smtClean="0"/>
              <a:t>gases</a:t>
            </a:r>
            <a:endParaRPr lang="en-US" dirty="0"/>
          </a:p>
          <a:p>
            <a:r>
              <a:rPr lang="en-US" sz="2400" dirty="0"/>
              <a:t>The next </a:t>
            </a:r>
            <a:r>
              <a:rPr lang="en-US" sz="2400" dirty="0" smtClean="0"/>
              <a:t>layer </a:t>
            </a:r>
            <a:r>
              <a:rPr lang="en-US" sz="2400" dirty="0"/>
              <a:t>is called the </a:t>
            </a:r>
            <a:r>
              <a:rPr lang="en-US" sz="2400" b="1" dirty="0" smtClean="0"/>
              <a:t>stratosphere</a:t>
            </a:r>
            <a:r>
              <a:rPr lang="en-US" sz="2400" dirty="0" smtClean="0"/>
              <a:t>, Its </a:t>
            </a:r>
            <a:r>
              <a:rPr lang="en-US" sz="2400" dirty="0"/>
              <a:t>lower portion holds enough ozone (O</a:t>
            </a:r>
            <a:r>
              <a:rPr lang="en-US" sz="2400" baseline="-25000" dirty="0"/>
              <a:t>3</a:t>
            </a:r>
            <a:r>
              <a:rPr lang="en-US" sz="2400" dirty="0"/>
              <a:t>) </a:t>
            </a:r>
            <a:r>
              <a:rPr lang="en-US" sz="2400" dirty="0" smtClean="0"/>
              <a:t>gas to </a:t>
            </a:r>
            <a:r>
              <a:rPr lang="en-US" sz="2400" dirty="0"/>
              <a:t>filter out about 95% of the sun’s harmful </a:t>
            </a:r>
            <a:r>
              <a:rPr lang="en-US" sz="2400" i="1" dirty="0" smtClean="0"/>
              <a:t>ultraviolet (</a:t>
            </a:r>
            <a:r>
              <a:rPr lang="en-US" sz="2400" i="1" dirty="0"/>
              <a:t>UV) radiation</a:t>
            </a:r>
            <a:endParaRPr lang="en-US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60BA0E-20D0-4E7C-B286-26C960A6788F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540619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152400"/>
            <a:ext cx="7620000" cy="762000"/>
          </a:xfrm>
        </p:spPr>
        <p:txBody>
          <a:bodyPr>
            <a:normAutofit/>
          </a:bodyPr>
          <a:lstStyle/>
          <a:p>
            <a:r>
              <a:rPr lang="en-US" sz="3200" b="1" dirty="0"/>
              <a:t>The hydrosphere</a:t>
            </a:r>
            <a:endParaRPr lang="en-US" sz="29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066800"/>
            <a:ext cx="8610600" cy="2819400"/>
          </a:xfrm>
        </p:spPr>
        <p:txBody>
          <a:bodyPr>
            <a:normAutofit/>
          </a:bodyPr>
          <a:lstStyle/>
          <a:p>
            <a:r>
              <a:rPr lang="en-US" sz="2400" dirty="0"/>
              <a:t>consists of all of the water </a:t>
            </a:r>
            <a:r>
              <a:rPr lang="en-US" sz="2400" dirty="0" smtClean="0"/>
              <a:t>on or </a:t>
            </a:r>
            <a:r>
              <a:rPr lang="en-US" sz="2400" dirty="0"/>
              <a:t>near the earth’s surface. </a:t>
            </a:r>
            <a:endParaRPr lang="en-US" sz="2400" dirty="0" smtClean="0"/>
          </a:p>
          <a:p>
            <a:r>
              <a:rPr lang="en-US" sz="2400" dirty="0" smtClean="0"/>
              <a:t>It </a:t>
            </a:r>
            <a:r>
              <a:rPr lang="en-US" sz="2400" dirty="0"/>
              <a:t>is found as </a:t>
            </a:r>
            <a:r>
              <a:rPr lang="en-US" sz="2400" i="1" dirty="0"/>
              <a:t>water vapor </a:t>
            </a:r>
            <a:r>
              <a:rPr lang="en-US" sz="2400" dirty="0" smtClean="0"/>
              <a:t>in the </a:t>
            </a:r>
            <a:r>
              <a:rPr lang="en-US" sz="2400" dirty="0"/>
              <a:t>atmosphere, </a:t>
            </a:r>
            <a:r>
              <a:rPr lang="en-US" sz="2400" i="1" dirty="0"/>
              <a:t>liquid water </a:t>
            </a:r>
            <a:r>
              <a:rPr lang="en-US" sz="2400" dirty="0"/>
              <a:t>on the surface and underground</a:t>
            </a:r>
            <a:r>
              <a:rPr lang="en-US" sz="2400" dirty="0" smtClean="0"/>
              <a:t>, and </a:t>
            </a:r>
            <a:r>
              <a:rPr lang="en-US" sz="2400" i="1" dirty="0" smtClean="0"/>
              <a:t>ice</a:t>
            </a:r>
            <a:r>
              <a:rPr lang="en-US" sz="2400" dirty="0" smtClean="0"/>
              <a:t>. </a:t>
            </a:r>
          </a:p>
          <a:p>
            <a:r>
              <a:rPr lang="en-US" sz="2400" dirty="0" smtClean="0"/>
              <a:t>The </a:t>
            </a:r>
            <a:r>
              <a:rPr lang="en-US" sz="2400" dirty="0"/>
              <a:t>oceans, </a:t>
            </a:r>
            <a:r>
              <a:rPr lang="en-US" sz="2400" dirty="0" smtClean="0"/>
              <a:t>which </a:t>
            </a:r>
            <a:r>
              <a:rPr lang="en-US" sz="2400" dirty="0"/>
              <a:t>cover about 71% of the globe, contain about 97% </a:t>
            </a:r>
            <a:r>
              <a:rPr lang="en-US" sz="2400" dirty="0" smtClean="0"/>
              <a:t>of the </a:t>
            </a:r>
            <a:r>
              <a:rPr lang="en-US" sz="2400" dirty="0"/>
              <a:t>earth’s water.</a:t>
            </a:r>
            <a:endParaRPr lang="en-US" sz="240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60BA0E-20D0-4E7C-B286-26C960A6788F}" type="slidenum">
              <a:rPr lang="en-US" smtClean="0"/>
              <a:t>8</a:t>
            </a:fld>
            <a:endParaRPr lang="en-US"/>
          </a:p>
        </p:txBody>
      </p:sp>
      <p:pic>
        <p:nvPicPr>
          <p:cNvPr id="1026" name="Picture 2" descr="Image result for The hydrosphere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4200" y="3897745"/>
            <a:ext cx="2587625" cy="2587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1456709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152400"/>
            <a:ext cx="7620000" cy="762000"/>
          </a:xfrm>
        </p:spPr>
        <p:txBody>
          <a:bodyPr>
            <a:normAutofit/>
          </a:bodyPr>
          <a:lstStyle/>
          <a:p>
            <a:r>
              <a:rPr lang="en-US" sz="3200" b="1" dirty="0"/>
              <a:t>The geosphere</a:t>
            </a:r>
            <a:endParaRPr lang="en-US" sz="29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066800"/>
            <a:ext cx="8610600" cy="3200400"/>
          </a:xfrm>
        </p:spPr>
        <p:txBody>
          <a:bodyPr>
            <a:normAutofit/>
          </a:bodyPr>
          <a:lstStyle/>
          <a:p>
            <a:r>
              <a:rPr lang="en-US" sz="2400" dirty="0"/>
              <a:t>consists of the earth’s intensely </a:t>
            </a:r>
            <a:r>
              <a:rPr lang="en-US" sz="2400" dirty="0" smtClean="0"/>
              <a:t>hot </a:t>
            </a:r>
            <a:r>
              <a:rPr lang="en-US" sz="2400" i="1" dirty="0" smtClean="0"/>
              <a:t>core</a:t>
            </a:r>
            <a:r>
              <a:rPr lang="en-US" sz="2400" dirty="0"/>
              <a:t>, a thick </a:t>
            </a:r>
            <a:r>
              <a:rPr lang="en-US" sz="2400" i="1" dirty="0"/>
              <a:t>mantle </a:t>
            </a:r>
            <a:r>
              <a:rPr lang="en-US" sz="2400" dirty="0"/>
              <a:t>composed mostly of rock, and a </a:t>
            </a:r>
            <a:r>
              <a:rPr lang="en-US" sz="2400" dirty="0" smtClean="0"/>
              <a:t>thin </a:t>
            </a:r>
            <a:r>
              <a:rPr lang="en-US" sz="2400" dirty="0"/>
              <a:t>outer </a:t>
            </a:r>
            <a:r>
              <a:rPr lang="en-US" sz="2400" i="1" dirty="0" smtClean="0"/>
              <a:t>crust.</a:t>
            </a:r>
          </a:p>
          <a:p>
            <a:r>
              <a:rPr lang="en-US" sz="2400" dirty="0" smtClean="0"/>
              <a:t>Its upper portion contains nonrenewable fossil fuels and minerals that we use, as well as renewable soil chemicals (nutrients) that organisms need in order to live, grow, and reproduce.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60BA0E-20D0-4E7C-B286-26C960A6788F}" type="slidenum">
              <a:rPr lang="en-US" smtClean="0"/>
              <a:t>9</a:t>
            </a:fld>
            <a:endParaRPr lang="en-US"/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381000" y="4114800"/>
            <a:ext cx="7620000" cy="762000"/>
          </a:xfrm>
          <a:prstGeom prst="rect">
            <a:avLst/>
          </a:prstGeom>
        </p:spPr>
        <p:txBody>
          <a:bodyPr vert="horz" lIns="121899" tIns="60949" rIns="121899" bIns="60949" rtlCol="0" anchor="b">
            <a:normAutofit/>
          </a:bodyPr>
          <a:lstStyle>
            <a:lvl1pPr algn="l" defTabSz="914484" rtl="0" eaLnBrk="1" latinLnBrk="0" hangingPunct="1">
              <a:lnSpc>
                <a:spcPct val="85000"/>
              </a:lnSpc>
              <a:spcBef>
                <a:spcPct val="0"/>
              </a:spcBef>
              <a:buNone/>
              <a:tabLst/>
              <a:defRPr sz="3301" kern="1200" cap="none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b="1" dirty="0" smtClean="0"/>
              <a:t>The </a:t>
            </a:r>
            <a:r>
              <a:rPr lang="en-US" sz="3200" b="1" dirty="0"/>
              <a:t>biosphere</a:t>
            </a:r>
            <a:endParaRPr lang="en-US" sz="2900" b="1" dirty="0"/>
          </a:p>
        </p:txBody>
      </p:sp>
      <p:sp>
        <p:nvSpPr>
          <p:cNvPr id="9" name="Content Placeholder 2"/>
          <p:cNvSpPr txBox="1">
            <a:spLocks/>
          </p:cNvSpPr>
          <p:nvPr/>
        </p:nvSpPr>
        <p:spPr>
          <a:xfrm>
            <a:off x="381000" y="4953000"/>
            <a:ext cx="8610600" cy="1676400"/>
          </a:xfrm>
          <a:prstGeom prst="rect">
            <a:avLst/>
          </a:prstGeom>
        </p:spPr>
        <p:txBody>
          <a:bodyPr vert="horz" lIns="121899" tIns="60949" rIns="121899" bIns="60949" rtlCol="0">
            <a:normAutofit/>
          </a:bodyPr>
          <a:lstStyle>
            <a:lvl1pPr marL="228621" indent="-228621" algn="l" defTabSz="914484" rtl="0" eaLnBrk="1" latinLnBrk="0" hangingPunct="1">
              <a:lnSpc>
                <a:spcPct val="95000"/>
              </a:lnSpc>
              <a:spcBef>
                <a:spcPts val="1400"/>
              </a:spcBef>
              <a:buSzPct val="10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48690" indent="-228621" algn="l" defTabSz="914484" rtl="0" eaLnBrk="1" latinLnBrk="0" hangingPunct="1">
              <a:lnSpc>
                <a:spcPct val="95000"/>
              </a:lnSpc>
              <a:spcBef>
                <a:spcPts val="800"/>
              </a:spcBef>
              <a:buSzPct val="100000"/>
              <a:buFont typeface="Century Gothic" pitchFamily="34" charset="0"/>
              <a:buChar char="–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68759" indent="-228621" algn="l" defTabSz="914484" rtl="0" eaLnBrk="1" latinLnBrk="0" hangingPunct="1">
              <a:lnSpc>
                <a:spcPct val="95000"/>
              </a:lnSpc>
              <a:spcBef>
                <a:spcPts val="800"/>
              </a:spcBef>
              <a:buSzPct val="100000"/>
              <a:buFont typeface="Century Gothic" pitchFamily="34" charset="0"/>
              <a:buChar char="–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88829" indent="-228621" algn="l" defTabSz="914484" rtl="0" eaLnBrk="1" latinLnBrk="0" hangingPunct="1">
              <a:lnSpc>
                <a:spcPct val="95000"/>
              </a:lnSpc>
              <a:spcBef>
                <a:spcPts val="800"/>
              </a:spcBef>
              <a:buSzPct val="100000"/>
              <a:buFont typeface="Century Gothic" pitchFamily="34" charset="0"/>
              <a:buChar char="–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08898" indent="-228621" algn="l" defTabSz="914484" rtl="0" eaLnBrk="1" latinLnBrk="0" hangingPunct="1">
              <a:lnSpc>
                <a:spcPct val="95000"/>
              </a:lnSpc>
              <a:spcBef>
                <a:spcPts val="800"/>
              </a:spcBef>
              <a:buSzPct val="100000"/>
              <a:buFont typeface="Century Gothic" pitchFamily="34" charset="0"/>
              <a:buChar char="–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28967" indent="-228621" algn="l" defTabSz="914484" rtl="0" eaLnBrk="1" latinLnBrk="0" hangingPunct="1">
              <a:lnSpc>
                <a:spcPct val="95000"/>
              </a:lnSpc>
              <a:spcBef>
                <a:spcPts val="800"/>
              </a:spcBef>
              <a:buSzPct val="90000"/>
              <a:buFont typeface="Century Gothic" pitchFamily="34" charset="0"/>
              <a:buChar char="–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49037" indent="-228621" algn="l" defTabSz="914484" rtl="0" eaLnBrk="1" latinLnBrk="0" hangingPunct="1">
              <a:lnSpc>
                <a:spcPct val="95000"/>
              </a:lnSpc>
              <a:spcBef>
                <a:spcPts val="800"/>
              </a:spcBef>
              <a:buSzPct val="90000"/>
              <a:buFont typeface="Century Gothic" pitchFamily="34" charset="0"/>
              <a:buChar char="–"/>
              <a:defRPr sz="135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69106" indent="-228621" algn="l" defTabSz="914484" rtl="0" eaLnBrk="1" latinLnBrk="0" hangingPunct="1">
              <a:lnSpc>
                <a:spcPct val="95000"/>
              </a:lnSpc>
              <a:spcBef>
                <a:spcPts val="800"/>
              </a:spcBef>
              <a:buSzPct val="90000"/>
              <a:buFont typeface="Century Gothic" pitchFamily="34" charset="0"/>
              <a:buChar char="–"/>
              <a:defRPr sz="135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900" indent="-228621" algn="l" defTabSz="914484" rtl="0" eaLnBrk="1" latinLnBrk="0" hangingPunct="1">
              <a:lnSpc>
                <a:spcPct val="95000"/>
              </a:lnSpc>
              <a:spcBef>
                <a:spcPts val="800"/>
              </a:spcBef>
              <a:buSzPct val="90000"/>
              <a:buFont typeface="Century Gothic" pitchFamily="34" charset="0"/>
              <a:buChar char="–"/>
              <a:defRPr sz="135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dirty="0"/>
              <a:t>consists of the parts of the atmosphere</a:t>
            </a:r>
            <a:r>
              <a:rPr lang="en-US" sz="2400" dirty="0" smtClean="0"/>
              <a:t>, hydrosphere</a:t>
            </a:r>
            <a:r>
              <a:rPr lang="en-US" sz="2400" dirty="0"/>
              <a:t>, and geosphere where life is found</a:t>
            </a:r>
            <a:r>
              <a:rPr lang="en-US" sz="2400" dirty="0" smtClean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20323545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ooks 16x9">
  <a:themeElements>
    <a:clrScheme name="Books_16x9">
      <a:dk1>
        <a:srgbClr val="374C81"/>
      </a:dk1>
      <a:lt1>
        <a:srgbClr val="FFFFFF"/>
      </a:lt1>
      <a:dk2>
        <a:srgbClr val="000000"/>
      </a:dk2>
      <a:lt2>
        <a:srgbClr val="EDE5DF"/>
      </a:lt2>
      <a:accent1>
        <a:srgbClr val="414E77"/>
      </a:accent1>
      <a:accent2>
        <a:srgbClr val="70AAC4"/>
      </a:accent2>
      <a:accent3>
        <a:srgbClr val="8B6A94"/>
      </a:accent3>
      <a:accent4>
        <a:srgbClr val="61A796"/>
      </a:accent4>
      <a:accent5>
        <a:srgbClr val="4E5798"/>
      </a:accent5>
      <a:accent6>
        <a:srgbClr val="7E5C5C"/>
      </a:accent6>
      <a:hlink>
        <a:srgbClr val="0070C0"/>
      </a:hlink>
      <a:folHlink>
        <a:srgbClr val="7030A0"/>
      </a:folHlink>
    </a:clrScheme>
    <a:fontScheme name="Century Gothic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80000" r="-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30000" t="30000" r="70000" b="10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Books16x9">
      <a:dk1>
        <a:srgbClr val="374C81"/>
      </a:dk1>
      <a:lt1>
        <a:srgbClr val="FFFFFF"/>
      </a:lt1>
      <a:dk2>
        <a:srgbClr val="000000"/>
      </a:dk2>
      <a:lt2>
        <a:srgbClr val="EDE5DF"/>
      </a:lt2>
      <a:accent1>
        <a:srgbClr val="414E77"/>
      </a:accent1>
      <a:accent2>
        <a:srgbClr val="70AAC4"/>
      </a:accent2>
      <a:accent3>
        <a:srgbClr val="8B6A94"/>
      </a:accent3>
      <a:accent4>
        <a:srgbClr val="61A796"/>
      </a:accent4>
      <a:accent5>
        <a:srgbClr val="4E5798"/>
      </a:accent5>
      <a:accent6>
        <a:srgbClr val="7E5C5C"/>
      </a:accent6>
      <a:hlink>
        <a:srgbClr val="0070C0"/>
      </a:hlink>
      <a:folHlink>
        <a:srgbClr val="7030A0"/>
      </a:folHlink>
    </a:clrScheme>
    <a:fontScheme name="Century Gothic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80000" r="-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30000" t="30000" r="70000" b="10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Books16x9">
      <a:dk1>
        <a:srgbClr val="374C81"/>
      </a:dk1>
      <a:lt1>
        <a:srgbClr val="FFFFFF"/>
      </a:lt1>
      <a:dk2>
        <a:srgbClr val="000000"/>
      </a:dk2>
      <a:lt2>
        <a:srgbClr val="EDE5DF"/>
      </a:lt2>
      <a:accent1>
        <a:srgbClr val="414E77"/>
      </a:accent1>
      <a:accent2>
        <a:srgbClr val="70AAC4"/>
      </a:accent2>
      <a:accent3>
        <a:srgbClr val="8B6A94"/>
      </a:accent3>
      <a:accent4>
        <a:srgbClr val="61A796"/>
      </a:accent4>
      <a:accent5>
        <a:srgbClr val="4E5798"/>
      </a:accent5>
      <a:accent6>
        <a:srgbClr val="7E5C5C"/>
      </a:accent6>
      <a:hlink>
        <a:srgbClr val="0070C0"/>
      </a:hlink>
      <a:folHlink>
        <a:srgbClr val="7030A0"/>
      </a:folHlink>
    </a:clrScheme>
    <a:fontScheme name="Century Gothic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80000" r="-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30000" t="30000" r="70000" b="10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Books_16x9">
    <a:dk1>
      <a:srgbClr val="374C81"/>
    </a:dk1>
    <a:lt1>
      <a:srgbClr val="FFFFFF"/>
    </a:lt1>
    <a:dk2>
      <a:srgbClr val="000000"/>
    </a:dk2>
    <a:lt2>
      <a:srgbClr val="EDE5DF"/>
    </a:lt2>
    <a:accent1>
      <a:srgbClr val="414E77"/>
    </a:accent1>
    <a:accent2>
      <a:srgbClr val="70AAC4"/>
    </a:accent2>
    <a:accent3>
      <a:srgbClr val="8B6A94"/>
    </a:accent3>
    <a:accent4>
      <a:srgbClr val="61A796"/>
    </a:accent4>
    <a:accent5>
      <a:srgbClr val="4E5798"/>
    </a:accent5>
    <a:accent6>
      <a:srgbClr val="7E5C5C"/>
    </a:accent6>
    <a:hlink>
      <a:srgbClr val="0070C0"/>
    </a:hlink>
    <a:folHlink>
      <a:srgbClr val="7030A0"/>
    </a:folHlink>
  </a:clrScheme>
</a:themeOverride>
</file>

<file path=ppt/theme/themeOverride10.xml><?xml version="1.0" encoding="utf-8"?>
<a:themeOverride xmlns:a="http://schemas.openxmlformats.org/drawingml/2006/main">
  <a:clrScheme name="Books_16x9">
    <a:dk1>
      <a:srgbClr val="374C81"/>
    </a:dk1>
    <a:lt1>
      <a:srgbClr val="FFFFFF"/>
    </a:lt1>
    <a:dk2>
      <a:srgbClr val="000000"/>
    </a:dk2>
    <a:lt2>
      <a:srgbClr val="EDE5DF"/>
    </a:lt2>
    <a:accent1>
      <a:srgbClr val="414E77"/>
    </a:accent1>
    <a:accent2>
      <a:srgbClr val="70AAC4"/>
    </a:accent2>
    <a:accent3>
      <a:srgbClr val="8B6A94"/>
    </a:accent3>
    <a:accent4>
      <a:srgbClr val="61A796"/>
    </a:accent4>
    <a:accent5>
      <a:srgbClr val="4E5798"/>
    </a:accent5>
    <a:accent6>
      <a:srgbClr val="7E5C5C"/>
    </a:accent6>
    <a:hlink>
      <a:srgbClr val="0070C0"/>
    </a:hlink>
    <a:folHlink>
      <a:srgbClr val="7030A0"/>
    </a:folHlink>
  </a:clrScheme>
</a:themeOverride>
</file>

<file path=ppt/theme/themeOverride11.xml><?xml version="1.0" encoding="utf-8"?>
<a:themeOverride xmlns:a="http://schemas.openxmlformats.org/drawingml/2006/main">
  <a:clrScheme name="Books_16x9">
    <a:dk1>
      <a:srgbClr val="374C81"/>
    </a:dk1>
    <a:lt1>
      <a:srgbClr val="FFFFFF"/>
    </a:lt1>
    <a:dk2>
      <a:srgbClr val="000000"/>
    </a:dk2>
    <a:lt2>
      <a:srgbClr val="EDE5DF"/>
    </a:lt2>
    <a:accent1>
      <a:srgbClr val="414E77"/>
    </a:accent1>
    <a:accent2>
      <a:srgbClr val="70AAC4"/>
    </a:accent2>
    <a:accent3>
      <a:srgbClr val="8B6A94"/>
    </a:accent3>
    <a:accent4>
      <a:srgbClr val="61A796"/>
    </a:accent4>
    <a:accent5>
      <a:srgbClr val="4E5798"/>
    </a:accent5>
    <a:accent6>
      <a:srgbClr val="7E5C5C"/>
    </a:accent6>
    <a:hlink>
      <a:srgbClr val="0070C0"/>
    </a:hlink>
    <a:folHlink>
      <a:srgbClr val="7030A0"/>
    </a:folHlink>
  </a:clrScheme>
</a:themeOverride>
</file>

<file path=ppt/theme/themeOverride12.xml><?xml version="1.0" encoding="utf-8"?>
<a:themeOverride xmlns:a="http://schemas.openxmlformats.org/drawingml/2006/main">
  <a:clrScheme name="Books_16x9">
    <a:dk1>
      <a:srgbClr val="374C81"/>
    </a:dk1>
    <a:lt1>
      <a:srgbClr val="FFFFFF"/>
    </a:lt1>
    <a:dk2>
      <a:srgbClr val="000000"/>
    </a:dk2>
    <a:lt2>
      <a:srgbClr val="EDE5DF"/>
    </a:lt2>
    <a:accent1>
      <a:srgbClr val="414E77"/>
    </a:accent1>
    <a:accent2>
      <a:srgbClr val="70AAC4"/>
    </a:accent2>
    <a:accent3>
      <a:srgbClr val="8B6A94"/>
    </a:accent3>
    <a:accent4>
      <a:srgbClr val="61A796"/>
    </a:accent4>
    <a:accent5>
      <a:srgbClr val="4E5798"/>
    </a:accent5>
    <a:accent6>
      <a:srgbClr val="7E5C5C"/>
    </a:accent6>
    <a:hlink>
      <a:srgbClr val="0070C0"/>
    </a:hlink>
    <a:folHlink>
      <a:srgbClr val="7030A0"/>
    </a:folHlink>
  </a:clrScheme>
</a:themeOverride>
</file>

<file path=ppt/theme/themeOverride13.xml><?xml version="1.0" encoding="utf-8"?>
<a:themeOverride xmlns:a="http://schemas.openxmlformats.org/drawingml/2006/main">
  <a:clrScheme name="Books_16x9">
    <a:dk1>
      <a:srgbClr val="374C81"/>
    </a:dk1>
    <a:lt1>
      <a:srgbClr val="FFFFFF"/>
    </a:lt1>
    <a:dk2>
      <a:srgbClr val="000000"/>
    </a:dk2>
    <a:lt2>
      <a:srgbClr val="EDE5DF"/>
    </a:lt2>
    <a:accent1>
      <a:srgbClr val="414E77"/>
    </a:accent1>
    <a:accent2>
      <a:srgbClr val="70AAC4"/>
    </a:accent2>
    <a:accent3>
      <a:srgbClr val="8B6A94"/>
    </a:accent3>
    <a:accent4>
      <a:srgbClr val="61A796"/>
    </a:accent4>
    <a:accent5>
      <a:srgbClr val="4E5798"/>
    </a:accent5>
    <a:accent6>
      <a:srgbClr val="7E5C5C"/>
    </a:accent6>
    <a:hlink>
      <a:srgbClr val="0070C0"/>
    </a:hlink>
    <a:folHlink>
      <a:srgbClr val="7030A0"/>
    </a:folHlink>
  </a:clrScheme>
</a:themeOverride>
</file>

<file path=ppt/theme/themeOverride14.xml><?xml version="1.0" encoding="utf-8"?>
<a:themeOverride xmlns:a="http://schemas.openxmlformats.org/drawingml/2006/main">
  <a:clrScheme name="Books_16x9">
    <a:dk1>
      <a:srgbClr val="374C81"/>
    </a:dk1>
    <a:lt1>
      <a:srgbClr val="FFFFFF"/>
    </a:lt1>
    <a:dk2>
      <a:srgbClr val="000000"/>
    </a:dk2>
    <a:lt2>
      <a:srgbClr val="EDE5DF"/>
    </a:lt2>
    <a:accent1>
      <a:srgbClr val="414E77"/>
    </a:accent1>
    <a:accent2>
      <a:srgbClr val="70AAC4"/>
    </a:accent2>
    <a:accent3>
      <a:srgbClr val="8B6A94"/>
    </a:accent3>
    <a:accent4>
      <a:srgbClr val="61A796"/>
    </a:accent4>
    <a:accent5>
      <a:srgbClr val="4E5798"/>
    </a:accent5>
    <a:accent6>
      <a:srgbClr val="7E5C5C"/>
    </a:accent6>
    <a:hlink>
      <a:srgbClr val="0070C0"/>
    </a:hlink>
    <a:folHlink>
      <a:srgbClr val="7030A0"/>
    </a:folHlink>
  </a:clrScheme>
</a:themeOverride>
</file>

<file path=ppt/theme/themeOverride15.xml><?xml version="1.0" encoding="utf-8"?>
<a:themeOverride xmlns:a="http://schemas.openxmlformats.org/drawingml/2006/main">
  <a:clrScheme name="Books_16x9">
    <a:dk1>
      <a:srgbClr val="374C81"/>
    </a:dk1>
    <a:lt1>
      <a:srgbClr val="FFFFFF"/>
    </a:lt1>
    <a:dk2>
      <a:srgbClr val="000000"/>
    </a:dk2>
    <a:lt2>
      <a:srgbClr val="EDE5DF"/>
    </a:lt2>
    <a:accent1>
      <a:srgbClr val="414E77"/>
    </a:accent1>
    <a:accent2>
      <a:srgbClr val="70AAC4"/>
    </a:accent2>
    <a:accent3>
      <a:srgbClr val="8B6A94"/>
    </a:accent3>
    <a:accent4>
      <a:srgbClr val="61A796"/>
    </a:accent4>
    <a:accent5>
      <a:srgbClr val="4E5798"/>
    </a:accent5>
    <a:accent6>
      <a:srgbClr val="7E5C5C"/>
    </a:accent6>
    <a:hlink>
      <a:srgbClr val="0070C0"/>
    </a:hlink>
    <a:folHlink>
      <a:srgbClr val="7030A0"/>
    </a:folHlink>
  </a:clrScheme>
</a:themeOverride>
</file>

<file path=ppt/theme/themeOverride16.xml><?xml version="1.0" encoding="utf-8"?>
<a:themeOverride xmlns:a="http://schemas.openxmlformats.org/drawingml/2006/main">
  <a:clrScheme name="Books_16x9">
    <a:dk1>
      <a:srgbClr val="374C81"/>
    </a:dk1>
    <a:lt1>
      <a:srgbClr val="FFFFFF"/>
    </a:lt1>
    <a:dk2>
      <a:srgbClr val="000000"/>
    </a:dk2>
    <a:lt2>
      <a:srgbClr val="EDE5DF"/>
    </a:lt2>
    <a:accent1>
      <a:srgbClr val="414E77"/>
    </a:accent1>
    <a:accent2>
      <a:srgbClr val="70AAC4"/>
    </a:accent2>
    <a:accent3>
      <a:srgbClr val="8B6A94"/>
    </a:accent3>
    <a:accent4>
      <a:srgbClr val="61A796"/>
    </a:accent4>
    <a:accent5>
      <a:srgbClr val="4E5798"/>
    </a:accent5>
    <a:accent6>
      <a:srgbClr val="7E5C5C"/>
    </a:accent6>
    <a:hlink>
      <a:srgbClr val="0070C0"/>
    </a:hlink>
    <a:folHlink>
      <a:srgbClr val="7030A0"/>
    </a:folHlink>
  </a:clrScheme>
</a:themeOverride>
</file>

<file path=ppt/theme/themeOverride17.xml><?xml version="1.0" encoding="utf-8"?>
<a:themeOverride xmlns:a="http://schemas.openxmlformats.org/drawingml/2006/main">
  <a:clrScheme name="Books_16x9">
    <a:dk1>
      <a:srgbClr val="374C81"/>
    </a:dk1>
    <a:lt1>
      <a:srgbClr val="FFFFFF"/>
    </a:lt1>
    <a:dk2>
      <a:srgbClr val="000000"/>
    </a:dk2>
    <a:lt2>
      <a:srgbClr val="EDE5DF"/>
    </a:lt2>
    <a:accent1>
      <a:srgbClr val="414E77"/>
    </a:accent1>
    <a:accent2>
      <a:srgbClr val="70AAC4"/>
    </a:accent2>
    <a:accent3>
      <a:srgbClr val="8B6A94"/>
    </a:accent3>
    <a:accent4>
      <a:srgbClr val="61A796"/>
    </a:accent4>
    <a:accent5>
      <a:srgbClr val="4E5798"/>
    </a:accent5>
    <a:accent6>
      <a:srgbClr val="7E5C5C"/>
    </a:accent6>
    <a:hlink>
      <a:srgbClr val="0070C0"/>
    </a:hlink>
    <a:folHlink>
      <a:srgbClr val="7030A0"/>
    </a:folHlink>
  </a:clrScheme>
</a:themeOverride>
</file>

<file path=ppt/theme/themeOverride18.xml><?xml version="1.0" encoding="utf-8"?>
<a:themeOverride xmlns:a="http://schemas.openxmlformats.org/drawingml/2006/main">
  <a:clrScheme name="Books_16x9">
    <a:dk1>
      <a:srgbClr val="374C81"/>
    </a:dk1>
    <a:lt1>
      <a:srgbClr val="FFFFFF"/>
    </a:lt1>
    <a:dk2>
      <a:srgbClr val="000000"/>
    </a:dk2>
    <a:lt2>
      <a:srgbClr val="EDE5DF"/>
    </a:lt2>
    <a:accent1>
      <a:srgbClr val="414E77"/>
    </a:accent1>
    <a:accent2>
      <a:srgbClr val="70AAC4"/>
    </a:accent2>
    <a:accent3>
      <a:srgbClr val="8B6A94"/>
    </a:accent3>
    <a:accent4>
      <a:srgbClr val="61A796"/>
    </a:accent4>
    <a:accent5>
      <a:srgbClr val="4E5798"/>
    </a:accent5>
    <a:accent6>
      <a:srgbClr val="7E5C5C"/>
    </a:accent6>
    <a:hlink>
      <a:srgbClr val="0070C0"/>
    </a:hlink>
    <a:folHlink>
      <a:srgbClr val="7030A0"/>
    </a:folHlink>
  </a:clrScheme>
</a:themeOverride>
</file>

<file path=ppt/theme/themeOverride19.xml><?xml version="1.0" encoding="utf-8"?>
<a:themeOverride xmlns:a="http://schemas.openxmlformats.org/drawingml/2006/main">
  <a:clrScheme name="Books_16x9">
    <a:dk1>
      <a:srgbClr val="374C81"/>
    </a:dk1>
    <a:lt1>
      <a:srgbClr val="FFFFFF"/>
    </a:lt1>
    <a:dk2>
      <a:srgbClr val="000000"/>
    </a:dk2>
    <a:lt2>
      <a:srgbClr val="EDE5DF"/>
    </a:lt2>
    <a:accent1>
      <a:srgbClr val="414E77"/>
    </a:accent1>
    <a:accent2>
      <a:srgbClr val="70AAC4"/>
    </a:accent2>
    <a:accent3>
      <a:srgbClr val="8B6A94"/>
    </a:accent3>
    <a:accent4>
      <a:srgbClr val="61A796"/>
    </a:accent4>
    <a:accent5>
      <a:srgbClr val="4E5798"/>
    </a:accent5>
    <a:accent6>
      <a:srgbClr val="7E5C5C"/>
    </a:accent6>
    <a:hlink>
      <a:srgbClr val="0070C0"/>
    </a:hlink>
    <a:folHlink>
      <a:srgbClr val="7030A0"/>
    </a:folHlink>
  </a:clrScheme>
</a:themeOverride>
</file>

<file path=ppt/theme/themeOverride2.xml><?xml version="1.0" encoding="utf-8"?>
<a:themeOverride xmlns:a="http://schemas.openxmlformats.org/drawingml/2006/main">
  <a:clrScheme name="Books_16x9">
    <a:dk1>
      <a:srgbClr val="374C81"/>
    </a:dk1>
    <a:lt1>
      <a:srgbClr val="FFFFFF"/>
    </a:lt1>
    <a:dk2>
      <a:srgbClr val="000000"/>
    </a:dk2>
    <a:lt2>
      <a:srgbClr val="EDE5DF"/>
    </a:lt2>
    <a:accent1>
      <a:srgbClr val="414E77"/>
    </a:accent1>
    <a:accent2>
      <a:srgbClr val="70AAC4"/>
    </a:accent2>
    <a:accent3>
      <a:srgbClr val="8B6A94"/>
    </a:accent3>
    <a:accent4>
      <a:srgbClr val="61A796"/>
    </a:accent4>
    <a:accent5>
      <a:srgbClr val="4E5798"/>
    </a:accent5>
    <a:accent6>
      <a:srgbClr val="7E5C5C"/>
    </a:accent6>
    <a:hlink>
      <a:srgbClr val="0070C0"/>
    </a:hlink>
    <a:folHlink>
      <a:srgbClr val="7030A0"/>
    </a:folHlink>
  </a:clrScheme>
</a:themeOverride>
</file>

<file path=ppt/theme/themeOverride20.xml><?xml version="1.0" encoding="utf-8"?>
<a:themeOverride xmlns:a="http://schemas.openxmlformats.org/drawingml/2006/main">
  <a:clrScheme name="Books_16x9">
    <a:dk1>
      <a:srgbClr val="374C81"/>
    </a:dk1>
    <a:lt1>
      <a:srgbClr val="FFFFFF"/>
    </a:lt1>
    <a:dk2>
      <a:srgbClr val="000000"/>
    </a:dk2>
    <a:lt2>
      <a:srgbClr val="EDE5DF"/>
    </a:lt2>
    <a:accent1>
      <a:srgbClr val="414E77"/>
    </a:accent1>
    <a:accent2>
      <a:srgbClr val="70AAC4"/>
    </a:accent2>
    <a:accent3>
      <a:srgbClr val="8B6A94"/>
    </a:accent3>
    <a:accent4>
      <a:srgbClr val="61A796"/>
    </a:accent4>
    <a:accent5>
      <a:srgbClr val="4E5798"/>
    </a:accent5>
    <a:accent6>
      <a:srgbClr val="7E5C5C"/>
    </a:accent6>
    <a:hlink>
      <a:srgbClr val="0070C0"/>
    </a:hlink>
    <a:folHlink>
      <a:srgbClr val="7030A0"/>
    </a:folHlink>
  </a:clrScheme>
</a:themeOverride>
</file>

<file path=ppt/theme/themeOverride21.xml><?xml version="1.0" encoding="utf-8"?>
<a:themeOverride xmlns:a="http://schemas.openxmlformats.org/drawingml/2006/main">
  <a:clrScheme name="Books_16x9">
    <a:dk1>
      <a:srgbClr val="374C81"/>
    </a:dk1>
    <a:lt1>
      <a:srgbClr val="FFFFFF"/>
    </a:lt1>
    <a:dk2>
      <a:srgbClr val="000000"/>
    </a:dk2>
    <a:lt2>
      <a:srgbClr val="EDE5DF"/>
    </a:lt2>
    <a:accent1>
      <a:srgbClr val="414E77"/>
    </a:accent1>
    <a:accent2>
      <a:srgbClr val="70AAC4"/>
    </a:accent2>
    <a:accent3>
      <a:srgbClr val="8B6A94"/>
    </a:accent3>
    <a:accent4>
      <a:srgbClr val="61A796"/>
    </a:accent4>
    <a:accent5>
      <a:srgbClr val="4E5798"/>
    </a:accent5>
    <a:accent6>
      <a:srgbClr val="7E5C5C"/>
    </a:accent6>
    <a:hlink>
      <a:srgbClr val="0070C0"/>
    </a:hlink>
    <a:folHlink>
      <a:srgbClr val="7030A0"/>
    </a:folHlink>
  </a:clrScheme>
</a:themeOverride>
</file>

<file path=ppt/theme/themeOverride22.xml><?xml version="1.0" encoding="utf-8"?>
<a:themeOverride xmlns:a="http://schemas.openxmlformats.org/drawingml/2006/main">
  <a:clrScheme name="Books_16x9">
    <a:dk1>
      <a:srgbClr val="374C81"/>
    </a:dk1>
    <a:lt1>
      <a:srgbClr val="FFFFFF"/>
    </a:lt1>
    <a:dk2>
      <a:srgbClr val="000000"/>
    </a:dk2>
    <a:lt2>
      <a:srgbClr val="EDE5DF"/>
    </a:lt2>
    <a:accent1>
      <a:srgbClr val="414E77"/>
    </a:accent1>
    <a:accent2>
      <a:srgbClr val="70AAC4"/>
    </a:accent2>
    <a:accent3>
      <a:srgbClr val="8B6A94"/>
    </a:accent3>
    <a:accent4>
      <a:srgbClr val="61A796"/>
    </a:accent4>
    <a:accent5>
      <a:srgbClr val="4E5798"/>
    </a:accent5>
    <a:accent6>
      <a:srgbClr val="7E5C5C"/>
    </a:accent6>
    <a:hlink>
      <a:srgbClr val="0070C0"/>
    </a:hlink>
    <a:folHlink>
      <a:srgbClr val="7030A0"/>
    </a:folHlink>
  </a:clrScheme>
</a:themeOverride>
</file>

<file path=ppt/theme/themeOverride23.xml><?xml version="1.0" encoding="utf-8"?>
<a:themeOverride xmlns:a="http://schemas.openxmlformats.org/drawingml/2006/main">
  <a:clrScheme name="Books_16x9">
    <a:dk1>
      <a:srgbClr val="374C81"/>
    </a:dk1>
    <a:lt1>
      <a:srgbClr val="FFFFFF"/>
    </a:lt1>
    <a:dk2>
      <a:srgbClr val="000000"/>
    </a:dk2>
    <a:lt2>
      <a:srgbClr val="EDE5DF"/>
    </a:lt2>
    <a:accent1>
      <a:srgbClr val="414E77"/>
    </a:accent1>
    <a:accent2>
      <a:srgbClr val="70AAC4"/>
    </a:accent2>
    <a:accent3>
      <a:srgbClr val="8B6A94"/>
    </a:accent3>
    <a:accent4>
      <a:srgbClr val="61A796"/>
    </a:accent4>
    <a:accent5>
      <a:srgbClr val="4E5798"/>
    </a:accent5>
    <a:accent6>
      <a:srgbClr val="7E5C5C"/>
    </a:accent6>
    <a:hlink>
      <a:srgbClr val="0070C0"/>
    </a:hlink>
    <a:folHlink>
      <a:srgbClr val="7030A0"/>
    </a:folHlink>
  </a:clrScheme>
</a:themeOverride>
</file>

<file path=ppt/theme/themeOverride24.xml><?xml version="1.0" encoding="utf-8"?>
<a:themeOverride xmlns:a="http://schemas.openxmlformats.org/drawingml/2006/main">
  <a:clrScheme name="Books_16x9">
    <a:dk1>
      <a:srgbClr val="374C81"/>
    </a:dk1>
    <a:lt1>
      <a:srgbClr val="FFFFFF"/>
    </a:lt1>
    <a:dk2>
      <a:srgbClr val="000000"/>
    </a:dk2>
    <a:lt2>
      <a:srgbClr val="EDE5DF"/>
    </a:lt2>
    <a:accent1>
      <a:srgbClr val="414E77"/>
    </a:accent1>
    <a:accent2>
      <a:srgbClr val="70AAC4"/>
    </a:accent2>
    <a:accent3>
      <a:srgbClr val="8B6A94"/>
    </a:accent3>
    <a:accent4>
      <a:srgbClr val="61A796"/>
    </a:accent4>
    <a:accent5>
      <a:srgbClr val="4E5798"/>
    </a:accent5>
    <a:accent6>
      <a:srgbClr val="7E5C5C"/>
    </a:accent6>
    <a:hlink>
      <a:srgbClr val="0070C0"/>
    </a:hlink>
    <a:folHlink>
      <a:srgbClr val="7030A0"/>
    </a:folHlink>
  </a:clrScheme>
</a:themeOverride>
</file>

<file path=ppt/theme/themeOverride25.xml><?xml version="1.0" encoding="utf-8"?>
<a:themeOverride xmlns:a="http://schemas.openxmlformats.org/drawingml/2006/main">
  <a:clrScheme name="Books_16x9">
    <a:dk1>
      <a:srgbClr val="374C81"/>
    </a:dk1>
    <a:lt1>
      <a:srgbClr val="FFFFFF"/>
    </a:lt1>
    <a:dk2>
      <a:srgbClr val="000000"/>
    </a:dk2>
    <a:lt2>
      <a:srgbClr val="EDE5DF"/>
    </a:lt2>
    <a:accent1>
      <a:srgbClr val="414E77"/>
    </a:accent1>
    <a:accent2>
      <a:srgbClr val="70AAC4"/>
    </a:accent2>
    <a:accent3>
      <a:srgbClr val="8B6A94"/>
    </a:accent3>
    <a:accent4>
      <a:srgbClr val="61A796"/>
    </a:accent4>
    <a:accent5>
      <a:srgbClr val="4E5798"/>
    </a:accent5>
    <a:accent6>
      <a:srgbClr val="7E5C5C"/>
    </a:accent6>
    <a:hlink>
      <a:srgbClr val="0070C0"/>
    </a:hlink>
    <a:folHlink>
      <a:srgbClr val="7030A0"/>
    </a:folHlink>
  </a:clrScheme>
</a:themeOverride>
</file>

<file path=ppt/theme/themeOverride26.xml><?xml version="1.0" encoding="utf-8"?>
<a:themeOverride xmlns:a="http://schemas.openxmlformats.org/drawingml/2006/main">
  <a:clrScheme name="Books_16x9">
    <a:dk1>
      <a:srgbClr val="374C81"/>
    </a:dk1>
    <a:lt1>
      <a:srgbClr val="FFFFFF"/>
    </a:lt1>
    <a:dk2>
      <a:srgbClr val="000000"/>
    </a:dk2>
    <a:lt2>
      <a:srgbClr val="EDE5DF"/>
    </a:lt2>
    <a:accent1>
      <a:srgbClr val="414E77"/>
    </a:accent1>
    <a:accent2>
      <a:srgbClr val="70AAC4"/>
    </a:accent2>
    <a:accent3>
      <a:srgbClr val="8B6A94"/>
    </a:accent3>
    <a:accent4>
      <a:srgbClr val="61A796"/>
    </a:accent4>
    <a:accent5>
      <a:srgbClr val="4E5798"/>
    </a:accent5>
    <a:accent6>
      <a:srgbClr val="7E5C5C"/>
    </a:accent6>
    <a:hlink>
      <a:srgbClr val="0070C0"/>
    </a:hlink>
    <a:folHlink>
      <a:srgbClr val="7030A0"/>
    </a:folHlink>
  </a:clrScheme>
</a:themeOverride>
</file>

<file path=ppt/theme/themeOverride27.xml><?xml version="1.0" encoding="utf-8"?>
<a:themeOverride xmlns:a="http://schemas.openxmlformats.org/drawingml/2006/main">
  <a:clrScheme name="Books_16x9">
    <a:dk1>
      <a:srgbClr val="374C81"/>
    </a:dk1>
    <a:lt1>
      <a:srgbClr val="FFFFFF"/>
    </a:lt1>
    <a:dk2>
      <a:srgbClr val="000000"/>
    </a:dk2>
    <a:lt2>
      <a:srgbClr val="EDE5DF"/>
    </a:lt2>
    <a:accent1>
      <a:srgbClr val="414E77"/>
    </a:accent1>
    <a:accent2>
      <a:srgbClr val="70AAC4"/>
    </a:accent2>
    <a:accent3>
      <a:srgbClr val="8B6A94"/>
    </a:accent3>
    <a:accent4>
      <a:srgbClr val="61A796"/>
    </a:accent4>
    <a:accent5>
      <a:srgbClr val="4E5798"/>
    </a:accent5>
    <a:accent6>
      <a:srgbClr val="7E5C5C"/>
    </a:accent6>
    <a:hlink>
      <a:srgbClr val="0070C0"/>
    </a:hlink>
    <a:folHlink>
      <a:srgbClr val="7030A0"/>
    </a:folHlink>
  </a:clrScheme>
</a:themeOverride>
</file>

<file path=ppt/theme/themeOverride28.xml><?xml version="1.0" encoding="utf-8"?>
<a:themeOverride xmlns:a="http://schemas.openxmlformats.org/drawingml/2006/main">
  <a:clrScheme name="Books_16x9">
    <a:dk1>
      <a:srgbClr val="374C81"/>
    </a:dk1>
    <a:lt1>
      <a:srgbClr val="FFFFFF"/>
    </a:lt1>
    <a:dk2>
      <a:srgbClr val="000000"/>
    </a:dk2>
    <a:lt2>
      <a:srgbClr val="EDE5DF"/>
    </a:lt2>
    <a:accent1>
      <a:srgbClr val="414E77"/>
    </a:accent1>
    <a:accent2>
      <a:srgbClr val="70AAC4"/>
    </a:accent2>
    <a:accent3>
      <a:srgbClr val="8B6A94"/>
    </a:accent3>
    <a:accent4>
      <a:srgbClr val="61A796"/>
    </a:accent4>
    <a:accent5>
      <a:srgbClr val="4E5798"/>
    </a:accent5>
    <a:accent6>
      <a:srgbClr val="7E5C5C"/>
    </a:accent6>
    <a:hlink>
      <a:srgbClr val="0070C0"/>
    </a:hlink>
    <a:folHlink>
      <a:srgbClr val="7030A0"/>
    </a:folHlink>
  </a:clrScheme>
</a:themeOverride>
</file>

<file path=ppt/theme/themeOverride29.xml><?xml version="1.0" encoding="utf-8"?>
<a:themeOverride xmlns:a="http://schemas.openxmlformats.org/drawingml/2006/main">
  <a:clrScheme name="Books_16x9">
    <a:dk1>
      <a:srgbClr val="374C81"/>
    </a:dk1>
    <a:lt1>
      <a:srgbClr val="FFFFFF"/>
    </a:lt1>
    <a:dk2>
      <a:srgbClr val="000000"/>
    </a:dk2>
    <a:lt2>
      <a:srgbClr val="EDE5DF"/>
    </a:lt2>
    <a:accent1>
      <a:srgbClr val="414E77"/>
    </a:accent1>
    <a:accent2>
      <a:srgbClr val="70AAC4"/>
    </a:accent2>
    <a:accent3>
      <a:srgbClr val="8B6A94"/>
    </a:accent3>
    <a:accent4>
      <a:srgbClr val="61A796"/>
    </a:accent4>
    <a:accent5>
      <a:srgbClr val="4E5798"/>
    </a:accent5>
    <a:accent6>
      <a:srgbClr val="7E5C5C"/>
    </a:accent6>
    <a:hlink>
      <a:srgbClr val="0070C0"/>
    </a:hlink>
    <a:folHlink>
      <a:srgbClr val="7030A0"/>
    </a:folHlink>
  </a:clrScheme>
</a:themeOverride>
</file>

<file path=ppt/theme/themeOverride3.xml><?xml version="1.0" encoding="utf-8"?>
<a:themeOverride xmlns:a="http://schemas.openxmlformats.org/drawingml/2006/main">
  <a:clrScheme name="Books_16x9">
    <a:dk1>
      <a:srgbClr val="374C81"/>
    </a:dk1>
    <a:lt1>
      <a:srgbClr val="FFFFFF"/>
    </a:lt1>
    <a:dk2>
      <a:srgbClr val="000000"/>
    </a:dk2>
    <a:lt2>
      <a:srgbClr val="EDE5DF"/>
    </a:lt2>
    <a:accent1>
      <a:srgbClr val="414E77"/>
    </a:accent1>
    <a:accent2>
      <a:srgbClr val="70AAC4"/>
    </a:accent2>
    <a:accent3>
      <a:srgbClr val="8B6A94"/>
    </a:accent3>
    <a:accent4>
      <a:srgbClr val="61A796"/>
    </a:accent4>
    <a:accent5>
      <a:srgbClr val="4E5798"/>
    </a:accent5>
    <a:accent6>
      <a:srgbClr val="7E5C5C"/>
    </a:accent6>
    <a:hlink>
      <a:srgbClr val="0070C0"/>
    </a:hlink>
    <a:folHlink>
      <a:srgbClr val="7030A0"/>
    </a:folHlink>
  </a:clrScheme>
</a:themeOverride>
</file>

<file path=ppt/theme/themeOverride4.xml><?xml version="1.0" encoding="utf-8"?>
<a:themeOverride xmlns:a="http://schemas.openxmlformats.org/drawingml/2006/main">
  <a:clrScheme name="Books_16x9">
    <a:dk1>
      <a:srgbClr val="374C81"/>
    </a:dk1>
    <a:lt1>
      <a:srgbClr val="FFFFFF"/>
    </a:lt1>
    <a:dk2>
      <a:srgbClr val="000000"/>
    </a:dk2>
    <a:lt2>
      <a:srgbClr val="EDE5DF"/>
    </a:lt2>
    <a:accent1>
      <a:srgbClr val="414E77"/>
    </a:accent1>
    <a:accent2>
      <a:srgbClr val="70AAC4"/>
    </a:accent2>
    <a:accent3>
      <a:srgbClr val="8B6A94"/>
    </a:accent3>
    <a:accent4>
      <a:srgbClr val="61A796"/>
    </a:accent4>
    <a:accent5>
      <a:srgbClr val="4E5798"/>
    </a:accent5>
    <a:accent6>
      <a:srgbClr val="7E5C5C"/>
    </a:accent6>
    <a:hlink>
      <a:srgbClr val="0070C0"/>
    </a:hlink>
    <a:folHlink>
      <a:srgbClr val="7030A0"/>
    </a:folHlink>
  </a:clrScheme>
</a:themeOverride>
</file>

<file path=ppt/theme/themeOverride5.xml><?xml version="1.0" encoding="utf-8"?>
<a:themeOverride xmlns:a="http://schemas.openxmlformats.org/drawingml/2006/main">
  <a:clrScheme name="Books_16x9">
    <a:dk1>
      <a:srgbClr val="374C81"/>
    </a:dk1>
    <a:lt1>
      <a:srgbClr val="FFFFFF"/>
    </a:lt1>
    <a:dk2>
      <a:srgbClr val="000000"/>
    </a:dk2>
    <a:lt2>
      <a:srgbClr val="EDE5DF"/>
    </a:lt2>
    <a:accent1>
      <a:srgbClr val="414E77"/>
    </a:accent1>
    <a:accent2>
      <a:srgbClr val="70AAC4"/>
    </a:accent2>
    <a:accent3>
      <a:srgbClr val="8B6A94"/>
    </a:accent3>
    <a:accent4>
      <a:srgbClr val="61A796"/>
    </a:accent4>
    <a:accent5>
      <a:srgbClr val="4E5798"/>
    </a:accent5>
    <a:accent6>
      <a:srgbClr val="7E5C5C"/>
    </a:accent6>
    <a:hlink>
      <a:srgbClr val="0070C0"/>
    </a:hlink>
    <a:folHlink>
      <a:srgbClr val="7030A0"/>
    </a:folHlink>
  </a:clrScheme>
</a:themeOverride>
</file>

<file path=ppt/theme/themeOverride6.xml><?xml version="1.0" encoding="utf-8"?>
<a:themeOverride xmlns:a="http://schemas.openxmlformats.org/drawingml/2006/main">
  <a:clrScheme name="Books_16x9">
    <a:dk1>
      <a:srgbClr val="374C81"/>
    </a:dk1>
    <a:lt1>
      <a:srgbClr val="FFFFFF"/>
    </a:lt1>
    <a:dk2>
      <a:srgbClr val="000000"/>
    </a:dk2>
    <a:lt2>
      <a:srgbClr val="EDE5DF"/>
    </a:lt2>
    <a:accent1>
      <a:srgbClr val="414E77"/>
    </a:accent1>
    <a:accent2>
      <a:srgbClr val="70AAC4"/>
    </a:accent2>
    <a:accent3>
      <a:srgbClr val="8B6A94"/>
    </a:accent3>
    <a:accent4>
      <a:srgbClr val="61A796"/>
    </a:accent4>
    <a:accent5>
      <a:srgbClr val="4E5798"/>
    </a:accent5>
    <a:accent6>
      <a:srgbClr val="7E5C5C"/>
    </a:accent6>
    <a:hlink>
      <a:srgbClr val="0070C0"/>
    </a:hlink>
    <a:folHlink>
      <a:srgbClr val="7030A0"/>
    </a:folHlink>
  </a:clrScheme>
</a:themeOverride>
</file>

<file path=ppt/theme/themeOverride7.xml><?xml version="1.0" encoding="utf-8"?>
<a:themeOverride xmlns:a="http://schemas.openxmlformats.org/drawingml/2006/main">
  <a:clrScheme name="Books_16x9">
    <a:dk1>
      <a:srgbClr val="374C81"/>
    </a:dk1>
    <a:lt1>
      <a:srgbClr val="FFFFFF"/>
    </a:lt1>
    <a:dk2>
      <a:srgbClr val="000000"/>
    </a:dk2>
    <a:lt2>
      <a:srgbClr val="EDE5DF"/>
    </a:lt2>
    <a:accent1>
      <a:srgbClr val="414E77"/>
    </a:accent1>
    <a:accent2>
      <a:srgbClr val="70AAC4"/>
    </a:accent2>
    <a:accent3>
      <a:srgbClr val="8B6A94"/>
    </a:accent3>
    <a:accent4>
      <a:srgbClr val="61A796"/>
    </a:accent4>
    <a:accent5>
      <a:srgbClr val="4E5798"/>
    </a:accent5>
    <a:accent6>
      <a:srgbClr val="7E5C5C"/>
    </a:accent6>
    <a:hlink>
      <a:srgbClr val="0070C0"/>
    </a:hlink>
    <a:folHlink>
      <a:srgbClr val="7030A0"/>
    </a:folHlink>
  </a:clrScheme>
</a:themeOverride>
</file>

<file path=ppt/theme/themeOverride8.xml><?xml version="1.0" encoding="utf-8"?>
<a:themeOverride xmlns:a="http://schemas.openxmlformats.org/drawingml/2006/main">
  <a:clrScheme name="Books_16x9">
    <a:dk1>
      <a:srgbClr val="374C81"/>
    </a:dk1>
    <a:lt1>
      <a:srgbClr val="FFFFFF"/>
    </a:lt1>
    <a:dk2>
      <a:srgbClr val="000000"/>
    </a:dk2>
    <a:lt2>
      <a:srgbClr val="EDE5DF"/>
    </a:lt2>
    <a:accent1>
      <a:srgbClr val="414E77"/>
    </a:accent1>
    <a:accent2>
      <a:srgbClr val="70AAC4"/>
    </a:accent2>
    <a:accent3>
      <a:srgbClr val="8B6A94"/>
    </a:accent3>
    <a:accent4>
      <a:srgbClr val="61A796"/>
    </a:accent4>
    <a:accent5>
      <a:srgbClr val="4E5798"/>
    </a:accent5>
    <a:accent6>
      <a:srgbClr val="7E5C5C"/>
    </a:accent6>
    <a:hlink>
      <a:srgbClr val="0070C0"/>
    </a:hlink>
    <a:folHlink>
      <a:srgbClr val="7030A0"/>
    </a:folHlink>
  </a:clrScheme>
</a:themeOverride>
</file>

<file path=ppt/theme/themeOverride9.xml><?xml version="1.0" encoding="utf-8"?>
<a:themeOverride xmlns:a="http://schemas.openxmlformats.org/drawingml/2006/main">
  <a:clrScheme name="Books_16x9">
    <a:dk1>
      <a:srgbClr val="374C81"/>
    </a:dk1>
    <a:lt1>
      <a:srgbClr val="FFFFFF"/>
    </a:lt1>
    <a:dk2>
      <a:srgbClr val="000000"/>
    </a:dk2>
    <a:lt2>
      <a:srgbClr val="EDE5DF"/>
    </a:lt2>
    <a:accent1>
      <a:srgbClr val="414E77"/>
    </a:accent1>
    <a:accent2>
      <a:srgbClr val="70AAC4"/>
    </a:accent2>
    <a:accent3>
      <a:srgbClr val="8B6A94"/>
    </a:accent3>
    <a:accent4>
      <a:srgbClr val="61A796"/>
    </a:accent4>
    <a:accent5>
      <a:srgbClr val="4E5798"/>
    </a:accent5>
    <a:accent6>
      <a:srgbClr val="7E5C5C"/>
    </a:accent6>
    <a:hlink>
      <a:srgbClr val="0070C0"/>
    </a:hlink>
    <a:folHlink>
      <a:srgbClr val="7030A0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E1B558C7-619B-49BE-9097-7FCBDADD4ECE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1331</TotalTime>
  <Words>2205</Words>
  <Application>Microsoft Office PowerPoint</Application>
  <PresentationFormat>On-screen Show (4:3)</PresentationFormat>
  <Paragraphs>188</Paragraphs>
  <Slides>30</Slides>
  <Notes>13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34" baseType="lpstr">
      <vt:lpstr>Arial</vt:lpstr>
      <vt:lpstr>Century Gothic</vt:lpstr>
      <vt:lpstr>Wingdings</vt:lpstr>
      <vt:lpstr>Books 16x9</vt:lpstr>
      <vt:lpstr>Introduction to the Environment and  Ecosystems</vt:lpstr>
      <vt:lpstr>Course Description</vt:lpstr>
      <vt:lpstr>Course Learning Objectives (CLOs)</vt:lpstr>
      <vt:lpstr>Course Description</vt:lpstr>
      <vt:lpstr>Environmental components of earth </vt:lpstr>
      <vt:lpstr>PowerPoint Presentation</vt:lpstr>
      <vt:lpstr>The atmosphere</vt:lpstr>
      <vt:lpstr>The hydrosphere</vt:lpstr>
      <vt:lpstr>The geosphere</vt:lpstr>
      <vt:lpstr>Factors Sustain the Earth’s Life</vt:lpstr>
      <vt:lpstr>Interaction of solar energy with the atmosphere and earth’s surface</vt:lpstr>
      <vt:lpstr>Energy flow from sun to earth and within the earth’s systems</vt:lpstr>
      <vt:lpstr>Energy flow from sun to earth and within the earth’s systems</vt:lpstr>
      <vt:lpstr>PowerPoint Presentation</vt:lpstr>
      <vt:lpstr>Ecosystems Have Living and Nonliving Components</vt:lpstr>
      <vt:lpstr>Trophic level</vt:lpstr>
      <vt:lpstr>PowerPoint Presentation</vt:lpstr>
      <vt:lpstr>PowerPoint Presentation</vt:lpstr>
      <vt:lpstr>PowerPoint Presentation</vt:lpstr>
      <vt:lpstr>PowerPoint Presentation</vt:lpstr>
      <vt:lpstr>Aerobic &amp; anaerobic respiration</vt:lpstr>
      <vt:lpstr>Energy Flows through Ecosystems in Food Chains and Food Webs</vt:lpstr>
      <vt:lpstr>PowerPoint Presentation</vt:lpstr>
      <vt:lpstr>PowerPoint Presentation</vt:lpstr>
      <vt:lpstr>PowerPoint Presentation</vt:lpstr>
      <vt:lpstr>Usable Energy Decreases with Each Link in a Food Chain or Web</vt:lpstr>
      <vt:lpstr>PowerPoint Presentation</vt:lpstr>
      <vt:lpstr>Some Ecosystems Produce Plant Matter Faster Than Others Do</vt:lpstr>
      <vt:lpstr>PowerPoint Presentation</vt:lpstr>
      <vt:lpstr>Glossary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Introduction</dc:title>
  <dc:creator>maothman@KSU.EDU.SA</dc:creator>
  <cp:keywords/>
  <cp:lastModifiedBy>Mohamed Othman</cp:lastModifiedBy>
  <cp:revision>140</cp:revision>
  <cp:lastPrinted>2016-01-23T09:10:09Z</cp:lastPrinted>
  <dcterms:created xsi:type="dcterms:W3CDTF">2014-01-30T07:14:29Z</dcterms:created>
  <dcterms:modified xsi:type="dcterms:W3CDTF">2017-02-05T05:15:13Z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TC027879409991</vt:lpwstr>
  </property>
</Properties>
</file>