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840" r:id="rId1"/>
  </p:sldMasterIdLst>
  <p:notesMasterIdLst>
    <p:notesMasterId r:id="rId16"/>
  </p:notesMasterIdLst>
  <p:handoutMasterIdLst>
    <p:handoutMasterId r:id="rId17"/>
  </p:handoutMasterIdLst>
  <p:sldIdLst>
    <p:sldId id="343" r:id="rId2"/>
    <p:sldId id="344" r:id="rId3"/>
    <p:sldId id="345" r:id="rId4"/>
    <p:sldId id="346" r:id="rId5"/>
    <p:sldId id="347" r:id="rId6"/>
    <p:sldId id="348" r:id="rId7"/>
    <p:sldId id="349" r:id="rId8"/>
    <p:sldId id="350" r:id="rId9"/>
    <p:sldId id="351" r:id="rId10"/>
    <p:sldId id="256" r:id="rId11"/>
    <p:sldId id="296" r:id="rId12"/>
    <p:sldId id="297" r:id="rId13"/>
    <p:sldId id="298" r:id="rId14"/>
    <p:sldId id="283" r:id="rId1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CC"/>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8799B23B-EC83-4686-B30A-512413B5E67A}" styleName="Light Style 3 - Accent 3">
    <a:wholeTbl>
      <a:tcTxStyle>
        <a:fontRef idx="minor">
          <a:scrgbClr r="0" g="0" b="0"/>
        </a:fontRef>
        <a:schemeClr val="tx1"/>
      </a:tcTxStyle>
      <a:tcStyle>
        <a:tcBdr>
          <a:left>
            <a:ln w="12700" cmpd="sng">
              <a:solidFill>
                <a:schemeClr val="accent3"/>
              </a:solidFill>
            </a:ln>
          </a:left>
          <a:right>
            <a:ln w="12700" cmpd="sng">
              <a:solidFill>
                <a:schemeClr val="accent3"/>
              </a:solidFill>
            </a:ln>
          </a:right>
          <a:top>
            <a:ln w="12700" cmpd="sng">
              <a:solidFill>
                <a:schemeClr val="accent3"/>
              </a:solidFill>
            </a:ln>
          </a:top>
          <a:bottom>
            <a:ln w="12700" cmpd="sng">
              <a:solidFill>
                <a:schemeClr val="accent3"/>
              </a:solidFill>
            </a:ln>
          </a:bottom>
          <a:insideH>
            <a:ln w="12700" cmpd="sng">
              <a:solidFill>
                <a:schemeClr val="accent3"/>
              </a:solidFill>
            </a:ln>
          </a:insideH>
          <a:insideV>
            <a:ln w="12700" cmpd="sng">
              <a:solidFill>
                <a:schemeClr val="accent3"/>
              </a:solidFill>
            </a:ln>
          </a:insideV>
        </a:tcBdr>
        <a:fill>
          <a:noFill/>
        </a:fill>
      </a:tcStyle>
    </a:wholeTbl>
    <a:band1H>
      <a:tcStyle>
        <a:tcBdr/>
        <a:fill>
          <a:solidFill>
            <a:schemeClr val="accent3">
              <a:alpha val="20000"/>
            </a:schemeClr>
          </a:solidFill>
        </a:fill>
      </a:tcStyle>
    </a:band1H>
    <a:band1V>
      <a:tcStyle>
        <a:tcBdr/>
        <a:fill>
          <a:solidFill>
            <a:schemeClr val="accent3">
              <a:alpha val="20000"/>
            </a:schemeClr>
          </a:solidFill>
        </a:fill>
      </a:tcStyle>
    </a:band1V>
    <a:lastCol>
      <a:tcTxStyle b="on"/>
      <a:tcStyle>
        <a:tcBdr/>
      </a:tcStyle>
    </a:lastCol>
    <a:firstCol>
      <a:tcTxStyle b="on"/>
      <a:tcStyle>
        <a:tcBdr/>
      </a:tcStyle>
    </a:firstCol>
    <a:lastRow>
      <a:tcTxStyle b="on"/>
      <a:tcStyle>
        <a:tcBdr>
          <a:top>
            <a:ln w="50800" cmpd="dbl">
              <a:solidFill>
                <a:schemeClr val="accent3"/>
              </a:solidFill>
            </a:ln>
          </a:top>
        </a:tcBdr>
        <a:fill>
          <a:noFill/>
        </a:fill>
      </a:tcStyle>
    </a:lastRow>
    <a:firstRow>
      <a:tcTxStyle b="on"/>
      <a:tcStyle>
        <a:tcBdr>
          <a:bottom>
            <a:ln w="25400" cmpd="sng">
              <a:solidFill>
                <a:schemeClr val="accent3"/>
              </a:solidFill>
            </a:ln>
          </a:bottom>
        </a:tcBdr>
        <a:fill>
          <a:noFill/>
        </a:fill>
      </a:tcStyle>
    </a:firstRow>
  </a:tblStyle>
  <a:tblStyle styleId="{F2DE63D5-997A-4646-A377-4702673A728D}" styleName="Light Style 2 - Accent 3">
    <a:wholeTbl>
      <a:tcTxStyle>
        <a:fontRef idx="minor">
          <a:scrgbClr r="0" g="0" b="0"/>
        </a:fontRef>
        <a:schemeClr val="tx1"/>
      </a:tcTxStyle>
      <a:tcStyle>
        <a:tcBdr>
          <a:left>
            <a:lnRef idx="1">
              <a:schemeClr val="accent3"/>
            </a:lnRef>
          </a:left>
          <a:right>
            <a:lnRef idx="1">
              <a:schemeClr val="accent3"/>
            </a:lnRef>
          </a:right>
          <a:top>
            <a:lnRef idx="1">
              <a:schemeClr val="accent3"/>
            </a:lnRef>
          </a:top>
          <a:bottom>
            <a:lnRef idx="1">
              <a:schemeClr val="accent3"/>
            </a:lnRef>
          </a:bottom>
          <a:insideH>
            <a:ln>
              <a:noFill/>
            </a:ln>
          </a:insideH>
          <a:insideV>
            <a:ln>
              <a:noFill/>
            </a:ln>
          </a:insideV>
        </a:tcBdr>
        <a:fill>
          <a:noFill/>
        </a:fill>
      </a:tcStyle>
    </a:wholeTbl>
    <a:band1H>
      <a:tcStyle>
        <a:tcBdr>
          <a:top>
            <a:lnRef idx="1">
              <a:schemeClr val="accent3"/>
            </a:lnRef>
          </a:top>
          <a:bottom>
            <a:lnRef idx="1">
              <a:schemeClr val="accent3"/>
            </a:lnRef>
          </a:bottom>
        </a:tcBdr>
      </a:tcStyle>
    </a:band1H>
    <a:band1V>
      <a:tcStyle>
        <a:tcBdr>
          <a:left>
            <a:lnRef idx="1">
              <a:schemeClr val="accent3"/>
            </a:lnRef>
          </a:left>
          <a:right>
            <a:lnRef idx="1">
              <a:schemeClr val="accent3"/>
            </a:lnRef>
          </a:right>
        </a:tcBdr>
      </a:tcStyle>
    </a:band1V>
    <a:band2V>
      <a:tcStyle>
        <a:tcBdr>
          <a:left>
            <a:lnRef idx="1">
              <a:schemeClr val="accent3"/>
            </a:lnRef>
          </a:left>
          <a:right>
            <a:lnRef idx="1">
              <a:schemeClr val="accent3"/>
            </a:lnRef>
          </a:right>
        </a:tcBdr>
      </a:tcStyle>
    </a:band2V>
    <a:lastCol>
      <a:tcTxStyle b="on"/>
      <a:tcStyle>
        <a:tcBdr/>
      </a:tcStyle>
    </a:lastCol>
    <a:firstCol>
      <a:tcTxStyle b="on"/>
      <a:tcStyle>
        <a:tcBdr/>
      </a:tcStyle>
    </a:firstCol>
    <a:lastRow>
      <a:tcTxStyle b="on"/>
      <a:tcStyle>
        <a:tcBdr>
          <a:top>
            <a:ln w="50800" cmpd="dbl">
              <a:solidFill>
                <a:schemeClr val="accent3"/>
              </a:solidFill>
            </a:ln>
          </a:top>
        </a:tcBdr>
      </a:tcStyle>
    </a:lastRow>
    <a:firstRow>
      <a:tcTxStyle b="on">
        <a:fontRef idx="minor">
          <a:scrgbClr r="0" g="0" b="0"/>
        </a:fontRef>
        <a:schemeClr val="bg1"/>
      </a:tcTxStyle>
      <a:tcStyle>
        <a:tcBdr/>
        <a:fillRef idx="1">
          <a:schemeClr val="accent3"/>
        </a:fillRef>
      </a:tcStyle>
    </a:firstRow>
  </a:tblStyle>
  <a:tblStyle styleId="{ED083AE6-46FA-4A59-8FB0-9F97EB10719F}" styleName="Light Style 3 - Accent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793D81CF-94F2-401A-BA57-92F5A7B2D0C5}" styleName="Medium Style 1">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lt1"/>
          </a:solidFill>
        </a:fill>
      </a:tcStyle>
    </a:lastRow>
    <a:firstRow>
      <a:tcTxStyle b="on">
        <a:fontRef idx="minor">
          <a:scrgbClr r="0" g="0" b="0"/>
        </a:fontRef>
        <a:schemeClr val="lt1"/>
      </a:tcTxStyle>
      <a:tcStyle>
        <a:tcBdr/>
        <a:fill>
          <a:solidFill>
            <a:schemeClr val="dk1"/>
          </a:solid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69012ECD-51FC-41F1-AA8D-1B2483CD663E}" styleName="Light Style 2 - Accent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horzBarState="maximized">
    <p:restoredLeft sz="84380"/>
    <p:restoredTop sz="94660"/>
  </p:normalViewPr>
  <p:slideViewPr>
    <p:cSldViewPr>
      <p:cViewPr>
        <p:scale>
          <a:sx n="60" d="100"/>
          <a:sy n="60" d="100"/>
        </p:scale>
        <p:origin x="-1746" y="-55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CC86F4DE-7650-4B93-951B-5A092D587548}" type="datetime1">
              <a:rPr lang="ar-SA" smtClean="0"/>
              <a:pPr/>
              <a:t>30/05/1433</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r>
              <a:rPr lang="en-US" smtClean="0"/>
              <a:t>Dr. Rabab Elamawi</a:t>
            </a:r>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5ECF885A-1296-4A5B-9B34-FAF12649CFC1}" type="slidenum">
              <a:rPr lang="en-US" smtClean="0"/>
              <a:pPr/>
              <a:t>‹#›</a:t>
            </a:fld>
            <a:endParaRPr lang="en-US"/>
          </a:p>
        </p:txBody>
      </p:sp>
    </p:spTree>
  </p:cSld>
  <p:clrMap bg1="lt1" tx1="dk1" bg2="lt2" tx2="dk2" accent1="accent1" accent2="accent2" accent3="accent3" accent4="accent4" accent5="accent5" accent6="accent6" hlink="hlink" folHlink="folHlink"/>
  <p:hf hdr="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432D4CB3-147B-43B4-A1C2-A271FE186D93}" type="datetime1">
              <a:rPr lang="ar-SA" smtClean="0"/>
              <a:pPr/>
              <a:t>30/05/1433</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r>
              <a:rPr lang="en-US" smtClean="0"/>
              <a:t>Dr. Rabab Elamawi</a:t>
            </a:r>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CE9946D6-A084-4A33-B00A-188D9105B2DA}" type="slidenum">
              <a:rPr lang="ar-SA" smtClean="0"/>
              <a:pPr/>
              <a:t>‹#›</a:t>
            </a:fld>
            <a:endParaRPr lang="ar-SA"/>
          </a:p>
        </p:txBody>
      </p:sp>
    </p:spTree>
  </p:cSld>
  <p:clrMap bg1="lt1" tx1="dk1" bg2="lt2" tx2="dk2" accent1="accent1" accent2="accent2" accent3="accent3" accent4="accent4" accent5="accent5" accent6="accent6" hlink="hlink" folHlink="folHlink"/>
  <p:hf hdr="0"/>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E9946D6-A084-4A33-B00A-188D9105B2DA}" type="slidenum">
              <a:rPr lang="ar-SA" smtClean="0"/>
              <a:pPr/>
              <a:t>14</a:t>
            </a:fld>
            <a:endParaRPr lang="ar-SA"/>
          </a:p>
        </p:txBody>
      </p:sp>
      <p:sp>
        <p:nvSpPr>
          <p:cNvPr id="5" name="Date Placeholder 4"/>
          <p:cNvSpPr>
            <a:spLocks noGrp="1"/>
          </p:cNvSpPr>
          <p:nvPr>
            <p:ph type="dt" idx="11"/>
          </p:nvPr>
        </p:nvSpPr>
        <p:spPr/>
        <p:txBody>
          <a:bodyPr/>
          <a:lstStyle/>
          <a:p>
            <a:fld id="{1516AB63-2C91-4C98-9594-DCDAD50E92E1}" type="datetime1">
              <a:rPr lang="ar-SA" smtClean="0"/>
              <a:pPr/>
              <a:t>30/05/1433</a:t>
            </a:fld>
            <a:endParaRPr lang="ar-SA"/>
          </a:p>
        </p:txBody>
      </p:sp>
      <p:sp>
        <p:nvSpPr>
          <p:cNvPr id="6" name="Footer Placeholder 5"/>
          <p:cNvSpPr>
            <a:spLocks noGrp="1"/>
          </p:cNvSpPr>
          <p:nvPr>
            <p:ph type="ftr" sz="quarter" idx="12"/>
          </p:nvPr>
        </p:nvSpPr>
        <p:spPr/>
        <p:txBody>
          <a:bodyPr/>
          <a:lstStyle/>
          <a:p>
            <a:r>
              <a:rPr lang="en-US" smtClean="0"/>
              <a:t>Dr. Rabab Elamawi</a:t>
            </a:r>
            <a:endParaRPr lang="ar-SA"/>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ar-S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ar-SA"/>
          </a:p>
        </p:txBody>
      </p:sp>
      <p:sp>
        <p:nvSpPr>
          <p:cNvPr id="4" name="Date Placeholder 3"/>
          <p:cNvSpPr>
            <a:spLocks noGrp="1"/>
          </p:cNvSpPr>
          <p:nvPr>
            <p:ph type="dt" sz="half" idx="10"/>
          </p:nvPr>
        </p:nvSpPr>
        <p:spPr/>
        <p:txBody>
          <a:bodyPr/>
          <a:lstStyle/>
          <a:p>
            <a:fld id="{8515C9D4-9FD0-402A-8DCB-F7E70B283386}" type="datetime1">
              <a:rPr lang="ar-SA" smtClean="0"/>
              <a:pPr/>
              <a:t>30/05/1433</a:t>
            </a:fld>
            <a:endParaRPr lang="ar-SA"/>
          </a:p>
        </p:txBody>
      </p:sp>
      <p:sp>
        <p:nvSpPr>
          <p:cNvPr id="5" name="Footer Placeholder 4"/>
          <p:cNvSpPr>
            <a:spLocks noGrp="1"/>
          </p:cNvSpPr>
          <p:nvPr>
            <p:ph type="ftr" sz="quarter" idx="11"/>
          </p:nvPr>
        </p:nvSpPr>
        <p:spPr/>
        <p:txBody>
          <a:bodyPr/>
          <a:lstStyle/>
          <a:p>
            <a:r>
              <a:rPr lang="en-US" smtClean="0"/>
              <a:t>Dr. Rabab Elamawi</a:t>
            </a:r>
            <a:endParaRPr lang="ar-SA"/>
          </a:p>
        </p:txBody>
      </p:sp>
      <p:sp>
        <p:nvSpPr>
          <p:cNvPr id="6" name="Slide Number Placeholder 5"/>
          <p:cNvSpPr>
            <a:spLocks noGrp="1"/>
          </p:cNvSpPr>
          <p:nvPr>
            <p:ph type="sldNum" sz="quarter" idx="12"/>
          </p:nvPr>
        </p:nvSpPr>
        <p:spPr/>
        <p:txBody>
          <a:bodyPr/>
          <a:lstStyle/>
          <a:p>
            <a:fld id="{F6955984-5807-487E-B450-C8E28C146FCD}"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75071C3F-8A0B-4DF9-91C5-FC3AC70563EF}" type="datetime1">
              <a:rPr lang="ar-SA" smtClean="0"/>
              <a:pPr/>
              <a:t>30/05/1433</a:t>
            </a:fld>
            <a:endParaRPr lang="ar-SA"/>
          </a:p>
        </p:txBody>
      </p:sp>
      <p:sp>
        <p:nvSpPr>
          <p:cNvPr id="5" name="Footer Placeholder 4"/>
          <p:cNvSpPr>
            <a:spLocks noGrp="1"/>
          </p:cNvSpPr>
          <p:nvPr>
            <p:ph type="ftr" sz="quarter" idx="11"/>
          </p:nvPr>
        </p:nvSpPr>
        <p:spPr/>
        <p:txBody>
          <a:bodyPr/>
          <a:lstStyle/>
          <a:p>
            <a:r>
              <a:rPr lang="en-US" smtClean="0"/>
              <a:t>Dr. Rabab Elamawi</a:t>
            </a:r>
            <a:endParaRPr lang="ar-SA"/>
          </a:p>
        </p:txBody>
      </p:sp>
      <p:sp>
        <p:nvSpPr>
          <p:cNvPr id="6" name="Slide Number Placeholder 5"/>
          <p:cNvSpPr>
            <a:spLocks noGrp="1"/>
          </p:cNvSpPr>
          <p:nvPr>
            <p:ph type="sldNum" sz="quarter" idx="12"/>
          </p:nvPr>
        </p:nvSpPr>
        <p:spPr/>
        <p:txBody>
          <a:bodyPr/>
          <a:lstStyle/>
          <a:p>
            <a:fld id="{F6955984-5807-487E-B450-C8E28C146FCD}"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ar-S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B839D28F-625F-4160-A2C0-7F39EBE35EE3}" type="datetime1">
              <a:rPr lang="ar-SA" smtClean="0"/>
              <a:pPr/>
              <a:t>30/05/1433</a:t>
            </a:fld>
            <a:endParaRPr lang="ar-SA"/>
          </a:p>
        </p:txBody>
      </p:sp>
      <p:sp>
        <p:nvSpPr>
          <p:cNvPr id="5" name="Footer Placeholder 4"/>
          <p:cNvSpPr>
            <a:spLocks noGrp="1"/>
          </p:cNvSpPr>
          <p:nvPr>
            <p:ph type="ftr" sz="quarter" idx="11"/>
          </p:nvPr>
        </p:nvSpPr>
        <p:spPr/>
        <p:txBody>
          <a:bodyPr/>
          <a:lstStyle/>
          <a:p>
            <a:r>
              <a:rPr lang="en-US" smtClean="0"/>
              <a:t>Dr. Rabab Elamawi</a:t>
            </a:r>
            <a:endParaRPr lang="ar-SA"/>
          </a:p>
        </p:txBody>
      </p:sp>
      <p:sp>
        <p:nvSpPr>
          <p:cNvPr id="6" name="Slide Number Placeholder 5"/>
          <p:cNvSpPr>
            <a:spLocks noGrp="1"/>
          </p:cNvSpPr>
          <p:nvPr>
            <p:ph type="sldNum" sz="quarter" idx="12"/>
          </p:nvPr>
        </p:nvSpPr>
        <p:spPr/>
        <p:txBody>
          <a:bodyPr/>
          <a:lstStyle/>
          <a:p>
            <a:fld id="{F6955984-5807-487E-B450-C8E28C146FCD}"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8F6DF62D-472B-414E-9326-697B5E5627F1}" type="datetime1">
              <a:rPr lang="ar-SA" smtClean="0"/>
              <a:pPr/>
              <a:t>30/05/1433</a:t>
            </a:fld>
            <a:endParaRPr lang="ar-SA"/>
          </a:p>
        </p:txBody>
      </p:sp>
      <p:sp>
        <p:nvSpPr>
          <p:cNvPr id="5" name="Footer Placeholder 4"/>
          <p:cNvSpPr>
            <a:spLocks noGrp="1"/>
          </p:cNvSpPr>
          <p:nvPr>
            <p:ph type="ftr" sz="quarter" idx="11"/>
          </p:nvPr>
        </p:nvSpPr>
        <p:spPr/>
        <p:txBody>
          <a:bodyPr/>
          <a:lstStyle/>
          <a:p>
            <a:r>
              <a:rPr lang="en-US" smtClean="0"/>
              <a:t>Dr. Rabab Elamawi</a:t>
            </a:r>
            <a:endParaRPr lang="ar-SA"/>
          </a:p>
        </p:txBody>
      </p:sp>
      <p:sp>
        <p:nvSpPr>
          <p:cNvPr id="6" name="Slide Number Placeholder 5"/>
          <p:cNvSpPr>
            <a:spLocks noGrp="1"/>
          </p:cNvSpPr>
          <p:nvPr>
            <p:ph type="sldNum" sz="quarter" idx="12"/>
          </p:nvPr>
        </p:nvSpPr>
        <p:spPr/>
        <p:txBody>
          <a:bodyPr/>
          <a:lstStyle/>
          <a:p>
            <a:fld id="{F6955984-5807-487E-B450-C8E28C146FCD}"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ar-S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C089CBE-A8DE-4D5E-B4C4-E70644F408EC}" type="datetime1">
              <a:rPr lang="ar-SA" smtClean="0"/>
              <a:pPr/>
              <a:t>30/05/1433</a:t>
            </a:fld>
            <a:endParaRPr lang="ar-SA"/>
          </a:p>
        </p:txBody>
      </p:sp>
      <p:sp>
        <p:nvSpPr>
          <p:cNvPr id="5" name="Footer Placeholder 4"/>
          <p:cNvSpPr>
            <a:spLocks noGrp="1"/>
          </p:cNvSpPr>
          <p:nvPr>
            <p:ph type="ftr" sz="quarter" idx="11"/>
          </p:nvPr>
        </p:nvSpPr>
        <p:spPr/>
        <p:txBody>
          <a:bodyPr/>
          <a:lstStyle/>
          <a:p>
            <a:r>
              <a:rPr lang="en-US" smtClean="0"/>
              <a:t>Dr. Rabab Elamawi</a:t>
            </a:r>
            <a:endParaRPr lang="ar-SA"/>
          </a:p>
        </p:txBody>
      </p:sp>
      <p:sp>
        <p:nvSpPr>
          <p:cNvPr id="6" name="Slide Number Placeholder 5"/>
          <p:cNvSpPr>
            <a:spLocks noGrp="1"/>
          </p:cNvSpPr>
          <p:nvPr>
            <p:ph type="sldNum" sz="quarter" idx="12"/>
          </p:nvPr>
        </p:nvSpPr>
        <p:spPr/>
        <p:txBody>
          <a:bodyPr/>
          <a:lstStyle/>
          <a:p>
            <a:fld id="{F6955984-5807-487E-B450-C8E28C146FCD}"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Date Placeholder 4"/>
          <p:cNvSpPr>
            <a:spLocks noGrp="1"/>
          </p:cNvSpPr>
          <p:nvPr>
            <p:ph type="dt" sz="half" idx="10"/>
          </p:nvPr>
        </p:nvSpPr>
        <p:spPr/>
        <p:txBody>
          <a:bodyPr/>
          <a:lstStyle/>
          <a:p>
            <a:fld id="{FB1644F9-0602-4A7C-AB0C-FD75B2E9005B}" type="datetime1">
              <a:rPr lang="ar-SA" smtClean="0"/>
              <a:pPr/>
              <a:t>30/05/1433</a:t>
            </a:fld>
            <a:endParaRPr lang="ar-SA"/>
          </a:p>
        </p:txBody>
      </p:sp>
      <p:sp>
        <p:nvSpPr>
          <p:cNvPr id="6" name="Footer Placeholder 5"/>
          <p:cNvSpPr>
            <a:spLocks noGrp="1"/>
          </p:cNvSpPr>
          <p:nvPr>
            <p:ph type="ftr" sz="quarter" idx="11"/>
          </p:nvPr>
        </p:nvSpPr>
        <p:spPr/>
        <p:txBody>
          <a:bodyPr/>
          <a:lstStyle/>
          <a:p>
            <a:r>
              <a:rPr lang="en-US" smtClean="0"/>
              <a:t>Dr. Rabab Elamawi</a:t>
            </a:r>
            <a:endParaRPr lang="ar-SA"/>
          </a:p>
        </p:txBody>
      </p:sp>
      <p:sp>
        <p:nvSpPr>
          <p:cNvPr id="7" name="Slide Number Placeholder 6"/>
          <p:cNvSpPr>
            <a:spLocks noGrp="1"/>
          </p:cNvSpPr>
          <p:nvPr>
            <p:ph type="sldNum" sz="quarter" idx="12"/>
          </p:nvPr>
        </p:nvSpPr>
        <p:spPr/>
        <p:txBody>
          <a:bodyPr/>
          <a:lstStyle/>
          <a:p>
            <a:fld id="{F6955984-5807-487E-B450-C8E28C146FCD}"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ar-S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7" name="Date Placeholder 6"/>
          <p:cNvSpPr>
            <a:spLocks noGrp="1"/>
          </p:cNvSpPr>
          <p:nvPr>
            <p:ph type="dt" sz="half" idx="10"/>
          </p:nvPr>
        </p:nvSpPr>
        <p:spPr/>
        <p:txBody>
          <a:bodyPr/>
          <a:lstStyle/>
          <a:p>
            <a:fld id="{4BBFEA0E-EE5E-4576-86CB-17E6F300DA33}" type="datetime1">
              <a:rPr lang="ar-SA" smtClean="0"/>
              <a:pPr/>
              <a:t>30/05/1433</a:t>
            </a:fld>
            <a:endParaRPr lang="ar-SA"/>
          </a:p>
        </p:txBody>
      </p:sp>
      <p:sp>
        <p:nvSpPr>
          <p:cNvPr id="8" name="Footer Placeholder 7"/>
          <p:cNvSpPr>
            <a:spLocks noGrp="1"/>
          </p:cNvSpPr>
          <p:nvPr>
            <p:ph type="ftr" sz="quarter" idx="11"/>
          </p:nvPr>
        </p:nvSpPr>
        <p:spPr/>
        <p:txBody>
          <a:bodyPr/>
          <a:lstStyle/>
          <a:p>
            <a:r>
              <a:rPr lang="en-US" smtClean="0"/>
              <a:t>Dr. Rabab Elamawi</a:t>
            </a:r>
            <a:endParaRPr lang="ar-SA"/>
          </a:p>
        </p:txBody>
      </p:sp>
      <p:sp>
        <p:nvSpPr>
          <p:cNvPr id="9" name="Slide Number Placeholder 8"/>
          <p:cNvSpPr>
            <a:spLocks noGrp="1"/>
          </p:cNvSpPr>
          <p:nvPr>
            <p:ph type="sldNum" sz="quarter" idx="12"/>
          </p:nvPr>
        </p:nvSpPr>
        <p:spPr/>
        <p:txBody>
          <a:bodyPr/>
          <a:lstStyle/>
          <a:p>
            <a:fld id="{F6955984-5807-487E-B450-C8E28C146FCD}"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Date Placeholder 2"/>
          <p:cNvSpPr>
            <a:spLocks noGrp="1"/>
          </p:cNvSpPr>
          <p:nvPr>
            <p:ph type="dt" sz="half" idx="10"/>
          </p:nvPr>
        </p:nvSpPr>
        <p:spPr/>
        <p:txBody>
          <a:bodyPr/>
          <a:lstStyle/>
          <a:p>
            <a:fld id="{26450ED4-7163-4CD5-984B-961F7B258A92}" type="datetime1">
              <a:rPr lang="ar-SA" smtClean="0"/>
              <a:pPr/>
              <a:t>30/05/1433</a:t>
            </a:fld>
            <a:endParaRPr lang="ar-SA"/>
          </a:p>
        </p:txBody>
      </p:sp>
      <p:sp>
        <p:nvSpPr>
          <p:cNvPr id="4" name="Footer Placeholder 3"/>
          <p:cNvSpPr>
            <a:spLocks noGrp="1"/>
          </p:cNvSpPr>
          <p:nvPr>
            <p:ph type="ftr" sz="quarter" idx="11"/>
          </p:nvPr>
        </p:nvSpPr>
        <p:spPr/>
        <p:txBody>
          <a:bodyPr/>
          <a:lstStyle/>
          <a:p>
            <a:r>
              <a:rPr lang="en-US" smtClean="0"/>
              <a:t>Dr. Rabab Elamawi</a:t>
            </a:r>
            <a:endParaRPr lang="ar-SA"/>
          </a:p>
        </p:txBody>
      </p:sp>
      <p:sp>
        <p:nvSpPr>
          <p:cNvPr id="5" name="Slide Number Placeholder 4"/>
          <p:cNvSpPr>
            <a:spLocks noGrp="1"/>
          </p:cNvSpPr>
          <p:nvPr>
            <p:ph type="sldNum" sz="quarter" idx="12"/>
          </p:nvPr>
        </p:nvSpPr>
        <p:spPr/>
        <p:txBody>
          <a:bodyPr/>
          <a:lstStyle/>
          <a:p>
            <a:fld id="{F6955984-5807-487E-B450-C8E28C146FCD}"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28624D7-4DC2-4830-8165-852F6D0BD65C}" type="datetime1">
              <a:rPr lang="ar-SA" smtClean="0"/>
              <a:pPr/>
              <a:t>30/05/1433</a:t>
            </a:fld>
            <a:endParaRPr lang="ar-SA"/>
          </a:p>
        </p:txBody>
      </p:sp>
      <p:sp>
        <p:nvSpPr>
          <p:cNvPr id="3" name="Footer Placeholder 2"/>
          <p:cNvSpPr>
            <a:spLocks noGrp="1"/>
          </p:cNvSpPr>
          <p:nvPr>
            <p:ph type="ftr" sz="quarter" idx="11"/>
          </p:nvPr>
        </p:nvSpPr>
        <p:spPr/>
        <p:txBody>
          <a:bodyPr/>
          <a:lstStyle/>
          <a:p>
            <a:r>
              <a:rPr lang="en-US" smtClean="0"/>
              <a:t>Dr. Rabab Elamawi</a:t>
            </a:r>
            <a:endParaRPr lang="ar-SA"/>
          </a:p>
        </p:txBody>
      </p:sp>
      <p:sp>
        <p:nvSpPr>
          <p:cNvPr id="4" name="Slide Number Placeholder 3"/>
          <p:cNvSpPr>
            <a:spLocks noGrp="1"/>
          </p:cNvSpPr>
          <p:nvPr>
            <p:ph type="sldNum" sz="quarter" idx="12"/>
          </p:nvPr>
        </p:nvSpPr>
        <p:spPr/>
        <p:txBody>
          <a:bodyPr/>
          <a:lstStyle/>
          <a:p>
            <a:fld id="{F6955984-5807-487E-B450-C8E28C146FCD}"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ar-S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52FEE01-9FEA-478D-8F18-602697896632}" type="datetime1">
              <a:rPr lang="ar-SA" smtClean="0"/>
              <a:pPr/>
              <a:t>30/05/1433</a:t>
            </a:fld>
            <a:endParaRPr lang="ar-SA"/>
          </a:p>
        </p:txBody>
      </p:sp>
      <p:sp>
        <p:nvSpPr>
          <p:cNvPr id="6" name="Footer Placeholder 5"/>
          <p:cNvSpPr>
            <a:spLocks noGrp="1"/>
          </p:cNvSpPr>
          <p:nvPr>
            <p:ph type="ftr" sz="quarter" idx="11"/>
          </p:nvPr>
        </p:nvSpPr>
        <p:spPr/>
        <p:txBody>
          <a:bodyPr/>
          <a:lstStyle/>
          <a:p>
            <a:r>
              <a:rPr lang="en-US" smtClean="0"/>
              <a:t>Dr. Rabab Elamawi</a:t>
            </a:r>
            <a:endParaRPr lang="ar-SA"/>
          </a:p>
        </p:txBody>
      </p:sp>
      <p:sp>
        <p:nvSpPr>
          <p:cNvPr id="7" name="Slide Number Placeholder 6"/>
          <p:cNvSpPr>
            <a:spLocks noGrp="1"/>
          </p:cNvSpPr>
          <p:nvPr>
            <p:ph type="sldNum" sz="quarter" idx="12"/>
          </p:nvPr>
        </p:nvSpPr>
        <p:spPr/>
        <p:txBody>
          <a:bodyPr/>
          <a:lstStyle/>
          <a:p>
            <a:fld id="{F6955984-5807-487E-B450-C8E28C146FCD}"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ar-S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2813726-4C84-44DF-B10C-212C3C268B5F}" type="datetime1">
              <a:rPr lang="ar-SA" smtClean="0"/>
              <a:pPr/>
              <a:t>30/05/1433</a:t>
            </a:fld>
            <a:endParaRPr lang="ar-SA"/>
          </a:p>
        </p:txBody>
      </p:sp>
      <p:sp>
        <p:nvSpPr>
          <p:cNvPr id="6" name="Footer Placeholder 5"/>
          <p:cNvSpPr>
            <a:spLocks noGrp="1"/>
          </p:cNvSpPr>
          <p:nvPr>
            <p:ph type="ftr" sz="quarter" idx="11"/>
          </p:nvPr>
        </p:nvSpPr>
        <p:spPr/>
        <p:txBody>
          <a:bodyPr/>
          <a:lstStyle/>
          <a:p>
            <a:r>
              <a:rPr lang="en-US" smtClean="0"/>
              <a:t>Dr. Rabab Elamawi</a:t>
            </a:r>
            <a:endParaRPr lang="ar-SA"/>
          </a:p>
        </p:txBody>
      </p:sp>
      <p:sp>
        <p:nvSpPr>
          <p:cNvPr id="7" name="Slide Number Placeholder 6"/>
          <p:cNvSpPr>
            <a:spLocks noGrp="1"/>
          </p:cNvSpPr>
          <p:nvPr>
            <p:ph type="sldNum" sz="quarter" idx="12"/>
          </p:nvPr>
        </p:nvSpPr>
        <p:spPr/>
        <p:txBody>
          <a:bodyPr/>
          <a:lstStyle/>
          <a:p>
            <a:fld id="{F6955984-5807-487E-B450-C8E28C146FCD}"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smtClean="0"/>
              <a:t>Click to edit Master title style</a:t>
            </a:r>
            <a:endParaRPr lang="ar-SA"/>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F08202BD-D45F-4F61-8B70-AB7D38E93B64}" type="datetime1">
              <a:rPr lang="ar-SA" smtClean="0"/>
              <a:pPr/>
              <a:t>30/05/1433</a:t>
            </a:fld>
            <a:endParaRPr lang="ar-SA"/>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r>
              <a:rPr lang="en-US" smtClean="0"/>
              <a:t>Dr. Rabab Elamawi</a:t>
            </a:r>
            <a:endParaRPr lang="ar-SA"/>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F6955984-5807-487E-B450-C8E28C146FCD}"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841" r:id="rId1"/>
    <p:sldLayoutId id="2147483842" r:id="rId2"/>
    <p:sldLayoutId id="2147483843" r:id="rId3"/>
    <p:sldLayoutId id="2147483844" r:id="rId4"/>
    <p:sldLayoutId id="2147483845" r:id="rId5"/>
    <p:sldLayoutId id="2147483846" r:id="rId6"/>
    <p:sldLayoutId id="2147483847" r:id="rId7"/>
    <p:sldLayoutId id="2147483848" r:id="rId8"/>
    <p:sldLayoutId id="2147483849" r:id="rId9"/>
    <p:sldLayoutId id="2147483850" r:id="rId10"/>
    <p:sldLayoutId id="2147483851" r:id="rId11"/>
  </p:sldLayoutIdLst>
  <p:hf hdr="0"/>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42910" y="857232"/>
            <a:ext cx="7772400" cy="1470025"/>
          </a:xfrm>
        </p:spPr>
        <p:txBody>
          <a:bodyPr/>
          <a:lstStyle/>
          <a:p>
            <a:r>
              <a:rPr lang="ar-SA" dirty="0" smtClean="0"/>
              <a:t>الاحتياجات الغذائيه للخلايا البكتيريه </a:t>
            </a:r>
            <a:endParaRPr lang="en-US" dirty="0"/>
          </a:p>
        </p:txBody>
      </p:sp>
      <p:sp>
        <p:nvSpPr>
          <p:cNvPr id="3" name="Subtitle 2"/>
          <p:cNvSpPr>
            <a:spLocks noGrp="1"/>
          </p:cNvSpPr>
          <p:nvPr>
            <p:ph type="subTitle" idx="1"/>
          </p:nvPr>
        </p:nvSpPr>
        <p:spPr>
          <a:xfrm>
            <a:off x="1428728" y="3143248"/>
            <a:ext cx="6400800" cy="1752600"/>
          </a:xfrm>
        </p:spPr>
        <p:txBody>
          <a:bodyPr/>
          <a:lstStyle/>
          <a:p>
            <a:r>
              <a:rPr lang="ar-SA" dirty="0" smtClean="0">
                <a:solidFill>
                  <a:schemeClr val="tx1"/>
                </a:solidFill>
              </a:rPr>
              <a:t>اعداد </a:t>
            </a:r>
          </a:p>
          <a:p>
            <a:r>
              <a:rPr lang="ar-SA" dirty="0" smtClean="0">
                <a:solidFill>
                  <a:schemeClr val="tx1"/>
                </a:solidFill>
              </a:rPr>
              <a:t>د. رباب العماوي </a:t>
            </a:r>
            <a:endParaRPr lang="en-US" dirty="0">
              <a:solidFill>
                <a:schemeClr val="tx1"/>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14348" y="285728"/>
            <a:ext cx="7772400" cy="1829761"/>
          </a:xfrm>
        </p:spPr>
        <p:txBody>
          <a:bodyPr/>
          <a:lstStyle/>
          <a:p>
            <a:pPr algn="ctr"/>
            <a:r>
              <a:rPr lang="ar-SA" b="1" dirty="0"/>
              <a:t>التغذية في البكتيريا </a:t>
            </a:r>
            <a:endParaRPr lang="ar-SA" dirty="0"/>
          </a:p>
        </p:txBody>
      </p:sp>
      <p:sp>
        <p:nvSpPr>
          <p:cNvPr id="4" name="Subtitle 2"/>
          <p:cNvSpPr>
            <a:spLocks noGrp="1"/>
          </p:cNvSpPr>
          <p:nvPr>
            <p:ph type="subTitle" idx="1"/>
          </p:nvPr>
        </p:nvSpPr>
        <p:spPr>
          <a:xfrm>
            <a:off x="357158" y="2571744"/>
            <a:ext cx="8280920" cy="1752600"/>
          </a:xfrm>
        </p:spPr>
        <p:txBody>
          <a:bodyPr>
            <a:normAutofit fontScale="92500" lnSpcReduction="20000"/>
          </a:bodyPr>
          <a:lstStyle/>
          <a:p>
            <a:r>
              <a:rPr lang="ar-SA" dirty="0" smtClean="0">
                <a:solidFill>
                  <a:schemeClr val="tx1"/>
                </a:solidFill>
              </a:rPr>
              <a:t>عند تصنيف البكتيريا في مجاميع الغذائية يتوقف ذلك علي عامليين اساسيين هما</a:t>
            </a:r>
          </a:p>
          <a:p>
            <a:pPr marL="514350" indent="-514350">
              <a:buAutoNum type="arabicParenR"/>
            </a:pPr>
            <a:r>
              <a:rPr lang="ar-SA" dirty="0" smtClean="0">
                <a:solidFill>
                  <a:schemeClr val="tx1"/>
                </a:solidFill>
              </a:rPr>
              <a:t>مصدر الطاقة </a:t>
            </a:r>
          </a:p>
          <a:p>
            <a:pPr marL="514350" indent="-514350">
              <a:buAutoNum type="arabicParenR"/>
            </a:pPr>
            <a:r>
              <a:rPr lang="ar-SA" dirty="0" smtClean="0">
                <a:solidFill>
                  <a:schemeClr val="tx1"/>
                </a:solidFill>
              </a:rPr>
              <a:t>مصدر الكربون الاساسي الذي تعتمد علية البكتيريا  </a:t>
            </a:r>
            <a:endParaRPr lang="ar-SA" dirty="0">
              <a:solidFill>
                <a:schemeClr val="tx1"/>
              </a:solidFill>
            </a:endParaRPr>
          </a:p>
        </p:txBody>
      </p:sp>
      <p:sp>
        <p:nvSpPr>
          <p:cNvPr id="5" name="Date Placeholder 4"/>
          <p:cNvSpPr>
            <a:spLocks noGrp="1"/>
          </p:cNvSpPr>
          <p:nvPr>
            <p:ph type="dt" sz="half" idx="10"/>
          </p:nvPr>
        </p:nvSpPr>
        <p:spPr/>
        <p:txBody>
          <a:bodyPr/>
          <a:lstStyle/>
          <a:p>
            <a:fld id="{7A25C507-BF96-43C1-8950-66875FB0E6E0}" type="datetime1">
              <a:rPr lang="ar-SA" smtClean="0"/>
              <a:pPr/>
              <a:t>30/05/1433</a:t>
            </a:fld>
            <a:endParaRPr lang="ar-SA"/>
          </a:p>
        </p:txBody>
      </p:sp>
      <p:sp>
        <p:nvSpPr>
          <p:cNvPr id="6" name="Footer Placeholder 5"/>
          <p:cNvSpPr>
            <a:spLocks noGrp="1"/>
          </p:cNvSpPr>
          <p:nvPr>
            <p:ph type="ftr" sz="quarter" idx="11"/>
          </p:nvPr>
        </p:nvSpPr>
        <p:spPr/>
        <p:txBody>
          <a:bodyPr/>
          <a:lstStyle/>
          <a:p>
            <a:r>
              <a:rPr lang="en-US" smtClean="0"/>
              <a:t>Dr. Rabab Elamawi</a:t>
            </a:r>
            <a:endParaRPr lang="ar-SA"/>
          </a:p>
        </p:txBody>
      </p:sp>
      <p:sp>
        <p:nvSpPr>
          <p:cNvPr id="7" name="Slide Number Placeholder 6"/>
          <p:cNvSpPr>
            <a:spLocks noGrp="1"/>
          </p:cNvSpPr>
          <p:nvPr>
            <p:ph type="sldNum" sz="quarter" idx="12"/>
          </p:nvPr>
        </p:nvSpPr>
        <p:spPr/>
        <p:txBody>
          <a:bodyPr/>
          <a:lstStyle/>
          <a:p>
            <a:fld id="{F6955984-5807-487E-B450-C8E28C146FCD}" type="slidenum">
              <a:rPr lang="ar-SA" smtClean="0"/>
              <a:pPr/>
              <a:t>10</a:t>
            </a:fld>
            <a:endParaRPr lang="ar-SA"/>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3357554" y="214290"/>
            <a:ext cx="3435557" cy="523220"/>
          </a:xfrm>
          <a:prstGeom prst="rect">
            <a:avLst/>
          </a:prstGeom>
        </p:spPr>
        <p:txBody>
          <a:bodyPr wrap="none">
            <a:spAutoFit/>
          </a:bodyPr>
          <a:lstStyle/>
          <a:p>
            <a:pPr marL="514350" indent="-514350" algn="ctr">
              <a:buAutoNum type="arabicParenR"/>
            </a:pPr>
            <a:r>
              <a:rPr lang="ar-SA" sz="2800" b="1" dirty="0" smtClean="0"/>
              <a:t>بناء علي مصدر الطاقة </a:t>
            </a:r>
          </a:p>
        </p:txBody>
      </p:sp>
      <p:sp>
        <p:nvSpPr>
          <p:cNvPr id="5" name="Rectangle 4"/>
          <p:cNvSpPr/>
          <p:nvPr/>
        </p:nvSpPr>
        <p:spPr>
          <a:xfrm>
            <a:off x="6039837" y="933230"/>
            <a:ext cx="2511906" cy="954107"/>
          </a:xfrm>
          <a:prstGeom prst="rect">
            <a:avLst/>
          </a:prstGeom>
        </p:spPr>
        <p:txBody>
          <a:bodyPr wrap="none">
            <a:spAutoFit/>
          </a:bodyPr>
          <a:lstStyle/>
          <a:p>
            <a:pPr marL="514350" indent="-514350" algn="ctr" rtl="0"/>
            <a:r>
              <a:rPr lang="en-US" sz="2800" b="1" dirty="0" smtClean="0">
                <a:solidFill>
                  <a:srgbClr val="000066"/>
                </a:solidFill>
                <a:cs typeface="+mj-cs"/>
              </a:rPr>
              <a:t>Photosynthetic </a:t>
            </a:r>
          </a:p>
          <a:p>
            <a:pPr marL="514350" indent="-514350" algn="ctr" rtl="0"/>
            <a:r>
              <a:rPr lang="en-US" sz="2800" b="1" dirty="0" smtClean="0">
                <a:solidFill>
                  <a:srgbClr val="000066"/>
                </a:solidFill>
                <a:cs typeface="+mj-cs"/>
              </a:rPr>
              <a:t>(phototrophic)</a:t>
            </a:r>
            <a:endParaRPr lang="ar-SA" sz="2800" b="1" dirty="0" smtClean="0">
              <a:solidFill>
                <a:srgbClr val="000066"/>
              </a:solidFill>
              <a:cs typeface="+mj-cs"/>
            </a:endParaRPr>
          </a:p>
        </p:txBody>
      </p:sp>
      <p:sp>
        <p:nvSpPr>
          <p:cNvPr id="6" name="Rectangle 5"/>
          <p:cNvSpPr/>
          <p:nvPr/>
        </p:nvSpPr>
        <p:spPr>
          <a:xfrm>
            <a:off x="1191919" y="933230"/>
            <a:ext cx="2670924" cy="954107"/>
          </a:xfrm>
          <a:prstGeom prst="rect">
            <a:avLst/>
          </a:prstGeom>
        </p:spPr>
        <p:txBody>
          <a:bodyPr wrap="none">
            <a:spAutoFit/>
          </a:bodyPr>
          <a:lstStyle/>
          <a:p>
            <a:pPr marL="514350" indent="-514350" algn="ctr" rtl="0"/>
            <a:r>
              <a:rPr lang="en-US" sz="2800" b="1" dirty="0" smtClean="0">
                <a:solidFill>
                  <a:srgbClr val="000066"/>
                </a:solidFill>
                <a:cs typeface="+mj-cs"/>
              </a:rPr>
              <a:t>Chemosynthetic </a:t>
            </a:r>
          </a:p>
          <a:p>
            <a:pPr marL="514350" indent="-514350" algn="ctr" rtl="0"/>
            <a:r>
              <a:rPr lang="en-US" sz="2800" b="1" dirty="0" smtClean="0">
                <a:solidFill>
                  <a:srgbClr val="000066"/>
                </a:solidFill>
                <a:cs typeface="+mj-cs"/>
              </a:rPr>
              <a:t>(</a:t>
            </a:r>
            <a:r>
              <a:rPr lang="en-US" sz="2800" b="1" dirty="0" err="1" smtClean="0">
                <a:solidFill>
                  <a:srgbClr val="000066"/>
                </a:solidFill>
                <a:cs typeface="+mj-cs"/>
              </a:rPr>
              <a:t>Chemotrophic</a:t>
            </a:r>
            <a:r>
              <a:rPr lang="en-US" sz="2800" b="1" dirty="0" smtClean="0">
                <a:solidFill>
                  <a:srgbClr val="000066"/>
                </a:solidFill>
                <a:cs typeface="+mj-cs"/>
              </a:rPr>
              <a:t>)</a:t>
            </a:r>
            <a:endParaRPr lang="ar-SA" sz="2800" b="1" dirty="0" smtClean="0">
              <a:solidFill>
                <a:srgbClr val="000066"/>
              </a:solidFill>
              <a:cs typeface="+mj-cs"/>
            </a:endParaRPr>
          </a:p>
        </p:txBody>
      </p:sp>
      <p:sp>
        <p:nvSpPr>
          <p:cNvPr id="7" name="Rectangle 6"/>
          <p:cNvSpPr/>
          <p:nvPr/>
        </p:nvSpPr>
        <p:spPr>
          <a:xfrm>
            <a:off x="5645705" y="1714488"/>
            <a:ext cx="2978700" cy="1384995"/>
          </a:xfrm>
          <a:prstGeom prst="rect">
            <a:avLst/>
          </a:prstGeom>
        </p:spPr>
        <p:txBody>
          <a:bodyPr wrap="none">
            <a:spAutoFit/>
          </a:bodyPr>
          <a:lstStyle/>
          <a:p>
            <a:pPr marL="514350" indent="-514350" algn="ctr"/>
            <a:r>
              <a:rPr lang="ar-SA" sz="2800" b="1" dirty="0" smtClean="0">
                <a:solidFill>
                  <a:srgbClr val="FF0000"/>
                </a:solidFill>
              </a:rPr>
              <a:t>البكتيريا الممثلة للضوء </a:t>
            </a:r>
          </a:p>
          <a:p>
            <a:pPr marL="514350" indent="-514350" algn="ctr"/>
            <a:r>
              <a:rPr lang="ar-SA" sz="2800" b="1" dirty="0" smtClean="0">
                <a:solidFill>
                  <a:srgbClr val="FF0000"/>
                </a:solidFill>
              </a:rPr>
              <a:t>تيستعمل الضوء </a:t>
            </a:r>
          </a:p>
          <a:p>
            <a:pPr marL="514350" indent="-514350" algn="ctr"/>
            <a:r>
              <a:rPr lang="ar-SA" sz="2800" b="1" dirty="0" smtClean="0">
                <a:solidFill>
                  <a:srgbClr val="FF0000"/>
                </a:solidFill>
              </a:rPr>
              <a:t>كمصدر للطاقة </a:t>
            </a:r>
          </a:p>
        </p:txBody>
      </p:sp>
      <p:sp>
        <p:nvSpPr>
          <p:cNvPr id="8" name="Rectangle 7"/>
          <p:cNvSpPr/>
          <p:nvPr/>
        </p:nvSpPr>
        <p:spPr>
          <a:xfrm>
            <a:off x="955565" y="1786496"/>
            <a:ext cx="3060453" cy="1384995"/>
          </a:xfrm>
          <a:prstGeom prst="rect">
            <a:avLst/>
          </a:prstGeom>
        </p:spPr>
        <p:txBody>
          <a:bodyPr wrap="none">
            <a:spAutoFit/>
          </a:bodyPr>
          <a:lstStyle/>
          <a:p>
            <a:pPr marL="514350" indent="-514350" algn="ctr"/>
            <a:r>
              <a:rPr lang="ar-SA" sz="2800" b="1" dirty="0" smtClean="0">
                <a:solidFill>
                  <a:srgbClr val="FF0000"/>
                </a:solidFill>
              </a:rPr>
              <a:t>البكتيريا الكيميائية</a:t>
            </a:r>
          </a:p>
          <a:p>
            <a:pPr marL="514350" indent="-514350" algn="ctr"/>
            <a:r>
              <a:rPr lang="ar-SA" sz="2800" b="1" dirty="0" smtClean="0">
                <a:solidFill>
                  <a:srgbClr val="FF0000"/>
                </a:solidFill>
              </a:rPr>
              <a:t>تستعمل االمواد الكيميائية</a:t>
            </a:r>
          </a:p>
          <a:p>
            <a:pPr marL="514350" indent="-514350" algn="ctr"/>
            <a:r>
              <a:rPr lang="ar-SA" sz="2800" b="1" dirty="0" smtClean="0">
                <a:solidFill>
                  <a:srgbClr val="FF0000"/>
                </a:solidFill>
              </a:rPr>
              <a:t> كمصدر للطاقة </a:t>
            </a:r>
          </a:p>
        </p:txBody>
      </p:sp>
      <p:sp>
        <p:nvSpPr>
          <p:cNvPr id="10" name="Rectangle 9"/>
          <p:cNvSpPr/>
          <p:nvPr/>
        </p:nvSpPr>
        <p:spPr>
          <a:xfrm>
            <a:off x="813662" y="3500438"/>
            <a:ext cx="7669087" cy="523220"/>
          </a:xfrm>
          <a:prstGeom prst="rect">
            <a:avLst/>
          </a:prstGeom>
        </p:spPr>
        <p:txBody>
          <a:bodyPr wrap="none">
            <a:spAutoFit/>
          </a:bodyPr>
          <a:lstStyle/>
          <a:p>
            <a:pPr marL="514350" indent="-514350"/>
            <a:r>
              <a:rPr lang="ar-SA" sz="2800" b="1" dirty="0" smtClean="0"/>
              <a:t>2) بناء علي مصدر الكربون الاساسي الذي تعتمد علية البكتيريا  </a:t>
            </a:r>
            <a:endParaRPr lang="ar-SA" sz="2800" b="1" dirty="0"/>
          </a:p>
        </p:txBody>
      </p:sp>
      <p:sp>
        <p:nvSpPr>
          <p:cNvPr id="11" name="Rectangle 10"/>
          <p:cNvSpPr/>
          <p:nvPr/>
        </p:nvSpPr>
        <p:spPr>
          <a:xfrm>
            <a:off x="5072066" y="5403005"/>
            <a:ext cx="3693640" cy="954107"/>
          </a:xfrm>
          <a:prstGeom prst="rect">
            <a:avLst/>
          </a:prstGeom>
        </p:spPr>
        <p:txBody>
          <a:bodyPr wrap="none">
            <a:spAutoFit/>
          </a:bodyPr>
          <a:lstStyle/>
          <a:p>
            <a:pPr marL="514350" indent="-514350" algn="ctr"/>
            <a:r>
              <a:rPr lang="ar-SA" sz="2800" dirty="0" smtClean="0">
                <a:cs typeface="+mj-cs"/>
              </a:rPr>
              <a:t>تستخدم </a:t>
            </a:r>
            <a:r>
              <a:rPr lang="en-US" sz="2800" dirty="0" smtClean="0">
                <a:cs typeface="+mj-cs"/>
              </a:rPr>
              <a:t> </a:t>
            </a:r>
            <a:r>
              <a:rPr lang="ar-SA" sz="2800" dirty="0" smtClean="0">
                <a:cs typeface="+mj-cs"/>
              </a:rPr>
              <a:t>ثاني اكسيد الكربون</a:t>
            </a:r>
            <a:r>
              <a:rPr lang="en-US" sz="2800" dirty="0" smtClean="0">
                <a:cs typeface="+mj-cs"/>
              </a:rPr>
              <a:t> </a:t>
            </a:r>
            <a:r>
              <a:rPr lang="ar-SA" sz="2800" dirty="0" smtClean="0">
                <a:cs typeface="+mj-cs"/>
              </a:rPr>
              <a:t> </a:t>
            </a:r>
          </a:p>
          <a:p>
            <a:pPr marL="514350" indent="-514350" algn="ctr"/>
            <a:r>
              <a:rPr lang="ar-SA" sz="2800" dirty="0" smtClean="0">
                <a:cs typeface="+mj-cs"/>
              </a:rPr>
              <a:t>كمصدر وحيد واساسي للكربون</a:t>
            </a:r>
            <a:endParaRPr lang="ar-SA" sz="2800" dirty="0">
              <a:cs typeface="+mj-cs"/>
            </a:endParaRPr>
          </a:p>
        </p:txBody>
      </p:sp>
      <p:sp>
        <p:nvSpPr>
          <p:cNvPr id="12" name="Rectangle 11"/>
          <p:cNvSpPr/>
          <p:nvPr/>
        </p:nvSpPr>
        <p:spPr>
          <a:xfrm>
            <a:off x="5562520" y="4000504"/>
            <a:ext cx="2661306" cy="954107"/>
          </a:xfrm>
          <a:prstGeom prst="rect">
            <a:avLst/>
          </a:prstGeom>
        </p:spPr>
        <p:txBody>
          <a:bodyPr wrap="none">
            <a:spAutoFit/>
          </a:bodyPr>
          <a:lstStyle/>
          <a:p>
            <a:pPr marL="514350" indent="-514350" algn="ctr" rtl="0"/>
            <a:r>
              <a:rPr lang="en-US" sz="2800" b="1" dirty="0" err="1" smtClean="0">
                <a:solidFill>
                  <a:srgbClr val="FF0000"/>
                </a:solidFill>
                <a:latin typeface="Arial" pitchFamily="34" charset="0"/>
                <a:cs typeface="Arial" pitchFamily="34" charset="0"/>
              </a:rPr>
              <a:t>Autototrophic</a:t>
            </a:r>
            <a:r>
              <a:rPr lang="en-US" sz="2800" b="1" dirty="0" smtClean="0">
                <a:solidFill>
                  <a:srgbClr val="FF0000"/>
                </a:solidFill>
                <a:latin typeface="Arial" pitchFamily="34" charset="0"/>
                <a:cs typeface="Arial" pitchFamily="34" charset="0"/>
              </a:rPr>
              <a:t> </a:t>
            </a:r>
          </a:p>
          <a:p>
            <a:pPr marL="514350" indent="-514350" algn="ctr" rtl="0"/>
            <a:r>
              <a:rPr lang="en-US" sz="2800" b="1" dirty="0" smtClean="0">
                <a:solidFill>
                  <a:srgbClr val="FF0000"/>
                </a:solidFill>
                <a:latin typeface="Arial" pitchFamily="34" charset="0"/>
                <a:cs typeface="Arial" pitchFamily="34" charset="0"/>
              </a:rPr>
              <a:t>bacteria </a:t>
            </a:r>
            <a:endParaRPr lang="ar-SA" sz="2800" b="1" dirty="0" smtClean="0">
              <a:solidFill>
                <a:srgbClr val="FF0000"/>
              </a:solidFill>
              <a:latin typeface="Arial" pitchFamily="34" charset="0"/>
              <a:cs typeface="Arial" pitchFamily="34" charset="0"/>
            </a:endParaRPr>
          </a:p>
        </p:txBody>
      </p:sp>
      <p:sp>
        <p:nvSpPr>
          <p:cNvPr id="13" name="Rectangle 12"/>
          <p:cNvSpPr/>
          <p:nvPr/>
        </p:nvSpPr>
        <p:spPr>
          <a:xfrm>
            <a:off x="899592" y="4000504"/>
            <a:ext cx="3321743" cy="954107"/>
          </a:xfrm>
          <a:prstGeom prst="rect">
            <a:avLst/>
          </a:prstGeom>
        </p:spPr>
        <p:txBody>
          <a:bodyPr wrap="none">
            <a:spAutoFit/>
          </a:bodyPr>
          <a:lstStyle/>
          <a:p>
            <a:pPr marL="514350" indent="-514350" algn="ctr" rtl="0"/>
            <a:r>
              <a:rPr lang="en-US" sz="2800" b="1" dirty="0" err="1" smtClean="0">
                <a:solidFill>
                  <a:srgbClr val="FF0000"/>
                </a:solidFill>
                <a:latin typeface="Arial" pitchFamily="34" charset="0"/>
                <a:cs typeface="Arial" pitchFamily="34" charset="0"/>
              </a:rPr>
              <a:t>Heterotototrophic</a:t>
            </a:r>
            <a:r>
              <a:rPr lang="en-US" sz="2800" b="1" dirty="0" smtClean="0">
                <a:solidFill>
                  <a:srgbClr val="FF0000"/>
                </a:solidFill>
                <a:latin typeface="Arial" pitchFamily="34" charset="0"/>
                <a:cs typeface="Arial" pitchFamily="34" charset="0"/>
              </a:rPr>
              <a:t> </a:t>
            </a:r>
          </a:p>
          <a:p>
            <a:pPr marL="514350" indent="-514350" algn="ctr" rtl="0"/>
            <a:r>
              <a:rPr lang="en-US" sz="2800" b="1" dirty="0" smtClean="0">
                <a:solidFill>
                  <a:srgbClr val="FF0000"/>
                </a:solidFill>
                <a:latin typeface="Arial" pitchFamily="34" charset="0"/>
                <a:cs typeface="Arial" pitchFamily="34" charset="0"/>
              </a:rPr>
              <a:t>bacteria </a:t>
            </a:r>
            <a:endParaRPr lang="ar-SA" sz="2800" b="1" dirty="0" smtClean="0">
              <a:solidFill>
                <a:srgbClr val="FF0000"/>
              </a:solidFill>
              <a:latin typeface="Arial" pitchFamily="34" charset="0"/>
              <a:cs typeface="Arial" pitchFamily="34" charset="0"/>
            </a:endParaRPr>
          </a:p>
        </p:txBody>
      </p:sp>
      <p:sp>
        <p:nvSpPr>
          <p:cNvPr id="14" name="Rectangle 13"/>
          <p:cNvSpPr/>
          <p:nvPr/>
        </p:nvSpPr>
        <p:spPr>
          <a:xfrm>
            <a:off x="5801592" y="4974377"/>
            <a:ext cx="2342308" cy="523220"/>
          </a:xfrm>
          <a:prstGeom prst="rect">
            <a:avLst/>
          </a:prstGeom>
        </p:spPr>
        <p:txBody>
          <a:bodyPr wrap="none">
            <a:spAutoFit/>
          </a:bodyPr>
          <a:lstStyle/>
          <a:p>
            <a:pPr marL="514350" indent="-514350" algn="r"/>
            <a:r>
              <a:rPr lang="ar-SA" sz="2800" dirty="0" smtClean="0">
                <a:cs typeface="+mj-cs"/>
              </a:rPr>
              <a:t>بكتيريا ذاتية التغذية</a:t>
            </a:r>
            <a:endParaRPr lang="ar-SA" sz="2800" dirty="0">
              <a:cs typeface="+mj-cs"/>
            </a:endParaRPr>
          </a:p>
        </p:txBody>
      </p:sp>
      <p:sp>
        <p:nvSpPr>
          <p:cNvPr id="15" name="Rectangle 14"/>
          <p:cNvSpPr/>
          <p:nvPr/>
        </p:nvSpPr>
        <p:spPr>
          <a:xfrm>
            <a:off x="1081178" y="4974377"/>
            <a:ext cx="2884123" cy="523220"/>
          </a:xfrm>
          <a:prstGeom prst="rect">
            <a:avLst/>
          </a:prstGeom>
        </p:spPr>
        <p:txBody>
          <a:bodyPr wrap="none">
            <a:spAutoFit/>
          </a:bodyPr>
          <a:lstStyle/>
          <a:p>
            <a:pPr marL="514350" indent="-514350" algn="r"/>
            <a:r>
              <a:rPr lang="ar-SA" sz="2800" dirty="0" smtClean="0">
                <a:cs typeface="+mj-cs"/>
              </a:rPr>
              <a:t>بكتيريا غير ذاتية التغذية</a:t>
            </a:r>
            <a:endParaRPr lang="ar-SA" sz="2800" dirty="0">
              <a:cs typeface="+mj-cs"/>
            </a:endParaRPr>
          </a:p>
        </p:txBody>
      </p:sp>
      <p:sp>
        <p:nvSpPr>
          <p:cNvPr id="16" name="Rectangle 15"/>
          <p:cNvSpPr/>
          <p:nvPr/>
        </p:nvSpPr>
        <p:spPr>
          <a:xfrm>
            <a:off x="1142976" y="5403005"/>
            <a:ext cx="2866490" cy="954107"/>
          </a:xfrm>
          <a:prstGeom prst="rect">
            <a:avLst/>
          </a:prstGeom>
        </p:spPr>
        <p:txBody>
          <a:bodyPr wrap="none">
            <a:spAutoFit/>
          </a:bodyPr>
          <a:lstStyle/>
          <a:p>
            <a:pPr marL="514350" indent="-514350" algn="ctr"/>
            <a:r>
              <a:rPr lang="ar-SA" sz="2800" dirty="0" smtClean="0">
                <a:cs typeface="+mj-cs"/>
              </a:rPr>
              <a:t>تستخدم المواد العضوية </a:t>
            </a:r>
          </a:p>
          <a:p>
            <a:pPr marL="514350" indent="-514350" algn="ctr"/>
            <a:r>
              <a:rPr lang="ar-SA" sz="2800" dirty="0" smtClean="0">
                <a:cs typeface="+mj-cs"/>
              </a:rPr>
              <a:t>كمصدر للكربون</a:t>
            </a:r>
            <a:endParaRPr lang="ar-SA" sz="2800" dirty="0">
              <a:cs typeface="+mj-cs"/>
            </a:endParaRPr>
          </a:p>
        </p:txBody>
      </p:sp>
      <p:sp>
        <p:nvSpPr>
          <p:cNvPr id="17" name="Date Placeholder 16"/>
          <p:cNvSpPr>
            <a:spLocks noGrp="1"/>
          </p:cNvSpPr>
          <p:nvPr>
            <p:ph type="dt" sz="half" idx="10"/>
          </p:nvPr>
        </p:nvSpPr>
        <p:spPr/>
        <p:txBody>
          <a:bodyPr/>
          <a:lstStyle/>
          <a:p>
            <a:fld id="{1D4E9EB6-B5DE-468E-82D9-1717E2A9D12F}" type="datetime1">
              <a:rPr lang="ar-SA" smtClean="0"/>
              <a:pPr/>
              <a:t>30/05/1433</a:t>
            </a:fld>
            <a:endParaRPr lang="ar-SA"/>
          </a:p>
        </p:txBody>
      </p:sp>
      <p:sp>
        <p:nvSpPr>
          <p:cNvPr id="18" name="Footer Placeholder 17"/>
          <p:cNvSpPr>
            <a:spLocks noGrp="1"/>
          </p:cNvSpPr>
          <p:nvPr>
            <p:ph type="ftr" sz="quarter" idx="11"/>
          </p:nvPr>
        </p:nvSpPr>
        <p:spPr/>
        <p:txBody>
          <a:bodyPr/>
          <a:lstStyle/>
          <a:p>
            <a:r>
              <a:rPr lang="en-US" smtClean="0"/>
              <a:t>Dr. Rabab Elamawi</a:t>
            </a:r>
            <a:endParaRPr lang="ar-SA"/>
          </a:p>
        </p:txBody>
      </p:sp>
      <p:sp>
        <p:nvSpPr>
          <p:cNvPr id="19" name="Slide Number Placeholder 18"/>
          <p:cNvSpPr>
            <a:spLocks noGrp="1"/>
          </p:cNvSpPr>
          <p:nvPr>
            <p:ph type="sldNum" sz="quarter" idx="12"/>
          </p:nvPr>
        </p:nvSpPr>
        <p:spPr/>
        <p:txBody>
          <a:bodyPr/>
          <a:lstStyle/>
          <a:p>
            <a:fld id="{F6955984-5807-487E-B450-C8E28C146FCD}" type="slidenum">
              <a:rPr lang="ar-SA" smtClean="0"/>
              <a:pPr/>
              <a:t>11</a:t>
            </a:fld>
            <a:endParaRPr lang="ar-SA"/>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a:xfrm>
            <a:off x="428596" y="428604"/>
            <a:ext cx="8324087" cy="1815882"/>
          </a:xfrm>
          <a:prstGeom prst="rect">
            <a:avLst/>
          </a:prstGeom>
        </p:spPr>
        <p:txBody>
          <a:bodyPr wrap="square">
            <a:spAutoFit/>
          </a:bodyPr>
          <a:lstStyle/>
          <a:p>
            <a:pPr marL="514350" indent="-514350"/>
            <a:r>
              <a:rPr lang="ar-SA" sz="2800" b="1" dirty="0" smtClean="0">
                <a:cs typeface="+mj-cs"/>
              </a:rPr>
              <a:t>اولا: </a:t>
            </a:r>
            <a:r>
              <a:rPr lang="ar-SA" sz="2800" dirty="0" smtClean="0">
                <a:solidFill>
                  <a:srgbClr val="FF0000"/>
                </a:solidFill>
                <a:cs typeface="+mj-cs"/>
              </a:rPr>
              <a:t>البكتيريا اتي تستخدم </a:t>
            </a:r>
            <a:r>
              <a:rPr lang="en-US" sz="2800" dirty="0" smtClean="0">
                <a:solidFill>
                  <a:srgbClr val="FF0000"/>
                </a:solidFill>
                <a:cs typeface="+mj-cs"/>
              </a:rPr>
              <a:t> CO2</a:t>
            </a:r>
            <a:r>
              <a:rPr lang="ar-SA" sz="2800" dirty="0" smtClean="0">
                <a:solidFill>
                  <a:srgbClr val="FF0000"/>
                </a:solidFill>
                <a:cs typeface="+mj-cs"/>
              </a:rPr>
              <a:t>كمصدر وحيد واساسي للكربون اي انها تستطيع تكوين مواد عضوية من ثاني اكسيد الكربون ومادة مانحة للهيدروجين و ذلك باستخدام طاقة من اي من المصدريين الاتيين :</a:t>
            </a:r>
          </a:p>
          <a:p>
            <a:pPr marL="514350" indent="-514350"/>
            <a:r>
              <a:rPr lang="ar-SA" sz="2800" dirty="0" smtClean="0">
                <a:solidFill>
                  <a:srgbClr val="FF0000"/>
                </a:solidFill>
                <a:cs typeface="+mj-cs"/>
              </a:rPr>
              <a:t>1- ضوء الشمس وتعرف باسم </a:t>
            </a:r>
            <a:r>
              <a:rPr lang="ar-SA" sz="2800" b="1" dirty="0" smtClean="0">
                <a:cs typeface="+mj-cs"/>
              </a:rPr>
              <a:t>البكتيريا ذاتية التغذية الضوئية </a:t>
            </a:r>
            <a:endParaRPr lang="ar-SA" sz="2800" b="1" dirty="0">
              <a:cs typeface="+mj-cs"/>
            </a:endParaRPr>
          </a:p>
        </p:txBody>
      </p:sp>
      <p:sp>
        <p:nvSpPr>
          <p:cNvPr id="11" name="Rectangle 10"/>
          <p:cNvSpPr/>
          <p:nvPr/>
        </p:nvSpPr>
        <p:spPr>
          <a:xfrm>
            <a:off x="540122" y="2334276"/>
            <a:ext cx="6849167" cy="523220"/>
          </a:xfrm>
          <a:prstGeom prst="rect">
            <a:avLst/>
          </a:prstGeom>
        </p:spPr>
        <p:txBody>
          <a:bodyPr wrap="square">
            <a:spAutoFit/>
          </a:bodyPr>
          <a:lstStyle/>
          <a:p>
            <a:pPr marL="514350" indent="-514350" algn="ctr" rtl="0"/>
            <a:r>
              <a:rPr lang="en-US" sz="2800" b="1" dirty="0" smtClean="0">
                <a:solidFill>
                  <a:srgbClr val="FF0000"/>
                </a:solidFill>
                <a:cs typeface="+mj-cs"/>
              </a:rPr>
              <a:t>Photosynthetic  </a:t>
            </a:r>
            <a:r>
              <a:rPr lang="en-US" sz="2800" b="1" dirty="0" err="1" smtClean="0">
                <a:solidFill>
                  <a:srgbClr val="FF0000"/>
                </a:solidFill>
                <a:cs typeface="+mj-cs"/>
              </a:rPr>
              <a:t>Autototrophic</a:t>
            </a:r>
            <a:r>
              <a:rPr lang="en-US" sz="2800" b="1" dirty="0" smtClean="0">
                <a:solidFill>
                  <a:srgbClr val="FF0000"/>
                </a:solidFill>
                <a:cs typeface="+mj-cs"/>
              </a:rPr>
              <a:t>  bacteria </a:t>
            </a:r>
            <a:endParaRPr lang="ar-SA" sz="2800" b="1" dirty="0" smtClean="0">
              <a:solidFill>
                <a:srgbClr val="FF0000"/>
              </a:solidFill>
              <a:cs typeface="+mj-cs"/>
            </a:endParaRPr>
          </a:p>
        </p:txBody>
      </p:sp>
      <p:sp>
        <p:nvSpPr>
          <p:cNvPr id="12" name="Rectangle 11"/>
          <p:cNvSpPr/>
          <p:nvPr/>
        </p:nvSpPr>
        <p:spPr>
          <a:xfrm>
            <a:off x="505579" y="3523642"/>
            <a:ext cx="8244565" cy="954107"/>
          </a:xfrm>
          <a:prstGeom prst="rect">
            <a:avLst/>
          </a:prstGeom>
        </p:spPr>
        <p:txBody>
          <a:bodyPr wrap="none">
            <a:spAutoFit/>
          </a:bodyPr>
          <a:lstStyle/>
          <a:p>
            <a:r>
              <a:rPr lang="ar-SA" sz="2800" dirty="0" smtClean="0">
                <a:solidFill>
                  <a:srgbClr val="FF0000"/>
                </a:solidFill>
              </a:rPr>
              <a:t>2- كيميائية نتيجة اكسدة بعض المواد الاعضوية البسيطة و تعرف باسم </a:t>
            </a:r>
          </a:p>
          <a:p>
            <a:r>
              <a:rPr lang="ar-SA" sz="2800" b="1" dirty="0" smtClean="0"/>
              <a:t>البكتيريا ذاتية التغذية الكيميائية</a:t>
            </a:r>
            <a:endParaRPr lang="ar-SA" sz="2800" b="1" dirty="0"/>
          </a:p>
        </p:txBody>
      </p:sp>
      <p:sp>
        <p:nvSpPr>
          <p:cNvPr id="13" name="Rectangle 12"/>
          <p:cNvSpPr/>
          <p:nvPr/>
        </p:nvSpPr>
        <p:spPr>
          <a:xfrm>
            <a:off x="285720" y="4405978"/>
            <a:ext cx="6706466" cy="523220"/>
          </a:xfrm>
          <a:prstGeom prst="rect">
            <a:avLst/>
          </a:prstGeom>
        </p:spPr>
        <p:txBody>
          <a:bodyPr wrap="square">
            <a:spAutoFit/>
          </a:bodyPr>
          <a:lstStyle/>
          <a:p>
            <a:pPr marL="514350" indent="-514350" algn="l" rtl="0"/>
            <a:r>
              <a:rPr lang="en-US" sz="2800" b="1" dirty="0" smtClean="0">
                <a:solidFill>
                  <a:srgbClr val="FF0000"/>
                </a:solidFill>
                <a:cs typeface="+mj-cs"/>
              </a:rPr>
              <a:t> Chemosynthetic </a:t>
            </a:r>
            <a:r>
              <a:rPr lang="en-US" sz="2800" b="1" dirty="0" err="1" smtClean="0">
                <a:solidFill>
                  <a:srgbClr val="FF0000"/>
                </a:solidFill>
                <a:cs typeface="+mj-cs"/>
              </a:rPr>
              <a:t>Autototrophic</a:t>
            </a:r>
            <a:r>
              <a:rPr lang="en-US" sz="2800" b="1" dirty="0" smtClean="0">
                <a:solidFill>
                  <a:srgbClr val="FF0000"/>
                </a:solidFill>
                <a:cs typeface="+mj-cs"/>
              </a:rPr>
              <a:t>  bacteria </a:t>
            </a:r>
            <a:endParaRPr lang="ar-SA" sz="2800" b="1" dirty="0" smtClean="0">
              <a:solidFill>
                <a:srgbClr val="FF0000"/>
              </a:solidFill>
              <a:cs typeface="+mj-cs"/>
            </a:endParaRPr>
          </a:p>
        </p:txBody>
      </p:sp>
      <p:sp>
        <p:nvSpPr>
          <p:cNvPr id="14" name="Date Placeholder 13"/>
          <p:cNvSpPr>
            <a:spLocks noGrp="1"/>
          </p:cNvSpPr>
          <p:nvPr>
            <p:ph type="dt" sz="half" idx="10"/>
          </p:nvPr>
        </p:nvSpPr>
        <p:spPr/>
        <p:txBody>
          <a:bodyPr/>
          <a:lstStyle/>
          <a:p>
            <a:fld id="{C838FAE4-F971-44F2-B878-9C1ABAF48AE1}" type="datetime1">
              <a:rPr lang="ar-SA" smtClean="0"/>
              <a:pPr/>
              <a:t>30/05/1433</a:t>
            </a:fld>
            <a:endParaRPr lang="ar-SA"/>
          </a:p>
        </p:txBody>
      </p:sp>
      <p:sp>
        <p:nvSpPr>
          <p:cNvPr id="15" name="Footer Placeholder 14"/>
          <p:cNvSpPr>
            <a:spLocks noGrp="1"/>
          </p:cNvSpPr>
          <p:nvPr>
            <p:ph type="ftr" sz="quarter" idx="11"/>
          </p:nvPr>
        </p:nvSpPr>
        <p:spPr/>
        <p:txBody>
          <a:bodyPr/>
          <a:lstStyle/>
          <a:p>
            <a:r>
              <a:rPr lang="en-US" smtClean="0"/>
              <a:t>Dr. Rabab Elamawi</a:t>
            </a:r>
            <a:endParaRPr lang="ar-SA"/>
          </a:p>
        </p:txBody>
      </p:sp>
      <p:sp>
        <p:nvSpPr>
          <p:cNvPr id="16" name="Slide Number Placeholder 15"/>
          <p:cNvSpPr>
            <a:spLocks noGrp="1"/>
          </p:cNvSpPr>
          <p:nvPr>
            <p:ph type="sldNum" sz="quarter" idx="12"/>
          </p:nvPr>
        </p:nvSpPr>
        <p:spPr/>
        <p:txBody>
          <a:bodyPr/>
          <a:lstStyle/>
          <a:p>
            <a:fld id="{F6955984-5807-487E-B450-C8E28C146FCD}" type="slidenum">
              <a:rPr lang="ar-SA" smtClean="0"/>
              <a:pPr/>
              <a:t>12</a:t>
            </a:fld>
            <a:endParaRPr lang="ar-SA"/>
          </a:p>
        </p:txBody>
      </p:sp>
      <p:sp>
        <p:nvSpPr>
          <p:cNvPr id="10" name="TextBox 9"/>
          <p:cNvSpPr txBox="1"/>
          <p:nvPr/>
        </p:nvSpPr>
        <p:spPr>
          <a:xfrm>
            <a:off x="3000364" y="2928934"/>
            <a:ext cx="5240537" cy="461665"/>
          </a:xfrm>
          <a:prstGeom prst="rect">
            <a:avLst/>
          </a:prstGeom>
          <a:noFill/>
        </p:spPr>
        <p:txBody>
          <a:bodyPr wrap="none" rtlCol="0">
            <a:spAutoFit/>
          </a:bodyPr>
          <a:lstStyle/>
          <a:p>
            <a:r>
              <a:rPr lang="ar-SA" sz="2400" dirty="0" smtClean="0"/>
              <a:t>مثال بكتيريا الكبريت الارجوانية و البكتيريا الزرقاء </a:t>
            </a:r>
            <a:endParaRPr lang="en-US" sz="2400" dirty="0"/>
          </a:p>
        </p:txBody>
      </p:sp>
      <p:sp>
        <p:nvSpPr>
          <p:cNvPr id="17" name="TextBox 16"/>
          <p:cNvSpPr txBox="1"/>
          <p:nvPr/>
        </p:nvSpPr>
        <p:spPr>
          <a:xfrm>
            <a:off x="309841" y="5253351"/>
            <a:ext cx="8477001" cy="461665"/>
          </a:xfrm>
          <a:prstGeom prst="rect">
            <a:avLst/>
          </a:prstGeom>
          <a:noFill/>
        </p:spPr>
        <p:txBody>
          <a:bodyPr wrap="none" rtlCol="0">
            <a:spAutoFit/>
          </a:bodyPr>
          <a:lstStyle/>
          <a:p>
            <a:r>
              <a:rPr lang="ar-SA" sz="2400" dirty="0" smtClean="0"/>
              <a:t>مثال بكتيريا المؤكسدة  للكبريت وبكتيريا الهيدروجين و بكتيريا النترته و بكتيريا الحديد</a:t>
            </a:r>
            <a:endParaRPr lang="en-US" sz="24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grpId="0" nodeType="clickEffect">
                                  <p:stCondLst>
                                    <p:cond delay="0"/>
                                  </p:stCondLst>
                                  <p:childTnLst>
                                    <p:set>
                                      <p:cBhvr>
                                        <p:cTn id="6" dur="1" fill="hold">
                                          <p:stCondLst>
                                            <p:cond delay="0"/>
                                          </p:stCondLst>
                                        </p:cTn>
                                        <p:tgtEl>
                                          <p:spTgt spid="9"/>
                                        </p:tgtEl>
                                        <p:attrNameLst>
                                          <p:attrName>style.visibility</p:attrName>
                                        </p:attrNameLst>
                                      </p:cBhvr>
                                      <p:to>
                                        <p:strVal val="visible"/>
                                      </p:to>
                                    </p:set>
                                    <p:animEffect transition="in" filter="box(in)">
                                      <p:cBhvr>
                                        <p:cTn id="7" dur="500"/>
                                        <p:tgtEl>
                                          <p:spTgt spid="9"/>
                                        </p:tgtEl>
                                      </p:cBhvr>
                                    </p:animEffect>
                                  </p:childTnLst>
                                </p:cTn>
                              </p:par>
                              <p:par>
                                <p:cTn id="8" presetID="4" presetClass="entr" presetSubtype="16" fill="hold" grpId="0" nodeType="withEffect">
                                  <p:stCondLst>
                                    <p:cond delay="0"/>
                                  </p:stCondLst>
                                  <p:childTnLst>
                                    <p:set>
                                      <p:cBhvr>
                                        <p:cTn id="9" dur="1" fill="hold">
                                          <p:stCondLst>
                                            <p:cond delay="0"/>
                                          </p:stCondLst>
                                        </p:cTn>
                                        <p:tgtEl>
                                          <p:spTgt spid="11"/>
                                        </p:tgtEl>
                                        <p:attrNameLst>
                                          <p:attrName>style.visibility</p:attrName>
                                        </p:attrNameLst>
                                      </p:cBhvr>
                                      <p:to>
                                        <p:strVal val="visible"/>
                                      </p:to>
                                    </p:set>
                                    <p:animEffect transition="in" filter="box(in)">
                                      <p:cBhvr>
                                        <p:cTn id="10" dur="500"/>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p:bldP spid="11"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a:xfrm>
            <a:off x="357158" y="71414"/>
            <a:ext cx="8429684" cy="1384995"/>
          </a:xfrm>
          <a:prstGeom prst="rect">
            <a:avLst/>
          </a:prstGeom>
        </p:spPr>
        <p:txBody>
          <a:bodyPr wrap="square">
            <a:spAutoFit/>
          </a:bodyPr>
          <a:lstStyle/>
          <a:p>
            <a:pPr marL="463550" indent="-463550"/>
            <a:r>
              <a:rPr lang="ar-SA" sz="2800" b="1" dirty="0" smtClean="0">
                <a:cs typeface="+mj-cs"/>
              </a:rPr>
              <a:t>ثانيا : </a:t>
            </a:r>
            <a:r>
              <a:rPr lang="ar-SA" sz="2800" dirty="0" smtClean="0">
                <a:solidFill>
                  <a:srgbClr val="FF0000"/>
                </a:solidFill>
                <a:cs typeface="+mj-cs"/>
              </a:rPr>
              <a:t>البكتيريا التي لا تستخدم </a:t>
            </a:r>
            <a:r>
              <a:rPr lang="en-US" sz="2800" dirty="0" smtClean="0">
                <a:solidFill>
                  <a:srgbClr val="FF0000"/>
                </a:solidFill>
                <a:cs typeface="+mj-cs"/>
              </a:rPr>
              <a:t> CO2</a:t>
            </a:r>
            <a:r>
              <a:rPr lang="ar-SA" sz="2800" dirty="0" smtClean="0">
                <a:solidFill>
                  <a:srgbClr val="FF0000"/>
                </a:solidFill>
                <a:cs typeface="+mj-cs"/>
              </a:rPr>
              <a:t>كمصدر وحيد واساسي للكربون</a:t>
            </a:r>
          </a:p>
          <a:p>
            <a:pPr marL="119063" indent="509588"/>
            <a:r>
              <a:rPr lang="ar-SA" sz="2800" dirty="0" smtClean="0">
                <a:solidFill>
                  <a:srgbClr val="FF0000"/>
                </a:solidFill>
                <a:cs typeface="+mj-cs"/>
              </a:rPr>
              <a:t> لكنها تستخدم مصادر كربونية عضوية كمصدر للكربون تعرف باسم </a:t>
            </a:r>
            <a:endParaRPr lang="ar-SA" sz="2400" dirty="0" smtClean="0">
              <a:solidFill>
                <a:srgbClr val="FF0000"/>
              </a:solidFill>
              <a:cs typeface="+mj-cs"/>
            </a:endParaRPr>
          </a:p>
          <a:p>
            <a:pPr marL="119063" indent="-119063"/>
            <a:r>
              <a:rPr lang="ar-SA" sz="2800" b="1" dirty="0" smtClean="0">
                <a:solidFill>
                  <a:srgbClr val="FF0000"/>
                </a:solidFill>
                <a:cs typeface="+mj-cs"/>
              </a:rPr>
              <a:t>        البكتيريا غير ذاتية التغذية </a:t>
            </a:r>
            <a:endParaRPr lang="ar-SA" sz="2800" b="1" dirty="0">
              <a:solidFill>
                <a:srgbClr val="FF0000"/>
              </a:solidFill>
              <a:cs typeface="+mj-cs"/>
            </a:endParaRPr>
          </a:p>
        </p:txBody>
      </p:sp>
      <p:sp>
        <p:nvSpPr>
          <p:cNvPr id="7" name="Rectangle 6"/>
          <p:cNvSpPr/>
          <p:nvPr/>
        </p:nvSpPr>
        <p:spPr>
          <a:xfrm>
            <a:off x="571472" y="928670"/>
            <a:ext cx="4929222" cy="523220"/>
          </a:xfrm>
          <a:prstGeom prst="rect">
            <a:avLst/>
          </a:prstGeom>
        </p:spPr>
        <p:txBody>
          <a:bodyPr wrap="square">
            <a:spAutoFit/>
          </a:bodyPr>
          <a:lstStyle/>
          <a:p>
            <a:pPr marL="514350" indent="-514350" algn="l" rtl="0"/>
            <a:r>
              <a:rPr lang="en-US" sz="2800" b="1" dirty="0" err="1" smtClean="0">
                <a:solidFill>
                  <a:srgbClr val="FF0000"/>
                </a:solidFill>
                <a:cs typeface="+mj-cs"/>
              </a:rPr>
              <a:t>Heterotototrophic</a:t>
            </a:r>
            <a:r>
              <a:rPr lang="en-US" sz="2800" b="1" dirty="0" smtClean="0">
                <a:solidFill>
                  <a:srgbClr val="FF0000"/>
                </a:solidFill>
                <a:cs typeface="+mj-cs"/>
              </a:rPr>
              <a:t>  bacteria </a:t>
            </a:r>
            <a:endParaRPr lang="ar-SA" sz="2800" b="1" dirty="0" smtClean="0">
              <a:solidFill>
                <a:srgbClr val="FF0000"/>
              </a:solidFill>
              <a:cs typeface="+mj-cs"/>
            </a:endParaRPr>
          </a:p>
        </p:txBody>
      </p:sp>
      <p:sp>
        <p:nvSpPr>
          <p:cNvPr id="9" name="Rectangle 8"/>
          <p:cNvSpPr/>
          <p:nvPr/>
        </p:nvSpPr>
        <p:spPr>
          <a:xfrm>
            <a:off x="2786050" y="2071678"/>
            <a:ext cx="5562741" cy="1384995"/>
          </a:xfrm>
          <a:prstGeom prst="rect">
            <a:avLst/>
          </a:prstGeom>
        </p:spPr>
        <p:txBody>
          <a:bodyPr wrap="none">
            <a:spAutoFit/>
          </a:bodyPr>
          <a:lstStyle/>
          <a:p>
            <a:r>
              <a:rPr lang="ar-SA" sz="2800" dirty="0" smtClean="0">
                <a:solidFill>
                  <a:srgbClr val="FF0000"/>
                </a:solidFill>
              </a:rPr>
              <a:t>وتستخدم الطاقة </a:t>
            </a:r>
            <a:r>
              <a:rPr lang="ar-SA" sz="2800" dirty="0">
                <a:solidFill>
                  <a:srgbClr val="FF0000"/>
                </a:solidFill>
              </a:rPr>
              <a:t>من اي من المصدريين </a:t>
            </a:r>
            <a:r>
              <a:rPr lang="ar-SA" sz="2800" dirty="0" smtClean="0">
                <a:solidFill>
                  <a:srgbClr val="FF0000"/>
                </a:solidFill>
              </a:rPr>
              <a:t>الاتيين:</a:t>
            </a:r>
          </a:p>
          <a:p>
            <a:pPr algn="r"/>
            <a:r>
              <a:rPr lang="ar-SA" sz="2800" dirty="0" smtClean="0">
                <a:solidFill>
                  <a:srgbClr val="FF0000"/>
                </a:solidFill>
              </a:rPr>
              <a:t>3-  طاقة مصدرها ضوء الشمس وتعرف </a:t>
            </a:r>
            <a:r>
              <a:rPr lang="ar-SA" sz="2800" b="1" dirty="0" smtClean="0">
                <a:solidFill>
                  <a:srgbClr val="FF0000"/>
                </a:solidFill>
              </a:rPr>
              <a:t>باسم</a:t>
            </a:r>
            <a:r>
              <a:rPr lang="ar-SA" sz="2800" b="1" dirty="0" smtClean="0">
                <a:solidFill>
                  <a:srgbClr val="0000CC"/>
                </a:solidFill>
              </a:rPr>
              <a:t> </a:t>
            </a:r>
          </a:p>
          <a:p>
            <a:r>
              <a:rPr lang="ar-SA" sz="2800" b="1" dirty="0" smtClean="0"/>
              <a:t>البكتيريا غير ذاتية </a:t>
            </a:r>
            <a:r>
              <a:rPr lang="ar-SA" sz="2800" b="1" dirty="0"/>
              <a:t>التغذية الضوئية</a:t>
            </a:r>
            <a:r>
              <a:rPr lang="ar-SA" sz="2800" b="1" dirty="0" smtClean="0"/>
              <a:t> </a:t>
            </a:r>
            <a:endParaRPr lang="ar-SA" sz="2800" b="1" dirty="0"/>
          </a:p>
        </p:txBody>
      </p:sp>
      <p:sp>
        <p:nvSpPr>
          <p:cNvPr id="10" name="Rectangle 9"/>
          <p:cNvSpPr/>
          <p:nvPr/>
        </p:nvSpPr>
        <p:spPr>
          <a:xfrm>
            <a:off x="229290" y="3500438"/>
            <a:ext cx="7128792" cy="523220"/>
          </a:xfrm>
          <a:prstGeom prst="rect">
            <a:avLst/>
          </a:prstGeom>
        </p:spPr>
        <p:txBody>
          <a:bodyPr wrap="square">
            <a:spAutoFit/>
          </a:bodyPr>
          <a:lstStyle/>
          <a:p>
            <a:pPr marL="514350" indent="-514350" algn="l" rtl="0"/>
            <a:r>
              <a:rPr lang="en-US" sz="2800" b="1" dirty="0">
                <a:solidFill>
                  <a:srgbClr val="FF0000"/>
                </a:solidFill>
                <a:cs typeface="+mj-cs"/>
              </a:rPr>
              <a:t>Photosynthetic </a:t>
            </a:r>
            <a:r>
              <a:rPr lang="en-US" sz="2800" b="1" dirty="0" err="1" smtClean="0">
                <a:solidFill>
                  <a:srgbClr val="FF0000"/>
                </a:solidFill>
                <a:cs typeface="+mj-cs"/>
              </a:rPr>
              <a:t>Heterotototrophic</a:t>
            </a:r>
            <a:r>
              <a:rPr lang="en-US" sz="2800" b="1" dirty="0" smtClean="0">
                <a:solidFill>
                  <a:srgbClr val="FF0000"/>
                </a:solidFill>
                <a:cs typeface="+mj-cs"/>
              </a:rPr>
              <a:t>  bacteria </a:t>
            </a:r>
            <a:endParaRPr lang="ar-SA" sz="2800" b="1" dirty="0" smtClean="0">
              <a:solidFill>
                <a:srgbClr val="FF0000"/>
              </a:solidFill>
              <a:cs typeface="+mj-cs"/>
            </a:endParaRPr>
          </a:p>
        </p:txBody>
      </p:sp>
      <p:sp>
        <p:nvSpPr>
          <p:cNvPr id="8" name="Rectangle 7"/>
          <p:cNvSpPr/>
          <p:nvPr/>
        </p:nvSpPr>
        <p:spPr>
          <a:xfrm>
            <a:off x="71406" y="4228548"/>
            <a:ext cx="8786874" cy="1384995"/>
          </a:xfrm>
          <a:prstGeom prst="rect">
            <a:avLst/>
          </a:prstGeom>
        </p:spPr>
        <p:txBody>
          <a:bodyPr wrap="square">
            <a:spAutoFit/>
          </a:bodyPr>
          <a:lstStyle/>
          <a:p>
            <a:r>
              <a:rPr lang="ar-SA" sz="2800" dirty="0" smtClean="0">
                <a:solidFill>
                  <a:srgbClr val="FF0000"/>
                </a:solidFill>
              </a:rPr>
              <a:t>4-  طاقة مصدرها الكربون العضوي وتعتمد علي طاقة كيميائية وتعمل المادة الكربونية العضوية  في  هذة الحالة كمصدر للكربون و الطاقة  و تعرف </a:t>
            </a:r>
            <a:r>
              <a:rPr lang="ar-SA" sz="2800" b="1" dirty="0" smtClean="0">
                <a:solidFill>
                  <a:srgbClr val="FF0000"/>
                </a:solidFill>
              </a:rPr>
              <a:t>باسم </a:t>
            </a:r>
          </a:p>
          <a:p>
            <a:r>
              <a:rPr lang="ar-SA" sz="2800" b="1" dirty="0" smtClean="0"/>
              <a:t>البكتيريا غير ذاتية </a:t>
            </a:r>
            <a:r>
              <a:rPr lang="ar-SA" sz="2800" b="1" dirty="0"/>
              <a:t>التغذية </a:t>
            </a:r>
            <a:r>
              <a:rPr lang="ar-SA" sz="2800" b="1" dirty="0" smtClean="0"/>
              <a:t>االكيميائية  </a:t>
            </a:r>
            <a:endParaRPr lang="ar-SA" sz="2800" b="1" dirty="0"/>
          </a:p>
        </p:txBody>
      </p:sp>
      <p:sp>
        <p:nvSpPr>
          <p:cNvPr id="11" name="Rectangle 10"/>
          <p:cNvSpPr/>
          <p:nvPr/>
        </p:nvSpPr>
        <p:spPr>
          <a:xfrm>
            <a:off x="0" y="5643578"/>
            <a:ext cx="7128792" cy="523220"/>
          </a:xfrm>
          <a:prstGeom prst="rect">
            <a:avLst/>
          </a:prstGeom>
        </p:spPr>
        <p:txBody>
          <a:bodyPr wrap="square">
            <a:spAutoFit/>
          </a:bodyPr>
          <a:lstStyle/>
          <a:p>
            <a:pPr marL="514350" indent="-514350" algn="l" rtl="0"/>
            <a:r>
              <a:rPr lang="en-US" sz="2800" b="1" dirty="0" smtClean="0">
                <a:solidFill>
                  <a:srgbClr val="FF0000"/>
                </a:solidFill>
                <a:cs typeface="+mj-cs"/>
              </a:rPr>
              <a:t>Chemosynthetic </a:t>
            </a:r>
            <a:r>
              <a:rPr lang="en-US" sz="2800" b="1" dirty="0" err="1" smtClean="0">
                <a:solidFill>
                  <a:srgbClr val="FF0000"/>
                </a:solidFill>
                <a:cs typeface="+mj-cs"/>
              </a:rPr>
              <a:t>Heterotototrophic</a:t>
            </a:r>
            <a:r>
              <a:rPr lang="en-US" sz="2800" b="1" dirty="0" smtClean="0">
                <a:solidFill>
                  <a:srgbClr val="FF0000"/>
                </a:solidFill>
                <a:cs typeface="+mj-cs"/>
              </a:rPr>
              <a:t>  bacteria </a:t>
            </a:r>
            <a:endParaRPr lang="ar-SA" sz="2800" b="1" dirty="0" smtClean="0">
              <a:solidFill>
                <a:srgbClr val="FF0000"/>
              </a:solidFill>
              <a:cs typeface="+mj-cs"/>
            </a:endParaRPr>
          </a:p>
        </p:txBody>
      </p:sp>
      <p:sp>
        <p:nvSpPr>
          <p:cNvPr id="12" name="Date Placeholder 11"/>
          <p:cNvSpPr>
            <a:spLocks noGrp="1"/>
          </p:cNvSpPr>
          <p:nvPr>
            <p:ph type="dt" sz="half" idx="10"/>
          </p:nvPr>
        </p:nvSpPr>
        <p:spPr/>
        <p:txBody>
          <a:bodyPr/>
          <a:lstStyle/>
          <a:p>
            <a:fld id="{A9D2175A-E913-4FC6-9B98-BA1D293EB7E4}" type="datetime1">
              <a:rPr lang="ar-SA" smtClean="0"/>
              <a:pPr/>
              <a:t>30/05/1433</a:t>
            </a:fld>
            <a:endParaRPr lang="ar-SA"/>
          </a:p>
        </p:txBody>
      </p:sp>
      <p:sp>
        <p:nvSpPr>
          <p:cNvPr id="13" name="Footer Placeholder 12"/>
          <p:cNvSpPr>
            <a:spLocks noGrp="1"/>
          </p:cNvSpPr>
          <p:nvPr>
            <p:ph type="ftr" sz="quarter" idx="11"/>
          </p:nvPr>
        </p:nvSpPr>
        <p:spPr/>
        <p:txBody>
          <a:bodyPr/>
          <a:lstStyle/>
          <a:p>
            <a:r>
              <a:rPr lang="en-US" smtClean="0"/>
              <a:t>Dr. Rabab Elamawi</a:t>
            </a:r>
            <a:endParaRPr lang="ar-SA"/>
          </a:p>
        </p:txBody>
      </p:sp>
      <p:sp>
        <p:nvSpPr>
          <p:cNvPr id="14" name="Slide Number Placeholder 13"/>
          <p:cNvSpPr>
            <a:spLocks noGrp="1"/>
          </p:cNvSpPr>
          <p:nvPr>
            <p:ph type="sldNum" sz="quarter" idx="12"/>
          </p:nvPr>
        </p:nvSpPr>
        <p:spPr/>
        <p:txBody>
          <a:bodyPr/>
          <a:lstStyle/>
          <a:p>
            <a:fld id="{F6955984-5807-487E-B450-C8E28C146FCD}" type="slidenum">
              <a:rPr lang="ar-SA" smtClean="0"/>
              <a:pPr/>
              <a:t>13</a:t>
            </a:fld>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box(in)">
                                      <p:cBhvr>
                                        <p:cTn id="7" dur="500"/>
                                        <p:tgtEl>
                                          <p:spTgt spid="6"/>
                                        </p:tgtEl>
                                      </p:cBhvr>
                                    </p:animEffect>
                                  </p:childTnLst>
                                </p:cTn>
                              </p:par>
                              <p:par>
                                <p:cTn id="8" presetID="4" presetClass="entr" presetSubtype="16" fill="hold" grpId="0" nodeType="withEffect">
                                  <p:stCondLst>
                                    <p:cond delay="0"/>
                                  </p:stCondLst>
                                  <p:childTnLst>
                                    <p:set>
                                      <p:cBhvr>
                                        <p:cTn id="9" dur="1" fill="hold">
                                          <p:stCondLst>
                                            <p:cond delay="0"/>
                                          </p:stCondLst>
                                        </p:cTn>
                                        <p:tgtEl>
                                          <p:spTgt spid="7"/>
                                        </p:tgtEl>
                                        <p:attrNameLst>
                                          <p:attrName>style.visibility</p:attrName>
                                        </p:attrNameLst>
                                      </p:cBhvr>
                                      <p:to>
                                        <p:strVal val="visible"/>
                                      </p:to>
                                    </p:set>
                                    <p:animEffect transition="in" filter="box(in)">
                                      <p:cBhvr>
                                        <p:cTn id="10" dur="500"/>
                                        <p:tgtEl>
                                          <p:spTgt spid="7"/>
                                        </p:tgtEl>
                                      </p:cBhvr>
                                    </p:animEffect>
                                  </p:childTnLst>
                                </p:cTn>
                              </p:par>
                              <p:par>
                                <p:cTn id="11" presetID="4" presetClass="entr" presetSubtype="16" fill="hold" grpId="0" nodeType="withEffect">
                                  <p:stCondLst>
                                    <p:cond delay="0"/>
                                  </p:stCondLst>
                                  <p:childTnLst>
                                    <p:set>
                                      <p:cBhvr>
                                        <p:cTn id="12" dur="1" fill="hold">
                                          <p:stCondLst>
                                            <p:cond delay="0"/>
                                          </p:stCondLst>
                                        </p:cTn>
                                        <p:tgtEl>
                                          <p:spTgt spid="9"/>
                                        </p:tgtEl>
                                        <p:attrNameLst>
                                          <p:attrName>style.visibility</p:attrName>
                                        </p:attrNameLst>
                                      </p:cBhvr>
                                      <p:to>
                                        <p:strVal val="visible"/>
                                      </p:to>
                                    </p:set>
                                    <p:animEffect transition="in" filter="box(in)">
                                      <p:cBhvr>
                                        <p:cTn id="13" dur="500"/>
                                        <p:tgtEl>
                                          <p:spTgt spid="9"/>
                                        </p:tgtEl>
                                      </p:cBhvr>
                                    </p:animEffect>
                                  </p:childTnLst>
                                </p:cTn>
                              </p:par>
                              <p:par>
                                <p:cTn id="14" presetID="4" presetClass="entr" presetSubtype="16" fill="hold" grpId="0" nodeType="withEffect">
                                  <p:stCondLst>
                                    <p:cond delay="0"/>
                                  </p:stCondLst>
                                  <p:childTnLst>
                                    <p:set>
                                      <p:cBhvr>
                                        <p:cTn id="15" dur="1" fill="hold">
                                          <p:stCondLst>
                                            <p:cond delay="0"/>
                                          </p:stCondLst>
                                        </p:cTn>
                                        <p:tgtEl>
                                          <p:spTgt spid="10"/>
                                        </p:tgtEl>
                                        <p:attrNameLst>
                                          <p:attrName>style.visibility</p:attrName>
                                        </p:attrNameLst>
                                      </p:cBhvr>
                                      <p:to>
                                        <p:strVal val="visible"/>
                                      </p:to>
                                    </p:set>
                                    <p:animEffect transition="in" filter="box(in)">
                                      <p:cBhvr>
                                        <p:cTn id="16" dur="500"/>
                                        <p:tgtEl>
                                          <p:spTgt spid="1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7" grpId="0"/>
      <p:bldP spid="9" grpId="0"/>
      <p:bldP spid="10"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071538" y="357166"/>
            <a:ext cx="6912768" cy="646331"/>
          </a:xfrm>
          <a:prstGeom prst="rect">
            <a:avLst/>
          </a:prstGeom>
        </p:spPr>
        <p:txBody>
          <a:bodyPr wrap="square">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r>
              <a:rPr lang="ar-SA" sz="3600" b="1"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rPr>
              <a:t> البناء الضوئي و البناء الكيميائي البكتيري</a:t>
            </a:r>
            <a:endParaRPr lang="ar-SA" sz="36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endParaRPr>
          </a:p>
        </p:txBody>
      </p:sp>
      <p:sp>
        <p:nvSpPr>
          <p:cNvPr id="3" name="Rectangle 2"/>
          <p:cNvSpPr/>
          <p:nvPr/>
        </p:nvSpPr>
        <p:spPr>
          <a:xfrm>
            <a:off x="323528" y="1196752"/>
            <a:ext cx="8496944" cy="3970318"/>
          </a:xfrm>
          <a:prstGeom prst="rect">
            <a:avLst/>
          </a:prstGeom>
        </p:spPr>
        <p:txBody>
          <a:bodyPr wrap="square">
            <a:spAutoFit/>
          </a:bodyPr>
          <a:lstStyle/>
          <a:p>
            <a:pPr algn="r"/>
            <a:r>
              <a:rPr lang="ar-SA" sz="2800" dirty="0" smtClean="0">
                <a:cs typeface="+mj-cs"/>
              </a:rPr>
              <a:t> من المعروف ان البلاستيدات الخضراء التي توجد في الطحالب و النبات فقط و لا توجد في البكتيريا  و الفطريات . لذا فان البكتيريا الخضراء المزرقة و بقية البكتيريا التي تقوم بعملية البناء الضوئي توجد بها صبغيات صغيرة هي المسئولة عن عملية البناء الضوئي و ذلك في اغشية مميزة يطلق عليها الحوامل الصبغية  </a:t>
            </a:r>
            <a:r>
              <a:rPr lang="en-US" sz="2800" dirty="0" err="1" smtClean="0">
                <a:cs typeface="+mj-cs"/>
              </a:rPr>
              <a:t>Chromoatrophores</a:t>
            </a:r>
            <a:r>
              <a:rPr lang="en-US" sz="2800" dirty="0" smtClean="0">
                <a:cs typeface="+mj-cs"/>
              </a:rPr>
              <a:t>  </a:t>
            </a:r>
            <a:r>
              <a:rPr lang="ar-SA" sz="2800" dirty="0" smtClean="0">
                <a:cs typeface="+mj-cs"/>
              </a:rPr>
              <a:t>  </a:t>
            </a:r>
          </a:p>
          <a:p>
            <a:pPr algn="r"/>
            <a:endParaRPr lang="ar-SA" sz="2800" dirty="0" smtClean="0">
              <a:cs typeface="+mj-cs"/>
            </a:endParaRPr>
          </a:p>
          <a:p>
            <a:pPr algn="r"/>
            <a:r>
              <a:rPr lang="ar-SA" sz="2800" dirty="0" smtClean="0">
                <a:cs typeface="+mj-cs"/>
              </a:rPr>
              <a:t>هناك مجموعة من البكتيريا تستطيع ان تكون المواد العضوية الازمة لها من خلال تثبيت الكربون ضوئيا  او كيميائيا و لهاتيين العمليتتين مواصفات خاصة و تختلف كل منهما عن عملية البناء الضوئي في النباتات الراقية  </a:t>
            </a:r>
            <a:endParaRPr lang="ar-SA" sz="2800" dirty="0">
              <a:cs typeface="+mj-cs"/>
            </a:endParaRPr>
          </a:p>
        </p:txBody>
      </p:sp>
      <p:sp>
        <p:nvSpPr>
          <p:cNvPr id="4" name="Date Placeholder 3"/>
          <p:cNvSpPr>
            <a:spLocks noGrp="1"/>
          </p:cNvSpPr>
          <p:nvPr>
            <p:ph type="dt" sz="half" idx="10"/>
          </p:nvPr>
        </p:nvSpPr>
        <p:spPr/>
        <p:txBody>
          <a:bodyPr/>
          <a:lstStyle/>
          <a:p>
            <a:fld id="{65FB0F56-F8E8-4FFC-9E24-59525696F6F3}" type="datetime1">
              <a:rPr lang="ar-SA" smtClean="0"/>
              <a:pPr/>
              <a:t>30/05/1433</a:t>
            </a:fld>
            <a:endParaRPr lang="ar-SA"/>
          </a:p>
        </p:txBody>
      </p:sp>
      <p:sp>
        <p:nvSpPr>
          <p:cNvPr id="5" name="Footer Placeholder 4"/>
          <p:cNvSpPr>
            <a:spLocks noGrp="1"/>
          </p:cNvSpPr>
          <p:nvPr>
            <p:ph type="ftr" sz="quarter" idx="11"/>
          </p:nvPr>
        </p:nvSpPr>
        <p:spPr/>
        <p:txBody>
          <a:bodyPr/>
          <a:lstStyle/>
          <a:p>
            <a:r>
              <a:rPr lang="en-US" smtClean="0"/>
              <a:t>Dr. Rabab Elamawi</a:t>
            </a:r>
            <a:endParaRPr lang="ar-SA"/>
          </a:p>
        </p:txBody>
      </p:sp>
      <p:sp>
        <p:nvSpPr>
          <p:cNvPr id="6" name="Slide Number Placeholder 5"/>
          <p:cNvSpPr>
            <a:spLocks noGrp="1"/>
          </p:cNvSpPr>
          <p:nvPr>
            <p:ph type="sldNum" sz="quarter" idx="12"/>
          </p:nvPr>
        </p:nvSpPr>
        <p:spPr/>
        <p:txBody>
          <a:bodyPr/>
          <a:lstStyle/>
          <a:p>
            <a:fld id="{F6955984-5807-487E-B450-C8E28C146FCD}" type="slidenum">
              <a:rPr lang="ar-SA" smtClean="0"/>
              <a:pPr/>
              <a:t>14</a:t>
            </a:fld>
            <a:endParaRPr lang="ar-SA"/>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a:spLocks noChangeArrowheads="1"/>
          </p:cNvSpPr>
          <p:nvPr/>
        </p:nvSpPr>
        <p:spPr bwMode="auto">
          <a:xfrm>
            <a:off x="285720" y="1214422"/>
            <a:ext cx="8686800" cy="5011565"/>
          </a:xfrm>
          <a:prstGeom prst="rect">
            <a:avLst/>
          </a:prstGeom>
          <a:noFill/>
          <a:ln w="9525">
            <a:noFill/>
            <a:miter lim="800000"/>
            <a:headEnd/>
            <a:tailEnd/>
          </a:ln>
        </p:spPr>
        <p:txBody>
          <a:bodyPr anchor="ctr">
            <a:spAutoFit/>
            <a:scene3d>
              <a:camera prst="orthographicFront"/>
              <a:lightRig rig="flat" dir="tl">
                <a:rot lat="0" lon="0" rev="6600000"/>
              </a:lightRig>
            </a:scene3d>
            <a:sp3d extrusionH="25400" contourW="8890">
              <a:bevelT w="38100" h="31750"/>
              <a:contourClr>
                <a:schemeClr val="accent2">
                  <a:shade val="75000"/>
                </a:schemeClr>
              </a:contourClr>
            </a:sp3d>
          </a:bodyPr>
          <a:lstStyle/>
          <a:p>
            <a:pPr indent="252413" algn="r" rtl="1" eaLnBrk="0" hangingPunct="0">
              <a:lnSpc>
                <a:spcPct val="150000"/>
              </a:lnSpc>
              <a:buFont typeface="Arial" pitchFamily="34" charset="0"/>
              <a:buChar char="•"/>
              <a:defRPr/>
            </a:pPr>
            <a:r>
              <a:rPr lang="ar-SA" sz="2400" dirty="0" smtClean="0">
                <a:ln w="11430"/>
                <a:solidFill>
                  <a:srgbClr val="FF0000"/>
                </a:solidFill>
                <a:latin typeface="Times New Roman" pitchFamily="18" charset="0"/>
              </a:rPr>
              <a:t>يعتبرالماء  </a:t>
            </a:r>
            <a:r>
              <a:rPr lang="ar-SA" sz="2400" dirty="0">
                <a:ln w="11430"/>
                <a:solidFill>
                  <a:srgbClr val="FF0000"/>
                </a:solidFill>
                <a:latin typeface="Times New Roman" pitchFamily="18" charset="0"/>
              </a:rPr>
              <a:t>من أهم محتويات </a:t>
            </a:r>
            <a:r>
              <a:rPr lang="ar-SA" sz="2400" dirty="0" smtClean="0">
                <a:ln w="11430"/>
                <a:solidFill>
                  <a:srgbClr val="FF0000"/>
                </a:solidFill>
                <a:latin typeface="Times New Roman" pitchFamily="18" charset="0"/>
              </a:rPr>
              <a:t>الخلية البكتيريه من </a:t>
            </a:r>
            <a:r>
              <a:rPr lang="ar-SA" sz="2400" dirty="0">
                <a:ln w="11430"/>
                <a:solidFill>
                  <a:srgbClr val="FF0000"/>
                </a:solidFill>
                <a:latin typeface="Times New Roman" pitchFamily="18" charset="0"/>
              </a:rPr>
              <a:t>الناحية الكميه؛ </a:t>
            </a:r>
            <a:r>
              <a:rPr lang="ar-SA" sz="2400" dirty="0" smtClean="0">
                <a:ln w="11430"/>
                <a:solidFill>
                  <a:srgbClr val="FF0000"/>
                </a:solidFill>
                <a:latin typeface="Times New Roman" pitchFamily="18" charset="0"/>
              </a:rPr>
              <a:t> تحتوي الخليه البكتيريه </a:t>
            </a:r>
            <a:r>
              <a:rPr lang="ar-SA" sz="2400" dirty="0">
                <a:ln w="11430"/>
                <a:solidFill>
                  <a:srgbClr val="FF0000"/>
                </a:solidFill>
                <a:latin typeface="Times New Roman" pitchFamily="18" charset="0"/>
              </a:rPr>
              <a:t>على 80-90% من وزنها الكلي من الماء</a:t>
            </a:r>
          </a:p>
          <a:p>
            <a:pPr indent="252413" algn="r" rtl="1" eaLnBrk="0" hangingPunct="0">
              <a:lnSpc>
                <a:spcPct val="150000"/>
              </a:lnSpc>
              <a:buFont typeface="Arial" pitchFamily="34" charset="0"/>
              <a:buChar char="•"/>
              <a:defRPr/>
            </a:pPr>
            <a:r>
              <a:rPr lang="ar-SA" sz="2400" dirty="0">
                <a:ln w="11430"/>
                <a:solidFill>
                  <a:srgbClr val="FF0000"/>
                </a:solidFill>
                <a:latin typeface="Times New Roman" pitchFamily="18" charset="0"/>
              </a:rPr>
              <a:t>وان الإيدروجين والأكسجين والكربون والنيتروجين </a:t>
            </a:r>
            <a:r>
              <a:rPr lang="ar-SA" sz="2400" dirty="0" smtClean="0">
                <a:ln w="11430"/>
                <a:solidFill>
                  <a:srgbClr val="FF0000"/>
                </a:solidFill>
                <a:latin typeface="Times New Roman" pitchFamily="18" charset="0"/>
              </a:rPr>
              <a:t>والفسفور و الكبريت  </a:t>
            </a:r>
            <a:r>
              <a:rPr lang="ar-SA" sz="2400" dirty="0">
                <a:ln w="11430"/>
                <a:solidFill>
                  <a:srgbClr val="FF0000"/>
                </a:solidFill>
                <a:latin typeface="Times New Roman" pitchFamily="18" charset="0"/>
              </a:rPr>
              <a:t>تمثل حوالي 95% من الوزن الجاف الخلوي. </a:t>
            </a:r>
            <a:r>
              <a:rPr lang="ar-SA" sz="2400" dirty="0" smtClean="0">
                <a:ln w="11430"/>
                <a:solidFill>
                  <a:srgbClr val="FF0000"/>
                </a:solidFill>
                <a:latin typeface="Times New Roman" pitchFamily="18" charset="0"/>
              </a:rPr>
              <a:t>و تسمي بالعناصر الكبري </a:t>
            </a:r>
            <a:r>
              <a:rPr lang="en-US" sz="2400" dirty="0" smtClean="0">
                <a:ln w="11430"/>
                <a:solidFill>
                  <a:srgbClr val="FF0000"/>
                </a:solidFill>
                <a:latin typeface="Times New Roman" pitchFamily="18" charset="0"/>
              </a:rPr>
              <a:t> Macronutrients </a:t>
            </a:r>
            <a:r>
              <a:rPr lang="ar-SA" sz="2400" dirty="0" smtClean="0">
                <a:ln w="11430"/>
                <a:solidFill>
                  <a:srgbClr val="FF0000"/>
                </a:solidFill>
                <a:latin typeface="Times New Roman" pitchFamily="18" charset="0"/>
              </a:rPr>
              <a:t> وتحتاجها البكتيريا بكميات كبيرة نسبيا و هي عبارة عن مكونات للكربوهيدرات و الدهون  و البروتينات و الاحماض النووية. </a:t>
            </a:r>
            <a:endParaRPr lang="ar-SA" sz="2400" dirty="0">
              <a:ln w="11430"/>
              <a:solidFill>
                <a:srgbClr val="FF0000"/>
              </a:solidFill>
              <a:latin typeface="Times New Roman" pitchFamily="18" charset="0"/>
            </a:endParaRPr>
          </a:p>
          <a:p>
            <a:pPr indent="252413" algn="r" rtl="1" eaLnBrk="0" hangingPunct="0">
              <a:lnSpc>
                <a:spcPct val="150000"/>
              </a:lnSpc>
              <a:buFont typeface="Arial" pitchFamily="34" charset="0"/>
              <a:buChar char="•"/>
              <a:defRPr/>
            </a:pPr>
            <a:r>
              <a:rPr lang="ar-SA" sz="2400" dirty="0">
                <a:ln w="11430"/>
                <a:solidFill>
                  <a:srgbClr val="FF0000"/>
                </a:solidFill>
                <a:latin typeface="Times New Roman" pitchFamily="18" charset="0"/>
              </a:rPr>
              <a:t>كما توجد عناصر أخرى مثل</a:t>
            </a:r>
            <a:r>
              <a:rPr lang="ar-SA" sz="2400" dirty="0" smtClean="0">
                <a:ln w="11430"/>
                <a:solidFill>
                  <a:srgbClr val="FF0000"/>
                </a:solidFill>
                <a:latin typeface="Times New Roman" pitchFamily="18" charset="0"/>
              </a:rPr>
              <a:t>: - </a:t>
            </a:r>
            <a:r>
              <a:rPr lang="ar-SA" sz="2400" dirty="0">
                <a:ln w="11430"/>
                <a:solidFill>
                  <a:srgbClr val="FF0000"/>
                </a:solidFill>
                <a:latin typeface="Times New Roman" pitchFamily="18" charset="0"/>
              </a:rPr>
              <a:t>البوتاسيوم -الماغنيسيوم - الكالسيوم - الحديد - المنجنيز – الكوبالت -النحاس - الموليبدنم - الزنك بنسب قليله</a:t>
            </a:r>
            <a:r>
              <a:rPr lang="ar-SA" sz="2400" dirty="0" smtClean="0">
                <a:ln w="11430"/>
                <a:solidFill>
                  <a:srgbClr val="FF0000"/>
                </a:solidFill>
                <a:latin typeface="Times New Roman" pitchFamily="18" charset="0"/>
              </a:rPr>
              <a:t>. وتسمي العناصر الصغري </a:t>
            </a:r>
            <a:r>
              <a:rPr lang="en-US" sz="2400" dirty="0" smtClean="0">
                <a:ln w="11430"/>
                <a:solidFill>
                  <a:srgbClr val="FF0000"/>
                </a:solidFill>
                <a:latin typeface="Times New Roman" pitchFamily="18" charset="0"/>
              </a:rPr>
              <a:t>micronutrients </a:t>
            </a:r>
            <a:r>
              <a:rPr lang="ar-SA" sz="2400" dirty="0" smtClean="0">
                <a:ln w="11430"/>
                <a:solidFill>
                  <a:srgbClr val="FF0000"/>
                </a:solidFill>
                <a:latin typeface="Times New Roman" pitchFamily="18" charset="0"/>
              </a:rPr>
              <a:t> </a:t>
            </a:r>
            <a:endParaRPr lang="ar-SA" sz="2400" dirty="0">
              <a:ln w="11430"/>
              <a:solidFill>
                <a:srgbClr val="FF0000"/>
              </a:solidFill>
              <a:latin typeface="Arial" pitchFamily="34" charset="0"/>
            </a:endParaRPr>
          </a:p>
        </p:txBody>
      </p:sp>
      <p:sp>
        <p:nvSpPr>
          <p:cNvPr id="4" name="Rectangle 3"/>
          <p:cNvSpPr/>
          <p:nvPr/>
        </p:nvSpPr>
        <p:spPr>
          <a:xfrm>
            <a:off x="3775646" y="337493"/>
            <a:ext cx="2581476" cy="523220"/>
          </a:xfrm>
          <a:prstGeom prst="rect">
            <a:avLst/>
          </a:prstGeom>
        </p:spPr>
        <p:txBody>
          <a:bodyPr wrap="none">
            <a:spAutoFit/>
          </a:bodyPr>
          <a:lstStyle/>
          <a:p>
            <a:pPr lvl="0" indent="252413" algn="ctr" rtl="1">
              <a:defRPr/>
            </a:pPr>
            <a:r>
              <a:rPr lang="ar-SA" sz="2800" dirty="0" smtClean="0">
                <a:ln w="11430"/>
                <a:latin typeface="Times New Roman" pitchFamily="18" charset="0"/>
              </a:rPr>
              <a:t>الاحتياجات الغذائية</a:t>
            </a:r>
            <a:endParaRPr lang="en-US" sz="2800" dirty="0">
              <a:ln w="11430"/>
              <a:latin typeface="Arial"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a:spLocks noChangeArrowheads="1"/>
          </p:cNvSpPr>
          <p:nvPr/>
        </p:nvSpPr>
        <p:spPr bwMode="auto">
          <a:xfrm>
            <a:off x="428596" y="357166"/>
            <a:ext cx="8472518" cy="2308324"/>
          </a:xfrm>
          <a:prstGeom prst="rect">
            <a:avLst/>
          </a:prstGeom>
          <a:noFill/>
          <a:ln w="9525">
            <a:noFill/>
            <a:miter lim="800000"/>
            <a:headEnd/>
            <a:tailEnd/>
          </a:ln>
        </p:spPr>
        <p:txBody>
          <a:bodyPr wrap="square" anchor="ctr">
            <a:spAutoFit/>
          </a:bodyPr>
          <a:lstStyle/>
          <a:p>
            <a:pPr algn="just" rtl="1" eaLnBrk="0" hangingPunct="0">
              <a:lnSpc>
                <a:spcPct val="150000"/>
              </a:lnSpc>
              <a:buClr>
                <a:srgbClr val="00B0F0"/>
              </a:buClr>
              <a:buFont typeface="Wingdings" pitchFamily="2" charset="2"/>
              <a:buChar char="v"/>
              <a:defRPr/>
            </a:pPr>
            <a:r>
              <a:rPr lang="ar-SA" sz="2400" dirty="0" smtClean="0">
                <a:ln w="18000">
                  <a:solidFill>
                    <a:schemeClr val="accent2">
                      <a:satMod val="140000"/>
                    </a:schemeClr>
                  </a:solidFill>
                  <a:prstDash val="solid"/>
                  <a:miter lim="800000"/>
                </a:ln>
                <a:solidFill>
                  <a:srgbClr val="FF0000"/>
                </a:solidFill>
                <a:latin typeface="Arial" pitchFamily="34" charset="0"/>
              </a:rPr>
              <a:t>  وتختلف </a:t>
            </a:r>
            <a:r>
              <a:rPr lang="ar-SA" sz="2400" dirty="0">
                <a:ln w="18000">
                  <a:solidFill>
                    <a:schemeClr val="accent2">
                      <a:satMod val="140000"/>
                    </a:schemeClr>
                  </a:solidFill>
                  <a:prstDash val="solid"/>
                  <a:miter lim="800000"/>
                </a:ln>
                <a:solidFill>
                  <a:srgbClr val="FF0000"/>
                </a:solidFill>
                <a:latin typeface="Arial" pitchFamily="34" charset="0"/>
              </a:rPr>
              <a:t>العناصر المعدنية في مدى احتياج </a:t>
            </a:r>
            <a:r>
              <a:rPr lang="ar-SA" sz="2400" dirty="0" smtClean="0">
                <a:ln w="18000">
                  <a:solidFill>
                    <a:schemeClr val="accent2">
                      <a:satMod val="140000"/>
                    </a:schemeClr>
                  </a:solidFill>
                  <a:prstDash val="solid"/>
                  <a:miter lim="800000"/>
                </a:ln>
                <a:solidFill>
                  <a:srgbClr val="FF0000"/>
                </a:solidFill>
                <a:latin typeface="Arial" pitchFamily="34" charset="0"/>
              </a:rPr>
              <a:t>البكتيريا </a:t>
            </a:r>
            <a:r>
              <a:rPr lang="ar-SA" sz="2400" dirty="0">
                <a:ln w="18000">
                  <a:solidFill>
                    <a:schemeClr val="accent2">
                      <a:satMod val="140000"/>
                    </a:schemeClr>
                  </a:solidFill>
                  <a:prstDash val="solid"/>
                  <a:miter lim="800000"/>
                </a:ln>
                <a:solidFill>
                  <a:srgbClr val="FF0000"/>
                </a:solidFill>
                <a:latin typeface="Arial" pitchFamily="34" charset="0"/>
              </a:rPr>
              <a:t>المختلفة إليها فالبوتاسيوم والصوديوم والماغنيسيوم والكالسيوم والحديد </a:t>
            </a:r>
            <a:r>
              <a:rPr lang="ar-SA" sz="2400" dirty="0" smtClean="0">
                <a:ln w="18000">
                  <a:solidFill>
                    <a:schemeClr val="accent2">
                      <a:satMod val="140000"/>
                    </a:schemeClr>
                  </a:solidFill>
                  <a:prstDash val="solid"/>
                  <a:miter lim="800000"/>
                </a:ln>
                <a:solidFill>
                  <a:srgbClr val="FF0000"/>
                </a:solidFill>
                <a:latin typeface="Arial" pitchFamily="34" charset="0"/>
              </a:rPr>
              <a:t> </a:t>
            </a:r>
            <a:r>
              <a:rPr lang="ar-SA" sz="2400" dirty="0">
                <a:ln w="18000">
                  <a:solidFill>
                    <a:schemeClr val="accent2">
                      <a:satMod val="140000"/>
                    </a:schemeClr>
                  </a:solidFill>
                  <a:prstDash val="solid"/>
                  <a:miter lim="800000"/>
                </a:ln>
                <a:solidFill>
                  <a:srgbClr val="FF0000"/>
                </a:solidFill>
                <a:latin typeface="Arial" pitchFamily="34" charset="0"/>
              </a:rPr>
              <a:t>تحتاجها الخلايا بكميات مرتفعه نسبيا؛ </a:t>
            </a:r>
          </a:p>
          <a:p>
            <a:pPr algn="just" rtl="1" eaLnBrk="0" hangingPunct="0">
              <a:lnSpc>
                <a:spcPct val="150000"/>
              </a:lnSpc>
              <a:buClr>
                <a:srgbClr val="00B0F0"/>
              </a:buClr>
              <a:buFont typeface="Wingdings" pitchFamily="2" charset="2"/>
              <a:buChar char="v"/>
              <a:defRPr/>
            </a:pPr>
            <a:r>
              <a:rPr lang="ar-SA" sz="2400" dirty="0" smtClean="0">
                <a:ln w="18000">
                  <a:solidFill>
                    <a:schemeClr val="accent2">
                      <a:satMod val="140000"/>
                    </a:schemeClr>
                  </a:solidFill>
                  <a:prstDash val="solid"/>
                  <a:miter lim="800000"/>
                </a:ln>
                <a:solidFill>
                  <a:srgbClr val="FF0000"/>
                </a:solidFill>
                <a:latin typeface="Arial" pitchFamily="34" charset="0"/>
              </a:rPr>
              <a:t>  لذا </a:t>
            </a:r>
            <a:r>
              <a:rPr lang="ar-SA" sz="2400" dirty="0">
                <a:ln w="18000">
                  <a:solidFill>
                    <a:schemeClr val="accent2">
                      <a:satMod val="140000"/>
                    </a:schemeClr>
                  </a:solidFill>
                  <a:prstDash val="solid"/>
                  <a:miter lim="800000"/>
                </a:ln>
                <a:solidFill>
                  <a:srgbClr val="FF0000"/>
                </a:solidFill>
                <a:latin typeface="Arial" pitchFamily="34" charset="0"/>
              </a:rPr>
              <a:t>فكان من الواجب إن توفر دائما في صوره أملاح في بيئة </a:t>
            </a:r>
            <a:r>
              <a:rPr lang="ar-SA" sz="2400" dirty="0" smtClean="0">
                <a:ln w="18000">
                  <a:solidFill>
                    <a:schemeClr val="accent2">
                      <a:satMod val="140000"/>
                    </a:schemeClr>
                  </a:solidFill>
                  <a:prstDash val="solid"/>
                  <a:miter lim="800000"/>
                </a:ln>
                <a:solidFill>
                  <a:srgbClr val="FF0000"/>
                </a:solidFill>
                <a:latin typeface="Arial" pitchFamily="34" charset="0"/>
              </a:rPr>
              <a:t>الزرع حيث توجد في الخليه علي صوره كاتيونات.</a:t>
            </a:r>
            <a:endParaRPr lang="en-US" sz="2400" dirty="0">
              <a:ln w="18000">
                <a:solidFill>
                  <a:schemeClr val="accent2">
                    <a:satMod val="140000"/>
                  </a:schemeClr>
                </a:solidFill>
                <a:prstDash val="solid"/>
                <a:miter lim="800000"/>
              </a:ln>
              <a:solidFill>
                <a:srgbClr val="FF0000"/>
              </a:solidFill>
              <a:latin typeface="Arial" pitchFamily="34" charset="0"/>
            </a:endParaRPr>
          </a:p>
        </p:txBody>
      </p:sp>
      <p:sp>
        <p:nvSpPr>
          <p:cNvPr id="3" name="Rectangle 2"/>
          <p:cNvSpPr/>
          <p:nvPr/>
        </p:nvSpPr>
        <p:spPr>
          <a:xfrm>
            <a:off x="285720" y="3143248"/>
            <a:ext cx="8501122" cy="2862322"/>
          </a:xfrm>
          <a:prstGeom prst="rect">
            <a:avLst/>
          </a:prstGeom>
        </p:spPr>
        <p:txBody>
          <a:bodyPr wrap="square">
            <a:spAutoFit/>
          </a:bodyPr>
          <a:lstStyle/>
          <a:p>
            <a:pPr algn="just" rtl="1" eaLnBrk="0" hangingPunct="0">
              <a:lnSpc>
                <a:spcPct val="150000"/>
              </a:lnSpc>
              <a:defRPr/>
            </a:pPr>
            <a:r>
              <a:rPr lang="ar-SA" sz="2400" dirty="0" smtClean="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pitchFamily="34" charset="0"/>
                <a:cs typeface="Arial" pitchFamily="34" charset="0"/>
              </a:rPr>
              <a:t>احتياجات </a:t>
            </a:r>
            <a:r>
              <a:rPr lang="ar-SA" sz="2400"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pitchFamily="34" charset="0"/>
                <a:cs typeface="Arial" pitchFamily="34" charset="0"/>
              </a:rPr>
              <a:t>البكتيرات بوجه عام من المنجنيز والكوبالت والموليبدنم والزنك فهي احتياجات صغيره جدا بدرجه أنه توجد صعوبة لتحديد مدى ضرورة إضافتها إلى البيئة حيت أنها توجد ملوثه للمكونات غير العضوية الاساسيه في البيئة بكميات مناسبة للنمو؛ </a:t>
            </a:r>
          </a:p>
          <a:p>
            <a:pPr algn="just" rtl="1" eaLnBrk="0" hangingPunct="0">
              <a:lnSpc>
                <a:spcPct val="150000"/>
              </a:lnSpc>
              <a:defRPr/>
            </a:pPr>
            <a:r>
              <a:rPr lang="ar-SA" sz="2400" dirty="0" smtClean="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pitchFamily="34" charset="0"/>
                <a:cs typeface="Arial" pitchFamily="34" charset="0"/>
              </a:rPr>
              <a:t>وعادة </a:t>
            </a:r>
            <a:r>
              <a:rPr lang="ar-SA" sz="2400"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pitchFamily="34" charset="0"/>
                <a:cs typeface="Arial" pitchFamily="34" charset="0"/>
              </a:rPr>
              <a:t>يشار إلى مثل هذه العناصر بأنها عناصر غذائية صغرى  </a:t>
            </a:r>
            <a:r>
              <a:rPr lang="en-US" sz="2400"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pitchFamily="34" charset="0"/>
                <a:cs typeface="Arial" pitchFamily="34" charset="0"/>
              </a:rPr>
              <a:t> Trace elements </a:t>
            </a:r>
            <a:r>
              <a:rPr lang="ar-SA" sz="2400"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pitchFamily="34" charset="0"/>
                <a:cs typeface="Arial" pitchFamily="34" charset="0"/>
              </a:rPr>
              <a:t>أو </a:t>
            </a:r>
            <a:r>
              <a:rPr lang="en-US" sz="2400" dirty="0">
                <a:ln w="10541" cmpd="sng">
                  <a:solidFill>
                    <a:schemeClr val="accent1">
                      <a:shade val="88000"/>
                      <a:satMod val="110000"/>
                    </a:schemeClr>
                  </a:solidFill>
                  <a:prstDash val="solid"/>
                </a:ln>
                <a:gradFill>
                  <a:gsLst>
                    <a:gs pos="0">
                      <a:schemeClr val="accent1">
                        <a:tint val="40000"/>
                        <a:satMod val="250000"/>
                      </a:schemeClr>
                    </a:gs>
                    <a:gs pos="9000">
                      <a:schemeClr val="accent1">
                        <a:tint val="52000"/>
                        <a:satMod val="300000"/>
                      </a:schemeClr>
                    </a:gs>
                    <a:gs pos="50000">
                      <a:schemeClr val="accent1">
                        <a:shade val="20000"/>
                        <a:satMod val="300000"/>
                      </a:schemeClr>
                    </a:gs>
                    <a:gs pos="79000">
                      <a:schemeClr val="accent1">
                        <a:tint val="52000"/>
                        <a:satMod val="300000"/>
                      </a:schemeClr>
                    </a:gs>
                    <a:gs pos="100000">
                      <a:schemeClr val="accent1">
                        <a:tint val="40000"/>
                        <a:satMod val="250000"/>
                      </a:schemeClr>
                    </a:gs>
                  </a:gsLst>
                  <a:lin ang="5400000"/>
                </a:gradFill>
                <a:latin typeface="Arial" pitchFamily="34" charset="0"/>
                <a:cs typeface="Arial" pitchFamily="34" charset="0"/>
              </a:rPr>
              <a:t>micronutrients</a:t>
            </a:r>
            <a:endParaRPr lang="en-US" sz="24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a:spLocks noChangeArrowheads="1"/>
          </p:cNvSpPr>
          <p:nvPr/>
        </p:nvSpPr>
        <p:spPr bwMode="auto">
          <a:xfrm>
            <a:off x="571472" y="214290"/>
            <a:ext cx="8153400" cy="2239844"/>
          </a:xfrm>
          <a:prstGeom prst="rect">
            <a:avLst/>
          </a:prstGeom>
          <a:noFill/>
          <a:ln w="9525">
            <a:noFill/>
            <a:miter lim="800000"/>
            <a:headEnd/>
            <a:tailEnd/>
          </a:ln>
        </p:spPr>
        <p:txBody>
          <a:bodyPr anchor="ctr">
            <a:spAutoFit/>
            <a:scene3d>
              <a:camera prst="orthographicFront"/>
              <a:lightRig rig="flat" dir="tl">
                <a:rot lat="0" lon="0" rev="6600000"/>
              </a:lightRig>
            </a:scene3d>
            <a:sp3d extrusionH="25400" contourW="8890">
              <a:bevelT w="38100" h="31750"/>
              <a:contourClr>
                <a:schemeClr val="accent2">
                  <a:shade val="75000"/>
                </a:schemeClr>
              </a:contourClr>
            </a:sp3d>
          </a:bodyPr>
          <a:lstStyle/>
          <a:p>
            <a:pPr algn="r" rtl="1" eaLnBrk="0" hangingPunct="0">
              <a:lnSpc>
                <a:spcPct val="150000"/>
              </a:lnSpc>
              <a:defRPr/>
            </a:pPr>
            <a:r>
              <a:rPr lang="ar-SA" sz="2400" dirty="0" smtClean="0">
                <a:ln w="11430"/>
                <a:solidFill>
                  <a:srgbClr val="FF0000"/>
                </a:solidFill>
                <a:latin typeface="Arial" pitchFamily="34" charset="0"/>
                <a:cs typeface="Arial" pitchFamily="34" charset="0"/>
              </a:rPr>
              <a:t>كثير من الكائنات الحية الدقيقة؛ لم </a:t>
            </a:r>
            <a:r>
              <a:rPr lang="ar-SA" sz="2400" dirty="0">
                <a:ln w="11430"/>
                <a:solidFill>
                  <a:srgbClr val="FF0000"/>
                </a:solidFill>
                <a:latin typeface="Arial" pitchFamily="34" charset="0"/>
                <a:cs typeface="Arial" pitchFamily="34" charset="0"/>
              </a:rPr>
              <a:t>يمكن إثبات </a:t>
            </a:r>
            <a:r>
              <a:rPr lang="ar-SA" sz="2400" dirty="0" smtClean="0">
                <a:ln w="11430"/>
                <a:solidFill>
                  <a:srgbClr val="FF0000"/>
                </a:solidFill>
                <a:latin typeface="Arial" pitchFamily="34" charset="0"/>
                <a:cs typeface="Arial" pitchFamily="34" charset="0"/>
              </a:rPr>
              <a:t>الاحتياجها </a:t>
            </a:r>
            <a:r>
              <a:rPr lang="ar-SA" sz="2400" dirty="0">
                <a:ln w="11430"/>
                <a:solidFill>
                  <a:srgbClr val="FF0000"/>
                </a:solidFill>
                <a:latin typeface="Arial" pitchFamily="34" charset="0"/>
                <a:cs typeface="Arial" pitchFamily="34" charset="0"/>
              </a:rPr>
              <a:t>إلي عنصر </a:t>
            </a:r>
            <a:r>
              <a:rPr lang="ar-SA" sz="2400" dirty="0" smtClean="0">
                <a:ln w="11430"/>
                <a:solidFill>
                  <a:srgbClr val="FF0000"/>
                </a:solidFill>
                <a:latin typeface="Arial" pitchFamily="34" charset="0"/>
                <a:cs typeface="Arial" pitchFamily="34" charset="0"/>
              </a:rPr>
              <a:t>الصوديوم</a:t>
            </a:r>
            <a:endParaRPr lang="ar-SA" sz="2400" dirty="0">
              <a:ln w="11430"/>
              <a:solidFill>
                <a:srgbClr val="FF0000"/>
              </a:solidFill>
              <a:latin typeface="Arial" pitchFamily="34" charset="0"/>
              <a:cs typeface="Arial" pitchFamily="34" charset="0"/>
            </a:endParaRPr>
          </a:p>
          <a:p>
            <a:pPr algn="r" rtl="1" eaLnBrk="0" hangingPunct="0">
              <a:lnSpc>
                <a:spcPct val="150000"/>
              </a:lnSpc>
              <a:defRPr/>
            </a:pPr>
            <a:r>
              <a:rPr lang="ar-SA" sz="2400" dirty="0">
                <a:ln w="11430"/>
                <a:solidFill>
                  <a:srgbClr val="FF0000"/>
                </a:solidFill>
                <a:latin typeface="Arial" pitchFamily="34" charset="0"/>
                <a:cs typeface="Arial" pitchFamily="34" charset="0"/>
              </a:rPr>
              <a:t>* إلا إن بعض </a:t>
            </a:r>
            <a:r>
              <a:rPr lang="ar-SA" sz="2400" dirty="0" smtClean="0">
                <a:ln w="11430"/>
                <a:solidFill>
                  <a:srgbClr val="FF0000"/>
                </a:solidFill>
                <a:latin typeface="Arial" pitchFamily="34" charset="0"/>
                <a:cs typeface="Arial" pitchFamily="34" charset="0"/>
              </a:rPr>
              <a:t>البكتيريا </a:t>
            </a:r>
            <a:r>
              <a:rPr lang="ar-SA" sz="2400" dirty="0">
                <a:ln w="11430"/>
                <a:solidFill>
                  <a:srgbClr val="FF0000"/>
                </a:solidFill>
                <a:latin typeface="Arial" pitchFamily="34" charset="0"/>
                <a:cs typeface="Arial" pitchFamily="34" charset="0"/>
              </a:rPr>
              <a:t>البحرية وبعض </a:t>
            </a:r>
            <a:r>
              <a:rPr lang="ar-SA" sz="2400" dirty="0" smtClean="0">
                <a:ln w="11430"/>
                <a:solidFill>
                  <a:srgbClr val="FF0000"/>
                </a:solidFill>
                <a:latin typeface="Arial" pitchFamily="34" charset="0"/>
                <a:cs typeface="Arial" pitchFamily="34" charset="0"/>
              </a:rPr>
              <a:t>البكتيريا </a:t>
            </a:r>
            <a:r>
              <a:rPr lang="ar-SA" sz="2400" dirty="0">
                <a:ln w="11430"/>
                <a:solidFill>
                  <a:srgbClr val="FF0000"/>
                </a:solidFill>
                <a:latin typeface="Arial" pitchFamily="34" charset="0"/>
                <a:cs typeface="Arial" pitchFamily="34" charset="0"/>
              </a:rPr>
              <a:t>الممثلة للضوء تحتاجه بكميات كبيره نسبيا؛ ولا يمكن إن يحل محل الصوديوم أي كاتيونات أحاديه التكافؤ أخرى في </a:t>
            </a:r>
            <a:r>
              <a:rPr lang="ar-SA" sz="2400" dirty="0" smtClean="0">
                <a:ln w="11430"/>
                <a:solidFill>
                  <a:srgbClr val="FF0000"/>
                </a:solidFill>
                <a:latin typeface="Arial" pitchFamily="34" charset="0"/>
                <a:cs typeface="Arial" pitchFamily="34" charset="0"/>
              </a:rPr>
              <a:t>البكتيريا </a:t>
            </a:r>
            <a:r>
              <a:rPr lang="ar-SA" sz="2400" dirty="0">
                <a:ln w="11430"/>
                <a:solidFill>
                  <a:srgbClr val="FF0000"/>
                </a:solidFill>
                <a:latin typeface="Arial" pitchFamily="34" charset="0"/>
                <a:cs typeface="Arial" pitchFamily="34" charset="0"/>
              </a:rPr>
              <a:t>التي تحتاجه.</a:t>
            </a:r>
            <a:endParaRPr lang="en-US" sz="2400" dirty="0">
              <a:ln w="11430"/>
              <a:solidFill>
                <a:srgbClr val="FF0000"/>
              </a:solidFill>
              <a:latin typeface="Arial" pitchFamily="34" charset="0"/>
              <a:cs typeface="Arial" pitchFamily="34" charset="0"/>
            </a:endParaRPr>
          </a:p>
        </p:txBody>
      </p:sp>
      <p:sp>
        <p:nvSpPr>
          <p:cNvPr id="5" name="Rectangle 1"/>
          <p:cNvSpPr>
            <a:spLocks noChangeArrowheads="1"/>
          </p:cNvSpPr>
          <p:nvPr/>
        </p:nvSpPr>
        <p:spPr bwMode="auto">
          <a:xfrm>
            <a:off x="571472" y="3429000"/>
            <a:ext cx="8153400" cy="2677656"/>
          </a:xfrm>
          <a:prstGeom prst="rect">
            <a:avLst/>
          </a:prstGeom>
          <a:noFill/>
          <a:ln w="9525">
            <a:noFill/>
            <a:miter lim="800000"/>
            <a:headEnd/>
            <a:tailEnd/>
          </a:ln>
        </p:spPr>
        <p:txBody>
          <a:bodyPr anchor="ctr">
            <a:spAutoFit/>
          </a:bodyPr>
          <a:lstStyle/>
          <a:p>
            <a:pPr algn="ctr" eaLnBrk="0" hangingPunct="0">
              <a:defRPr/>
            </a:pPr>
            <a:r>
              <a:rPr lang="ar-SA" sz="2400" dirty="0">
                <a:ln w="18000">
                  <a:solidFill>
                    <a:srgbClr val="C00000"/>
                  </a:solidFill>
                  <a:prstDash val="solid"/>
                  <a:miter lim="800000"/>
                </a:ln>
                <a:solidFill>
                  <a:srgbClr val="FF0000"/>
                </a:solidFill>
                <a:latin typeface="Arial" pitchFamily="34" charset="0"/>
                <a:cs typeface="Arial" pitchFamily="34" charset="0"/>
              </a:rPr>
              <a:t>إما عن احتياجات </a:t>
            </a:r>
            <a:r>
              <a:rPr lang="ar-SA" sz="2400" dirty="0" smtClean="0">
                <a:ln w="18000">
                  <a:solidFill>
                    <a:srgbClr val="C00000"/>
                  </a:solidFill>
                  <a:prstDash val="solid"/>
                  <a:miter lim="800000"/>
                </a:ln>
                <a:solidFill>
                  <a:srgbClr val="FF0000"/>
                </a:solidFill>
                <a:latin typeface="Arial" pitchFamily="34" charset="0"/>
                <a:cs typeface="Arial" pitchFamily="34" charset="0"/>
              </a:rPr>
              <a:t>البكتيريا </a:t>
            </a:r>
            <a:r>
              <a:rPr lang="ar-SA" sz="2400" dirty="0">
                <a:ln w="18000">
                  <a:solidFill>
                    <a:srgbClr val="C00000"/>
                  </a:solidFill>
                  <a:prstDash val="solid"/>
                  <a:miter lim="800000"/>
                </a:ln>
                <a:solidFill>
                  <a:srgbClr val="FF0000"/>
                </a:solidFill>
                <a:latin typeface="Arial" pitchFamily="34" charset="0"/>
                <a:cs typeface="Arial" pitchFamily="34" charset="0"/>
              </a:rPr>
              <a:t>من:</a:t>
            </a:r>
          </a:p>
          <a:p>
            <a:pPr algn="ctr" eaLnBrk="0" hangingPunct="0">
              <a:defRPr/>
            </a:pPr>
            <a:r>
              <a:rPr lang="ar-SA" sz="2400" dirty="0">
                <a:ln w="18000">
                  <a:solidFill>
                    <a:srgbClr val="C00000"/>
                  </a:solidFill>
                  <a:prstDash val="solid"/>
                  <a:miter lim="800000"/>
                </a:ln>
                <a:solidFill>
                  <a:srgbClr val="FF0000"/>
                </a:solidFill>
                <a:latin typeface="Arial" pitchFamily="34" charset="0"/>
                <a:cs typeface="Arial" pitchFamily="34" charset="0"/>
              </a:rPr>
              <a:t> الكربون </a:t>
            </a:r>
          </a:p>
          <a:p>
            <a:pPr algn="ctr" eaLnBrk="0" hangingPunct="0">
              <a:defRPr/>
            </a:pPr>
            <a:r>
              <a:rPr lang="ar-SA" sz="2400" dirty="0">
                <a:ln w="18000">
                  <a:solidFill>
                    <a:srgbClr val="C00000"/>
                  </a:solidFill>
                  <a:prstDash val="solid"/>
                  <a:miter lim="800000"/>
                </a:ln>
                <a:solidFill>
                  <a:srgbClr val="FF0000"/>
                </a:solidFill>
                <a:latin typeface="Arial" pitchFamily="34" charset="0"/>
                <a:cs typeface="Arial" pitchFamily="34" charset="0"/>
              </a:rPr>
              <a:t>والنيتروجين </a:t>
            </a:r>
          </a:p>
          <a:p>
            <a:pPr algn="ctr" eaLnBrk="0" hangingPunct="0">
              <a:defRPr/>
            </a:pPr>
            <a:r>
              <a:rPr lang="ar-SA" sz="2400" dirty="0">
                <a:ln w="18000">
                  <a:solidFill>
                    <a:srgbClr val="C00000"/>
                  </a:solidFill>
                  <a:prstDash val="solid"/>
                  <a:miter lim="800000"/>
                </a:ln>
                <a:solidFill>
                  <a:srgbClr val="FF0000"/>
                </a:solidFill>
                <a:latin typeface="Arial" pitchFamily="34" charset="0"/>
                <a:cs typeface="Arial" pitchFamily="34" charset="0"/>
              </a:rPr>
              <a:t>والكبريت </a:t>
            </a:r>
          </a:p>
          <a:p>
            <a:pPr algn="ctr" eaLnBrk="0" hangingPunct="0">
              <a:defRPr/>
            </a:pPr>
            <a:r>
              <a:rPr lang="ar-SA" sz="2400" dirty="0">
                <a:ln w="18000">
                  <a:solidFill>
                    <a:srgbClr val="C00000"/>
                  </a:solidFill>
                  <a:prstDash val="solid"/>
                  <a:miter lim="800000"/>
                </a:ln>
                <a:solidFill>
                  <a:srgbClr val="FF0000"/>
                </a:solidFill>
                <a:latin typeface="Arial" pitchFamily="34" charset="0"/>
                <a:cs typeface="Arial" pitchFamily="34" charset="0"/>
              </a:rPr>
              <a:t>والأكسجين </a:t>
            </a:r>
            <a:endParaRPr lang="ar-SA" sz="2400" dirty="0" smtClean="0">
              <a:ln w="18000">
                <a:solidFill>
                  <a:srgbClr val="C00000"/>
                </a:solidFill>
                <a:prstDash val="solid"/>
                <a:miter lim="800000"/>
              </a:ln>
              <a:solidFill>
                <a:srgbClr val="FF0000"/>
              </a:solidFill>
              <a:latin typeface="Arial" pitchFamily="34" charset="0"/>
              <a:cs typeface="Arial" pitchFamily="34" charset="0"/>
            </a:endParaRPr>
          </a:p>
          <a:p>
            <a:pPr algn="ctr" eaLnBrk="0" hangingPunct="0">
              <a:defRPr/>
            </a:pPr>
            <a:r>
              <a:rPr lang="ar-SA" sz="2400" dirty="0" smtClean="0">
                <a:ln w="18000">
                  <a:solidFill>
                    <a:srgbClr val="C00000"/>
                  </a:solidFill>
                  <a:prstDash val="solid"/>
                  <a:miter lim="800000"/>
                </a:ln>
                <a:solidFill>
                  <a:srgbClr val="FF0000"/>
                </a:solidFill>
                <a:latin typeface="Arial" pitchFamily="34" charset="0"/>
                <a:cs typeface="Arial" pitchFamily="34" charset="0"/>
              </a:rPr>
              <a:t>  فلا </a:t>
            </a:r>
            <a:r>
              <a:rPr lang="ar-SA" sz="2400" dirty="0">
                <a:ln w="18000">
                  <a:solidFill>
                    <a:srgbClr val="C00000"/>
                  </a:solidFill>
                  <a:prstDash val="solid"/>
                  <a:miter lim="800000"/>
                </a:ln>
                <a:solidFill>
                  <a:srgbClr val="FF0000"/>
                </a:solidFill>
                <a:latin typeface="Arial" pitchFamily="34" charset="0"/>
                <a:cs typeface="Arial" pitchFamily="34" charset="0"/>
              </a:rPr>
              <a:t>يمكن وصفها </a:t>
            </a:r>
            <a:r>
              <a:rPr lang="ar-SA" sz="2400" dirty="0" smtClean="0">
                <a:ln w="18000">
                  <a:solidFill>
                    <a:srgbClr val="C00000"/>
                  </a:solidFill>
                  <a:prstDash val="solid"/>
                  <a:miter lim="800000"/>
                </a:ln>
                <a:solidFill>
                  <a:srgbClr val="FF0000"/>
                </a:solidFill>
                <a:latin typeface="Arial" pitchFamily="34" charset="0"/>
                <a:cs typeface="Arial" pitchFamily="34" charset="0"/>
              </a:rPr>
              <a:t>بسهوله  نظرا </a:t>
            </a:r>
            <a:r>
              <a:rPr lang="ar-SA" sz="2400" dirty="0">
                <a:ln w="18000">
                  <a:solidFill>
                    <a:srgbClr val="C00000"/>
                  </a:solidFill>
                  <a:prstDash val="solid"/>
                  <a:miter lim="800000"/>
                </a:ln>
                <a:solidFill>
                  <a:srgbClr val="FF0000"/>
                </a:solidFill>
                <a:latin typeface="Arial" pitchFamily="34" charset="0"/>
                <a:cs typeface="Arial" pitchFamily="34" charset="0"/>
              </a:rPr>
              <a:t>لان </a:t>
            </a:r>
            <a:r>
              <a:rPr lang="ar-SA" sz="2400" dirty="0" smtClean="0">
                <a:ln w="18000">
                  <a:solidFill>
                    <a:srgbClr val="C00000"/>
                  </a:solidFill>
                  <a:prstDash val="solid"/>
                  <a:miter lim="800000"/>
                </a:ln>
                <a:solidFill>
                  <a:srgbClr val="FF0000"/>
                </a:solidFill>
                <a:latin typeface="Arial" pitchFamily="34" charset="0"/>
                <a:cs typeface="Arial" pitchFamily="34" charset="0"/>
              </a:rPr>
              <a:t>البكتيريا </a:t>
            </a:r>
            <a:r>
              <a:rPr lang="ar-SA" sz="2400" dirty="0">
                <a:ln w="18000">
                  <a:solidFill>
                    <a:srgbClr val="C00000"/>
                  </a:solidFill>
                  <a:prstDash val="solid"/>
                  <a:miter lim="800000"/>
                </a:ln>
                <a:solidFill>
                  <a:srgbClr val="FF0000"/>
                </a:solidFill>
                <a:latin typeface="Arial" pitchFamily="34" charset="0"/>
                <a:cs typeface="Arial" pitchFamily="34" charset="0"/>
              </a:rPr>
              <a:t>تختلف في ألصوره الكيماوية المتخصصة التي يجب إن توفر بها العناصر كمواد غذائية.</a:t>
            </a:r>
            <a:endParaRPr lang="en-US" sz="2400" dirty="0">
              <a:ln w="18000">
                <a:solidFill>
                  <a:srgbClr val="C00000"/>
                </a:solidFill>
                <a:prstDash val="solid"/>
                <a:miter lim="800000"/>
              </a:ln>
              <a:solidFill>
                <a:srgbClr val="FF0000"/>
              </a:solidFill>
              <a:latin typeface="Arial" pitchFamily="34" charset="0"/>
              <a:cs typeface="Arial"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1"/>
          <p:cNvSpPr>
            <a:spLocks noChangeArrowheads="1"/>
          </p:cNvSpPr>
          <p:nvPr/>
        </p:nvSpPr>
        <p:spPr bwMode="auto">
          <a:xfrm>
            <a:off x="142844" y="428604"/>
            <a:ext cx="8686800" cy="4455835"/>
          </a:xfrm>
          <a:prstGeom prst="rect">
            <a:avLst/>
          </a:prstGeom>
          <a:noFill/>
          <a:ln w="9525">
            <a:noFill/>
            <a:miter lim="800000"/>
            <a:headEnd/>
            <a:tailEnd/>
          </a:ln>
        </p:spPr>
        <p:txBody>
          <a:bodyPr anchor="ctr">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r" rtl="1" eaLnBrk="0" hangingPunct="0">
              <a:lnSpc>
                <a:spcPct val="150000"/>
              </a:lnSpc>
              <a:defRPr/>
            </a:pPr>
            <a:r>
              <a:rPr lang="ar-SA" sz="2400" b="1" spc="50" dirty="0">
                <a:ln w="11430"/>
                <a:solidFill>
                  <a:srgbClr val="FF0000"/>
                </a:solidFill>
                <a:latin typeface="Arial" pitchFamily="34" charset="0"/>
                <a:cs typeface="Arial" pitchFamily="34" charset="0"/>
              </a:rPr>
              <a:t>فمصدر الكربون قد يكون عبارة عن ثاني أكسيد الكربون أو كربون عضوي؛ </a:t>
            </a:r>
          </a:p>
          <a:p>
            <a:pPr algn="r" rtl="1" eaLnBrk="0" hangingPunct="0">
              <a:lnSpc>
                <a:spcPct val="150000"/>
              </a:lnSpc>
              <a:defRPr/>
            </a:pPr>
            <a:r>
              <a:rPr lang="ar-SA" sz="2400" b="1" spc="50" dirty="0" smtClean="0">
                <a:ln w="11430"/>
                <a:solidFill>
                  <a:srgbClr val="FF0000"/>
                </a:solidFill>
                <a:latin typeface="Arial" pitchFamily="34" charset="0"/>
                <a:cs typeface="Arial" pitchFamily="34" charset="0"/>
              </a:rPr>
              <a:t>البكتيريا </a:t>
            </a:r>
            <a:r>
              <a:rPr lang="ar-SA" sz="2400" b="1" spc="50" dirty="0">
                <a:ln w="11430"/>
                <a:solidFill>
                  <a:srgbClr val="FF0000"/>
                </a:solidFill>
                <a:latin typeface="Arial" pitchFamily="34" charset="0"/>
                <a:cs typeface="Arial" pitchFamily="34" charset="0"/>
              </a:rPr>
              <a:t>التي تحتاج إلى الكربون العضوي قد تختلف في احتياجاتها للمواد العضوية الكربونية ؛ فمثلا بعض أنواع الجنس </a:t>
            </a:r>
            <a:r>
              <a:rPr lang="en-US" sz="2400" b="1" i="1" spc="50" dirty="0">
                <a:ln w="11430"/>
                <a:solidFill>
                  <a:srgbClr val="FF0000"/>
                </a:solidFill>
                <a:latin typeface="Arial" pitchFamily="34" charset="0"/>
                <a:cs typeface="Arial" pitchFamily="34" charset="0"/>
              </a:rPr>
              <a:t>Pseudomonas</a:t>
            </a:r>
            <a:r>
              <a:rPr lang="ar-SA" sz="2400" b="1" spc="50" dirty="0">
                <a:ln w="11430"/>
                <a:solidFill>
                  <a:srgbClr val="FF0000"/>
                </a:solidFill>
                <a:latin typeface="Arial" pitchFamily="34" charset="0"/>
                <a:cs typeface="Arial" pitchFamily="34" charset="0"/>
              </a:rPr>
              <a:t> تستطيع استعمال واحد من 90مركب كربوني عضوي مختلف كمصدر وحيد للكربون والطاقة</a:t>
            </a:r>
          </a:p>
          <a:p>
            <a:pPr algn="r" rtl="1" eaLnBrk="0" hangingPunct="0">
              <a:lnSpc>
                <a:spcPct val="150000"/>
              </a:lnSpc>
              <a:defRPr/>
            </a:pPr>
            <a:r>
              <a:rPr lang="ar-SA" sz="2400" b="1" spc="50" dirty="0">
                <a:ln w="11430"/>
                <a:solidFill>
                  <a:srgbClr val="FF0000"/>
                </a:solidFill>
                <a:latin typeface="Arial" pitchFamily="34" charset="0"/>
                <a:cs typeface="Arial" pitchFamily="34" charset="0"/>
              </a:rPr>
              <a:t>في حين إن </a:t>
            </a:r>
            <a:r>
              <a:rPr lang="ar-SA" sz="2400" b="1" spc="50" dirty="0" smtClean="0">
                <a:ln w="11430"/>
                <a:solidFill>
                  <a:srgbClr val="FF0000"/>
                </a:solidFill>
                <a:latin typeface="Arial" pitchFamily="34" charset="0"/>
                <a:cs typeface="Arial" pitchFamily="34" charset="0"/>
              </a:rPr>
              <a:t>البكتيريا </a:t>
            </a:r>
            <a:r>
              <a:rPr lang="ar-SA" sz="2400" b="1" spc="50" dirty="0">
                <a:ln w="11430"/>
                <a:solidFill>
                  <a:srgbClr val="FF0000"/>
                </a:solidFill>
                <a:latin typeface="Arial" pitchFamily="34" charset="0"/>
                <a:cs typeface="Arial" pitchFamily="34" charset="0"/>
              </a:rPr>
              <a:t>التي تؤكسد الميثان تستعمل فقط احد مصدرين من المواد الكربونية العضوية الميثان أو كحول الميثايل؛ </a:t>
            </a:r>
          </a:p>
          <a:p>
            <a:pPr algn="r" rtl="1" eaLnBrk="0" hangingPunct="0">
              <a:lnSpc>
                <a:spcPct val="150000"/>
              </a:lnSpc>
              <a:defRPr/>
            </a:pPr>
            <a:r>
              <a:rPr lang="ar-SA" sz="2400" b="1" spc="50" dirty="0">
                <a:ln w="11430"/>
                <a:solidFill>
                  <a:srgbClr val="FF0000"/>
                </a:solidFill>
                <a:latin typeface="Arial" pitchFamily="34" charset="0"/>
                <a:cs typeface="Arial" pitchFamily="34" charset="0"/>
              </a:rPr>
              <a:t>وبعض </a:t>
            </a:r>
            <a:r>
              <a:rPr lang="ar-SA" sz="2400" b="1" spc="50" dirty="0" smtClean="0">
                <a:ln w="11430"/>
                <a:solidFill>
                  <a:srgbClr val="FF0000"/>
                </a:solidFill>
                <a:latin typeface="Arial" pitchFamily="34" charset="0"/>
                <a:cs typeface="Arial" pitchFamily="34" charset="0"/>
              </a:rPr>
              <a:t>البكتيريا التي </a:t>
            </a:r>
            <a:r>
              <a:rPr lang="ar-SA" sz="2400" b="1" spc="50" dirty="0">
                <a:ln w="11430"/>
                <a:solidFill>
                  <a:srgbClr val="FF0000"/>
                </a:solidFill>
                <a:latin typeface="Arial" pitchFamily="34" charset="0"/>
                <a:cs typeface="Arial" pitchFamily="34" charset="0"/>
              </a:rPr>
              <a:t>تحلل السيليولوز فقط كمصدر وحيد للكربون.</a:t>
            </a:r>
            <a:endParaRPr lang="en-US" sz="2400" b="1" spc="50" dirty="0">
              <a:ln w="11430"/>
              <a:solidFill>
                <a:srgbClr val="FF0000"/>
              </a:solidFill>
              <a:latin typeface="Arial" pitchFamily="34" charset="0"/>
              <a:cs typeface="Arial" pitchFamily="34"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a:spLocks noChangeArrowheads="1"/>
          </p:cNvSpPr>
          <p:nvPr/>
        </p:nvSpPr>
        <p:spPr bwMode="auto">
          <a:xfrm>
            <a:off x="0" y="142852"/>
            <a:ext cx="8686800" cy="3416320"/>
          </a:xfrm>
          <a:prstGeom prst="rect">
            <a:avLst/>
          </a:prstGeom>
          <a:noFill/>
          <a:ln w="9525">
            <a:noFill/>
            <a:miter lim="800000"/>
            <a:headEnd/>
            <a:tailEnd/>
          </a:ln>
        </p:spPr>
        <p:txBody>
          <a:bodyPr anchor="ctr">
            <a:sp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r" rtl="1" eaLnBrk="0" hangingPunct="0">
              <a:lnSpc>
                <a:spcPct val="150000"/>
              </a:lnSpc>
              <a:defRPr/>
            </a:pPr>
            <a:r>
              <a:rPr lang="ar-SA" sz="2400" spc="50" dirty="0">
                <a:ln w="11430"/>
                <a:latin typeface="Arial" pitchFamily="34" charset="0"/>
                <a:cs typeface="Arial" pitchFamily="34" charset="0"/>
              </a:rPr>
              <a:t>إما عن </a:t>
            </a:r>
            <a:r>
              <a:rPr lang="ar-SA" sz="2400" spc="50" dirty="0">
                <a:ln w="11430">
                  <a:solidFill>
                    <a:srgbClr val="C00000"/>
                  </a:solidFill>
                </a:ln>
                <a:latin typeface="Arial" pitchFamily="34" charset="0"/>
                <a:cs typeface="Arial" pitchFamily="34" charset="0"/>
              </a:rPr>
              <a:t>مصدر النيتروجين </a:t>
            </a:r>
            <a:r>
              <a:rPr lang="ar-SA" sz="2400" spc="50" dirty="0">
                <a:ln w="11430"/>
                <a:latin typeface="Arial" pitchFamily="34" charset="0"/>
                <a:cs typeface="Arial" pitchFamily="34" charset="0"/>
              </a:rPr>
              <a:t>فقد يوفر على صوره غير عضويه </a:t>
            </a:r>
            <a:r>
              <a:rPr lang="ar-SA" sz="2400" spc="50" dirty="0" smtClean="0">
                <a:ln w="11430"/>
                <a:latin typeface="Arial" pitchFamily="34" charset="0"/>
                <a:cs typeface="Arial" pitchFamily="34" charset="0"/>
              </a:rPr>
              <a:t>مثل </a:t>
            </a:r>
            <a:r>
              <a:rPr lang="ar-SA" sz="2400" spc="50" dirty="0">
                <a:ln w="11430"/>
                <a:latin typeface="Arial" pitchFamily="34" charset="0"/>
                <a:cs typeface="Arial" pitchFamily="34" charset="0"/>
              </a:rPr>
              <a:t>غاز النيتروجين أو الامونيا  أو أملاح نترات أو نيتريت </a:t>
            </a:r>
            <a:r>
              <a:rPr lang="ar-SA" sz="2400" spc="50" dirty="0" smtClean="0">
                <a:ln w="11430"/>
                <a:latin typeface="Arial" pitchFamily="34" charset="0"/>
                <a:cs typeface="Arial" pitchFamily="34" charset="0"/>
              </a:rPr>
              <a:t>أو </a:t>
            </a:r>
            <a:r>
              <a:rPr lang="ar-SA" sz="2400" spc="50" dirty="0">
                <a:ln w="11430"/>
                <a:latin typeface="Arial" pitchFamily="34" charset="0"/>
                <a:cs typeface="Arial" pitchFamily="34" charset="0"/>
              </a:rPr>
              <a:t>أن يوفر على صوره نيتروجين عضوي بصوره أحماض أمينيه أو ببتيدات أو بروتينات</a:t>
            </a:r>
            <a:endParaRPr lang="en-US" sz="2400" spc="50" dirty="0">
              <a:ln w="11430"/>
              <a:latin typeface="Arial" pitchFamily="34" charset="0"/>
              <a:cs typeface="Arial" pitchFamily="34" charset="0"/>
            </a:endParaRPr>
          </a:p>
          <a:p>
            <a:pPr algn="r" rtl="1" eaLnBrk="0" hangingPunct="0">
              <a:lnSpc>
                <a:spcPct val="150000"/>
              </a:lnSpc>
              <a:defRPr/>
            </a:pPr>
            <a:r>
              <a:rPr lang="ar-SA" sz="2400" spc="50" dirty="0">
                <a:ln w="11430"/>
                <a:solidFill>
                  <a:srgbClr val="FF0000"/>
                </a:solidFill>
                <a:latin typeface="Arial" pitchFamily="34" charset="0"/>
                <a:cs typeface="Arial" pitchFamily="34" charset="0"/>
              </a:rPr>
              <a:t>هذا وتحصيل </a:t>
            </a:r>
            <a:r>
              <a:rPr lang="ar-SA" sz="2400" spc="50" dirty="0" smtClean="0">
                <a:ln w="11430"/>
                <a:solidFill>
                  <a:srgbClr val="FF0000"/>
                </a:solidFill>
                <a:latin typeface="Arial" pitchFamily="34" charset="0"/>
                <a:cs typeface="Arial" pitchFamily="34" charset="0"/>
              </a:rPr>
              <a:t>البكتيرياعلي </a:t>
            </a:r>
            <a:r>
              <a:rPr lang="ar-SA" sz="2400" spc="50" dirty="0">
                <a:ln w="11430"/>
                <a:solidFill>
                  <a:srgbClr val="FF0000"/>
                </a:solidFill>
                <a:latin typeface="Arial" pitchFamily="34" charset="0"/>
                <a:cs typeface="Arial" pitchFamily="34" charset="0"/>
              </a:rPr>
              <a:t>احتياجاتها من </a:t>
            </a:r>
            <a:r>
              <a:rPr lang="ar-SA" sz="2400" spc="50" dirty="0">
                <a:ln w="11430">
                  <a:solidFill>
                    <a:srgbClr val="C00000"/>
                  </a:solidFill>
                </a:ln>
                <a:solidFill>
                  <a:srgbClr val="FF0000"/>
                </a:solidFill>
                <a:latin typeface="Arial" pitchFamily="34" charset="0"/>
                <a:cs typeface="Arial" pitchFamily="34" charset="0"/>
              </a:rPr>
              <a:t>الكبريت </a:t>
            </a:r>
            <a:r>
              <a:rPr lang="ar-SA" sz="2400" spc="50" dirty="0">
                <a:ln w="11430"/>
                <a:solidFill>
                  <a:srgbClr val="FF0000"/>
                </a:solidFill>
                <a:latin typeface="Arial" pitchFamily="34" charset="0"/>
                <a:cs typeface="Arial" pitchFamily="34" charset="0"/>
              </a:rPr>
              <a:t>من </a:t>
            </a:r>
            <a:r>
              <a:rPr lang="en-US" sz="2400" spc="50" dirty="0">
                <a:ln w="11430"/>
                <a:solidFill>
                  <a:srgbClr val="FF0000"/>
                </a:solidFill>
                <a:latin typeface="Arial" pitchFamily="34" charset="0"/>
                <a:cs typeface="Arial" pitchFamily="34" charset="0"/>
              </a:rPr>
              <a:t>H </a:t>
            </a:r>
            <a:r>
              <a:rPr lang="en-US" sz="2400" spc="50" dirty="0" smtClean="0">
                <a:ln w="11430"/>
                <a:solidFill>
                  <a:srgbClr val="FF0000"/>
                </a:solidFill>
                <a:latin typeface="Arial" pitchFamily="34" charset="0"/>
                <a:cs typeface="Arial" pitchFamily="34" charset="0"/>
              </a:rPr>
              <a:t>S </a:t>
            </a:r>
            <a:r>
              <a:rPr lang="ar-SA" sz="2400" spc="50" dirty="0" smtClean="0">
                <a:ln w="11430"/>
                <a:solidFill>
                  <a:srgbClr val="FF0000"/>
                </a:solidFill>
                <a:latin typeface="Arial" pitchFamily="34" charset="0"/>
                <a:cs typeface="Arial" pitchFamily="34" charset="0"/>
              </a:rPr>
              <a:t>  </a:t>
            </a:r>
            <a:r>
              <a:rPr lang="ar-SA" sz="2400" spc="50" dirty="0">
                <a:ln w="11430"/>
                <a:solidFill>
                  <a:srgbClr val="FF0000"/>
                </a:solidFill>
                <a:latin typeface="Arial" pitchFamily="34" charset="0"/>
                <a:cs typeface="Arial" pitchFamily="34" charset="0"/>
              </a:rPr>
              <a:t>أو الكبريتات أو الكبريتيدات </a:t>
            </a:r>
            <a:r>
              <a:rPr lang="ar-SA" sz="2400" spc="50" dirty="0" smtClean="0">
                <a:ln w="11430"/>
                <a:solidFill>
                  <a:srgbClr val="FF0000"/>
                </a:solidFill>
                <a:latin typeface="Arial" pitchFamily="34" charset="0"/>
                <a:cs typeface="Arial" pitchFamily="34" charset="0"/>
              </a:rPr>
              <a:t>أو </a:t>
            </a:r>
            <a:r>
              <a:rPr lang="ar-SA" sz="2400" spc="50" dirty="0">
                <a:ln w="11430"/>
                <a:solidFill>
                  <a:srgbClr val="FF0000"/>
                </a:solidFill>
                <a:latin typeface="Arial" pitchFamily="34" charset="0"/>
                <a:cs typeface="Arial" pitchFamily="34" charset="0"/>
              </a:rPr>
              <a:t>من المركبات العضوية التي تحتوي علي مجاميع السلفهيدريل (مثل الحمض ألأميني سيستين)</a:t>
            </a:r>
            <a:endParaRPr lang="en-US" sz="2400" spc="50" dirty="0">
              <a:ln w="11430"/>
              <a:solidFill>
                <a:srgbClr val="FF0000"/>
              </a:solidFill>
              <a:latin typeface="Arial" pitchFamily="34" charset="0"/>
              <a:cs typeface="Arial" pitchFamily="34" charset="0"/>
            </a:endParaRPr>
          </a:p>
        </p:txBody>
      </p:sp>
      <p:sp>
        <p:nvSpPr>
          <p:cNvPr id="3" name="Rectangle 1"/>
          <p:cNvSpPr>
            <a:spLocks noChangeArrowheads="1"/>
          </p:cNvSpPr>
          <p:nvPr/>
        </p:nvSpPr>
        <p:spPr bwMode="auto">
          <a:xfrm>
            <a:off x="0" y="3643314"/>
            <a:ext cx="8686799" cy="2862322"/>
          </a:xfrm>
          <a:prstGeom prst="rect">
            <a:avLst/>
          </a:prstGeom>
          <a:noFill/>
          <a:ln w="9525">
            <a:noFill/>
            <a:miter lim="800000"/>
            <a:headEnd/>
            <a:tailEnd/>
          </a:ln>
        </p:spPr>
        <p:txBody>
          <a:bodyPr anchor="ctr">
            <a:spAutoFit/>
          </a:bodyPr>
          <a:lstStyle/>
          <a:p>
            <a:pPr algn="r" rtl="1" eaLnBrk="0" hangingPunct="0">
              <a:lnSpc>
                <a:spcPct val="150000"/>
              </a:lnSpc>
              <a:buClr>
                <a:srgbClr val="FF0000"/>
              </a:buClr>
              <a:buFont typeface="Wingdings" pitchFamily="2" charset="2"/>
              <a:buChar char="v"/>
              <a:defRPr/>
            </a:pPr>
            <a:r>
              <a:rPr lang="ar-SA" sz="2400" dirty="0" smtClean="0">
                <a:ln w="10541" cmpd="sng">
                  <a:solidFill>
                    <a:schemeClr val="accent1">
                      <a:shade val="88000"/>
                      <a:satMod val="110000"/>
                    </a:schemeClr>
                  </a:solidFill>
                  <a:prstDash val="solid"/>
                </a:ln>
                <a:latin typeface="Arial" pitchFamily="34" charset="0"/>
              </a:rPr>
              <a:t>الأكسجين </a:t>
            </a:r>
            <a:r>
              <a:rPr lang="ar-SA" sz="2400" dirty="0">
                <a:ln w="10541" cmpd="sng">
                  <a:solidFill>
                    <a:schemeClr val="accent1">
                      <a:shade val="88000"/>
                      <a:satMod val="110000"/>
                    </a:schemeClr>
                  </a:solidFill>
                  <a:prstDash val="solid"/>
                </a:ln>
                <a:latin typeface="Arial" pitchFamily="34" charset="0"/>
              </a:rPr>
              <a:t>فيعتبر المكون الأساسي للماء وفي المركبات العضوية فإنه يوفر بكميات كبيره المواد الرئيسية مثل الماء إلا أن كثير من </a:t>
            </a:r>
            <a:r>
              <a:rPr lang="ar-SA" sz="2400" dirty="0" smtClean="0">
                <a:ln w="10541" cmpd="sng">
                  <a:solidFill>
                    <a:schemeClr val="accent1">
                      <a:shade val="88000"/>
                      <a:satMod val="110000"/>
                    </a:schemeClr>
                  </a:solidFill>
                  <a:prstDash val="solid"/>
                </a:ln>
                <a:latin typeface="Arial" pitchFamily="34" charset="0"/>
              </a:rPr>
              <a:t>البكتيريا </a:t>
            </a:r>
            <a:r>
              <a:rPr lang="ar-SA" sz="2400" dirty="0">
                <a:ln w="10541" cmpd="sng">
                  <a:solidFill>
                    <a:schemeClr val="accent1">
                      <a:shade val="88000"/>
                      <a:satMod val="110000"/>
                    </a:schemeClr>
                  </a:solidFill>
                  <a:prstDash val="solid"/>
                </a:ln>
                <a:latin typeface="Arial" pitchFamily="34" charset="0"/>
              </a:rPr>
              <a:t>تحتاج إليه كأكسجين جزئي.</a:t>
            </a:r>
            <a:endParaRPr lang="en-US" sz="2400" dirty="0">
              <a:ln w="10541" cmpd="sng">
                <a:solidFill>
                  <a:schemeClr val="accent1">
                    <a:shade val="88000"/>
                    <a:satMod val="110000"/>
                  </a:schemeClr>
                </a:solidFill>
                <a:prstDash val="solid"/>
              </a:ln>
              <a:latin typeface="Arial" pitchFamily="34" charset="0"/>
            </a:endParaRPr>
          </a:p>
          <a:p>
            <a:pPr algn="r" rtl="1" eaLnBrk="0" hangingPunct="0">
              <a:lnSpc>
                <a:spcPct val="150000"/>
              </a:lnSpc>
              <a:defRPr/>
            </a:pPr>
            <a:r>
              <a:rPr lang="ar-SA" sz="2400" dirty="0">
                <a:ln w="10541" cmpd="sng">
                  <a:solidFill>
                    <a:schemeClr val="accent1">
                      <a:shade val="88000"/>
                      <a:satMod val="110000"/>
                    </a:schemeClr>
                  </a:solidFill>
                  <a:prstDash val="solid"/>
                </a:ln>
                <a:latin typeface="Arial" pitchFamily="34" charset="0"/>
              </a:rPr>
              <a:t>وهذه الكائنات ألهوائيه التنفس تستعمل الأكسجين كعامل أكسده نهائي أو مستقبل نهائي للهيدروجين أو الإلكترونات للحصول على الطاقة وتسمى هذه الكائنات هوائية إجبارا </a:t>
            </a:r>
            <a:r>
              <a:rPr lang="en-US" sz="2400" dirty="0">
                <a:ln w="10541" cmpd="sng">
                  <a:solidFill>
                    <a:schemeClr val="accent1">
                      <a:shade val="88000"/>
                      <a:satMod val="110000"/>
                    </a:schemeClr>
                  </a:solidFill>
                  <a:prstDash val="solid"/>
                </a:ln>
                <a:latin typeface="Arial" pitchFamily="34" charset="0"/>
              </a:rPr>
              <a:t>Obliqately aerobes</a:t>
            </a:r>
            <a:r>
              <a:rPr lang="ar-SA" sz="2400" dirty="0">
                <a:ln w="10541" cmpd="sng">
                  <a:solidFill>
                    <a:schemeClr val="accent1">
                      <a:shade val="88000"/>
                      <a:satMod val="110000"/>
                    </a:schemeClr>
                  </a:solidFill>
                  <a:prstDash val="solid"/>
                </a:ln>
                <a:latin typeface="Arial" pitchFamily="34" charset="0"/>
              </a:rPr>
              <a:t> </a:t>
            </a:r>
            <a:r>
              <a:rPr lang="ar-SA" sz="2400" dirty="0" smtClean="0">
                <a:ln w="10541" cmpd="sng">
                  <a:solidFill>
                    <a:schemeClr val="accent1">
                      <a:shade val="88000"/>
                      <a:satMod val="110000"/>
                    </a:schemeClr>
                  </a:solidFill>
                  <a:prstDash val="solid"/>
                </a:ln>
                <a:latin typeface="Arial" pitchFamily="34" charset="0"/>
              </a:rPr>
              <a:t>.</a:t>
            </a:r>
            <a:endParaRPr lang="ar-SA" sz="2400" dirty="0">
              <a:ln w="10541" cmpd="sng">
                <a:solidFill>
                  <a:schemeClr val="accent1">
                    <a:shade val="88000"/>
                    <a:satMod val="110000"/>
                  </a:schemeClr>
                </a:solidFill>
                <a:prstDash val="solid"/>
              </a:ln>
              <a:latin typeface="Arial" pitchFamily="3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228600" y="1083012"/>
          <a:ext cx="8686800" cy="5486400"/>
        </p:xfrm>
        <a:graphic>
          <a:graphicData uri="http://schemas.openxmlformats.org/drawingml/2006/table">
            <a:tbl>
              <a:tblPr rtl="1"/>
              <a:tblGrid>
                <a:gridCol w="1870692"/>
                <a:gridCol w="6816108"/>
              </a:tblGrid>
              <a:tr h="250740">
                <a:tc>
                  <a:txBody>
                    <a:bodyPr/>
                    <a:lstStyle/>
                    <a:p>
                      <a:pPr indent="252095" algn="just" rtl="1">
                        <a:lnSpc>
                          <a:spcPct val="150000"/>
                        </a:lnSpc>
                        <a:spcBef>
                          <a:spcPts val="600"/>
                        </a:spcBef>
                        <a:spcAft>
                          <a:spcPts val="600"/>
                        </a:spcAft>
                      </a:pPr>
                      <a:r>
                        <a:rPr lang="ar-SA" sz="2400" b="1" dirty="0">
                          <a:latin typeface="Calibri"/>
                          <a:ea typeface="Times New Roman"/>
                          <a:cs typeface="+mn-cs"/>
                        </a:rPr>
                        <a:t>العنصر</a:t>
                      </a:r>
                      <a:endParaRPr lang="en-US" sz="2400" b="1"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just" rtl="1">
                        <a:lnSpc>
                          <a:spcPct val="150000"/>
                        </a:lnSpc>
                        <a:spcBef>
                          <a:spcPts val="600"/>
                        </a:spcBef>
                        <a:spcAft>
                          <a:spcPts val="600"/>
                        </a:spcAft>
                      </a:pPr>
                      <a:r>
                        <a:rPr lang="ar-SA" sz="2400" b="0" dirty="0">
                          <a:latin typeface="Calibri"/>
                          <a:ea typeface="Times New Roman"/>
                          <a:cs typeface="+mn-cs"/>
                        </a:rPr>
                        <a:t>الوظائف الفســــــــــــيولـــــــــوجيــــــــــة</a:t>
                      </a:r>
                      <a:endParaRPr lang="en-US" sz="2400" b="0"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50740">
                <a:tc>
                  <a:txBody>
                    <a:bodyPr/>
                    <a:lstStyle/>
                    <a:p>
                      <a:pPr indent="252095" algn="just" rtl="1">
                        <a:lnSpc>
                          <a:spcPct val="150000"/>
                        </a:lnSpc>
                        <a:spcBef>
                          <a:spcPts val="600"/>
                        </a:spcBef>
                        <a:spcAft>
                          <a:spcPts val="600"/>
                        </a:spcAft>
                      </a:pPr>
                      <a:r>
                        <a:rPr lang="ar-SA" sz="2400" b="1" dirty="0">
                          <a:latin typeface="Calibri"/>
                          <a:ea typeface="Times New Roman"/>
                          <a:cs typeface="+mn-cs"/>
                        </a:rPr>
                        <a:t>الكربون</a:t>
                      </a:r>
                      <a:endParaRPr lang="en-US" sz="2400" b="1"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lvl="1" indent="252095" algn="just" defTabSz="914400" rtl="1" eaLnBrk="1" fontAlgn="auto" latinLnBrk="0" hangingPunct="1">
                        <a:lnSpc>
                          <a:spcPct val="150000"/>
                        </a:lnSpc>
                        <a:spcBef>
                          <a:spcPts val="600"/>
                        </a:spcBef>
                        <a:spcAft>
                          <a:spcPts val="600"/>
                        </a:spcAft>
                        <a:buClrTx/>
                        <a:buSzTx/>
                        <a:buFontTx/>
                        <a:buNone/>
                        <a:tabLst/>
                        <a:defRPr/>
                      </a:pPr>
                      <a:r>
                        <a:rPr lang="ar-SA" sz="2400" b="0" dirty="0">
                          <a:latin typeface="Calibri"/>
                          <a:ea typeface="Times New Roman"/>
                          <a:cs typeface="+mn-cs"/>
                        </a:rPr>
                        <a:t>المكون الرئيسي في المواد </a:t>
                      </a:r>
                      <a:r>
                        <a:rPr lang="ar-SA" sz="2400" b="0" dirty="0" smtClean="0">
                          <a:latin typeface="Calibri"/>
                          <a:ea typeface="Times New Roman"/>
                          <a:cs typeface="+mn-cs"/>
                        </a:rPr>
                        <a:t>الخلوية</a:t>
                      </a:r>
                      <a:r>
                        <a:rPr kumimoji="0" lang="ar-SA" sz="2400" b="0" i="0" u="none" strike="noStrike" kern="1200" cap="none" spc="0" normalizeH="0" baseline="0" noProof="0" dirty="0" smtClean="0">
                          <a:ln>
                            <a:noFill/>
                          </a:ln>
                          <a:solidFill>
                            <a:schemeClr val="tx1"/>
                          </a:solidFill>
                          <a:effectLst/>
                          <a:uLnTx/>
                          <a:uFillTx/>
                          <a:latin typeface="+mn-lt"/>
                          <a:ea typeface="+mn-ea"/>
                          <a:cs typeface="+mn-cs"/>
                        </a:rPr>
                        <a:t>، مصدر الطاقة.</a:t>
                      </a: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7179">
                <a:tc>
                  <a:txBody>
                    <a:bodyPr/>
                    <a:lstStyle/>
                    <a:p>
                      <a:pPr indent="252095" algn="just" rtl="1">
                        <a:lnSpc>
                          <a:spcPct val="150000"/>
                        </a:lnSpc>
                        <a:spcBef>
                          <a:spcPts val="600"/>
                        </a:spcBef>
                        <a:spcAft>
                          <a:spcPts val="600"/>
                        </a:spcAft>
                      </a:pPr>
                      <a:r>
                        <a:rPr lang="ar-SA" sz="2400" b="1" dirty="0">
                          <a:latin typeface="Calibri"/>
                          <a:ea typeface="Times New Roman"/>
                          <a:cs typeface="+mn-cs"/>
                        </a:rPr>
                        <a:t>الأكسجين</a:t>
                      </a:r>
                      <a:endParaRPr lang="en-US" sz="2400" b="1"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just" rtl="1">
                        <a:lnSpc>
                          <a:spcPct val="150000"/>
                        </a:lnSpc>
                        <a:spcBef>
                          <a:spcPts val="600"/>
                        </a:spcBef>
                        <a:spcAft>
                          <a:spcPts val="600"/>
                        </a:spcAft>
                      </a:pPr>
                      <a:r>
                        <a:rPr lang="ar-SA" sz="2400" b="0" dirty="0">
                          <a:latin typeface="Calibri"/>
                          <a:ea typeface="Times New Roman"/>
                          <a:cs typeface="+mn-cs"/>
                        </a:rPr>
                        <a:t>أحد مكونات الماء الخلوي-المواد الخلوية العضوية-مستقيل الإلكترونات في التنفس الهوائي</a:t>
                      </a:r>
                      <a:endParaRPr lang="en-US" sz="2400" b="0"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7179">
                <a:tc>
                  <a:txBody>
                    <a:bodyPr/>
                    <a:lstStyle/>
                    <a:p>
                      <a:pPr indent="252095" algn="just" rtl="1">
                        <a:lnSpc>
                          <a:spcPct val="150000"/>
                        </a:lnSpc>
                        <a:spcBef>
                          <a:spcPts val="600"/>
                        </a:spcBef>
                        <a:spcAft>
                          <a:spcPts val="600"/>
                        </a:spcAft>
                      </a:pPr>
                      <a:r>
                        <a:rPr lang="ar-SA" sz="2400" b="1" dirty="0">
                          <a:latin typeface="Calibri"/>
                          <a:ea typeface="Times New Roman"/>
                          <a:cs typeface="+mn-cs"/>
                        </a:rPr>
                        <a:t>النيتروجين</a:t>
                      </a:r>
                      <a:endParaRPr lang="en-US" sz="2400" b="1"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just" rtl="1">
                        <a:lnSpc>
                          <a:spcPct val="150000"/>
                        </a:lnSpc>
                        <a:spcBef>
                          <a:spcPts val="600"/>
                        </a:spcBef>
                        <a:spcAft>
                          <a:spcPts val="600"/>
                        </a:spcAft>
                      </a:pPr>
                      <a:r>
                        <a:rPr lang="ar-SA" sz="2400" b="0" dirty="0">
                          <a:latin typeface="Calibri"/>
                          <a:ea typeface="Times New Roman"/>
                          <a:cs typeface="+mn-cs"/>
                        </a:rPr>
                        <a:t>يدخل في تكوين البروتين ’الأحماض ألأمينيه والنووية النيوكليوتيدات ومرافقات الأنزيمات</a:t>
                      </a:r>
                      <a:endParaRPr lang="en-US" sz="2400" b="0"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50740">
                <a:tc>
                  <a:txBody>
                    <a:bodyPr/>
                    <a:lstStyle/>
                    <a:p>
                      <a:pPr indent="252095" algn="just" rtl="1">
                        <a:lnSpc>
                          <a:spcPct val="150000"/>
                        </a:lnSpc>
                        <a:spcBef>
                          <a:spcPts val="600"/>
                        </a:spcBef>
                        <a:spcAft>
                          <a:spcPts val="600"/>
                        </a:spcAft>
                      </a:pPr>
                      <a:r>
                        <a:rPr lang="ar-SA" sz="2400" b="1" dirty="0">
                          <a:latin typeface="Calibri"/>
                          <a:ea typeface="Times New Roman"/>
                          <a:cs typeface="+mn-cs"/>
                        </a:rPr>
                        <a:t>الهيدروجين</a:t>
                      </a:r>
                      <a:endParaRPr lang="en-US" sz="2400" b="1"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just" rtl="1">
                        <a:lnSpc>
                          <a:spcPct val="150000"/>
                        </a:lnSpc>
                        <a:spcBef>
                          <a:spcPts val="600"/>
                        </a:spcBef>
                        <a:spcAft>
                          <a:spcPts val="600"/>
                        </a:spcAft>
                      </a:pPr>
                      <a:r>
                        <a:rPr lang="ar-SA" sz="2400" b="0" dirty="0">
                          <a:latin typeface="Calibri"/>
                          <a:ea typeface="Times New Roman"/>
                          <a:cs typeface="+mn-cs"/>
                        </a:rPr>
                        <a:t>أحد مكونات الماء الخلوي-المواد الخلوية العضوية</a:t>
                      </a:r>
                      <a:endParaRPr lang="en-US" sz="2400" b="0"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09864">
                <a:tc>
                  <a:txBody>
                    <a:bodyPr/>
                    <a:lstStyle/>
                    <a:p>
                      <a:pPr indent="252095" algn="just" rtl="1">
                        <a:lnSpc>
                          <a:spcPct val="150000"/>
                        </a:lnSpc>
                        <a:spcBef>
                          <a:spcPts val="600"/>
                        </a:spcBef>
                        <a:spcAft>
                          <a:spcPts val="600"/>
                        </a:spcAft>
                      </a:pPr>
                      <a:r>
                        <a:rPr lang="ar-SA" sz="2400" b="1" dirty="0">
                          <a:latin typeface="Calibri"/>
                          <a:ea typeface="Times New Roman"/>
                          <a:cs typeface="+mn-cs"/>
                        </a:rPr>
                        <a:t>الفسفور</a:t>
                      </a:r>
                      <a:endParaRPr lang="en-US" sz="2400" b="1"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just" rtl="1">
                        <a:lnSpc>
                          <a:spcPct val="150000"/>
                        </a:lnSpc>
                        <a:spcBef>
                          <a:spcPts val="600"/>
                        </a:spcBef>
                        <a:spcAft>
                          <a:spcPts val="600"/>
                        </a:spcAft>
                      </a:pPr>
                      <a:r>
                        <a:rPr lang="ar-SA" sz="2400" b="0" dirty="0">
                          <a:latin typeface="Calibri"/>
                          <a:ea typeface="Times New Roman"/>
                          <a:cs typeface="+mn-cs"/>
                        </a:rPr>
                        <a:t>مكون الأحماض النووية </a:t>
                      </a:r>
                      <a:r>
                        <a:rPr lang="ar-SA" sz="2400" b="0" dirty="0" smtClean="0">
                          <a:latin typeface="Calibri"/>
                          <a:ea typeface="Times New Roman"/>
                          <a:cs typeface="+mn-cs"/>
                        </a:rPr>
                        <a:t>،النيوكليوتيدات ومرافقات </a:t>
                      </a:r>
                      <a:r>
                        <a:rPr lang="ar-SA" sz="2400" b="0" dirty="0">
                          <a:latin typeface="Calibri"/>
                          <a:ea typeface="Times New Roman"/>
                          <a:cs typeface="+mn-cs"/>
                        </a:rPr>
                        <a:t>الأنزيمات، ومكونات الجدر الخلوية البكتيرية كما في حمض التشويك</a:t>
                      </a:r>
                      <a:r>
                        <a:rPr lang="en-US" sz="2400" b="0" dirty="0">
                          <a:latin typeface="Times New Roman"/>
                          <a:ea typeface="Times New Roman"/>
                          <a:cs typeface="+mn-cs"/>
                        </a:rPr>
                        <a:t> </a:t>
                      </a:r>
                      <a:r>
                        <a:rPr lang="en-US" sz="2400" b="0" dirty="0" err="1" smtClean="0">
                          <a:latin typeface="Times New Roman"/>
                          <a:ea typeface="Times New Roman"/>
                          <a:cs typeface="+mn-cs"/>
                        </a:rPr>
                        <a:t>Teichoic</a:t>
                      </a:r>
                      <a:r>
                        <a:rPr lang="en-US" sz="2400" b="0" dirty="0" smtClean="0">
                          <a:latin typeface="Times New Roman"/>
                          <a:ea typeface="Times New Roman"/>
                          <a:cs typeface="+mn-cs"/>
                        </a:rPr>
                        <a:t> </a:t>
                      </a:r>
                      <a:r>
                        <a:rPr lang="en-US" sz="2400" b="0" dirty="0">
                          <a:latin typeface="Times New Roman"/>
                          <a:ea typeface="Times New Roman"/>
                          <a:cs typeface="+mn-cs"/>
                        </a:rPr>
                        <a:t>acid</a:t>
                      </a:r>
                      <a:endParaRPr lang="en-US" sz="2400" b="0"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4" name="Rectangle 3"/>
          <p:cNvSpPr>
            <a:spLocks noChangeArrowheads="1"/>
          </p:cNvSpPr>
          <p:nvPr/>
        </p:nvSpPr>
        <p:spPr bwMode="auto">
          <a:xfrm>
            <a:off x="1752600" y="142852"/>
            <a:ext cx="5943600" cy="523220"/>
          </a:xfrm>
          <a:prstGeom prst="rect">
            <a:avLst/>
          </a:prstGeom>
          <a:noFill/>
          <a:ln w="9525">
            <a:noFill/>
            <a:miter lim="800000"/>
            <a:headEnd/>
            <a:tailEnd/>
          </a:ln>
        </p:spPr>
        <p:txBody>
          <a:bodyPr anchor="ctr">
            <a:spAutoFit/>
          </a:bodyPr>
          <a:lstStyle/>
          <a:p>
            <a:pPr algn="l" eaLnBrk="0" hangingPunct="0">
              <a:defRPr/>
            </a:pPr>
            <a:r>
              <a:rPr lang="ar-SA" sz="2800" b="1" cap="all" dirty="0" smtClean="0">
                <a:ln w="9000" cmpd="sng">
                  <a:solidFill>
                    <a:schemeClr val="accent4">
                      <a:shade val="50000"/>
                      <a:satMod val="120000"/>
                    </a:schemeClr>
                  </a:solidFill>
                  <a:prstDash val="solid"/>
                </a:ln>
                <a:solidFill>
                  <a:srgbClr val="FF0000"/>
                </a:solidFill>
                <a:effectLst>
                  <a:reflection blurRad="12700" stA="28000" endPos="45000" dist="1000" dir="5400000" sy="-100000" algn="bl" rotWithShape="0"/>
                </a:effectLst>
                <a:latin typeface="Arial" pitchFamily="34" charset="0"/>
                <a:cs typeface="Arial" pitchFamily="34" charset="0"/>
              </a:rPr>
              <a:t>الوظائف الفسيولوجية ألعامه للعناصر الأساسية</a:t>
            </a:r>
            <a:endParaRPr lang="en-US" sz="2800" b="1" cap="all" dirty="0">
              <a:ln w="9000" cmpd="sng">
                <a:solidFill>
                  <a:schemeClr val="accent4">
                    <a:shade val="50000"/>
                    <a:satMod val="120000"/>
                  </a:schemeClr>
                </a:solidFill>
                <a:prstDash val="solid"/>
              </a:ln>
              <a:solidFill>
                <a:srgbClr val="FF0000"/>
              </a:solidFill>
              <a:effectLst>
                <a:reflection blurRad="12700" stA="28000" endPos="45000" dist="1000" dir="5400000" sy="-100000" algn="bl" rotWithShape="0"/>
              </a:effectLst>
              <a:latin typeface="Arial" pitchFamily="34" charset="0"/>
              <a:cs typeface="Arial"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228599" y="1198563"/>
          <a:ext cx="8763001" cy="4389120"/>
        </p:xfrm>
        <a:graphic>
          <a:graphicData uri="http://schemas.openxmlformats.org/drawingml/2006/table">
            <a:tbl>
              <a:tblPr rtl="1"/>
              <a:tblGrid>
                <a:gridCol w="1390650"/>
                <a:gridCol w="7372351"/>
              </a:tblGrid>
              <a:tr h="250740">
                <a:tc>
                  <a:txBody>
                    <a:bodyPr/>
                    <a:lstStyle/>
                    <a:p>
                      <a:pPr indent="252095" algn="ctr" rtl="1">
                        <a:lnSpc>
                          <a:spcPct val="150000"/>
                        </a:lnSpc>
                        <a:spcBef>
                          <a:spcPts val="600"/>
                        </a:spcBef>
                        <a:spcAft>
                          <a:spcPts val="600"/>
                        </a:spcAft>
                      </a:pPr>
                      <a:r>
                        <a:rPr lang="ar-SA" sz="2400" b="0" dirty="0">
                          <a:latin typeface="Calibri"/>
                          <a:ea typeface="Times New Roman"/>
                          <a:cs typeface="+mn-cs"/>
                        </a:rPr>
                        <a:t>العنصر</a:t>
                      </a:r>
                      <a:endParaRPr lang="en-US" sz="2400" b="0"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ctr" rtl="1">
                        <a:lnSpc>
                          <a:spcPct val="150000"/>
                        </a:lnSpc>
                        <a:spcBef>
                          <a:spcPts val="600"/>
                        </a:spcBef>
                        <a:spcAft>
                          <a:spcPts val="600"/>
                        </a:spcAft>
                      </a:pPr>
                      <a:r>
                        <a:rPr lang="ar-SA" sz="2400" b="0" dirty="0">
                          <a:latin typeface="Calibri"/>
                          <a:ea typeface="Times New Roman"/>
                          <a:cs typeface="+mn-cs"/>
                        </a:rPr>
                        <a:t>الوظائف </a:t>
                      </a:r>
                      <a:r>
                        <a:rPr lang="ar-SA" sz="2400" b="0" dirty="0" smtClean="0">
                          <a:latin typeface="Calibri"/>
                          <a:ea typeface="Times New Roman"/>
                          <a:cs typeface="+mn-cs"/>
                        </a:rPr>
                        <a:t>الفسـيولوجية</a:t>
                      </a:r>
                      <a:endParaRPr lang="en-US" sz="2400" b="0"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46887">
                <a:tc>
                  <a:txBody>
                    <a:bodyPr/>
                    <a:lstStyle/>
                    <a:p>
                      <a:pPr indent="252095" algn="ctr" rtl="1">
                        <a:lnSpc>
                          <a:spcPct val="150000"/>
                        </a:lnSpc>
                        <a:spcBef>
                          <a:spcPts val="600"/>
                        </a:spcBef>
                        <a:spcAft>
                          <a:spcPts val="600"/>
                        </a:spcAft>
                      </a:pPr>
                      <a:r>
                        <a:rPr lang="ar-SA" sz="2400" b="1" dirty="0">
                          <a:latin typeface="Calibri"/>
                          <a:ea typeface="Times New Roman"/>
                          <a:cs typeface="+mn-cs"/>
                        </a:rPr>
                        <a:t>الكبريت</a:t>
                      </a:r>
                      <a:endParaRPr lang="en-US" sz="2400" b="1"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r" rtl="1">
                        <a:lnSpc>
                          <a:spcPct val="150000"/>
                        </a:lnSpc>
                        <a:spcBef>
                          <a:spcPts val="600"/>
                        </a:spcBef>
                        <a:spcAft>
                          <a:spcPts val="600"/>
                        </a:spcAft>
                      </a:pPr>
                      <a:r>
                        <a:rPr lang="ar-SA" sz="2400" b="0" dirty="0">
                          <a:latin typeface="Calibri"/>
                          <a:ea typeface="Times New Roman"/>
                          <a:cs typeface="+mn-cs"/>
                        </a:rPr>
                        <a:t>مكون للأحماض ألأمينيه مثل </a:t>
                      </a:r>
                      <a:r>
                        <a:rPr lang="ar-SA" sz="2400" b="0" dirty="0" smtClean="0">
                          <a:latin typeface="Calibri"/>
                          <a:ea typeface="Times New Roman"/>
                          <a:cs typeface="+mn-cs"/>
                        </a:rPr>
                        <a:t>: سستين </a:t>
                      </a:r>
                      <a:r>
                        <a:rPr lang="en-US" sz="2400" b="0" dirty="0">
                          <a:latin typeface="Times New Roman"/>
                          <a:ea typeface="Times New Roman"/>
                          <a:cs typeface="+mn-cs"/>
                        </a:rPr>
                        <a:t>cysteine</a:t>
                      </a:r>
                      <a:r>
                        <a:rPr lang="ar-SA" sz="2400" b="0" dirty="0" smtClean="0">
                          <a:latin typeface="Calibri"/>
                          <a:ea typeface="Times New Roman"/>
                          <a:cs typeface="+mn-cs"/>
                        </a:rPr>
                        <a:t>، ميثيونين </a:t>
                      </a:r>
                      <a:r>
                        <a:rPr lang="en-US" sz="2400" b="0" dirty="0">
                          <a:latin typeface="Times New Roman"/>
                          <a:ea typeface="Times New Roman"/>
                          <a:cs typeface="+mn-cs"/>
                        </a:rPr>
                        <a:t>methionine</a:t>
                      </a:r>
                      <a:r>
                        <a:rPr lang="ar-SA" sz="2400" b="0" dirty="0" smtClean="0">
                          <a:latin typeface="Calibri"/>
                          <a:ea typeface="Times New Roman"/>
                          <a:cs typeface="+mn-cs"/>
                        </a:rPr>
                        <a:t>، والجلوتاثيون </a:t>
                      </a:r>
                      <a:r>
                        <a:rPr lang="en-US" sz="2400" b="0" dirty="0" smtClean="0">
                          <a:latin typeface="Calibri"/>
                          <a:ea typeface="Times New Roman"/>
                          <a:cs typeface="+mn-cs"/>
                        </a:rPr>
                        <a:t> </a:t>
                      </a:r>
                      <a:r>
                        <a:rPr lang="en-US" sz="2400" b="0" dirty="0" smtClean="0">
                          <a:latin typeface="Times New Roman"/>
                          <a:ea typeface="Times New Roman"/>
                          <a:cs typeface="+mn-cs"/>
                        </a:rPr>
                        <a:t>glutathione </a:t>
                      </a:r>
                      <a:r>
                        <a:rPr lang="ar-SA" sz="2400" b="0" dirty="0">
                          <a:latin typeface="Calibri"/>
                          <a:ea typeface="Times New Roman"/>
                          <a:cs typeface="+mn-cs"/>
                        </a:rPr>
                        <a:t>مكون للمرافقات الأنزيمات مثل </a:t>
                      </a:r>
                      <a:r>
                        <a:rPr lang="en-US" sz="2400" b="0" dirty="0" smtClean="0">
                          <a:latin typeface="Times New Roman"/>
                          <a:ea typeface="Times New Roman"/>
                          <a:cs typeface="+mn-cs"/>
                        </a:rPr>
                        <a:t>CoACocarboxylase </a:t>
                      </a:r>
                      <a:endParaRPr lang="en-US" sz="2400" b="0"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4457">
                <a:tc>
                  <a:txBody>
                    <a:bodyPr/>
                    <a:lstStyle/>
                    <a:p>
                      <a:pPr indent="252095" algn="ctr" rtl="1">
                        <a:lnSpc>
                          <a:spcPct val="150000"/>
                        </a:lnSpc>
                        <a:spcBef>
                          <a:spcPts val="600"/>
                        </a:spcBef>
                        <a:spcAft>
                          <a:spcPts val="600"/>
                        </a:spcAft>
                      </a:pPr>
                      <a:r>
                        <a:rPr lang="ar-SA" sz="2400" b="1" dirty="0">
                          <a:latin typeface="Calibri"/>
                          <a:ea typeface="Times New Roman"/>
                          <a:cs typeface="+mn-cs"/>
                        </a:rPr>
                        <a:t>البوتاسيوم</a:t>
                      </a:r>
                      <a:endParaRPr lang="en-US" sz="2400" b="1"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r" rtl="1">
                        <a:lnSpc>
                          <a:spcPct val="150000"/>
                        </a:lnSpc>
                        <a:spcBef>
                          <a:spcPts val="600"/>
                        </a:spcBef>
                        <a:spcAft>
                          <a:spcPts val="600"/>
                        </a:spcAft>
                      </a:pPr>
                      <a:r>
                        <a:rPr lang="ar-SA" sz="2400" b="0" dirty="0" smtClean="0">
                          <a:latin typeface="Calibri"/>
                          <a:ea typeface="Times New Roman"/>
                          <a:cs typeface="+mn-cs"/>
                        </a:rPr>
                        <a:t>كاتيون </a:t>
                      </a:r>
                      <a:r>
                        <a:rPr lang="ar-SA" sz="2400" b="0" dirty="0">
                          <a:latin typeface="Calibri"/>
                          <a:ea typeface="Times New Roman"/>
                          <a:cs typeface="+mn-cs"/>
                        </a:rPr>
                        <a:t>خلوي غير عضوي أساسي في الخلايا –ويعتبر </a:t>
                      </a:r>
                      <a:r>
                        <a:rPr lang="en-US" sz="2400" b="0" dirty="0">
                          <a:latin typeface="Times New Roman"/>
                          <a:ea typeface="Times New Roman"/>
                          <a:cs typeface="+mn-cs"/>
                        </a:rPr>
                        <a:t>Cofactor</a:t>
                      </a:r>
                      <a:r>
                        <a:rPr lang="ar-SA" sz="2400" b="0" dirty="0">
                          <a:latin typeface="Calibri"/>
                          <a:ea typeface="Times New Roman"/>
                          <a:cs typeface="+mn-cs"/>
                        </a:rPr>
                        <a:t> لبعض مرافقات الأنزيمات</a:t>
                      </a:r>
                      <a:endParaRPr lang="en-US" sz="2400" b="0"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87362">
                <a:tc>
                  <a:txBody>
                    <a:bodyPr/>
                    <a:lstStyle/>
                    <a:p>
                      <a:pPr indent="252095" algn="ctr" rtl="1">
                        <a:lnSpc>
                          <a:spcPct val="150000"/>
                        </a:lnSpc>
                        <a:spcBef>
                          <a:spcPts val="600"/>
                        </a:spcBef>
                        <a:spcAft>
                          <a:spcPts val="600"/>
                        </a:spcAft>
                      </a:pPr>
                      <a:r>
                        <a:rPr lang="ar-SA" sz="2400" b="1" dirty="0">
                          <a:latin typeface="Calibri"/>
                          <a:ea typeface="Times New Roman"/>
                          <a:cs typeface="+mn-cs"/>
                        </a:rPr>
                        <a:t>الكالسيوم</a:t>
                      </a:r>
                      <a:endParaRPr lang="en-US" sz="2400" b="1"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r" rtl="1">
                        <a:lnSpc>
                          <a:spcPct val="150000"/>
                        </a:lnSpc>
                        <a:spcBef>
                          <a:spcPts val="600"/>
                        </a:spcBef>
                        <a:spcAft>
                          <a:spcPts val="600"/>
                        </a:spcAft>
                      </a:pPr>
                      <a:r>
                        <a:rPr lang="ar-SA" sz="2400" b="0" dirty="0">
                          <a:latin typeface="Calibri"/>
                          <a:ea typeface="Times New Roman"/>
                          <a:cs typeface="+mn-cs"/>
                        </a:rPr>
                        <a:t>كاتيون خلوي غير عضوي هام – ويعتبر </a:t>
                      </a:r>
                      <a:r>
                        <a:rPr lang="en-US" sz="2400" b="0" dirty="0" smtClean="0">
                          <a:latin typeface="Times New Roman"/>
                          <a:ea typeface="Times New Roman"/>
                          <a:cs typeface="+mn-cs"/>
                        </a:rPr>
                        <a:t>Cofactor </a:t>
                      </a:r>
                      <a:r>
                        <a:rPr lang="ar-SA" sz="2400" b="0" dirty="0" smtClean="0">
                          <a:latin typeface="Calibri"/>
                          <a:ea typeface="Times New Roman"/>
                          <a:cs typeface="+mn-cs"/>
                        </a:rPr>
                        <a:t> </a:t>
                      </a:r>
                      <a:r>
                        <a:rPr lang="ar-SA" sz="2400" b="0" dirty="0">
                          <a:latin typeface="Calibri"/>
                          <a:ea typeface="Times New Roman"/>
                          <a:cs typeface="+mn-cs"/>
                        </a:rPr>
                        <a:t>لبعض الأنزيمات مثل الأنزيمات المحللة للبروتين ، وأحد مكونات الجراثيم الداخلية</a:t>
                      </a:r>
                      <a:endParaRPr lang="en-US" sz="2400" b="0" dirty="0">
                        <a:latin typeface="Calibri"/>
                        <a:ea typeface="Times New Roman"/>
                        <a:cs typeface="+mn-cs"/>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4" name="Rectangle 3"/>
          <p:cNvSpPr>
            <a:spLocks noChangeArrowheads="1"/>
          </p:cNvSpPr>
          <p:nvPr/>
        </p:nvSpPr>
        <p:spPr bwMode="auto">
          <a:xfrm>
            <a:off x="1752600" y="457200"/>
            <a:ext cx="5943600" cy="523220"/>
          </a:xfrm>
          <a:prstGeom prst="rect">
            <a:avLst/>
          </a:prstGeom>
          <a:noFill/>
          <a:ln w="9525">
            <a:noFill/>
            <a:miter lim="800000"/>
            <a:headEnd/>
            <a:tailEnd/>
          </a:ln>
        </p:spPr>
        <p:txBody>
          <a:bodyPr anchor="ctr">
            <a:spAutoFit/>
          </a:bodyPr>
          <a:lstStyle/>
          <a:p>
            <a:pPr algn="l" eaLnBrk="0" hangingPunct="0">
              <a:defRPr/>
            </a:pPr>
            <a:r>
              <a:rPr lang="ar-SA" sz="2800" b="1" cap="all" dirty="0" smtClean="0">
                <a:ln w="9000" cmpd="sng">
                  <a:solidFill>
                    <a:schemeClr val="accent4">
                      <a:shade val="50000"/>
                      <a:satMod val="120000"/>
                    </a:schemeClr>
                  </a:solidFill>
                  <a:prstDash val="solid"/>
                </a:ln>
                <a:solidFill>
                  <a:srgbClr val="FF0000"/>
                </a:solidFill>
                <a:effectLst>
                  <a:reflection blurRad="12700" stA="28000" endPos="45000" dist="1000" dir="5400000" sy="-100000" algn="bl" rotWithShape="0"/>
                </a:effectLst>
                <a:latin typeface="Arial" pitchFamily="34" charset="0"/>
                <a:cs typeface="Arial" pitchFamily="34" charset="0"/>
              </a:rPr>
              <a:t>الوظائف الفسيولوجية ألعامه للعناصر الأساسية</a:t>
            </a:r>
            <a:endParaRPr lang="en-US" sz="2800" b="1" cap="all" dirty="0">
              <a:ln w="9000" cmpd="sng">
                <a:solidFill>
                  <a:schemeClr val="accent4">
                    <a:shade val="50000"/>
                    <a:satMod val="120000"/>
                  </a:schemeClr>
                </a:solidFill>
                <a:prstDash val="solid"/>
              </a:ln>
              <a:solidFill>
                <a:srgbClr val="FF0000"/>
              </a:solidFill>
              <a:effectLst>
                <a:reflection blurRad="12700" stA="28000" endPos="45000" dist="1000" dir="5400000" sy="-100000" algn="bl" rotWithShape="0"/>
              </a:effectLst>
              <a:latin typeface="Arial" pitchFamily="34" charset="0"/>
              <a:cs typeface="Arial"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nvGraphicFramePr>
        <p:xfrm>
          <a:off x="304800" y="1257300"/>
          <a:ext cx="8305800" cy="3200400"/>
        </p:xfrm>
        <a:graphic>
          <a:graphicData uri="http://schemas.openxmlformats.org/drawingml/2006/table">
            <a:tbl>
              <a:tblPr rtl="1"/>
              <a:tblGrid>
                <a:gridCol w="1788645"/>
                <a:gridCol w="6517155"/>
              </a:tblGrid>
              <a:tr h="586867">
                <a:tc>
                  <a:txBody>
                    <a:bodyPr/>
                    <a:lstStyle/>
                    <a:p>
                      <a:pPr indent="252095" algn="ctr" rtl="1">
                        <a:lnSpc>
                          <a:spcPct val="150000"/>
                        </a:lnSpc>
                        <a:spcBef>
                          <a:spcPts val="600"/>
                        </a:spcBef>
                        <a:spcAft>
                          <a:spcPts val="600"/>
                        </a:spcAft>
                      </a:pPr>
                      <a:r>
                        <a:rPr lang="ar-SA" sz="2800" b="1" dirty="0">
                          <a:latin typeface="Calibri"/>
                          <a:ea typeface="Times New Roman"/>
                          <a:cs typeface="Times New Roman"/>
                        </a:rPr>
                        <a:t>العنصر</a:t>
                      </a:r>
                      <a:endParaRPr lang="en-US" sz="2800" dirty="0">
                        <a:latin typeface="Calibri"/>
                        <a:ea typeface="Times New Roman"/>
                        <a:cs typeface="Arial"/>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ctr" rtl="1">
                        <a:lnSpc>
                          <a:spcPct val="150000"/>
                        </a:lnSpc>
                        <a:spcBef>
                          <a:spcPts val="600"/>
                        </a:spcBef>
                        <a:spcAft>
                          <a:spcPts val="600"/>
                        </a:spcAft>
                      </a:pPr>
                      <a:r>
                        <a:rPr lang="ar-SA" sz="2800" b="0" dirty="0">
                          <a:latin typeface="Calibri"/>
                          <a:ea typeface="Times New Roman"/>
                          <a:cs typeface="Times New Roman"/>
                        </a:rPr>
                        <a:t>الوظائف </a:t>
                      </a:r>
                      <a:r>
                        <a:rPr lang="ar-SA" sz="2800" b="0" dirty="0" smtClean="0">
                          <a:latin typeface="Calibri"/>
                          <a:ea typeface="Times New Roman"/>
                          <a:cs typeface="Times New Roman"/>
                        </a:rPr>
                        <a:t>الفسيولوجية</a:t>
                      </a:r>
                      <a:endParaRPr lang="en-US" sz="2800" b="0" dirty="0">
                        <a:latin typeface="Calibri"/>
                        <a:ea typeface="Times New Roman"/>
                        <a:cs typeface="Arial"/>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86867">
                <a:tc>
                  <a:txBody>
                    <a:bodyPr/>
                    <a:lstStyle/>
                    <a:p>
                      <a:pPr indent="252095" algn="ctr" rtl="1">
                        <a:lnSpc>
                          <a:spcPct val="150000"/>
                        </a:lnSpc>
                        <a:spcBef>
                          <a:spcPts val="600"/>
                        </a:spcBef>
                        <a:spcAft>
                          <a:spcPts val="600"/>
                        </a:spcAft>
                      </a:pPr>
                      <a:r>
                        <a:rPr lang="ar-SA" sz="2800" b="1" dirty="0">
                          <a:latin typeface="Calibri"/>
                          <a:ea typeface="Times New Roman"/>
                          <a:cs typeface="Times New Roman"/>
                        </a:rPr>
                        <a:t>الكوبالت</a:t>
                      </a:r>
                      <a:endParaRPr lang="en-US" sz="2800" dirty="0">
                        <a:latin typeface="Calibri"/>
                        <a:ea typeface="Times New Roman"/>
                        <a:cs typeface="Arial"/>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ctr" rtl="1">
                        <a:lnSpc>
                          <a:spcPct val="150000"/>
                        </a:lnSpc>
                        <a:spcBef>
                          <a:spcPts val="600"/>
                        </a:spcBef>
                        <a:spcAft>
                          <a:spcPts val="600"/>
                        </a:spcAft>
                      </a:pPr>
                      <a:r>
                        <a:rPr lang="ar-SA" sz="2800" b="0" dirty="0">
                          <a:latin typeface="Calibri"/>
                          <a:ea typeface="Times New Roman"/>
                          <a:cs typeface="Times New Roman"/>
                        </a:rPr>
                        <a:t>أحد مكونات فيتامين </a:t>
                      </a:r>
                      <a:r>
                        <a:rPr lang="en-US" sz="2800" b="0" dirty="0">
                          <a:latin typeface="Times New Roman"/>
                          <a:ea typeface="Times New Roman"/>
                          <a:cs typeface="Arial"/>
                        </a:rPr>
                        <a:t>B12</a:t>
                      </a:r>
                      <a:endParaRPr lang="en-US" sz="2800" b="0" dirty="0">
                        <a:latin typeface="Calibri"/>
                        <a:ea typeface="Times New Roman"/>
                        <a:cs typeface="Arial"/>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86867">
                <a:tc>
                  <a:txBody>
                    <a:bodyPr/>
                    <a:lstStyle/>
                    <a:p>
                      <a:pPr indent="252095" algn="ctr" rtl="1">
                        <a:lnSpc>
                          <a:spcPct val="150000"/>
                        </a:lnSpc>
                        <a:spcBef>
                          <a:spcPts val="600"/>
                        </a:spcBef>
                        <a:spcAft>
                          <a:spcPts val="600"/>
                        </a:spcAft>
                      </a:pPr>
                      <a:r>
                        <a:rPr lang="ar-SA" sz="2800" b="1" dirty="0">
                          <a:latin typeface="Calibri"/>
                          <a:ea typeface="Times New Roman"/>
                          <a:cs typeface="Times New Roman"/>
                        </a:rPr>
                        <a:t>الزنك</a:t>
                      </a:r>
                      <a:endParaRPr lang="en-US" sz="2800" dirty="0">
                        <a:latin typeface="Calibri"/>
                        <a:ea typeface="Times New Roman"/>
                        <a:cs typeface="Arial"/>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ctr" rtl="1">
                        <a:lnSpc>
                          <a:spcPct val="150000"/>
                        </a:lnSpc>
                        <a:spcBef>
                          <a:spcPts val="600"/>
                        </a:spcBef>
                        <a:spcAft>
                          <a:spcPts val="600"/>
                        </a:spcAft>
                      </a:pPr>
                      <a:r>
                        <a:rPr lang="ar-SA" sz="2800" b="0" dirty="0">
                          <a:latin typeface="Calibri"/>
                          <a:ea typeface="Times New Roman"/>
                          <a:cs typeface="Times New Roman"/>
                        </a:rPr>
                        <a:t>يدخل ضمن مكونات إنزيم </a:t>
                      </a:r>
                      <a:r>
                        <a:rPr lang="en-US" sz="2800" b="0" dirty="0">
                          <a:latin typeface="Times New Roman"/>
                          <a:ea typeface="Times New Roman"/>
                          <a:cs typeface="Arial"/>
                        </a:rPr>
                        <a:t>Carbonic </a:t>
                      </a:r>
                      <a:r>
                        <a:rPr lang="en-US" sz="2800" b="0" dirty="0" smtClean="0">
                          <a:latin typeface="Times New Roman"/>
                          <a:ea typeface="Times New Roman"/>
                          <a:cs typeface="Arial"/>
                        </a:rPr>
                        <a:t>dehydrate</a:t>
                      </a:r>
                      <a:endParaRPr lang="en-US" sz="2800" b="0" dirty="0">
                        <a:latin typeface="Calibri"/>
                        <a:ea typeface="Times New Roman"/>
                        <a:cs typeface="Arial"/>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86867">
                <a:tc>
                  <a:txBody>
                    <a:bodyPr/>
                    <a:lstStyle/>
                    <a:p>
                      <a:pPr indent="252095" algn="ctr" rtl="1">
                        <a:lnSpc>
                          <a:spcPct val="150000"/>
                        </a:lnSpc>
                        <a:spcBef>
                          <a:spcPts val="600"/>
                        </a:spcBef>
                        <a:spcAft>
                          <a:spcPts val="600"/>
                        </a:spcAft>
                      </a:pPr>
                      <a:r>
                        <a:rPr lang="ar-SA" sz="2800" b="1" dirty="0">
                          <a:latin typeface="Calibri"/>
                          <a:ea typeface="Times New Roman"/>
                          <a:cs typeface="Times New Roman"/>
                        </a:rPr>
                        <a:t>النحاس</a:t>
                      </a:r>
                      <a:endParaRPr lang="en-US" sz="2800" dirty="0">
                        <a:latin typeface="Calibri"/>
                        <a:ea typeface="Times New Roman"/>
                        <a:cs typeface="Arial"/>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ctr" rtl="1">
                        <a:lnSpc>
                          <a:spcPct val="150000"/>
                        </a:lnSpc>
                        <a:spcBef>
                          <a:spcPts val="600"/>
                        </a:spcBef>
                        <a:spcAft>
                          <a:spcPts val="600"/>
                        </a:spcAft>
                      </a:pPr>
                      <a:r>
                        <a:rPr lang="ar-SA" sz="2800" b="0" dirty="0">
                          <a:latin typeface="Calibri"/>
                          <a:ea typeface="Times New Roman"/>
                          <a:cs typeface="Times New Roman"/>
                        </a:rPr>
                        <a:t>يدخل ضمن مكونات إنزيم </a:t>
                      </a:r>
                      <a:r>
                        <a:rPr lang="en-US" sz="2800" b="0" dirty="0">
                          <a:latin typeface="Times New Roman"/>
                          <a:ea typeface="Times New Roman"/>
                          <a:cs typeface="Arial"/>
                        </a:rPr>
                        <a:t>Polyphenol</a:t>
                      </a:r>
                      <a:endParaRPr lang="en-US" sz="2800" b="0" dirty="0">
                        <a:latin typeface="Calibri"/>
                        <a:ea typeface="Times New Roman"/>
                        <a:cs typeface="Arial"/>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86867">
                <a:tc>
                  <a:txBody>
                    <a:bodyPr/>
                    <a:lstStyle/>
                    <a:p>
                      <a:pPr indent="252095" algn="ctr" rtl="1">
                        <a:lnSpc>
                          <a:spcPct val="150000"/>
                        </a:lnSpc>
                        <a:spcBef>
                          <a:spcPts val="600"/>
                        </a:spcBef>
                        <a:spcAft>
                          <a:spcPts val="600"/>
                        </a:spcAft>
                      </a:pPr>
                      <a:r>
                        <a:rPr lang="ar-SA" sz="2800" b="1" dirty="0">
                          <a:latin typeface="Calibri"/>
                          <a:ea typeface="Times New Roman"/>
                          <a:cs typeface="Times New Roman"/>
                        </a:rPr>
                        <a:t>الموليبدنم</a:t>
                      </a:r>
                      <a:endParaRPr lang="en-US" sz="2800" dirty="0">
                        <a:latin typeface="Calibri"/>
                        <a:ea typeface="Times New Roman"/>
                        <a:cs typeface="Arial"/>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indent="252095" algn="ctr" rtl="1">
                        <a:lnSpc>
                          <a:spcPct val="150000"/>
                        </a:lnSpc>
                        <a:spcBef>
                          <a:spcPts val="600"/>
                        </a:spcBef>
                        <a:spcAft>
                          <a:spcPts val="600"/>
                        </a:spcAft>
                      </a:pPr>
                      <a:r>
                        <a:rPr lang="ar-SA" sz="2800" b="0" dirty="0">
                          <a:latin typeface="Calibri"/>
                          <a:ea typeface="Times New Roman"/>
                          <a:cs typeface="Times New Roman"/>
                        </a:rPr>
                        <a:t>له دور في عمليه تثبيت الازوت الجوي</a:t>
                      </a:r>
                      <a:endParaRPr lang="en-US" sz="2800" b="0" dirty="0">
                        <a:latin typeface="Calibri"/>
                        <a:ea typeface="Times New Roman"/>
                        <a:cs typeface="Arial"/>
                      </a:endParaRPr>
                    </a:p>
                  </a:txBody>
                  <a:tcPr marL="32941" marR="32941"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3" name="Rectangle 2"/>
          <p:cNvSpPr>
            <a:spLocks noChangeArrowheads="1"/>
          </p:cNvSpPr>
          <p:nvPr/>
        </p:nvSpPr>
        <p:spPr bwMode="auto">
          <a:xfrm>
            <a:off x="1752600" y="457200"/>
            <a:ext cx="5943600" cy="523220"/>
          </a:xfrm>
          <a:prstGeom prst="rect">
            <a:avLst/>
          </a:prstGeom>
          <a:noFill/>
          <a:ln w="9525">
            <a:noFill/>
            <a:miter lim="800000"/>
            <a:headEnd/>
            <a:tailEnd/>
          </a:ln>
        </p:spPr>
        <p:txBody>
          <a:bodyPr anchor="ctr">
            <a:spAutoFit/>
          </a:bodyPr>
          <a:lstStyle/>
          <a:p>
            <a:pPr algn="l" eaLnBrk="0" hangingPunct="0">
              <a:defRPr/>
            </a:pPr>
            <a:r>
              <a:rPr lang="ar-SA" sz="2800" b="1" cap="all" dirty="0" smtClean="0">
                <a:ln w="9000" cmpd="sng">
                  <a:solidFill>
                    <a:schemeClr val="accent4">
                      <a:shade val="50000"/>
                      <a:satMod val="120000"/>
                    </a:schemeClr>
                  </a:solidFill>
                  <a:prstDash val="solid"/>
                </a:ln>
                <a:solidFill>
                  <a:srgbClr val="FF0000"/>
                </a:solidFill>
                <a:effectLst>
                  <a:reflection blurRad="12700" stA="28000" endPos="45000" dist="1000" dir="5400000" sy="-100000" algn="bl" rotWithShape="0"/>
                </a:effectLst>
                <a:latin typeface="Arial" pitchFamily="34" charset="0"/>
                <a:cs typeface="Arial" pitchFamily="34" charset="0"/>
              </a:rPr>
              <a:t>الوظائف الفسيولوجية ألعامه للعناصر الأساسية</a:t>
            </a:r>
            <a:endParaRPr lang="en-US" sz="2800" b="1" cap="all" dirty="0">
              <a:ln w="9000" cmpd="sng">
                <a:solidFill>
                  <a:schemeClr val="accent4">
                    <a:shade val="50000"/>
                    <a:satMod val="120000"/>
                  </a:schemeClr>
                </a:solidFill>
                <a:prstDash val="solid"/>
              </a:ln>
              <a:solidFill>
                <a:srgbClr val="FF0000"/>
              </a:solidFill>
              <a:effectLst>
                <a:reflection blurRad="12700" stA="28000" endPos="45000" dist="1000" dir="5400000" sy="-100000" algn="bl" rotWithShape="0"/>
              </a:effectLst>
              <a:latin typeface="Arial" pitchFamily="34" charset="0"/>
              <a:cs typeface="Arial" pitchFamily="34" charset="0"/>
            </a:endParaRP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1504</TotalTime>
  <Words>1006</Words>
  <Application>Microsoft Office PowerPoint</Application>
  <PresentationFormat>On-screen Show (4:3)</PresentationFormat>
  <Paragraphs>127</Paragraphs>
  <Slides>14</Slides>
  <Notes>1</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Office Theme</vt:lpstr>
      <vt:lpstr>الاحتياجات الغذائيه للخلايا البكتيريه </vt:lpstr>
      <vt:lpstr>Slide 2</vt:lpstr>
      <vt:lpstr>Slide 3</vt:lpstr>
      <vt:lpstr>Slide 4</vt:lpstr>
      <vt:lpstr>Slide 5</vt:lpstr>
      <vt:lpstr>Slide 6</vt:lpstr>
      <vt:lpstr>Slide 7</vt:lpstr>
      <vt:lpstr>Slide 8</vt:lpstr>
      <vt:lpstr>Slide 9</vt:lpstr>
      <vt:lpstr>التغذية في البكتيريا </vt:lpstr>
      <vt:lpstr>Slide 11</vt:lpstr>
      <vt:lpstr>Slide 12</vt:lpstr>
      <vt:lpstr>Slide 13</vt:lpstr>
      <vt:lpstr>Slide 14</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التغذية في البكتيريا</dc:title>
  <dc:creator>me</dc:creator>
  <cp:lastModifiedBy>ksu</cp:lastModifiedBy>
  <cp:revision>150</cp:revision>
  <dcterms:created xsi:type="dcterms:W3CDTF">2011-11-13T18:11:03Z</dcterms:created>
  <dcterms:modified xsi:type="dcterms:W3CDTF">2012-04-21T11:07:51Z</dcterms:modified>
</cp:coreProperties>
</file>

<file path=docProps/thumbnail.jpeg>
</file>