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9" r:id="rId3"/>
    <p:sldId id="294" r:id="rId4"/>
    <p:sldId id="295" r:id="rId5"/>
    <p:sldId id="296" r:id="rId6"/>
    <p:sldId id="297" r:id="rId7"/>
    <p:sldId id="298" r:id="rId8"/>
    <p:sldId id="299" r:id="rId9"/>
    <p:sldId id="300" r:id="rId10"/>
    <p:sldId id="302" r:id="rId11"/>
    <p:sldId id="303" r:id="rId12"/>
    <p:sldId id="301" r:id="rId13"/>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8" d="100"/>
          <a:sy n="88" d="100"/>
        </p:scale>
        <p:origin x="-162"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18/9/2017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27/12/1438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27/12/1438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27/12/1438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27/12/1438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who.int/about/definition/en/print.html"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hyperlink" Target="http://oade.nd.edu/wellness/spiritual-wellness/" TargetMode="External"/><Relationship Id="rId3" Type="http://schemas.openxmlformats.org/officeDocument/2006/relationships/hyperlink" Target="http://oade.nd.edu/wellness/stress-facing-students" TargetMode="External"/><Relationship Id="rId7" Type="http://schemas.openxmlformats.org/officeDocument/2006/relationships/hyperlink" Target="http://oade.nd.edu/wellness/social-wellness/"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oade.nd.edu/wellness/physical-wellness" TargetMode="External"/><Relationship Id="rId5" Type="http://schemas.openxmlformats.org/officeDocument/2006/relationships/hyperlink" Target="http://oade.nd.edu/wellness/exercise" TargetMode="External"/><Relationship Id="rId4" Type="http://schemas.openxmlformats.org/officeDocument/2006/relationships/hyperlink" Target="http://oade.nd.edu/wellness/intellectual-wellness/" TargetMode="External"/><Relationship Id="rId9" Type="http://schemas.openxmlformats.org/officeDocument/2006/relationships/hyperlink" Target="http://oade.nd.edu/wellnes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fontScale="90000"/>
          </a:bodyPr>
          <a:lstStyle/>
          <a:p>
            <a:r>
              <a:rPr lang="en-US" sz="4800" dirty="0">
                <a:latin typeface="Times New Roman" pitchFamily="18" charset="0"/>
                <a:cs typeface="Times New Roman" pitchFamily="18" charset="0"/>
              </a:rPr>
              <a:t>Introduction to Public Health </a:t>
            </a:r>
            <a:r>
              <a:rPr lang="en-US" sz="4800" dirty="0" smtClean="0">
                <a:latin typeface="Times New Roman" pitchFamily="18" charset="0"/>
                <a:cs typeface="Times New Roman" pitchFamily="18" charset="0"/>
              </a:rPr>
              <a:t>&amp;</a:t>
            </a:r>
            <a:r>
              <a:rPr lang="en-US" sz="4800" dirty="0">
                <a:latin typeface="Times New Roman" pitchFamily="18" charset="0"/>
                <a:cs typeface="Times New Roman" pitchFamily="18" charset="0"/>
              </a:rPr>
              <a:t>Emergency Medical Services</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Objective of Public Health</a:t>
            </a:r>
            <a:endParaRPr lang="en-US" sz="3600" b="1" dirty="0">
              <a:solidFill>
                <a:schemeClr val="bg1"/>
              </a:solidFill>
              <a:latin typeface="Times New Roman" pitchFamily="18" charset="0"/>
              <a:cs typeface="Times New Roman" pitchFamily="18" charset="0"/>
            </a:endParaRPr>
          </a:p>
        </p:txBody>
      </p:sp>
      <p:sp>
        <p:nvSpPr>
          <p:cNvPr id="6" name="Rectangle 3"/>
          <p:cNvSpPr txBox="1">
            <a:spLocks noChangeArrowheads="1"/>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latin typeface="Times New Roman" pitchFamily="18" charset="0"/>
                <a:cs typeface="Times New Roman" pitchFamily="18" charset="0"/>
              </a:rPr>
              <a:t> The focus of a public health intervention is to prevent and manage diseases, injuries and other health conditions through surveillance of cases and the promotion of healthy behaviors, communities and environments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07402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EMS and Public Health</a:t>
            </a:r>
            <a:endParaRPr lang="en-US" sz="3600" b="1" dirty="0">
              <a:solidFill>
                <a:schemeClr val="bg1"/>
              </a:solidFill>
              <a:latin typeface="Times New Roman" pitchFamily="18" charset="0"/>
              <a:cs typeface="Times New Roman" pitchFamily="18" charset="0"/>
            </a:endParaRPr>
          </a:p>
        </p:txBody>
      </p:sp>
      <p:sp>
        <p:nvSpPr>
          <p:cNvPr id="6" name="Rectangle 3"/>
          <p:cNvSpPr txBox="1">
            <a:spLocks noChangeArrowheads="1"/>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Times New Roman" pitchFamily="18" charset="0"/>
                <a:cs typeface="Times New Roman" pitchFamily="18" charset="0"/>
              </a:rPr>
              <a:t>By its nature, EMS is part acute medical care, part public health, part mental health, part emergency service, part community service, </a:t>
            </a:r>
          </a:p>
          <a:p>
            <a:pPr>
              <a:buNone/>
            </a:pPr>
            <a:r>
              <a:rPr lang="en-US" dirty="0">
                <a:latin typeface="Times New Roman" pitchFamily="18" charset="0"/>
                <a:cs typeface="Times New Roman" pitchFamily="18" charset="0"/>
              </a:rPr>
              <a:t>    part social service, part transportation </a:t>
            </a:r>
          </a:p>
          <a:p>
            <a:pPr>
              <a:buNone/>
            </a:pPr>
            <a:r>
              <a:rPr lang="en-US" dirty="0">
                <a:latin typeface="Times New Roman" pitchFamily="18" charset="0"/>
                <a:cs typeface="Times New Roman" pitchFamily="18" charset="0"/>
              </a:rPr>
              <a:t>    service and more, </a:t>
            </a:r>
          </a:p>
          <a:p>
            <a:pPr>
              <a:buNone/>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Bottom line is: that’s a collaboration of EMS and public health will lead to improved health in the community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576623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smtClean="0">
                <a:solidFill>
                  <a:schemeClr val="bg1"/>
                </a:solidFill>
                <a:latin typeface="Times New Roman" pitchFamily="18" charset="0"/>
                <a:cs typeface="Times New Roman" pitchFamily="18" charset="0"/>
              </a:rPr>
              <a:t>WHOs’ Definition of Health</a:t>
            </a:r>
            <a:endParaRPr lang="en-US" sz="3600" b="1" dirty="0">
              <a:solidFill>
                <a:schemeClr val="bg1"/>
              </a:solidFill>
              <a:latin typeface="Times New Roman" pitchFamily="18" charset="0"/>
              <a:cs typeface="Times New Roman" pitchFamily="18" charset="0"/>
            </a:endParaRPr>
          </a:p>
        </p:txBody>
      </p:sp>
      <p:sp>
        <p:nvSpPr>
          <p:cNvPr id="12" name="Rectangle 3"/>
          <p:cNvSpPr txBox="1">
            <a:spLocks noChangeArrowheads="1"/>
          </p:cNvSpPr>
          <p:nvPr/>
        </p:nvSpPr>
        <p:spPr>
          <a:xfrm>
            <a:off x="609600" y="2079170"/>
            <a:ext cx="10972800" cy="4082143"/>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00" dirty="0" smtClean="0">
                <a:latin typeface="Times New Roman" pitchFamily="18" charset="0"/>
                <a:cs typeface="Times New Roman" pitchFamily="18" charset="0"/>
              </a:rPr>
              <a:t>Health is a state of complete physical, mental and social well-being and not merely the absence of disease or infirmity.</a:t>
            </a:r>
          </a:p>
          <a:p>
            <a:endParaRPr lang="en-US" sz="8800" dirty="0">
              <a:latin typeface="Times New Roman" pitchFamily="18" charset="0"/>
              <a:cs typeface="Times New Roman" pitchFamily="18" charset="0"/>
            </a:endParaRPr>
          </a:p>
          <a:p>
            <a:r>
              <a:rPr lang="en-US" sz="8800" dirty="0">
                <a:latin typeface="Times New Roman" pitchFamily="18" charset="0"/>
                <a:cs typeface="Times New Roman" pitchFamily="18" charset="0"/>
              </a:rPr>
              <a:t>Preamble to the Constitution of the World Health Organization as adopted by the International Health Conference, New York, 19-22 June, 1946; signed on 22 July 1946 by the representatives of 61 States (Official Records of the World Health Organization, no. 2, p. 100) and entered into force on 7 April 1948.</a:t>
            </a:r>
          </a:p>
          <a:p>
            <a:pPr marL="0" indent="0">
              <a:buNone/>
            </a:pPr>
            <a:endParaRPr lang="en-US" sz="8800" dirty="0">
              <a:latin typeface="Times New Roman" pitchFamily="18" charset="0"/>
              <a:cs typeface="Times New Roman" pitchFamily="18" charset="0"/>
            </a:endParaRPr>
          </a:p>
          <a:p>
            <a:r>
              <a:rPr lang="en-US" sz="8800" dirty="0">
                <a:latin typeface="Times New Roman" pitchFamily="18" charset="0"/>
                <a:cs typeface="Times New Roman" pitchFamily="18" charset="0"/>
              </a:rPr>
              <a:t>The Definition has not been amended since 1948.</a:t>
            </a:r>
          </a:p>
          <a:p>
            <a:endParaRPr lang="en-US" sz="8800" dirty="0">
              <a:latin typeface="Times New Roman" pitchFamily="18" charset="0"/>
              <a:cs typeface="Times New Roman" pitchFamily="18" charset="0"/>
            </a:endParaRPr>
          </a:p>
          <a:p>
            <a:r>
              <a:rPr lang="en-US" sz="8800" dirty="0">
                <a:latin typeface="Times New Roman" pitchFamily="18" charset="0"/>
                <a:cs typeface="Times New Roman" pitchFamily="18" charset="0"/>
                <a:hlinkClick r:id="rId3"/>
              </a:rPr>
              <a:t>http://www.who.int/about/definition/en/print.html</a:t>
            </a:r>
            <a:r>
              <a:rPr lang="en-US" sz="8800"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p:txBody>
      </p:sp>
      <p:pic>
        <p:nvPicPr>
          <p:cNvPr id="14" name="Picture 9" descr="https://si0.twimg.com/profile_images/2189537674/WHO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888545"/>
            <a:ext cx="1587500" cy="119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Wellness</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609600" y="1828800"/>
            <a:ext cx="10972800" cy="41801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66788">
              <a:spcAft>
                <a:spcPct val="10000"/>
              </a:spcAft>
              <a:buFontTx/>
              <a:buNone/>
              <a:tabLst>
                <a:tab pos="731838" algn="r"/>
              </a:tabLst>
            </a:pPr>
            <a:r>
              <a:rPr lang="en-US" sz="1600" dirty="0" smtClean="0">
                <a:latin typeface="Times New Roman" pitchFamily="18" charset="0"/>
                <a:cs typeface="Times New Roman" pitchFamily="18" charset="0"/>
              </a:rPr>
              <a:t>Most public health organizations focus on six aspects of wellness: emotional, intellectual, occupational, physical, social, and spiritual. It is important for college students to balance all aspects of wellness in order to lead a healthy life.</a:t>
            </a:r>
          </a:p>
          <a:p>
            <a:r>
              <a:rPr lang="en-US" sz="1600" b="1" dirty="0" smtClean="0">
                <a:latin typeface="Times New Roman" pitchFamily="18" charset="0"/>
                <a:cs typeface="Times New Roman" pitchFamily="18" charset="0"/>
                <a:hlinkClick r:id="rId3"/>
              </a:rPr>
              <a:t>Emotional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Emotional wellness involves being aware of our feelings and having appropriate ways to manage and express them.</a:t>
            </a:r>
          </a:p>
          <a:p>
            <a:r>
              <a:rPr lang="en-US" sz="1600" dirty="0" smtClean="0">
                <a:latin typeface="Times New Roman" pitchFamily="18" charset="0"/>
                <a:cs typeface="Times New Roman" pitchFamily="18" charset="0"/>
                <a:hlinkClick r:id="rId4"/>
              </a:rPr>
              <a:t>Intellectual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Intellectual wellness involves stimulating your mind with creative and engaging material.</a:t>
            </a:r>
          </a:p>
          <a:p>
            <a:r>
              <a:rPr lang="en-US" sz="1600" b="1" dirty="0" smtClean="0">
                <a:latin typeface="Times New Roman" pitchFamily="18" charset="0"/>
                <a:cs typeface="Times New Roman" pitchFamily="18" charset="0"/>
                <a:hlinkClick r:id="rId5"/>
              </a:rPr>
              <a:t>Occupational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Occupational wellness involves finding work that is satisfying and enriching.</a:t>
            </a:r>
          </a:p>
          <a:p>
            <a:r>
              <a:rPr lang="en-US" sz="1600" b="1" dirty="0" smtClean="0">
                <a:latin typeface="Times New Roman" pitchFamily="18" charset="0"/>
                <a:cs typeface="Times New Roman" pitchFamily="18" charset="0"/>
                <a:hlinkClick r:id="rId6"/>
              </a:rPr>
              <a:t>Physical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Physical wellness involves caring for the your body by exercising and eating nutritional foods.</a:t>
            </a:r>
          </a:p>
          <a:p>
            <a:r>
              <a:rPr lang="en-US" sz="1600" dirty="0" smtClean="0">
                <a:latin typeface="Times New Roman" pitchFamily="18" charset="0"/>
                <a:cs typeface="Times New Roman" pitchFamily="18" charset="0"/>
                <a:hlinkClick r:id="rId7"/>
              </a:rPr>
              <a:t>Social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Social wellness involves interacting and forming positive relationships with others.</a:t>
            </a:r>
          </a:p>
          <a:p>
            <a:r>
              <a:rPr lang="en-US" sz="1600" dirty="0" smtClean="0">
                <a:latin typeface="Times New Roman" pitchFamily="18" charset="0"/>
                <a:cs typeface="Times New Roman" pitchFamily="18" charset="0"/>
                <a:hlinkClick r:id="rId8"/>
              </a:rPr>
              <a:t>Spiritual Wellness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Spiritual wellness involves seeking meaning in life and developing beliefs and values.</a:t>
            </a:r>
            <a:endParaRPr lang="en-US" sz="1600" dirty="0" smtClean="0">
              <a:latin typeface="Times New Roman" pitchFamily="18" charset="0"/>
              <a:cs typeface="Times New Roman" pitchFamily="18" charset="0"/>
            </a:endParaRPr>
          </a:p>
        </p:txBody>
      </p:sp>
      <p:sp>
        <p:nvSpPr>
          <p:cNvPr id="6" name="Rectangle 3"/>
          <p:cNvSpPr txBox="1">
            <a:spLocks noChangeArrowheads="1"/>
          </p:cNvSpPr>
          <p:nvPr/>
        </p:nvSpPr>
        <p:spPr bwMode="auto">
          <a:xfrm>
            <a:off x="609600" y="6204857"/>
            <a:ext cx="10972800" cy="468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defTabSz="966788">
              <a:spcAft>
                <a:spcPct val="10000"/>
              </a:spcAft>
              <a:buFontTx/>
              <a:buNone/>
              <a:tabLst>
                <a:tab pos="731838" algn="r"/>
              </a:tabLst>
            </a:pPr>
            <a:r>
              <a:rPr lang="en-US" sz="1600" dirty="0" smtClean="0">
                <a:latin typeface="Times New Roman" pitchFamily="18" charset="0"/>
                <a:cs typeface="Times New Roman" pitchFamily="18" charset="0"/>
              </a:rPr>
              <a:t>Refer to: </a:t>
            </a:r>
            <a:r>
              <a:rPr lang="en-US" sz="1600" dirty="0" smtClean="0">
                <a:latin typeface="Times New Roman" pitchFamily="18" charset="0"/>
                <a:cs typeface="Times New Roman" pitchFamily="18" charset="0"/>
                <a:hlinkClick r:id="rId9"/>
              </a:rPr>
              <a:t>http://oade.nd.edu/wellness</a:t>
            </a:r>
            <a:r>
              <a:rPr lang="en-US" sz="1600" dirty="0" smtClean="0">
                <a:latin typeface="Times New Roman" pitchFamily="18" charset="0"/>
                <a:cs typeface="Times New Roman" pitchFamily="18" charset="0"/>
              </a:rPr>
              <a:t> for further details. </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149484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Wellness</a:t>
            </a:r>
            <a:endParaRPr lang="en-US" sz="3600" b="1" dirty="0">
              <a:solidFill>
                <a:schemeClr val="bg1"/>
              </a:solidFill>
              <a:latin typeface="Times New Roman" pitchFamily="18" charset="0"/>
              <a:cs typeface="Times New Roman" pitchFamily="18" charset="0"/>
            </a:endParaRPr>
          </a:p>
        </p:txBody>
      </p:sp>
      <p:pic>
        <p:nvPicPr>
          <p:cNvPr id="7" name="Picture 16" descr="http://www.livewellwithmel.com/wp-content/uploads/2012/01/7-Dimensions-of-Wellness.gif"/>
          <p:cNvPicPr>
            <a:picLocks noChangeAspect="1" noChangeArrowheads="1"/>
          </p:cNvPicPr>
          <p:nvPr/>
        </p:nvPicPr>
        <p:blipFill>
          <a:blip r:embed="rId3" cstate="print"/>
          <a:srcRect/>
          <a:stretch>
            <a:fillRect/>
          </a:stretch>
        </p:blipFill>
        <p:spPr bwMode="auto">
          <a:xfrm>
            <a:off x="3389081" y="2013857"/>
            <a:ext cx="5401002" cy="4233999"/>
          </a:xfrm>
          <a:prstGeom prst="rect">
            <a:avLst/>
          </a:prstGeom>
          <a:noFill/>
        </p:spPr>
      </p:pic>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Healthcare Delivery System</a:t>
            </a:r>
            <a:endParaRPr lang="en-US" sz="3600" b="1" dirty="0">
              <a:solidFill>
                <a:schemeClr val="bg1"/>
              </a:solidFill>
              <a:latin typeface="Times New Roman" pitchFamily="18" charset="0"/>
              <a:cs typeface="Times New Roman" pitchFamily="18" charset="0"/>
            </a:endParaRPr>
          </a:p>
        </p:txBody>
      </p:sp>
      <p:pic>
        <p:nvPicPr>
          <p:cNvPr id="4" name="Picture 12" descr="http://www.plu.edu/~khimrl/img/healthcaresystem.jpg"/>
          <p:cNvPicPr>
            <a:picLocks noChangeAspect="1" noChangeArrowheads="1"/>
          </p:cNvPicPr>
          <p:nvPr/>
        </p:nvPicPr>
        <p:blipFill>
          <a:blip r:embed="rId3" cstate="print"/>
          <a:srcRect/>
          <a:stretch>
            <a:fillRect/>
          </a:stretch>
        </p:blipFill>
        <p:spPr bwMode="auto">
          <a:xfrm>
            <a:off x="0" y="863727"/>
            <a:ext cx="12192000" cy="5829472"/>
          </a:xfrm>
          <a:prstGeom prst="rect">
            <a:avLst/>
          </a:prstGeom>
          <a:noFill/>
        </p:spPr>
      </p:pic>
    </p:spTree>
    <p:extLst>
      <p:ext uri="{BB962C8B-B14F-4D97-AF65-F5344CB8AC3E}">
        <p14:creationId xmlns:p14="http://schemas.microsoft.com/office/powerpoint/2010/main" val="2355137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Healthcare Delivery System in Saudi Arabia</a:t>
            </a:r>
            <a:endParaRPr lang="en-US" sz="3600" b="1" dirty="0">
              <a:solidFill>
                <a:schemeClr val="bg1"/>
              </a:solidFill>
              <a:latin typeface="Times New Roman" pitchFamily="18" charset="0"/>
              <a:cs typeface="Times New Roman" pitchFamily="18" charset="0"/>
            </a:endParaRPr>
          </a:p>
        </p:txBody>
      </p:sp>
      <p:sp>
        <p:nvSpPr>
          <p:cNvPr id="5" name="Rectangle 3"/>
          <p:cNvSpPr txBox="1">
            <a:spLocks noChangeArrowheads="1"/>
          </p:cNvSpPr>
          <p:nvPr/>
        </p:nvSpPr>
        <p:spPr>
          <a:xfrm>
            <a:off x="609600" y="2111827"/>
            <a:ext cx="10972800" cy="93617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rtl="1"/>
            <a:r>
              <a:rPr lang="ar-SA" sz="4400" dirty="0" smtClean="0">
                <a:solidFill>
                  <a:schemeClr val="tx1">
                    <a:lumMod val="95000"/>
                    <a:lumOff val="5000"/>
                  </a:schemeClr>
                </a:solidFill>
                <a:latin typeface="Arabic Typesetting" pitchFamily="66" charset="-78"/>
                <a:cs typeface="Arabic Typesetting" pitchFamily="66" charset="-78"/>
              </a:rPr>
              <a:t>نص النظام الأساسي للحكم  الباب الخامس المادة 31 : </a:t>
            </a:r>
          </a:p>
          <a:p>
            <a:pPr lvl="1" algn="r" rtl="1">
              <a:buFont typeface="Wingdings" pitchFamily="2" charset="2"/>
              <a:buChar char="q"/>
            </a:pPr>
            <a:r>
              <a:rPr lang="ar-SA" sz="4000" dirty="0" smtClean="0">
                <a:solidFill>
                  <a:schemeClr val="tx1">
                    <a:lumMod val="95000"/>
                    <a:lumOff val="5000"/>
                  </a:schemeClr>
                </a:solidFill>
                <a:latin typeface="Arabic Typesetting" pitchFamily="66" charset="-78"/>
                <a:cs typeface="Arabic Typesetting" pitchFamily="66" charset="-78"/>
              </a:rPr>
              <a:t> تعنى الدولة بالصحة العامة.. وتوفر الرعاية الصحية لكل مواطن.</a:t>
            </a:r>
            <a:endParaRPr lang="en-US" sz="4000" dirty="0">
              <a:solidFill>
                <a:schemeClr val="tx1">
                  <a:lumMod val="95000"/>
                  <a:lumOff val="5000"/>
                </a:schemeClr>
              </a:solidFill>
              <a:latin typeface="Arabic Typesetting" pitchFamily="66" charset="-78"/>
              <a:cs typeface="Arabic Typesetting" pitchFamily="66" charset="-78"/>
            </a:endParaRPr>
          </a:p>
        </p:txBody>
      </p:sp>
      <p:sp>
        <p:nvSpPr>
          <p:cNvPr id="6" name="Rectangle 3"/>
          <p:cNvSpPr txBox="1">
            <a:spLocks noChangeArrowheads="1"/>
          </p:cNvSpPr>
          <p:nvPr/>
        </p:nvSpPr>
        <p:spPr bwMode="auto">
          <a:xfrm>
            <a:off x="609600" y="5943600"/>
            <a:ext cx="10972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sz="1600" dirty="0" smtClean="0">
                <a:solidFill>
                  <a:schemeClr val="tx1">
                    <a:lumMod val="95000"/>
                    <a:lumOff val="5000"/>
                  </a:schemeClr>
                </a:solidFill>
                <a:latin typeface="Times New Roman" pitchFamily="18" charset="0"/>
                <a:cs typeface="Times New Roman" pitchFamily="18" charset="0"/>
              </a:rPr>
              <a:t>http://www.mofa.gov.sa/ABOUTKINGDOM/SAUDIGOVERNMENT/Pages/BasicSystemOfGovernance24887.aspx</a:t>
            </a:r>
            <a:endParaRPr lang="en-US" sz="1600" dirty="0">
              <a:solidFill>
                <a:schemeClr val="tx1">
                  <a:lumMod val="95000"/>
                  <a:lumOff val="5000"/>
                </a:schemeClr>
              </a:solidFill>
              <a:latin typeface="Times New Roman" pitchFamily="18" charset="0"/>
              <a:cs typeface="Times New Roman" pitchFamily="18" charset="0"/>
            </a:endParaRPr>
          </a:p>
        </p:txBody>
      </p:sp>
      <p:pic>
        <p:nvPicPr>
          <p:cNvPr id="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1442" y="3139833"/>
            <a:ext cx="3389116" cy="2488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384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Definition</a:t>
            </a:r>
            <a:endParaRPr lang="en-US" sz="3600" b="1" dirty="0">
              <a:solidFill>
                <a:schemeClr val="bg1"/>
              </a:solidFill>
              <a:latin typeface="Times New Roman" pitchFamily="18" charset="0"/>
              <a:cs typeface="Times New Roman" pitchFamily="18" charset="0"/>
            </a:endParaRPr>
          </a:p>
        </p:txBody>
      </p:sp>
      <p:sp>
        <p:nvSpPr>
          <p:cNvPr id="8" name="Rectangle 3"/>
          <p:cNvSpPr txBox="1">
            <a:spLocks noChangeArrowheads="1"/>
          </p:cNvSpPr>
          <p:nvPr/>
        </p:nvSpPr>
        <p:spPr>
          <a:xfrm>
            <a:off x="609600" y="1796143"/>
            <a:ext cx="10972800" cy="41474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b="1" smtClean="0">
                <a:latin typeface="Times New Roman" pitchFamily="18" charset="0"/>
                <a:cs typeface="Times New Roman" pitchFamily="18" charset="0"/>
              </a:rPr>
              <a:t>WHO: </a:t>
            </a:r>
            <a:r>
              <a:rPr lang="en-US" sz="3000" smtClean="0">
                <a:latin typeface="Times New Roman" pitchFamily="18" charset="0"/>
                <a:cs typeface="Times New Roman" pitchFamily="18" charset="0"/>
              </a:rPr>
              <a:t>Public health refers to all organized measures (whether public or private) to prevent disease, promote health, and prolong life among the population as a whole. Its activities aim to provide conditions in which people can be healthy and focus on entire populations, not on individual patients or diseases. Thus, public health is concerned with the total system and not only the eradication of a particular disease.</a:t>
            </a:r>
            <a:endParaRPr lang="en-US" sz="3000" b="1" dirty="0" smtClean="0">
              <a:latin typeface="Times New Roman" pitchFamily="18" charset="0"/>
              <a:cs typeface="Times New Roman" pitchFamily="18" charset="0"/>
            </a:endParaRPr>
          </a:p>
        </p:txBody>
      </p:sp>
      <p:sp>
        <p:nvSpPr>
          <p:cNvPr id="9" name="Rectangle 3"/>
          <p:cNvSpPr txBox="1">
            <a:spLocks noChangeArrowheads="1"/>
          </p:cNvSpPr>
          <p:nvPr/>
        </p:nvSpPr>
        <p:spPr bwMode="auto">
          <a:xfrm>
            <a:off x="609600" y="6140880"/>
            <a:ext cx="10972800" cy="491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sz="1800" dirty="0" smtClean="0">
                <a:latin typeface="Times New Roman" pitchFamily="18" charset="0"/>
                <a:cs typeface="Times New Roman" pitchFamily="18" charset="0"/>
              </a:rPr>
              <a:t>http://www.who.int/trade/glossary/story076/en/</a:t>
            </a: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19312719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Definition</a:t>
            </a:r>
            <a:endParaRPr lang="en-US" sz="3600" b="1" dirty="0">
              <a:solidFill>
                <a:schemeClr val="bg1"/>
              </a:solidFill>
              <a:latin typeface="Times New Roman" pitchFamily="18" charset="0"/>
              <a:cs typeface="Times New Roman" pitchFamily="18" charset="0"/>
            </a:endParaRPr>
          </a:p>
        </p:txBody>
      </p:sp>
      <p:sp>
        <p:nvSpPr>
          <p:cNvPr id="8" name="Rectangle 3"/>
          <p:cNvSpPr txBox="1">
            <a:spLocks noChangeArrowheads="1"/>
          </p:cNvSpPr>
          <p:nvPr/>
        </p:nvSpPr>
        <p:spPr>
          <a:xfrm>
            <a:off x="609600" y="1796143"/>
            <a:ext cx="10972800" cy="41474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1" dirty="0">
                <a:latin typeface="Times New Roman" pitchFamily="18" charset="0"/>
                <a:cs typeface="Times New Roman" pitchFamily="18" charset="0"/>
              </a:rPr>
              <a:t>Public health</a:t>
            </a:r>
            <a:r>
              <a:rPr lang="en-US" sz="3200" dirty="0">
                <a:latin typeface="Times New Roman" pitchFamily="18" charset="0"/>
                <a:cs typeface="Times New Roman" pitchFamily="18" charset="0"/>
              </a:rPr>
              <a:t> is "the science and art of preventing disease, prolonging life and promoting health through the organized efforts and informed choices of society, organizations, public and private, communities and individuals"</a:t>
            </a:r>
          </a:p>
        </p:txBody>
      </p:sp>
    </p:spTree>
    <p:extLst>
      <p:ext uri="{BB962C8B-B14F-4D97-AF65-F5344CB8AC3E}">
        <p14:creationId xmlns:p14="http://schemas.microsoft.com/office/powerpoint/2010/main" val="417340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Functions</a:t>
            </a:r>
            <a:endParaRPr lang="en-US" sz="3600" b="1" dirty="0">
              <a:solidFill>
                <a:schemeClr val="bg1"/>
              </a:solidFill>
              <a:latin typeface="Times New Roman" pitchFamily="18" charset="0"/>
              <a:cs typeface="Times New Roman" pitchFamily="18" charset="0"/>
            </a:endParaRPr>
          </a:p>
        </p:txBody>
      </p:sp>
      <p:sp>
        <p:nvSpPr>
          <p:cNvPr id="4" name="Rectangle 3"/>
          <p:cNvSpPr txBox="1">
            <a:spLocks noChangeArrowheads="1"/>
          </p:cNvSpPr>
          <p:nvPr/>
        </p:nvSpPr>
        <p:spPr>
          <a:xfrm>
            <a:off x="609600" y="1371600"/>
            <a:ext cx="10972800" cy="4572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latin typeface="Times New Roman" pitchFamily="18" charset="0"/>
                <a:cs typeface="Times New Roman" pitchFamily="18" charset="0"/>
              </a:rPr>
              <a:t>The three main public health functions are:</a:t>
            </a:r>
          </a:p>
          <a:p>
            <a:pPr lvl="1">
              <a:buFont typeface="Wingdings" pitchFamily="2" charset="2"/>
              <a:buChar char="Ø"/>
            </a:pPr>
            <a:r>
              <a:rPr lang="en-US" smtClean="0">
                <a:latin typeface="Times New Roman" pitchFamily="18" charset="0"/>
                <a:cs typeface="Times New Roman" pitchFamily="18" charset="0"/>
              </a:rPr>
              <a:t>The assessment and monitoring of the health of communities and populations at risk to identify health problems and priorities.</a:t>
            </a:r>
          </a:p>
          <a:p>
            <a:pPr lvl="1">
              <a:buFont typeface="Wingdings" pitchFamily="2" charset="2"/>
              <a:buChar char="Ø"/>
            </a:pPr>
            <a:r>
              <a:rPr lang="en-US" smtClean="0">
                <a:latin typeface="Times New Roman" pitchFamily="18" charset="0"/>
                <a:cs typeface="Times New Roman" pitchFamily="18" charset="0"/>
              </a:rPr>
              <a:t>The formulation of public policies designed to solve identified local and national health problems and priorities.</a:t>
            </a:r>
          </a:p>
          <a:p>
            <a:pPr lvl="1">
              <a:buFont typeface="Wingdings" pitchFamily="2" charset="2"/>
              <a:buChar char="Ø"/>
            </a:pPr>
            <a:r>
              <a:rPr lang="en-US" smtClean="0">
                <a:latin typeface="Times New Roman" pitchFamily="18" charset="0"/>
                <a:cs typeface="Times New Roman" pitchFamily="18" charset="0"/>
              </a:rPr>
              <a:t>To assure that all populations have access to appropriate and cost-effective care, including health promotion and disease prevention services.</a:t>
            </a:r>
            <a:endParaRPr lang="en-US" dirty="0">
              <a:latin typeface="Times New Roman" pitchFamily="18" charset="0"/>
              <a:cs typeface="Times New Roman" pitchFamily="18" charset="0"/>
            </a:endParaRPr>
          </a:p>
        </p:txBody>
      </p:sp>
      <p:sp>
        <p:nvSpPr>
          <p:cNvPr id="5" name="Rectangle 3"/>
          <p:cNvSpPr txBox="1">
            <a:spLocks noChangeArrowheads="1"/>
          </p:cNvSpPr>
          <p:nvPr/>
        </p:nvSpPr>
        <p:spPr bwMode="auto">
          <a:xfrm>
            <a:off x="609600" y="6245142"/>
            <a:ext cx="10972800" cy="536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sz="1800" dirty="0" smtClean="0">
                <a:latin typeface="Times New Roman" pitchFamily="18" charset="0"/>
                <a:cs typeface="Times New Roman" pitchFamily="18" charset="0"/>
              </a:rPr>
              <a:t>http://www.who.int/trade/glossary/story076/en </a:t>
            </a: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27688615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TotalTime>
  <Words>471</Words>
  <Application>Microsoft Office PowerPoint</Application>
  <PresentationFormat>Custom</PresentationFormat>
  <Paragraphs>47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Introduction to Public Health &amp;Emergency Medical Services</vt:lpstr>
      <vt:lpstr>WHOs’ Definition of Health</vt:lpstr>
      <vt:lpstr>Wellness</vt:lpstr>
      <vt:lpstr>Wellness</vt:lpstr>
      <vt:lpstr>Healthcare Delivery System</vt:lpstr>
      <vt:lpstr>Healthcare Delivery System in Saudi Arabia</vt:lpstr>
      <vt:lpstr>Public Health Definition</vt:lpstr>
      <vt:lpstr>Public Health Definition</vt:lpstr>
      <vt:lpstr>Public Health Functions</vt:lpstr>
      <vt:lpstr>Objective of Public Health</vt:lpstr>
      <vt:lpstr>EMS and Public Health</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27</cp:revision>
  <dcterms:created xsi:type="dcterms:W3CDTF">2017-03-15T21:22:10Z</dcterms:created>
  <dcterms:modified xsi:type="dcterms:W3CDTF">2017-09-18T08:47:16Z</dcterms:modified>
</cp:coreProperties>
</file>