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7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17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2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7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62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2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9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9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8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39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60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7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71757-0DC2-4B11-A96D-222C2F2E1CFB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E49F4-EA2F-470E-B850-390CF7897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1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476250"/>
            <a:ext cx="83820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586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557" y="272716"/>
            <a:ext cx="9472206" cy="566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791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916" y="224590"/>
            <a:ext cx="8807521" cy="620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664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573" y="1155033"/>
            <a:ext cx="8646189" cy="406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79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462" y="461962"/>
            <a:ext cx="8601075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77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288" y="272716"/>
            <a:ext cx="8446737" cy="600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725" y="449179"/>
            <a:ext cx="8567150" cy="553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75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512" y="347662"/>
            <a:ext cx="7800975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07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315" y="352926"/>
            <a:ext cx="8344760" cy="594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308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448" y="545432"/>
            <a:ext cx="8119790" cy="542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24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554" y="385011"/>
            <a:ext cx="8773284" cy="563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4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112" y="395287"/>
            <a:ext cx="8867775" cy="60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80915"/>
            <a:ext cx="7996237" cy="608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755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230" y="368969"/>
            <a:ext cx="8944270" cy="599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2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736" y="240632"/>
            <a:ext cx="9147489" cy="623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380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836" y="0"/>
            <a:ext cx="9280814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44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475" y="276225"/>
            <a:ext cx="840105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079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962" y="257175"/>
            <a:ext cx="8982075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84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737" y="195262"/>
            <a:ext cx="8772525" cy="646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9564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51" y="834189"/>
            <a:ext cx="11824930" cy="526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49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376237"/>
            <a:ext cx="7810500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051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914" y="308768"/>
            <a:ext cx="9240253" cy="6549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0629" y="2162629"/>
            <a:ext cx="2162628" cy="1578091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average value of a signal</a:t>
            </a:r>
            <a:r>
              <a:rPr lang="en-US" dirty="0" smtClean="0">
                <a:solidFill>
                  <a:schemeClr val="tx1"/>
                </a:solidFill>
              </a:rPr>
              <a:t>.  DC (direct current) value.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712686" y="1886859"/>
            <a:ext cx="783771" cy="275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341853" y="308768"/>
            <a:ext cx="2162628" cy="1578091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average </a:t>
            </a:r>
            <a:r>
              <a:rPr lang="en-US" dirty="0" smtClean="0">
                <a:solidFill>
                  <a:schemeClr val="tx1"/>
                </a:solidFill>
              </a:rPr>
              <a:t>deviation from the mean value </a:t>
            </a:r>
            <a:r>
              <a:rPr lang="en-US" dirty="0">
                <a:solidFill>
                  <a:schemeClr val="tx1"/>
                </a:solidFill>
              </a:rPr>
              <a:t>of a signal</a:t>
            </a:r>
            <a:r>
              <a:rPr lang="en-US" dirty="0" smtClean="0">
                <a:solidFill>
                  <a:schemeClr val="tx1"/>
                </a:solidFill>
              </a:rPr>
              <a:t>.  AC (Alternating current).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906425" y="1097813"/>
            <a:ext cx="435428" cy="256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9013371" y="2794338"/>
                <a:ext cx="2621738" cy="1578091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The variance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represents the power of this fluctuation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3371" y="2794338"/>
                <a:ext cx="2621738" cy="157809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8319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862" y="261937"/>
            <a:ext cx="9058275" cy="6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3171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598" y="753292"/>
            <a:ext cx="12145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The </a:t>
            </a:r>
            <a:r>
              <a:rPr lang="en-US" b="1" dirty="0">
                <a:latin typeface="Times New Roman" panose="02020603050405020304" pitchFamily="18" charset="0"/>
              </a:rPr>
              <a:t>histogram </a:t>
            </a:r>
            <a:r>
              <a:rPr lang="en-US" dirty="0">
                <a:latin typeface="Times New Roman" panose="02020603050405020304" pitchFamily="18" charset="0"/>
              </a:rPr>
              <a:t>displays </a:t>
            </a:r>
            <a:r>
              <a:rPr lang="en-US" dirty="0" smtClean="0">
                <a:latin typeface="Times New Roman" panose="02020603050405020304" pitchFamily="18" charset="0"/>
              </a:rPr>
              <a:t>the </a:t>
            </a:r>
            <a:r>
              <a:rPr lang="en-US" i="1" dirty="0" smtClean="0">
                <a:latin typeface="Times New Roman" panose="02020603050405020304" pitchFamily="18" charset="0"/>
              </a:rPr>
              <a:t>number </a:t>
            </a:r>
            <a:r>
              <a:rPr lang="en-US" i="1" dirty="0">
                <a:latin typeface="Times New Roman" panose="02020603050405020304" pitchFamily="18" charset="0"/>
              </a:rPr>
              <a:t>of samples </a:t>
            </a:r>
            <a:r>
              <a:rPr lang="en-US" dirty="0">
                <a:latin typeface="Times New Roman" panose="02020603050405020304" pitchFamily="18" charset="0"/>
              </a:rPr>
              <a:t>there are in the signal that have each of these </a:t>
            </a:r>
            <a:r>
              <a:rPr lang="en-US" dirty="0" smtClean="0">
                <a:latin typeface="Times New Roman" panose="02020603050405020304" pitchFamily="18" charset="0"/>
              </a:rPr>
              <a:t>256 </a:t>
            </a:r>
            <a:r>
              <a:rPr lang="en-US" i="1" dirty="0" smtClean="0">
                <a:latin typeface="Times New Roman" panose="02020603050405020304" pitchFamily="18" charset="0"/>
              </a:rPr>
              <a:t>possible values</a:t>
            </a:r>
            <a:r>
              <a:rPr lang="en-US" dirty="0" smtClean="0">
                <a:latin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</a:rPr>
              <a:t>For a 8 bit ADC, 256 possibilities (0 -255),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13943" y="60794"/>
            <a:ext cx="2184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0070C0"/>
                </a:solidFill>
                <a:latin typeface="Calibri" panose="020F0502020204030204" pitchFamily="34" charset="0"/>
                <a:cs typeface="Khmer UI" panose="020B0502040204020203" pitchFamily="34" charset="0"/>
              </a:rPr>
              <a:t>Histogram</a:t>
            </a:r>
            <a:endParaRPr lang="en-US" sz="3600" b="1" i="1" dirty="0">
              <a:solidFill>
                <a:srgbClr val="0070C0"/>
              </a:solidFill>
              <a:latin typeface="Calibri" panose="020F0502020204030204" pitchFamily="34" charset="0"/>
              <a:cs typeface="Khmer UI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950" y="1076457"/>
            <a:ext cx="3543300" cy="2762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752" y="1076457"/>
            <a:ext cx="3581400" cy="2714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325" y="3838707"/>
            <a:ext cx="3590925" cy="2667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2386" y="4259390"/>
            <a:ext cx="3432132" cy="166243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598" y="2110603"/>
            <a:ext cx="47024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r>
              <a:rPr lang="en-US" i="1" dirty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is </a:t>
            </a:r>
            <a:r>
              <a:rPr lang="en-US" dirty="0" smtClean="0">
                <a:latin typeface="Times New Roman" panose="02020603050405020304" pitchFamily="18" charset="0"/>
              </a:rPr>
              <a:t>the number </a:t>
            </a:r>
            <a:r>
              <a:rPr lang="en-US" dirty="0">
                <a:latin typeface="Times New Roman" panose="02020603050405020304" pitchFamily="18" charset="0"/>
              </a:rPr>
              <a:t>of possible values that </a:t>
            </a:r>
            <a:r>
              <a:rPr lang="en-US" dirty="0" smtClean="0">
                <a:latin typeface="Times New Roman" panose="02020603050405020304" pitchFamily="18" charset="0"/>
              </a:rPr>
              <a:t>each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sample can take on</a:t>
            </a:r>
            <a:r>
              <a:rPr lang="en-US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50</a:t>
            </a:r>
            <a:r>
              <a:rPr lang="en-US" i="1" dirty="0"/>
              <a:t> </a:t>
            </a:r>
            <a:r>
              <a:rPr lang="en-US" dirty="0"/>
              <a:t>is </a:t>
            </a:r>
            <a:r>
              <a:rPr lang="en-US" dirty="0" smtClean="0"/>
              <a:t>the number </a:t>
            </a:r>
            <a:r>
              <a:rPr lang="en-US" dirty="0"/>
              <a:t>of samples that have a </a:t>
            </a:r>
            <a:endParaRPr lang="en-US" dirty="0" smtClean="0"/>
          </a:p>
          <a:p>
            <a:r>
              <a:rPr lang="en-US" dirty="0" smtClean="0"/>
              <a:t>value </a:t>
            </a:r>
            <a:r>
              <a:rPr lang="en-US" dirty="0"/>
              <a:t>of 50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 number of samples.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0136" y="1455545"/>
            <a:ext cx="1181100" cy="6381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3298" y="3797725"/>
            <a:ext cx="49590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</a:rPr>
              <a:t>The histogram can be used to efficiently calculate the mean and </a:t>
            </a:r>
            <a:r>
              <a:rPr lang="en-US" dirty="0" smtClean="0">
                <a:latin typeface="Times New Roman" panose="02020603050405020304" pitchFamily="18" charset="0"/>
              </a:rPr>
              <a:t>standard deviation </a:t>
            </a:r>
            <a:r>
              <a:rPr lang="en-US" dirty="0">
                <a:latin typeface="Times New Roman" panose="02020603050405020304" pitchFamily="18" charset="0"/>
              </a:rPr>
              <a:t>of very large data sets.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9598" y="4611761"/>
            <a:ext cx="1552575" cy="6381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4439" y="5376433"/>
            <a:ext cx="2524125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49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57370" y="608300"/>
            <a:ext cx="4244514" cy="489518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Look at the values along y-axis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49082" y="2781041"/>
            <a:ext cx="1006833" cy="432498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Discrete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64253" y="5592398"/>
            <a:ext cx="1311633" cy="432498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Continuous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4418" y="-14398"/>
            <a:ext cx="400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0070C0"/>
                </a:solidFill>
                <a:latin typeface="Calibri" panose="020F0502020204030204" pitchFamily="34" charset="0"/>
                <a:cs typeface="Khmer UI" panose="020B0502040204020203" pitchFamily="34" charset="0"/>
              </a:rPr>
              <a:t>Histogram, pmf, pdf</a:t>
            </a:r>
            <a:endParaRPr lang="en-US" sz="3600" b="1" i="1" dirty="0">
              <a:solidFill>
                <a:srgbClr val="0070C0"/>
              </a:solidFill>
              <a:latin typeface="Calibri" panose="020F0502020204030204" pitchFamily="34" charset="0"/>
              <a:cs typeface="Khmer UI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195" y="1557430"/>
            <a:ext cx="3562350" cy="2676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613" y="1519787"/>
            <a:ext cx="3581400" cy="267652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402504" y="1110533"/>
            <a:ext cx="383503" cy="417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>
            <a:off x="4223658" y="1110533"/>
            <a:ext cx="3153955" cy="4527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2301" y="4181798"/>
            <a:ext cx="3648075" cy="264795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97664" y="5103393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</a:rPr>
              <a:t>The relationship between (a) the histogram, (b) </a:t>
            </a:r>
            <a:r>
              <a:rPr lang="en-US" sz="1200" dirty="0" smtClean="0">
                <a:latin typeface="Times New Roman" panose="02020603050405020304" pitchFamily="18" charset="0"/>
              </a:rPr>
              <a:t>the probability </a:t>
            </a:r>
            <a:r>
              <a:rPr lang="en-US" sz="1200" dirty="0">
                <a:latin typeface="Times New Roman" panose="02020603050405020304" pitchFamily="18" charset="0"/>
              </a:rPr>
              <a:t>mass function (pmf), and (c) the</a:t>
            </a:r>
          </a:p>
          <a:p>
            <a:r>
              <a:rPr lang="en-US" sz="1200" dirty="0">
                <a:latin typeface="Times New Roman" panose="02020603050405020304" pitchFamily="18" charset="0"/>
              </a:rPr>
              <a:t>probability density function (pdf). The histogram </a:t>
            </a:r>
            <a:r>
              <a:rPr lang="en-US" sz="1200" dirty="0" smtClean="0">
                <a:latin typeface="Times New Roman" panose="02020603050405020304" pitchFamily="18" charset="0"/>
              </a:rPr>
              <a:t>is calculated </a:t>
            </a:r>
            <a:r>
              <a:rPr lang="en-US" sz="1200" dirty="0">
                <a:latin typeface="Times New Roman" panose="02020603050405020304" pitchFamily="18" charset="0"/>
              </a:rPr>
              <a:t>from a finite number of samples. The </a:t>
            </a:r>
            <a:r>
              <a:rPr lang="en-US" sz="1200" dirty="0" smtClean="0">
                <a:latin typeface="Times New Roman" panose="02020603050405020304" pitchFamily="18" charset="0"/>
              </a:rPr>
              <a:t>pmf describes the probabilities of the underlying process. The </a:t>
            </a:r>
            <a:r>
              <a:rPr lang="en-US" sz="1200" dirty="0">
                <a:latin typeface="Times New Roman" panose="02020603050405020304" pitchFamily="18" charset="0"/>
              </a:rPr>
              <a:t>pdf is similar to the pmf, but is used </a:t>
            </a:r>
            <a:r>
              <a:rPr lang="en-US" sz="1200" dirty="0" smtClean="0">
                <a:latin typeface="Times New Roman" panose="02020603050405020304" pitchFamily="18" charset="0"/>
              </a:rPr>
              <a:t>with continuous </a:t>
            </a:r>
            <a:r>
              <a:rPr lang="en-US" sz="1200" dirty="0">
                <a:latin typeface="Times New Roman" panose="02020603050405020304" pitchFamily="18" charset="0"/>
              </a:rPr>
              <a:t>rather than discrete signals. Even </a:t>
            </a:r>
            <a:r>
              <a:rPr lang="en-US" sz="1200" dirty="0" smtClean="0">
                <a:latin typeface="Times New Roman" panose="02020603050405020304" pitchFamily="18" charset="0"/>
              </a:rPr>
              <a:t>though the </a:t>
            </a:r>
            <a:r>
              <a:rPr lang="en-US" sz="1200" dirty="0">
                <a:latin typeface="Times New Roman" panose="02020603050405020304" pitchFamily="18" charset="0"/>
              </a:rPr>
              <a:t>vertical axis of (b) and (c) have the same </a:t>
            </a:r>
            <a:r>
              <a:rPr lang="en-US" sz="1200" dirty="0" smtClean="0">
                <a:latin typeface="Times New Roman" panose="02020603050405020304" pitchFamily="18" charset="0"/>
              </a:rPr>
              <a:t>values (0 </a:t>
            </a:r>
            <a:r>
              <a:rPr lang="en-US" sz="1200" dirty="0">
                <a:latin typeface="Times New Roman" panose="02020603050405020304" pitchFamily="18" charset="0"/>
              </a:rPr>
              <a:t>to 0.06), this is only a coincidence of this </a:t>
            </a:r>
            <a:r>
              <a:rPr lang="en-US" sz="1200" dirty="0" smtClean="0">
                <a:latin typeface="Times New Roman" panose="02020603050405020304" pitchFamily="18" charset="0"/>
              </a:rPr>
              <a:t>example. The </a:t>
            </a:r>
            <a:r>
              <a:rPr lang="en-US" sz="1200" dirty="0">
                <a:latin typeface="Times New Roman" panose="02020603050405020304" pitchFamily="18" charset="0"/>
              </a:rPr>
              <a:t>amplitude of these three curves is determined by</a:t>
            </a:r>
            <a:r>
              <a:rPr lang="en-US" sz="1200" dirty="0" smtClean="0">
                <a:latin typeface="Times New Roman" panose="02020603050405020304" pitchFamily="18" charset="0"/>
              </a:rPr>
              <a:t>: (</a:t>
            </a:r>
            <a:r>
              <a:rPr lang="en-US" sz="1200" dirty="0">
                <a:latin typeface="Times New Roman" panose="02020603050405020304" pitchFamily="18" charset="0"/>
              </a:rPr>
              <a:t>a) the sum of the values in the histogram being equal</a:t>
            </a:r>
          </a:p>
          <a:p>
            <a:r>
              <a:rPr lang="en-US" sz="1200" dirty="0">
                <a:latin typeface="Times New Roman" panose="02020603050405020304" pitchFamily="18" charset="0"/>
              </a:rPr>
              <a:t>to the number of samples in the signal; (b) the sum </a:t>
            </a:r>
            <a:r>
              <a:rPr lang="en-US" sz="1200" dirty="0" smtClean="0">
                <a:latin typeface="Times New Roman" panose="02020603050405020304" pitchFamily="18" charset="0"/>
              </a:rPr>
              <a:t>of the </a:t>
            </a:r>
            <a:r>
              <a:rPr lang="en-US" sz="1200" dirty="0">
                <a:latin typeface="Times New Roman" panose="02020603050405020304" pitchFamily="18" charset="0"/>
              </a:rPr>
              <a:t>values in the pmf being equal to one, and (c) </a:t>
            </a:r>
            <a:r>
              <a:rPr lang="en-US" sz="1200" dirty="0" smtClean="0">
                <a:latin typeface="Times New Roman" panose="02020603050405020304" pitchFamily="18" charset="0"/>
              </a:rPr>
              <a:t>the area </a:t>
            </a:r>
            <a:r>
              <a:rPr lang="en-US" sz="1200" dirty="0">
                <a:latin typeface="Times New Roman" panose="02020603050405020304" pitchFamily="18" charset="0"/>
              </a:rPr>
              <a:t>under the pdf curve being equal to one.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119744" y="813954"/>
            <a:ext cx="50000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- The </a:t>
            </a:r>
            <a:r>
              <a:rPr lang="en-US" b="1" i="1" dirty="0">
                <a:latin typeface="Times New Roman" panose="02020603050405020304" pitchFamily="18" charset="0"/>
              </a:rPr>
              <a:t>histogram</a:t>
            </a:r>
            <a:r>
              <a:rPr lang="en-US" i="1" dirty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is what is </a:t>
            </a:r>
            <a:r>
              <a:rPr lang="en-US" dirty="0" smtClean="0">
                <a:latin typeface="Times New Roman" panose="02020603050405020304" pitchFamily="18" charset="0"/>
              </a:rPr>
              <a:t>formed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from an acquired signal</a:t>
            </a:r>
            <a:r>
              <a:rPr lang="en-US" dirty="0" smtClean="0">
                <a:latin typeface="Times New Roman" panose="02020603050405020304" pitchFamily="18" charset="0"/>
              </a:rPr>
              <a:t>. (finite number of samples)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5681" y="1573679"/>
            <a:ext cx="34314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- The </a:t>
            </a:r>
            <a:r>
              <a:rPr lang="en-US" dirty="0">
                <a:latin typeface="Times New Roman" panose="02020603050405020304" pitchFamily="18" charset="0"/>
              </a:rPr>
              <a:t>corresponding curve for </a:t>
            </a:r>
            <a:r>
              <a:rPr lang="en-US" dirty="0" smtClean="0">
                <a:latin typeface="Times New Roman" panose="02020603050405020304" pitchFamily="18" charset="0"/>
              </a:rPr>
              <a:t>the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underlying process is called </a:t>
            </a:r>
            <a:r>
              <a:rPr lang="en-US" dirty="0" smtClean="0">
                <a:latin typeface="Times New Roman" panose="02020603050405020304" pitchFamily="18" charset="0"/>
              </a:rPr>
              <a:t>the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</a:rPr>
              <a:t>probability mass </a:t>
            </a:r>
            <a:r>
              <a:rPr lang="en-US" b="1" dirty="0">
                <a:latin typeface="Times New Roman" panose="02020603050405020304" pitchFamily="18" charset="0"/>
              </a:rPr>
              <a:t>function (pmf</a:t>
            </a:r>
            <a:r>
              <a:rPr lang="en-US" b="1" dirty="0" smtClean="0">
                <a:latin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en-US" i="1" dirty="0" smtClean="0"/>
              <a:t>(Fractional basis -&gt; sum=1), </a:t>
            </a:r>
            <a:r>
              <a:rPr lang="en-US" dirty="0"/>
              <a:t>describes the </a:t>
            </a:r>
            <a:r>
              <a:rPr lang="en-US" i="1" dirty="0"/>
              <a:t>probability </a:t>
            </a:r>
            <a:r>
              <a:rPr lang="en-US" dirty="0"/>
              <a:t>that a certain </a:t>
            </a:r>
            <a:r>
              <a:rPr lang="en-US" dirty="0" smtClean="0"/>
              <a:t>value will </a:t>
            </a:r>
            <a:r>
              <a:rPr lang="en-US" dirty="0"/>
              <a:t>be generated. For </a:t>
            </a:r>
            <a:r>
              <a:rPr lang="en-US" dirty="0" smtClean="0"/>
              <a:t>example.</a:t>
            </a:r>
          </a:p>
          <a:p>
            <a:endParaRPr lang="en-US" dirty="0" smtClean="0"/>
          </a:p>
          <a:p>
            <a:r>
              <a:rPr lang="en-US" dirty="0" smtClean="0"/>
              <a:t>- The </a:t>
            </a:r>
            <a:r>
              <a:rPr lang="en-US" b="1" dirty="0" smtClean="0"/>
              <a:t>probability </a:t>
            </a:r>
            <a:r>
              <a:rPr lang="en-US" b="1" dirty="0"/>
              <a:t>density function (pdf</a:t>
            </a:r>
            <a:r>
              <a:rPr lang="en-US" b="1" dirty="0" smtClean="0"/>
              <a:t>) </a:t>
            </a:r>
            <a:r>
              <a:rPr lang="en-US" dirty="0"/>
              <a:t>is to continuous </a:t>
            </a:r>
            <a:r>
              <a:rPr lang="en-US" dirty="0" smtClean="0"/>
              <a:t>signals. </a:t>
            </a:r>
            <a:r>
              <a:rPr lang="en-US" dirty="0"/>
              <a:t>what the probability mass function is to</a:t>
            </a:r>
          </a:p>
          <a:p>
            <a:r>
              <a:rPr lang="en-US" dirty="0"/>
              <a:t>discrete signals.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03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975" y="0"/>
            <a:ext cx="4772025" cy="68191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331" y="73604"/>
            <a:ext cx="5354572" cy="7227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9712" y="1553482"/>
            <a:ext cx="2705100" cy="2647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0940" y="5341258"/>
            <a:ext cx="4652060" cy="69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5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058" y="1191396"/>
            <a:ext cx="49085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</a:rPr>
              <a:t>with floating point data </a:t>
            </a:r>
            <a:r>
              <a:rPr lang="en-US" dirty="0" smtClean="0">
                <a:latin typeface="Times New Roman" panose="02020603050405020304" pitchFamily="18" charset="0"/>
              </a:rPr>
              <a:t>there are </a:t>
            </a:r>
            <a:r>
              <a:rPr lang="en-US" i="1" dirty="0" smtClean="0">
                <a:latin typeface="Times New Roman" panose="02020603050405020304" pitchFamily="18" charset="0"/>
              </a:rPr>
              <a:t>billions </a:t>
            </a:r>
            <a:r>
              <a:rPr lang="en-US" dirty="0">
                <a:latin typeface="Times New Roman" panose="02020603050405020304" pitchFamily="18" charset="0"/>
              </a:rPr>
              <a:t>of possible levels that would have to be taken into account</a:t>
            </a:r>
            <a:r>
              <a:rPr lang="en-US" dirty="0" smtClean="0">
                <a:latin typeface="Times New Roman" panose="02020603050405020304" pitchFamily="18" charset="0"/>
              </a:rPr>
              <a:t>. </a:t>
            </a:r>
            <a:r>
              <a:rPr lang="en-US" dirty="0"/>
              <a:t>The solution to these problems is a technique called </a:t>
            </a:r>
            <a:r>
              <a:rPr lang="en-US" b="1" dirty="0" smtClean="0"/>
              <a:t>binning (</a:t>
            </a:r>
            <a:r>
              <a:rPr lang="en-US" dirty="0"/>
              <a:t>length of the histogram to be some </a:t>
            </a:r>
            <a:r>
              <a:rPr lang="en-US" dirty="0" smtClean="0"/>
              <a:t>convenient Number </a:t>
            </a:r>
            <a:r>
              <a:rPr lang="en-US" dirty="0"/>
              <a:t>called </a:t>
            </a:r>
            <a:r>
              <a:rPr lang="en-US" b="1" dirty="0" smtClean="0"/>
              <a:t>bins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69" y="3507337"/>
            <a:ext cx="3189140" cy="27839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975" y="127355"/>
            <a:ext cx="2839886" cy="4825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2189" y="54785"/>
            <a:ext cx="3660112" cy="7289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597" y="1092641"/>
            <a:ext cx="3686175" cy="2676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2975" y="1083116"/>
            <a:ext cx="3629025" cy="26860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2975" y="3797460"/>
            <a:ext cx="3619500" cy="27622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8839200" y="552934"/>
            <a:ext cx="29029" cy="5301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6965" y="3876603"/>
            <a:ext cx="3870240" cy="231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24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6114" y="796946"/>
            <a:ext cx="25109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dirty="0">
                <a:latin typeface="Times New Roman" panose="02020603050405020304" pitchFamily="18" charset="0"/>
              </a:rPr>
              <a:t>Signals formed from random processes usually have a bell shaped pdf. This </a:t>
            </a:r>
            <a:r>
              <a:rPr lang="en-US" dirty="0" smtClean="0">
                <a:latin typeface="Times New Roman" panose="02020603050405020304" pitchFamily="18" charset="0"/>
              </a:rPr>
              <a:t>is called </a:t>
            </a:r>
            <a:r>
              <a:rPr lang="en-US" dirty="0">
                <a:latin typeface="Times New Roman" panose="02020603050405020304" pitchFamily="18" charset="0"/>
              </a:rPr>
              <a:t>a </a:t>
            </a:r>
            <a:r>
              <a:rPr lang="en-US" b="1" dirty="0">
                <a:latin typeface="Times New Roman" panose="02020603050405020304" pitchFamily="18" charset="0"/>
              </a:rPr>
              <a:t>normal distribution</a:t>
            </a:r>
            <a:r>
              <a:rPr lang="en-US" dirty="0">
                <a:latin typeface="Times New Roman" panose="02020603050405020304" pitchFamily="18" charset="0"/>
              </a:rPr>
              <a:t>, a </a:t>
            </a:r>
            <a:r>
              <a:rPr lang="en-US" b="1" dirty="0">
                <a:latin typeface="Times New Roman" panose="02020603050405020304" pitchFamily="18" charset="0"/>
              </a:rPr>
              <a:t>Gauss </a:t>
            </a:r>
            <a:r>
              <a:rPr lang="en-US" b="1" dirty="0" smtClean="0">
                <a:latin typeface="Times New Roman" panose="02020603050405020304" pitchFamily="18" charset="0"/>
              </a:rPr>
              <a:t>distribution </a:t>
            </a:r>
            <a:r>
              <a:rPr lang="de-DE" dirty="0"/>
              <a:t>German mathematician, Karl Friedrich Gauss </a:t>
            </a:r>
            <a:r>
              <a:rPr lang="de-DE" dirty="0" smtClean="0"/>
              <a:t>1777-1855</a:t>
            </a:r>
            <a:r>
              <a:rPr lang="de-DE" dirty="0"/>
              <a:t>).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923" y="653078"/>
            <a:ext cx="7278704" cy="108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5199" y="1878556"/>
            <a:ext cx="2340911" cy="1208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484" y="-1"/>
            <a:ext cx="7450114" cy="7354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3557" y="1878556"/>
            <a:ext cx="3619500" cy="2714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6599" y="1680463"/>
            <a:ext cx="3609975" cy="2705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9754" y="4210050"/>
            <a:ext cx="3533775" cy="2647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18356" y="4704530"/>
            <a:ext cx="3905740" cy="139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89" y="161698"/>
            <a:ext cx="9152680" cy="66963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224393"/>
            <a:ext cx="35124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</a:rPr>
              <a:t>A common need in DSP is to </a:t>
            </a:r>
            <a:r>
              <a:rPr lang="en-US" dirty="0" smtClean="0">
                <a:latin typeface="Times New Roman" panose="02020603050405020304" pitchFamily="18" charset="0"/>
              </a:rPr>
              <a:t>generate (using </a:t>
            </a:r>
            <a:r>
              <a:rPr lang="en-US" b="1" dirty="0" smtClean="0"/>
              <a:t>random </a:t>
            </a:r>
            <a:r>
              <a:rPr lang="en-US" b="1" dirty="0"/>
              <a:t>number </a:t>
            </a:r>
            <a:r>
              <a:rPr lang="en-US" b="1" dirty="0" smtClean="0"/>
              <a:t>generator)</a:t>
            </a:r>
            <a:r>
              <a:rPr lang="en-US" dirty="0" smtClean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signals that resemble </a:t>
            </a:r>
            <a:r>
              <a:rPr lang="en-US" dirty="0" smtClean="0">
                <a:latin typeface="Times New Roman" panose="02020603050405020304" pitchFamily="18" charset="0"/>
              </a:rPr>
              <a:t>various types </a:t>
            </a:r>
            <a:r>
              <a:rPr lang="en-US" dirty="0">
                <a:latin typeface="Times New Roman" panose="02020603050405020304" pitchFamily="18" charset="0"/>
              </a:rPr>
              <a:t>of random noise. This is required to test the performance of </a:t>
            </a:r>
            <a:r>
              <a:rPr lang="en-US" dirty="0" smtClean="0">
                <a:latin typeface="Times New Roman" panose="02020603050405020304" pitchFamily="18" charset="0"/>
              </a:rPr>
              <a:t>algorithms that </a:t>
            </a:r>
            <a:r>
              <a:rPr lang="en-US" dirty="0">
                <a:latin typeface="Times New Roman" panose="02020603050405020304" pitchFamily="18" charset="0"/>
              </a:rPr>
              <a:t>must </a:t>
            </a:r>
            <a:r>
              <a:rPr lang="en-US" i="1" dirty="0">
                <a:latin typeface="Times New Roman" panose="02020603050405020304" pitchFamily="18" charset="0"/>
              </a:rPr>
              <a:t>work </a:t>
            </a:r>
            <a:r>
              <a:rPr lang="en-US" dirty="0">
                <a:latin typeface="Times New Roman" panose="02020603050405020304" pitchFamily="18" charset="0"/>
              </a:rPr>
              <a:t>in the presence of noise.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7" y="283470"/>
            <a:ext cx="3467100" cy="4095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" y="4261845"/>
            <a:ext cx="35124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</a:rPr>
              <a:t>To create a normally distributed noise signal:</a:t>
            </a:r>
            <a:endParaRPr lang="en-US" b="1" dirty="0"/>
          </a:p>
          <a:p>
            <a:r>
              <a:rPr lang="en-US" dirty="0" smtClean="0">
                <a:latin typeface="Times New Roman" panose="02020603050405020304" pitchFamily="18" charset="0"/>
              </a:rPr>
              <a:t>For </a:t>
            </a:r>
            <a:r>
              <a:rPr lang="en-US" dirty="0">
                <a:latin typeface="Times New Roman" panose="02020603050405020304" pitchFamily="18" charset="0"/>
              </a:rPr>
              <a:t>each sample in </a:t>
            </a:r>
            <a:r>
              <a:rPr lang="en-US" dirty="0" smtClean="0">
                <a:latin typeface="Times New Roman" panose="02020603050405020304" pitchFamily="18" charset="0"/>
              </a:rPr>
              <a:t>the signal</a:t>
            </a:r>
            <a:r>
              <a:rPr lang="en-US" dirty="0">
                <a:latin typeface="Times New Roman" panose="02020603050405020304" pitchFamily="18" charset="0"/>
              </a:rPr>
              <a:t>: (1) add twelve random numbers, (2) subtract six to make the </a:t>
            </a:r>
            <a:r>
              <a:rPr lang="en-US" dirty="0" smtClean="0">
                <a:latin typeface="Times New Roman" panose="02020603050405020304" pitchFamily="18" charset="0"/>
              </a:rPr>
              <a:t>mean equal </a:t>
            </a:r>
            <a:r>
              <a:rPr lang="en-US" dirty="0">
                <a:latin typeface="Times New Roman" panose="02020603050405020304" pitchFamily="18" charset="0"/>
              </a:rPr>
              <a:t>to zero, (3) multiply by the standard deviation desired, and (4) </a:t>
            </a:r>
            <a:r>
              <a:rPr lang="en-US" dirty="0" smtClean="0">
                <a:latin typeface="Times New Roman" panose="02020603050405020304" pitchFamily="18" charset="0"/>
              </a:rPr>
              <a:t>add the </a:t>
            </a:r>
            <a:r>
              <a:rPr lang="en-US" dirty="0">
                <a:latin typeface="Times New Roman" panose="02020603050405020304" pitchFamily="18" charset="0"/>
              </a:rPr>
              <a:t>desired mean.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1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96" y="1187116"/>
            <a:ext cx="10789388" cy="43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124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025" y="304800"/>
            <a:ext cx="874395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975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00" y="128337"/>
            <a:ext cx="8770437" cy="636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39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89" y="208547"/>
            <a:ext cx="9974174" cy="586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12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567" y="144379"/>
            <a:ext cx="8170533" cy="62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76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844" y="1"/>
            <a:ext cx="8969194" cy="632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557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444" y="0"/>
            <a:ext cx="8072794" cy="648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13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545</Words>
  <Application>Microsoft Office PowerPoint</Application>
  <PresentationFormat>Widescreen</PresentationFormat>
  <Paragraphs>32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Khmer UI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nassim</dc:creator>
  <cp:lastModifiedBy>nassim</cp:lastModifiedBy>
  <cp:revision>17</cp:revision>
  <dcterms:created xsi:type="dcterms:W3CDTF">2015-02-18T09:46:38Z</dcterms:created>
  <dcterms:modified xsi:type="dcterms:W3CDTF">2015-02-22T09:06:42Z</dcterms:modified>
</cp:coreProperties>
</file>