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slides/slide4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Default Extension="jpeg" ContentType="image/jpeg"/>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2"/>
  </p:notesMasterIdLst>
  <p:sldIdLst>
    <p:sldId id="256" r:id="rId2"/>
    <p:sldId id="257" r:id="rId3"/>
    <p:sldId id="258" r:id="rId4"/>
    <p:sldId id="259" r:id="rId5"/>
    <p:sldId id="261" r:id="rId6"/>
    <p:sldId id="262" r:id="rId7"/>
    <p:sldId id="263" r:id="rId8"/>
    <p:sldId id="260" r:id="rId9"/>
    <p:sldId id="264" r:id="rId10"/>
    <p:sldId id="265" r:id="rId11"/>
    <p:sldId id="267" r:id="rId12"/>
    <p:sldId id="269" r:id="rId13"/>
    <p:sldId id="270" r:id="rId14"/>
    <p:sldId id="271" r:id="rId15"/>
    <p:sldId id="268" r:id="rId16"/>
    <p:sldId id="266"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95" r:id="rId31"/>
    <p:sldId id="296" r:id="rId32"/>
    <p:sldId id="297" r:id="rId33"/>
    <p:sldId id="298" r:id="rId34"/>
    <p:sldId id="299" r:id="rId35"/>
    <p:sldId id="300" r:id="rId36"/>
    <p:sldId id="301" r:id="rId37"/>
    <p:sldId id="302" r:id="rId38"/>
    <p:sldId id="303" r:id="rId39"/>
    <p:sldId id="304" r:id="rId40"/>
    <p:sldId id="305" r:id="rId4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06419D4-761B-407F-9302-5BF05431D5DE}" type="datetimeFigureOut">
              <a:rPr lang="en-US" smtClean="0"/>
              <a:pPr/>
              <a:t>9/29/2016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05D67AA-3646-4406-A9CC-71BC93EF24BB}"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0ADF296-0706-4A9E-8B46-E925ABCAD3F1}" type="datetime1">
              <a:rPr lang="en-US" smtClean="0"/>
              <a:pPr/>
              <a:t>9/29/2016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834F9E1-AFD7-4F9B-BC45-9D5ECE325DBE}" type="datetime1">
              <a:rPr lang="en-US" smtClean="0"/>
              <a:pPr/>
              <a:t>9/29/2016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2E29193-FD4F-433F-80EA-2118A0F28E08}" type="datetime1">
              <a:rPr lang="en-US" smtClean="0"/>
              <a:pPr/>
              <a:t>9/29/2016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
  <p:cSld name="1_Two Content">
    <p:spTree>
      <p:nvGrpSpPr>
        <p:cNvPr id="1" name=""/>
        <p:cNvGrpSpPr/>
        <p:nvPr/>
      </p:nvGrpSpPr>
      <p:grpSpPr>
        <a:xfrm>
          <a:off x="0" y="0"/>
          <a:ext cx="0" cy="0"/>
          <a:chOff x="0" y="0"/>
          <a:chExt cx="0" cy="0"/>
        </a:xfrm>
      </p:grpSpPr>
      <p:sp>
        <p:nvSpPr>
          <p:cNvPr id="43" name="Shape 43"/>
          <p:cNvSpPr>
            <a:spLocks noGrp="1"/>
          </p:cNvSpPr>
          <p:nvPr>
            <p:ph type="title"/>
          </p:nvPr>
        </p:nvSpPr>
        <p:spPr>
          <a:prstGeom prst="rect">
            <a:avLst/>
          </a:prstGeom>
        </p:spPr>
        <p:txBody>
          <a:bodyPr/>
          <a:lstStyle/>
          <a:p>
            <a:r>
              <a:t>نص العنوان</a:t>
            </a:r>
          </a:p>
        </p:txBody>
      </p:sp>
      <p:sp>
        <p:nvSpPr>
          <p:cNvPr id="44" name="Shape 44"/>
          <p:cNvSpPr>
            <a:spLocks noGrp="1"/>
          </p:cNvSpPr>
          <p:nvPr>
            <p:ph type="body" sz="half" idx="1"/>
          </p:nvPr>
        </p:nvSpPr>
        <p:spPr>
          <a:xfrm>
            <a:off x="457200" y="1920084"/>
            <a:ext cx="4038600" cy="4434842"/>
          </a:xfrm>
          <a:prstGeom prst="rect">
            <a:avLst/>
          </a:prstGeom>
        </p:spPr>
        <p:txBody>
          <a:bodyPr/>
          <a:lstStyle>
            <a:lvl3pPr marL="988466" indent="-320954"/>
            <a:lvl4pPr marL="1282191" indent="-303783"/>
            <a:lvl5pPr marL="1556511" indent="-303783"/>
          </a:lstStyle>
          <a:p>
            <a:r>
              <a:t>مستوى النص الأول</a:t>
            </a:r>
          </a:p>
          <a:p>
            <a:pPr lvl="1"/>
            <a:r>
              <a:t>مستوى النص الثاني</a:t>
            </a:r>
          </a:p>
          <a:p>
            <a:pPr lvl="2"/>
            <a:r>
              <a:t>مستوى النص الثالث</a:t>
            </a:r>
          </a:p>
          <a:p>
            <a:pPr lvl="3"/>
            <a:r>
              <a:t>مستوى النص الرابع</a:t>
            </a:r>
          </a:p>
          <a:p>
            <a:pPr lvl="4"/>
            <a:r>
              <a:t>مستوى النص الخامس</a:t>
            </a:r>
          </a:p>
        </p:txBody>
      </p:sp>
      <p:sp>
        <p:nvSpPr>
          <p:cNvPr id="45" name="Shape 45"/>
          <p:cNvSpPr>
            <a:spLocks noGrp="1"/>
          </p:cNvSpPr>
          <p:nvPr>
            <p:ph type="sldNum" sz="quarter" idx="2"/>
          </p:nvPr>
        </p:nvSpPr>
        <p:spPr>
          <a:prstGeom prst="rect">
            <a:avLst/>
          </a:prstGeom>
        </p:spPr>
        <p:txBody>
          <a:bodyPr/>
          <a:lstStyle/>
          <a:p>
            <a:fld id="{86CB4B4D-7CA3-9044-876B-883B54F8677D}" type="slidenum">
              <a:rPr/>
              <a:pPr/>
              <a:t>‹#›</a:t>
            </a:fld>
            <a:endParaRPr/>
          </a:p>
        </p:txBody>
      </p:sp>
    </p:spTree>
  </p:cSld>
  <p:clrMapOvr>
    <a:masterClrMapping/>
  </p:clrMapOvr>
  <p:transition spd="med"/>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0DC716-6D0D-4276-8C30-968C8019554E}" type="datetime1">
              <a:rPr lang="en-US" smtClean="0"/>
              <a:pPr/>
              <a:t>9/29/2016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6282998-92BB-496D-B07B-1594B8B2F2FE}" type="datetime1">
              <a:rPr lang="en-US" smtClean="0"/>
              <a:pPr/>
              <a:t>9/29/2016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49CD014C-6255-4537-920E-1B8009DEF4A0}" type="datetime1">
              <a:rPr lang="en-US" smtClean="0"/>
              <a:pPr/>
              <a:t>9/29/2016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5A28CF4-B92F-4C47-8F49-E4E88E839EB7}" type="datetime1">
              <a:rPr lang="en-US" smtClean="0"/>
              <a:pPr/>
              <a:t>9/29/2016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679016A-0767-420F-8B9D-FF01DA3F4DA5}" type="datetime1">
              <a:rPr lang="en-US" smtClean="0"/>
              <a:pPr/>
              <a:t>9/29/2016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A077786-AEB8-4BEE-8A8A-83B8EFE613E0}" type="datetime1">
              <a:rPr lang="en-US" smtClean="0"/>
              <a:pPr/>
              <a:t>9/29/2016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7CE5A8F-531A-4A0B-B622-63C27B310763}" type="datetime1">
              <a:rPr lang="en-US" smtClean="0"/>
              <a:pPr/>
              <a:t>9/29/2016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A6E55D0-2257-4409-88D5-2AE84E9596A7}" type="datetime1">
              <a:rPr lang="en-US" smtClean="0"/>
              <a:pPr/>
              <a:t>9/29/2016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66FA777-E11B-45AD-AACF-18D19A374146}" type="datetime1">
              <a:rPr lang="en-US" smtClean="0"/>
              <a:pPr/>
              <a:t>9/29/2016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3" Type="http://schemas.openxmlformats.org/officeDocument/2006/relationships/image" Target="NULL"/><Relationship Id="rId2" Type="http://schemas.openxmlformats.org/officeDocument/2006/relationships/image" Target="NUL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image" Target="NUL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image" Target="NUL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3" Type="http://schemas.openxmlformats.org/officeDocument/2006/relationships/image" Target="NULL"/><Relationship Id="rId2" Type="http://schemas.openxmlformats.org/officeDocument/2006/relationships/image" Target="NULL"/><Relationship Id="rId1" Type="http://schemas.openxmlformats.org/officeDocument/2006/relationships/slideLayout" Target="../slideLayouts/slideLayout2.xml"/><Relationship Id="rId4" Type="http://schemas.openxmlformats.org/officeDocument/2006/relationships/image" Target="NUL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752600"/>
            <a:ext cx="8229600" cy="2514600"/>
          </a:xfrm>
        </p:spPr>
        <p:txBody>
          <a:bodyPr>
            <a:noAutofit/>
          </a:bodyPr>
          <a:lstStyle/>
          <a:p>
            <a:pPr algn="ctr">
              <a:buNone/>
            </a:pPr>
            <a:r>
              <a:rPr lang="ar-SA" sz="4000" b="1" dirty="0" smtClean="0"/>
              <a:t>الضمان العيني والشخصي</a:t>
            </a:r>
          </a:p>
          <a:p>
            <a:pPr algn="ctr">
              <a:buNone/>
            </a:pPr>
            <a:r>
              <a:rPr lang="ar-SA" sz="4000" b="1" dirty="0" smtClean="0"/>
              <a:t>الكفالة  </a:t>
            </a:r>
          </a:p>
          <a:p>
            <a:pPr algn="ctr">
              <a:buNone/>
            </a:pPr>
            <a:r>
              <a:rPr lang="ar-SA" sz="4000" b="1" dirty="0" smtClean="0"/>
              <a:t>المحاضرة الاولى </a:t>
            </a:r>
            <a:endParaRPr lang="en-US" sz="4000" b="1" dirty="0"/>
          </a:p>
        </p:txBody>
      </p:sp>
      <p:sp>
        <p:nvSpPr>
          <p:cNvPr id="5" name="Slide Number Placeholder 4"/>
          <p:cNvSpPr>
            <a:spLocks noGrp="1"/>
          </p:cNvSpPr>
          <p:nvPr>
            <p:ph type="sldNum" sz="quarter" idx="12"/>
          </p:nvPr>
        </p:nvSpPr>
        <p:spPr/>
        <p:txBody>
          <a:bodyPr/>
          <a:lstStyle/>
          <a:p>
            <a:fld id="{B6F15528-21DE-4FAA-801E-634DDDAF4B2B}" type="slidenum">
              <a:rPr lang="en-US" smtClean="0"/>
              <a:pPr/>
              <a:t>1</a:t>
            </a:fld>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rmAutofit fontScale="90000"/>
          </a:bodyPr>
          <a:lstStyle/>
          <a:p>
            <a:r>
              <a:rPr lang="ar-SA" b="1" u="sng" dirty="0" smtClean="0"/>
              <a:t>تعريف الكفالة </a:t>
            </a:r>
            <a:endParaRPr lang="en-US" b="1" u="sng" dirty="0"/>
          </a:p>
        </p:txBody>
      </p:sp>
      <p:sp>
        <p:nvSpPr>
          <p:cNvPr id="3" name="Content Placeholder 2"/>
          <p:cNvSpPr>
            <a:spLocks noGrp="1"/>
          </p:cNvSpPr>
          <p:nvPr>
            <p:ph idx="1"/>
          </p:nvPr>
        </p:nvSpPr>
        <p:spPr>
          <a:xfrm>
            <a:off x="457200" y="914400"/>
            <a:ext cx="8229600" cy="5211763"/>
          </a:xfrm>
        </p:spPr>
        <p:txBody>
          <a:bodyPr>
            <a:normAutofit fontScale="85000" lnSpcReduction="20000"/>
          </a:bodyPr>
          <a:lstStyle/>
          <a:p>
            <a:pPr algn="r">
              <a:buNone/>
            </a:pPr>
            <a:r>
              <a:rPr lang="ar-SA" b="1" u="sng" dirty="0" smtClean="0"/>
              <a:t>هي ضم ذمة الضامن الى ذمة المضمون عنه في التزام دينه فيثبت في ذمتهما جميعا  .</a:t>
            </a:r>
          </a:p>
          <a:p>
            <a:pPr algn="r">
              <a:buNone/>
            </a:pPr>
            <a:endParaRPr lang="ar-SA" b="1" u="sng" dirty="0" smtClean="0"/>
          </a:p>
          <a:p>
            <a:pPr algn="r">
              <a:buNone/>
            </a:pPr>
            <a:r>
              <a:rPr lang="ar-SA" b="1" u="sng" dirty="0" smtClean="0"/>
              <a:t>تعريفها في القوانين المتأثرة بالفقه الغربي </a:t>
            </a:r>
            <a:r>
              <a:rPr lang="ar-SA" b="1" dirty="0" smtClean="0"/>
              <a:t>: هي عقد بين الكفيل والدائن يرتب التزاما لم يف به المدين الاصلي سواء بعلم المدين او بدون علمه او رغم معارضته .</a:t>
            </a:r>
          </a:p>
          <a:p>
            <a:pPr algn="r">
              <a:buNone/>
            </a:pPr>
            <a:r>
              <a:rPr lang="ar-SA" b="1" u="sng" dirty="0" smtClean="0"/>
              <a:t>تعريفها في القوانين المتأثرة بالفقه الاسلامي : </a:t>
            </a:r>
            <a:r>
              <a:rPr lang="ar-SA" b="1" dirty="0" smtClean="0"/>
              <a:t>هي ضم ذمة الى ذمة في الدين او المطالبة فتتم الكفالة بارادة الكفيل وحده  ولكنها ترتد برد الدائن ، وللدائن الرجوع على المدين او الكفيل ايهما يشاء وعلى قدم المساواة وليس للكفيل الدفع بالتجريد او التقسيم .</a:t>
            </a:r>
          </a:p>
          <a:p>
            <a:pPr algn="r">
              <a:buNone/>
            </a:pPr>
            <a:endParaRPr lang="ar-SA" b="1" dirty="0" smtClean="0"/>
          </a:p>
          <a:p>
            <a:pPr algn="r">
              <a:buNone/>
            </a:pPr>
            <a:r>
              <a:rPr lang="ar-SA" b="1" dirty="0" smtClean="0"/>
              <a:t>فيختلف تعريف الكفالة من حيث رجوع الدائن على الكفيل والمدين ، ومن حيث الطبيعة القانونية للكفالة . </a:t>
            </a:r>
            <a:endParaRPr lang="en-US"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10</a:t>
            </a:fld>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39762"/>
          </a:xfrm>
        </p:spPr>
        <p:txBody>
          <a:bodyPr>
            <a:normAutofit fontScale="90000"/>
          </a:bodyPr>
          <a:lstStyle/>
          <a:p>
            <a:r>
              <a:rPr lang="ar-SA" b="1" u="sng" dirty="0" smtClean="0"/>
              <a:t>خصائص الكفالة </a:t>
            </a:r>
            <a:endParaRPr lang="en-US" dirty="0"/>
          </a:p>
        </p:txBody>
      </p:sp>
      <p:sp>
        <p:nvSpPr>
          <p:cNvPr id="3" name="Content Placeholder 2"/>
          <p:cNvSpPr>
            <a:spLocks noGrp="1"/>
          </p:cNvSpPr>
          <p:nvPr>
            <p:ph idx="1"/>
          </p:nvPr>
        </p:nvSpPr>
        <p:spPr>
          <a:xfrm>
            <a:off x="457200" y="838200"/>
            <a:ext cx="8229600" cy="5287963"/>
          </a:xfrm>
        </p:spPr>
        <p:txBody>
          <a:bodyPr/>
          <a:lstStyle/>
          <a:p>
            <a:pPr algn="r">
              <a:buNone/>
            </a:pPr>
            <a:r>
              <a:rPr lang="ar-SA" b="1" u="sng" dirty="0" smtClean="0">
                <a:cs typeface="+mj-cs"/>
              </a:rPr>
              <a:t>اولا : الكفالة عقد رضائي </a:t>
            </a:r>
            <a:r>
              <a:rPr lang="ar-SA" b="1" dirty="0" smtClean="0">
                <a:cs typeface="+mj-cs"/>
              </a:rPr>
              <a:t>:  تنعقد بمجرد تلاقي التراضي بين الكفيل والدائن مع شروط اخرى بدون ضرورة وجود اجراءات شكلية .</a:t>
            </a:r>
          </a:p>
          <a:p>
            <a:pPr algn="r">
              <a:buNone/>
            </a:pPr>
            <a:r>
              <a:rPr lang="ar-SA" b="1" dirty="0" smtClean="0">
                <a:cs typeface="+mj-cs"/>
              </a:rPr>
              <a:t>فالاصل في النظام السعودي ان الكتابة ليست ضرورية لانعقاد واثبات الكفالة.</a:t>
            </a:r>
          </a:p>
          <a:p>
            <a:pPr algn="r">
              <a:buNone/>
            </a:pPr>
            <a:r>
              <a:rPr lang="ar-SA" b="1" dirty="0" smtClean="0">
                <a:cs typeface="+mj-cs"/>
              </a:rPr>
              <a:t>لكن الاستثناء ؛ يجب توثيق الكفالة في حالة اذا ما اريد الاعتداد بها امام القضاء بدون بينة .</a:t>
            </a:r>
          </a:p>
          <a:p>
            <a:pPr algn="r">
              <a:buNone/>
            </a:pPr>
            <a:r>
              <a:rPr lang="ar-SA" b="1" dirty="0" smtClean="0">
                <a:cs typeface="+mj-cs"/>
              </a:rPr>
              <a:t>الكتابة الموثقة ليست ضرورية لانعقاد الكفالة طالما يجوز اثباتها بالكتابة ، وليست ضرورية للكتابة ما دام يجوز اثباتها </a:t>
            </a:r>
            <a:r>
              <a:rPr lang="ar-SA" dirty="0" smtClean="0"/>
              <a:t>بالبينة عند عدم وجود الكتابة . </a:t>
            </a:r>
            <a:endParaRPr lang="en-US"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11</a:t>
            </a:fld>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87362"/>
          </a:xfrm>
        </p:spPr>
        <p:txBody>
          <a:bodyPr>
            <a:normAutofit fontScale="90000"/>
          </a:bodyPr>
          <a:lstStyle/>
          <a:p>
            <a:r>
              <a:rPr lang="ar-SA" b="1" u="sng" dirty="0" smtClean="0"/>
              <a:t>خصائص الكفالة </a:t>
            </a:r>
            <a:endParaRPr lang="en-US" dirty="0"/>
          </a:p>
        </p:txBody>
      </p:sp>
      <p:sp>
        <p:nvSpPr>
          <p:cNvPr id="3" name="Content Placeholder 2"/>
          <p:cNvSpPr>
            <a:spLocks noGrp="1"/>
          </p:cNvSpPr>
          <p:nvPr>
            <p:ph idx="1"/>
          </p:nvPr>
        </p:nvSpPr>
        <p:spPr>
          <a:xfrm>
            <a:off x="457200" y="838200"/>
            <a:ext cx="8229600" cy="5287963"/>
          </a:xfrm>
        </p:spPr>
        <p:txBody>
          <a:bodyPr>
            <a:normAutofit fontScale="85000" lnSpcReduction="20000"/>
          </a:bodyPr>
          <a:lstStyle/>
          <a:p>
            <a:pPr algn="r">
              <a:buNone/>
            </a:pPr>
            <a:endParaRPr lang="ar-SA" b="1" u="sng" dirty="0" smtClean="0">
              <a:cs typeface="+mj-cs"/>
            </a:endParaRPr>
          </a:p>
          <a:p>
            <a:pPr algn="r">
              <a:buNone/>
            </a:pPr>
            <a:r>
              <a:rPr lang="ar-SA" b="1" u="sng" dirty="0" smtClean="0">
                <a:cs typeface="+mj-cs"/>
              </a:rPr>
              <a:t>ثانيا : عقد ملزم لجانب واحد : </a:t>
            </a:r>
            <a:r>
              <a:rPr lang="ar-SA" b="1" dirty="0" smtClean="0">
                <a:cs typeface="+mj-cs"/>
              </a:rPr>
              <a:t>هي عقد لازم للكفيل وغير لازم للدائن وبالتالي يلتزم الكفيل بموجب الكفالة بالوفاء بالدين الاصلي اذا لم يفي به المدين الاصلي ، والدائن لا يلتزم بشيء في عقد الكفالة .</a:t>
            </a:r>
          </a:p>
          <a:p>
            <a:pPr algn="r">
              <a:buNone/>
            </a:pPr>
            <a:endParaRPr lang="ar-SA" b="1" dirty="0" smtClean="0">
              <a:cs typeface="+mj-cs"/>
            </a:endParaRPr>
          </a:p>
          <a:p>
            <a:pPr algn="r">
              <a:buNone/>
            </a:pPr>
            <a:r>
              <a:rPr lang="ar-SA" b="1" u="sng" dirty="0" smtClean="0">
                <a:cs typeface="+mj-cs"/>
              </a:rPr>
              <a:t>ثالثا : عقد تبرع : </a:t>
            </a:r>
            <a:r>
              <a:rPr lang="ar-SA" b="1" dirty="0" smtClean="0">
                <a:cs typeface="+mj-cs"/>
              </a:rPr>
              <a:t>بالنسبة للكفيل يؤدي الكفيل الدين بدون مقابل وبدون اجر ومعاوضة بالنسبة للدائن.</a:t>
            </a:r>
          </a:p>
          <a:p>
            <a:pPr algn="r">
              <a:buNone/>
            </a:pPr>
            <a:r>
              <a:rPr lang="ar-SA" b="1" dirty="0" smtClean="0">
                <a:cs typeface="+mj-cs"/>
              </a:rPr>
              <a:t> </a:t>
            </a:r>
          </a:p>
          <a:p>
            <a:pPr algn="r">
              <a:buNone/>
            </a:pPr>
            <a:r>
              <a:rPr lang="ar-SA" b="1" dirty="0" smtClean="0">
                <a:cs typeface="+mj-cs"/>
              </a:rPr>
              <a:t>وبالنسبة لبعض القوانين ليس ثمة ما يمنع من تقاضي الكفيل اجرا نظير الكفالة من المدين او الدائن .</a:t>
            </a:r>
          </a:p>
          <a:p>
            <a:pPr algn="r">
              <a:buNone/>
            </a:pPr>
            <a:r>
              <a:rPr lang="ar-SA" b="1" dirty="0" smtClean="0">
                <a:cs typeface="+mj-cs"/>
              </a:rPr>
              <a:t>وبالنسبة للفقه الاسلامي تعتبر الكفالة عملا تبرعيا لا يستحق الكفيل شيئا لقاء تبرعه بالضمان ، لان الكفيل لا يلزم الا باداء قيمة الدين الذي وفاه عن المدين ، وبرجوعه على المدين لا يستحق الا </a:t>
            </a:r>
            <a:r>
              <a:rPr lang="ar-SA" sz="3300" b="1" dirty="0" smtClean="0">
                <a:cs typeface="+mj-cs"/>
              </a:rPr>
              <a:t>ما دفعه للدائن من الدين .</a:t>
            </a:r>
            <a:endParaRPr lang="en-US" sz="3300" b="1" dirty="0">
              <a:cs typeface="+mj-cs"/>
            </a:endParaRPr>
          </a:p>
        </p:txBody>
      </p:sp>
      <p:sp>
        <p:nvSpPr>
          <p:cNvPr id="4" name="Slide Number Placeholder 3"/>
          <p:cNvSpPr>
            <a:spLocks noGrp="1"/>
          </p:cNvSpPr>
          <p:nvPr>
            <p:ph type="sldNum" sz="quarter" idx="12"/>
          </p:nvPr>
        </p:nvSpPr>
        <p:spPr/>
        <p:txBody>
          <a:bodyPr/>
          <a:lstStyle/>
          <a:p>
            <a:fld id="{B6F15528-21DE-4FAA-801E-634DDDAF4B2B}" type="slidenum">
              <a:rPr lang="en-US" smtClean="0"/>
              <a:pPr/>
              <a:t>12</a:t>
            </a:fld>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rmAutofit fontScale="90000"/>
          </a:bodyPr>
          <a:lstStyle/>
          <a:p>
            <a:r>
              <a:rPr lang="ar-SA" b="1" u="sng" dirty="0" smtClean="0"/>
              <a:t>خصائص الكفالة </a:t>
            </a:r>
            <a:endParaRPr lang="en-US" dirty="0"/>
          </a:p>
        </p:txBody>
      </p:sp>
      <p:sp>
        <p:nvSpPr>
          <p:cNvPr id="3" name="Content Placeholder 2"/>
          <p:cNvSpPr>
            <a:spLocks noGrp="1"/>
          </p:cNvSpPr>
          <p:nvPr>
            <p:ph idx="1"/>
          </p:nvPr>
        </p:nvSpPr>
        <p:spPr>
          <a:xfrm>
            <a:off x="457200" y="914400"/>
            <a:ext cx="8229600" cy="5211763"/>
          </a:xfrm>
        </p:spPr>
        <p:txBody>
          <a:bodyPr>
            <a:normAutofit fontScale="92500" lnSpcReduction="20000"/>
          </a:bodyPr>
          <a:lstStyle/>
          <a:p>
            <a:pPr algn="r">
              <a:buNone/>
            </a:pPr>
            <a:r>
              <a:rPr lang="ar-SA" b="1" u="sng" dirty="0" smtClean="0">
                <a:cs typeface="+mj-cs"/>
              </a:rPr>
              <a:t>رابعا : عقد مدني :</a:t>
            </a:r>
            <a:r>
              <a:rPr lang="ar-SA" b="1" dirty="0" smtClean="0">
                <a:cs typeface="+mj-cs"/>
              </a:rPr>
              <a:t> حتى لو كان الدين المضمون تجاريا ولو كان الكفيل تاجرا لانها عمل مجاني .</a:t>
            </a:r>
          </a:p>
          <a:p>
            <a:pPr algn="r">
              <a:buNone/>
            </a:pPr>
            <a:r>
              <a:rPr lang="ar-SA" b="1" dirty="0" smtClean="0">
                <a:cs typeface="+mj-cs"/>
              </a:rPr>
              <a:t>لكن بعض الفقه اعتبروا الكفالة تجارية في حالتين : </a:t>
            </a:r>
          </a:p>
          <a:p>
            <a:pPr algn="r">
              <a:buNone/>
            </a:pPr>
            <a:r>
              <a:rPr lang="ar-SA" b="1" dirty="0" smtClean="0">
                <a:cs typeface="+mj-cs"/>
              </a:rPr>
              <a:t>1-اذا كان الكفيل تاجرا وشاء الكفالة بقصد الربح .</a:t>
            </a:r>
          </a:p>
          <a:p>
            <a:pPr algn="r">
              <a:buNone/>
            </a:pPr>
            <a:r>
              <a:rPr lang="ar-SA" b="1" dirty="0" smtClean="0">
                <a:cs typeface="+mj-cs"/>
              </a:rPr>
              <a:t>2- اذا كان لدين المضمون دينا تجاريا وفق نظرية التبعية.</a:t>
            </a:r>
          </a:p>
          <a:p>
            <a:pPr algn="r">
              <a:buNone/>
            </a:pPr>
            <a:endParaRPr lang="ar-SA" b="1" dirty="0" smtClean="0">
              <a:cs typeface="+mj-cs"/>
            </a:endParaRPr>
          </a:p>
          <a:p>
            <a:pPr algn="r">
              <a:buNone/>
            </a:pPr>
            <a:r>
              <a:rPr lang="ar-SA" b="1" u="sng" dirty="0" smtClean="0">
                <a:cs typeface="+mj-cs"/>
              </a:rPr>
              <a:t>في النظام السعودي :  </a:t>
            </a:r>
          </a:p>
          <a:p>
            <a:pPr algn="r">
              <a:buNone/>
            </a:pPr>
            <a:r>
              <a:rPr lang="ar-SA" b="1" u="sng" dirty="0" smtClean="0">
                <a:cs typeface="+mj-cs"/>
              </a:rPr>
              <a:t>لا يوجد نص يقضي </a:t>
            </a:r>
            <a:r>
              <a:rPr lang="ar-SA" b="1" dirty="0" smtClean="0">
                <a:cs typeface="+mj-cs"/>
              </a:rPr>
              <a:t>صراحة بتجارية الكفالة اذا توافرت فيها شروط العمل التجاري التبعية .</a:t>
            </a:r>
          </a:p>
          <a:p>
            <a:pPr algn="r">
              <a:buNone/>
            </a:pPr>
            <a:r>
              <a:rPr lang="ar-SA" b="1" dirty="0" smtClean="0">
                <a:cs typeface="+mj-cs"/>
              </a:rPr>
              <a:t>لكن التطبيق العملي للمحاكم يعتبر الكفالة عملا تجاريا كلما كانت ؛</a:t>
            </a:r>
          </a:p>
          <a:p>
            <a:pPr algn="r">
              <a:buNone/>
            </a:pPr>
            <a:r>
              <a:rPr lang="ar-SA" b="1" dirty="0" smtClean="0">
                <a:cs typeface="+mj-cs"/>
              </a:rPr>
              <a:t>  </a:t>
            </a:r>
            <a:r>
              <a:rPr lang="ar-SA" b="1" u="sng" dirty="0" smtClean="0">
                <a:cs typeface="+mj-cs"/>
              </a:rPr>
              <a:t>1-صادرة عن بنك .  2- ناشئة عن ضمان ورقة تجارية .  </a:t>
            </a:r>
            <a:endParaRPr lang="en-US" b="1" u="sng" dirty="0">
              <a:cs typeface="+mj-cs"/>
            </a:endParaRPr>
          </a:p>
        </p:txBody>
      </p:sp>
      <p:sp>
        <p:nvSpPr>
          <p:cNvPr id="4" name="Slide Number Placeholder 3"/>
          <p:cNvSpPr>
            <a:spLocks noGrp="1"/>
          </p:cNvSpPr>
          <p:nvPr>
            <p:ph type="sldNum" sz="quarter" idx="12"/>
          </p:nvPr>
        </p:nvSpPr>
        <p:spPr/>
        <p:txBody>
          <a:bodyPr/>
          <a:lstStyle/>
          <a:p>
            <a:fld id="{B6F15528-21DE-4FAA-801E-634DDDAF4B2B}" type="slidenum">
              <a:rPr lang="en-US" smtClean="0"/>
              <a:pPr/>
              <a:t>13</a:t>
            </a:fld>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rmAutofit fontScale="90000"/>
          </a:bodyPr>
          <a:lstStyle/>
          <a:p>
            <a:r>
              <a:rPr lang="ar-SA" b="1" u="sng" dirty="0" smtClean="0"/>
              <a:t>خصائص الكفالة </a:t>
            </a:r>
            <a:endParaRPr lang="en-US" dirty="0"/>
          </a:p>
        </p:txBody>
      </p:sp>
      <p:sp>
        <p:nvSpPr>
          <p:cNvPr id="3" name="Content Placeholder 2"/>
          <p:cNvSpPr>
            <a:spLocks noGrp="1"/>
          </p:cNvSpPr>
          <p:nvPr>
            <p:ph idx="1"/>
          </p:nvPr>
        </p:nvSpPr>
        <p:spPr>
          <a:xfrm>
            <a:off x="457200" y="914400"/>
            <a:ext cx="8229600" cy="5211763"/>
          </a:xfrm>
        </p:spPr>
        <p:txBody>
          <a:bodyPr>
            <a:normAutofit lnSpcReduction="10000"/>
          </a:bodyPr>
          <a:lstStyle/>
          <a:p>
            <a:pPr algn="r">
              <a:buNone/>
            </a:pPr>
            <a:r>
              <a:rPr lang="ar-SA" b="1" u="sng" dirty="0" smtClean="0">
                <a:cs typeface="+mj-cs"/>
              </a:rPr>
              <a:t>خامسا : عقد تابع : </a:t>
            </a:r>
            <a:r>
              <a:rPr lang="ar-SA" b="1" dirty="0" smtClean="0">
                <a:cs typeface="+mj-cs"/>
              </a:rPr>
              <a:t>فهي التزام شخصي في ذمة الكفيل تابع لالتزام الاصيل ، فالكفيل ليس ملتزم اصيل بالدين ، وتنقضي الكفالة بانقضاء الدين الاصلي لاي سبب من اسباب انقضاء الدين الاصلي .</a:t>
            </a:r>
          </a:p>
          <a:p>
            <a:pPr algn="r">
              <a:buNone/>
            </a:pPr>
            <a:r>
              <a:rPr lang="ar-SA" b="1" u="sng" dirty="0" smtClean="0">
                <a:cs typeface="+mj-cs"/>
              </a:rPr>
              <a:t>والكفيل ، يختلف عن المدين المتضامن مع المدين الاصلي وعن القابل للكمبيالة ؛</a:t>
            </a:r>
            <a:r>
              <a:rPr lang="ar-SA" b="1" dirty="0" smtClean="0">
                <a:cs typeface="+mj-cs"/>
              </a:rPr>
              <a:t> لأن هؤلاء يلتزمون التزاما اصليا بدفع الدين الاصلي.</a:t>
            </a:r>
          </a:p>
          <a:p>
            <a:pPr algn="r">
              <a:buNone/>
            </a:pPr>
            <a:r>
              <a:rPr lang="ar-SA" b="1" u="sng" dirty="0" smtClean="0">
                <a:cs typeface="+mj-cs"/>
              </a:rPr>
              <a:t>يختلف الفقه الاسلامي </a:t>
            </a:r>
            <a:r>
              <a:rPr lang="ar-SA" b="1" u="sng" smtClean="0">
                <a:cs typeface="+mj-cs"/>
              </a:rPr>
              <a:t>عن الفقه القانوني </a:t>
            </a:r>
            <a:r>
              <a:rPr lang="ar-SA" b="1" u="sng" dirty="0" smtClean="0">
                <a:cs typeface="+mj-cs"/>
              </a:rPr>
              <a:t>فيما يتعلق بالكفالة من حيث ؛ </a:t>
            </a:r>
            <a:r>
              <a:rPr lang="ar-SA" b="1" dirty="0" smtClean="0">
                <a:cs typeface="+mj-cs"/>
              </a:rPr>
              <a:t>عدم اعطاء الكفيل الحق بالدفع بالتجريد في مواجهة الدائن ، فللدائن ان يرجع على الكفيل او المدين ايهما يشاء او ينفذ عليهما معا ولو كان المدين مليئا . </a:t>
            </a:r>
            <a:endParaRPr lang="en-US" b="1" dirty="0">
              <a:cs typeface="+mj-cs"/>
            </a:endParaRPr>
          </a:p>
        </p:txBody>
      </p:sp>
      <p:sp>
        <p:nvSpPr>
          <p:cNvPr id="4" name="Slide Number Placeholder 3"/>
          <p:cNvSpPr>
            <a:spLocks noGrp="1"/>
          </p:cNvSpPr>
          <p:nvPr>
            <p:ph type="sldNum" sz="quarter" idx="12"/>
          </p:nvPr>
        </p:nvSpPr>
        <p:spPr/>
        <p:txBody>
          <a:bodyPr/>
          <a:lstStyle/>
          <a:p>
            <a:fld id="{B6F15528-21DE-4FAA-801E-634DDDAF4B2B}" type="slidenum">
              <a:rPr lang="en-US" smtClean="0"/>
              <a:pPr/>
              <a:t>14</a:t>
            </a:fld>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rmAutofit fontScale="90000"/>
          </a:bodyPr>
          <a:lstStyle/>
          <a:p>
            <a:r>
              <a:rPr lang="ar-SA" dirty="0" smtClean="0"/>
              <a:t>الطبيعة القانونية للكفالة </a:t>
            </a:r>
            <a:endParaRPr lang="en-US" dirty="0"/>
          </a:p>
        </p:txBody>
      </p:sp>
      <p:sp>
        <p:nvSpPr>
          <p:cNvPr id="3" name="Content Placeholder 2"/>
          <p:cNvSpPr>
            <a:spLocks noGrp="1"/>
          </p:cNvSpPr>
          <p:nvPr>
            <p:ph idx="1"/>
          </p:nvPr>
        </p:nvSpPr>
        <p:spPr>
          <a:xfrm>
            <a:off x="457200" y="914400"/>
            <a:ext cx="8229600" cy="5211763"/>
          </a:xfrm>
        </p:spPr>
        <p:txBody>
          <a:bodyPr>
            <a:normAutofit/>
          </a:bodyPr>
          <a:lstStyle/>
          <a:p>
            <a:pPr algn="r">
              <a:buNone/>
            </a:pPr>
            <a:r>
              <a:rPr lang="ar-SA" sz="2400" b="1" dirty="0" smtClean="0"/>
              <a:t>ع</a:t>
            </a:r>
            <a:r>
              <a:rPr lang="ar-SA" sz="2400" b="1" u="sng" dirty="0" smtClean="0"/>
              <a:t>رفها الفقه القانوني بانها :</a:t>
            </a:r>
          </a:p>
          <a:p>
            <a:pPr algn="r">
              <a:buNone/>
            </a:pPr>
            <a:r>
              <a:rPr lang="ar-SA" sz="2400" b="1" dirty="0" smtClean="0"/>
              <a:t>هي عقد بين الكفيل والدائن يرتب التزاما لم يف به المدين الاصلي سواء بعلم المدين او بدون علمه او رغم معارضته .</a:t>
            </a:r>
          </a:p>
          <a:p>
            <a:pPr algn="r">
              <a:buNone/>
            </a:pPr>
            <a:r>
              <a:rPr lang="ar-SA" sz="2400" b="1" u="sng" dirty="0" smtClean="0"/>
              <a:t>وعرفها الفقه الاسلامي بانها :</a:t>
            </a:r>
          </a:p>
          <a:p>
            <a:pPr algn="r">
              <a:buNone/>
            </a:pPr>
            <a:r>
              <a:rPr lang="ar-SA" sz="2400" b="1" dirty="0" smtClean="0"/>
              <a:t> هي ضم ذمة الى ذمة في الدين او المطالبة فتتم الكفالة بارادة الكفيل وحده  ولكنها ترتد برد الدائن ، وللدائن الرجوع على المدين او الكفيل ايهما يشاء وعلى قدم المساواة وليس للكفيل الدفع بالتجريد او التقسيم.</a:t>
            </a:r>
          </a:p>
          <a:p>
            <a:pPr algn="r">
              <a:buNone/>
            </a:pPr>
            <a:endParaRPr lang="ar-SA" sz="2400" b="1" u="sng" dirty="0" smtClean="0"/>
          </a:p>
          <a:p>
            <a:pPr algn="r">
              <a:buNone/>
            </a:pPr>
            <a:r>
              <a:rPr lang="ar-SA" sz="2400" b="1" u="sng" dirty="0" smtClean="0"/>
              <a:t>موقف الفقه الاسلامي من الارادة المنفردة :  </a:t>
            </a:r>
          </a:p>
          <a:p>
            <a:pPr algn="r">
              <a:buNone/>
            </a:pPr>
            <a:r>
              <a:rPr lang="ar-SA" sz="2400" b="1" dirty="0" smtClean="0"/>
              <a:t>الفقه الاسلامي يعتد بالارادة المنفردة كسبب لانشاء التصرف وترتيب الآثار القانونية كالملكية والوصية وانقضاء وسقوط الالتزام  بالابراء . والاصل في الالتزامات القولية وفي العقود في الفقه الاسلامي هي الارادة المنفردة </a:t>
            </a:r>
          </a:p>
        </p:txBody>
      </p:sp>
      <p:sp>
        <p:nvSpPr>
          <p:cNvPr id="4" name="Slide Number Placeholder 3"/>
          <p:cNvSpPr>
            <a:spLocks noGrp="1"/>
          </p:cNvSpPr>
          <p:nvPr>
            <p:ph type="sldNum" sz="quarter" idx="12"/>
          </p:nvPr>
        </p:nvSpPr>
        <p:spPr/>
        <p:txBody>
          <a:bodyPr/>
          <a:lstStyle/>
          <a:p>
            <a:fld id="{B6F15528-21DE-4FAA-801E-634DDDAF4B2B}" type="slidenum">
              <a:rPr lang="en-US" smtClean="0"/>
              <a:pPr/>
              <a:t>15</a:t>
            </a:fld>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87362"/>
          </a:xfrm>
        </p:spPr>
        <p:txBody>
          <a:bodyPr>
            <a:normAutofit fontScale="90000"/>
          </a:bodyPr>
          <a:lstStyle/>
          <a:p>
            <a:r>
              <a:rPr lang="ar-SA" b="1" u="sng" dirty="0" smtClean="0"/>
              <a:t>الطبيعة القانونية للكفالة </a:t>
            </a:r>
            <a:endParaRPr lang="en-US" b="1" u="sng" dirty="0"/>
          </a:p>
        </p:txBody>
      </p:sp>
      <p:sp>
        <p:nvSpPr>
          <p:cNvPr id="3" name="Content Placeholder 2"/>
          <p:cNvSpPr>
            <a:spLocks noGrp="1"/>
          </p:cNvSpPr>
          <p:nvPr>
            <p:ph idx="1"/>
          </p:nvPr>
        </p:nvSpPr>
        <p:spPr>
          <a:xfrm>
            <a:off x="457200" y="838200"/>
            <a:ext cx="8229600" cy="5287963"/>
          </a:xfrm>
        </p:spPr>
        <p:txBody>
          <a:bodyPr/>
          <a:lstStyle/>
          <a:p>
            <a:pPr algn="r">
              <a:buNone/>
            </a:pPr>
            <a:r>
              <a:rPr lang="ar-SA" b="1" dirty="0" smtClean="0"/>
              <a:t>اولا : عقد رضائي : انها تتم بارادة الكفيل ولا يلزم رضا الدائن لانعقاده لان القبول ليس ركنا في الكفالة وليس لازما لانعقادها .</a:t>
            </a:r>
          </a:p>
          <a:p>
            <a:pPr algn="r">
              <a:buNone/>
            </a:pPr>
            <a:endParaRPr lang="ar-SA" b="1" dirty="0" smtClean="0"/>
          </a:p>
          <a:p>
            <a:pPr algn="r">
              <a:buNone/>
            </a:pPr>
            <a:r>
              <a:rPr lang="ar-SA" b="1" dirty="0" smtClean="0"/>
              <a:t>في النظام السعودي : </a:t>
            </a:r>
          </a:p>
          <a:p>
            <a:pPr algn="r">
              <a:buNone/>
            </a:pPr>
            <a:r>
              <a:rPr lang="ar-SA" b="1" dirty="0" smtClean="0"/>
              <a:t>اخذ النظام السعودي بالفقه الاسلامي واعتبر الكفالة بانها : هي تصرفا بارادة الكفيل وحده منفردا ولا يلزم لانشائها رضا الدائن المكفول له لان القبول ليس ركنا وغير لازم لانعقادها. </a:t>
            </a:r>
            <a:endParaRPr lang="en-US" b="1"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16</a:t>
            </a:fld>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22"/>
          <p:cNvGrpSpPr/>
          <p:nvPr/>
        </p:nvGrpSpPr>
        <p:grpSpPr>
          <a:xfrm>
            <a:off x="683568" y="1484782"/>
            <a:ext cx="7992887" cy="4896548"/>
            <a:chOff x="0" y="-1"/>
            <a:chExt cx="7992885" cy="4896546"/>
          </a:xfrm>
        </p:grpSpPr>
        <p:sp>
          <p:nvSpPr>
            <p:cNvPr id="120" name="Shape 120"/>
            <p:cNvSpPr/>
            <p:nvPr/>
          </p:nvSpPr>
          <p:spPr>
            <a:xfrm>
              <a:off x="0" y="-1"/>
              <a:ext cx="7992885" cy="4896546"/>
            </a:xfrm>
            <a:prstGeom prst="rect">
              <a:avLst/>
            </a:prstGeom>
            <a:gradFill flip="none" rotWithShape="1">
              <a:gsLst>
                <a:gs pos="0">
                  <a:srgbClr val="5D8700"/>
                </a:gs>
                <a:gs pos="68000">
                  <a:srgbClr val="ADD764"/>
                </a:gs>
                <a:gs pos="100000">
                  <a:srgbClr val="D5F0B1"/>
                </a:gs>
              </a:gsLst>
              <a:path path="circle">
                <a:fillToRect l="-19636" t="62278" r="119636" b="37721"/>
              </a:path>
            </a:gradFill>
            <a:ln w="12700" cap="flat">
              <a:noFill/>
              <a:miter lim="400000"/>
            </a:ln>
            <a:effectLst>
              <a:outerShdw blurRad="63500" dist="38100" dir="5400000" rotWithShape="0">
                <a:srgbClr val="33440A">
                  <a:alpha val="48000"/>
                </a:srgbClr>
              </a:outerShdw>
            </a:effectLst>
          </p:spPr>
          <p:txBody>
            <a:bodyPr wrap="square" lIns="45719" tIns="45719" rIns="45719" bIns="45719" numCol="1" anchor="ctr">
              <a:noAutofit/>
            </a:bodyPr>
            <a:lstStyle/>
            <a:p>
              <a:pPr algn="ctr" rtl="0">
                <a:defRPr sz="2800"/>
              </a:pPr>
              <a:endParaRPr dirty="0"/>
            </a:p>
          </p:txBody>
        </p:sp>
        <p:sp>
          <p:nvSpPr>
            <p:cNvPr id="121" name="Shape 121"/>
            <p:cNvSpPr/>
            <p:nvPr/>
          </p:nvSpPr>
          <p:spPr>
            <a:xfrm>
              <a:off x="0" y="370782"/>
              <a:ext cx="7992885" cy="4154980"/>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p>
              <a:pPr algn="ctr" rtl="0">
                <a:defRPr sz="3200" b="1"/>
              </a:pPr>
              <a:r>
                <a:rPr lang="ar-SA" dirty="0" smtClean="0">
                  <a:latin typeface="AGA Sindibad Regular"/>
                  <a:ea typeface="AGA Sindibad Regular"/>
                  <a:cs typeface="AGA Sindibad Regular"/>
                  <a:sym typeface="AGA Sindibad Regular"/>
                </a:rPr>
                <a:t>المحاضرة الثانية </a:t>
              </a:r>
            </a:p>
            <a:p>
              <a:pPr algn="ctr" rtl="0">
                <a:defRPr sz="3200" b="1"/>
              </a:pPr>
              <a:endParaRPr lang="ar-SA" dirty="0" smtClean="0">
                <a:latin typeface="AGA Sindibad Regular"/>
                <a:ea typeface="AGA Sindibad Regular"/>
                <a:cs typeface="AGA Sindibad Regular"/>
                <a:sym typeface="AGA Sindibad Regular"/>
              </a:endParaRPr>
            </a:p>
            <a:p>
              <a:pPr algn="ctr" rtl="0">
                <a:defRPr sz="3200" b="1"/>
              </a:pPr>
              <a:r>
                <a:rPr dirty="0" err="1" smtClean="0">
                  <a:latin typeface="AGA Sindibad Regular"/>
                  <a:ea typeface="AGA Sindibad Regular"/>
                  <a:cs typeface="AGA Sindibad Regular"/>
                  <a:sym typeface="AGA Sindibad Regular"/>
                </a:rPr>
                <a:t>نشاط</a:t>
              </a:r>
              <a:r>
                <a:rPr dirty="0" smtClean="0">
                  <a:latin typeface="AGA Sindibad Regular"/>
                  <a:ea typeface="AGA Sindibad Regular"/>
                  <a:cs typeface="AGA Sindibad Regular"/>
                  <a:sym typeface="AGA Sindibad Regular"/>
                </a:rPr>
                <a:t> </a:t>
              </a:r>
              <a:r>
                <a:rPr dirty="0" err="1">
                  <a:latin typeface="AGA Sindibad Regular"/>
                  <a:ea typeface="AGA Sindibad Regular"/>
                  <a:cs typeface="AGA Sindibad Regular"/>
                  <a:sym typeface="AGA Sindibad Regular"/>
                </a:rPr>
                <a:t>لصالح</a:t>
              </a:r>
              <a:r>
                <a:rPr dirty="0">
                  <a:latin typeface="AGA Sindibad Regular"/>
                  <a:ea typeface="AGA Sindibad Regular"/>
                  <a:cs typeface="AGA Sindibad Regular"/>
                  <a:sym typeface="AGA Sindibad Regular"/>
                </a:rPr>
                <a:t> </a:t>
              </a:r>
              <a:r>
                <a:rPr dirty="0" err="1">
                  <a:latin typeface="AGA Sindibad Regular"/>
                  <a:ea typeface="AGA Sindibad Regular"/>
                  <a:cs typeface="AGA Sindibad Regular"/>
                  <a:sym typeface="AGA Sindibad Regular"/>
                </a:rPr>
                <a:t>مادة</a:t>
              </a:r>
              <a:r>
                <a:rPr dirty="0">
                  <a:latin typeface="AGA Sindibad Regular"/>
                  <a:ea typeface="AGA Sindibad Regular"/>
                  <a:cs typeface="AGA Sindibad Regular"/>
                  <a:sym typeface="AGA Sindibad Regular"/>
                </a:rPr>
                <a:t> </a:t>
              </a:r>
              <a:r>
                <a:rPr dirty="0" err="1">
                  <a:latin typeface="AGA Sindibad Regular"/>
                  <a:ea typeface="AGA Sindibad Regular"/>
                  <a:cs typeface="AGA Sindibad Regular"/>
                  <a:sym typeface="AGA Sindibad Regular"/>
                </a:rPr>
                <a:t>أحكام</a:t>
              </a:r>
              <a:r>
                <a:rPr dirty="0">
                  <a:latin typeface="AGA Sindibad Regular"/>
                  <a:ea typeface="AGA Sindibad Regular"/>
                  <a:cs typeface="AGA Sindibad Regular"/>
                  <a:sym typeface="AGA Sindibad Regular"/>
                </a:rPr>
                <a:t> </a:t>
              </a:r>
              <a:r>
                <a:rPr dirty="0" err="1">
                  <a:latin typeface="AGA Sindibad Regular"/>
                  <a:ea typeface="AGA Sindibad Regular"/>
                  <a:cs typeface="AGA Sindibad Regular"/>
                  <a:sym typeface="AGA Sindibad Regular"/>
                </a:rPr>
                <a:t>الضمان</a:t>
              </a:r>
              <a:r>
                <a:rPr dirty="0">
                  <a:latin typeface="AGA Sindibad Regular"/>
                  <a:ea typeface="AGA Sindibad Regular"/>
                  <a:cs typeface="AGA Sindibad Regular"/>
                  <a:sym typeface="AGA Sindibad Regular"/>
                </a:rPr>
                <a:t> </a:t>
              </a:r>
              <a:r>
                <a:rPr dirty="0" err="1">
                  <a:latin typeface="AGA Sindibad Regular"/>
                  <a:ea typeface="AGA Sindibad Regular"/>
                  <a:cs typeface="AGA Sindibad Regular"/>
                  <a:sym typeface="AGA Sindibad Regular"/>
                </a:rPr>
                <a:t>العيني</a:t>
              </a:r>
              <a:r>
                <a:rPr dirty="0">
                  <a:latin typeface="AGA Sindibad Regular"/>
                  <a:ea typeface="AGA Sindibad Regular"/>
                  <a:cs typeface="AGA Sindibad Regular"/>
                  <a:sym typeface="AGA Sindibad Regular"/>
                </a:rPr>
                <a:t> و </a:t>
              </a:r>
              <a:r>
                <a:rPr dirty="0" err="1">
                  <a:latin typeface="AGA Sindibad Regular"/>
                  <a:ea typeface="AGA Sindibad Regular"/>
                  <a:cs typeface="AGA Sindibad Regular"/>
                  <a:sym typeface="AGA Sindibad Regular"/>
                </a:rPr>
                <a:t>الشخصي</a:t>
              </a:r>
              <a:endParaRPr dirty="0">
                <a:solidFill>
                  <a:srgbClr val="FFFFFF"/>
                </a:solidFill>
              </a:endParaRPr>
            </a:p>
            <a:p>
              <a:pPr algn="ctr" rtl="0">
                <a:defRPr sz="2800"/>
              </a:pPr>
              <a:r>
                <a:rPr dirty="0"/>
                <a:t>405 </a:t>
              </a:r>
              <a:r>
                <a:rPr dirty="0" err="1"/>
                <a:t>حقق</a:t>
              </a:r>
              <a:endParaRPr dirty="0">
                <a:solidFill>
                  <a:srgbClr val="FFFFFF"/>
                </a:solidFill>
              </a:endParaRPr>
            </a:p>
            <a:p>
              <a:pPr algn="ctr" rtl="0">
                <a:defRPr sz="2800" b="1"/>
              </a:pPr>
              <a:endParaRPr dirty="0"/>
            </a:p>
            <a:p>
              <a:pPr algn="ctr" rtl="0">
                <a:defRPr sz="2800" b="1"/>
              </a:pPr>
              <a:r>
                <a:rPr dirty="0" err="1"/>
                <a:t>إعداد</a:t>
              </a:r>
              <a:r>
                <a:rPr dirty="0"/>
                <a:t> </a:t>
              </a:r>
              <a:r>
                <a:rPr dirty="0" err="1"/>
                <a:t>الطالبات</a:t>
              </a:r>
              <a:r>
                <a:rPr dirty="0"/>
                <a:t>:</a:t>
              </a:r>
              <a:endParaRPr dirty="0">
                <a:solidFill>
                  <a:srgbClr val="FFFFFF"/>
                </a:solidFill>
              </a:endParaRPr>
            </a:p>
            <a:p>
              <a:pPr algn="ctr" rtl="0">
                <a:defRPr sz="2800"/>
              </a:pPr>
              <a:r>
                <a:rPr dirty="0" err="1"/>
                <a:t>بشرى</a:t>
              </a:r>
              <a:r>
                <a:rPr dirty="0"/>
                <a:t> </a:t>
              </a:r>
              <a:r>
                <a:rPr dirty="0" err="1"/>
                <a:t>الزامل</a:t>
              </a:r>
              <a:r>
                <a:rPr dirty="0"/>
                <a:t> ، </a:t>
              </a:r>
              <a:r>
                <a:rPr dirty="0" err="1"/>
                <a:t>شادن</a:t>
              </a:r>
              <a:r>
                <a:rPr dirty="0"/>
                <a:t> </a:t>
              </a:r>
              <a:r>
                <a:rPr dirty="0" err="1"/>
                <a:t>المنصور</a:t>
              </a:r>
              <a:r>
                <a:rPr dirty="0"/>
                <a:t> ، </a:t>
              </a:r>
              <a:r>
                <a:rPr dirty="0" err="1"/>
                <a:t>شادن</a:t>
              </a:r>
              <a:r>
                <a:rPr dirty="0"/>
                <a:t> </a:t>
              </a:r>
              <a:r>
                <a:rPr dirty="0" err="1"/>
                <a:t>الهريش</a:t>
              </a:r>
              <a:endParaRPr dirty="0"/>
            </a:p>
            <a:p>
              <a:pPr algn="ctr" rtl="0">
                <a:defRPr sz="2800" b="1"/>
              </a:pPr>
              <a:r>
                <a:rPr dirty="0" err="1"/>
                <a:t>إشراف</a:t>
              </a:r>
              <a:r>
                <a:rPr dirty="0"/>
                <a:t> :</a:t>
              </a:r>
              <a:endParaRPr dirty="0">
                <a:solidFill>
                  <a:srgbClr val="FFFFFF"/>
                </a:solidFill>
              </a:endParaRPr>
            </a:p>
            <a:p>
              <a:pPr algn="ctr" rtl="0">
                <a:defRPr sz="2800"/>
              </a:pPr>
              <a:r>
                <a:rPr dirty="0"/>
                <a:t>د. </a:t>
              </a:r>
              <a:r>
                <a:rPr dirty="0" err="1"/>
                <a:t>إيمان</a:t>
              </a:r>
              <a:r>
                <a:rPr dirty="0"/>
                <a:t> </a:t>
              </a:r>
              <a:r>
                <a:rPr dirty="0" err="1"/>
                <a:t>حسين</a:t>
              </a:r>
              <a:r>
                <a:rPr dirty="0"/>
                <a:t> </a:t>
              </a:r>
              <a:r>
                <a:rPr dirty="0" err="1"/>
                <a:t>محمد</a:t>
              </a:r>
              <a:r>
                <a:rPr dirty="0"/>
                <a:t> </a:t>
              </a:r>
              <a:r>
                <a:rPr dirty="0" err="1"/>
                <a:t>الشلول</a:t>
              </a:r>
              <a:endParaRPr dirty="0"/>
            </a:p>
          </p:txBody>
        </p:sp>
      </p:grpSp>
      <p:sp>
        <p:nvSpPr>
          <p:cNvPr id="5" name="Slide Number Placeholder 4"/>
          <p:cNvSpPr>
            <a:spLocks noGrp="1"/>
          </p:cNvSpPr>
          <p:nvPr>
            <p:ph type="sldNum" sz="quarter" idx="12"/>
          </p:nvPr>
        </p:nvSpPr>
        <p:spPr/>
        <p:txBody>
          <a:bodyPr/>
          <a:lstStyle/>
          <a:p>
            <a:fld id="{B6F15528-21DE-4FAA-801E-634DDDAF4B2B}" type="slidenum">
              <a:rPr lang="en-US" smtClean="0"/>
              <a:pPr/>
              <a:t>17</a:t>
            </a:fld>
            <a:endParaRPr lang="en-US"/>
          </a:p>
        </p:txBody>
      </p:sp>
    </p:spTree>
  </p:cSld>
  <p:clrMapOvr>
    <a:masterClrMapping/>
  </p:clrMapOvr>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 name="Shape 124"/>
          <p:cNvSpPr/>
          <p:nvPr/>
        </p:nvSpPr>
        <p:spPr>
          <a:xfrm>
            <a:off x="2374712" y="421211"/>
            <a:ext cx="4248474" cy="889576"/>
          </a:xfrm>
          <a:prstGeom prst="rect">
            <a:avLst/>
          </a:prstGeom>
          <a:gradFill>
            <a:gsLst>
              <a:gs pos="0">
                <a:srgbClr val="0F7C88"/>
              </a:gs>
              <a:gs pos="68000">
                <a:srgbClr val="7CC1CA"/>
              </a:gs>
              <a:gs pos="100000">
                <a:srgbClr val="BBE1E7"/>
              </a:gs>
            </a:gsLst>
            <a:path path="circle">
              <a:fillToRect l="-19636" t="62278" r="119636" b="37721"/>
            </a:path>
          </a:gradFill>
          <a:ln w="12700">
            <a:miter lim="400000"/>
          </a:ln>
          <a:effectLst>
            <a:outerShdw blurRad="63500" dist="38100" dir="5400000" rotWithShape="0">
              <a:srgbClr val="1D3C3F">
                <a:alpha val="48000"/>
              </a:srgbClr>
            </a:outerShdw>
          </a:effectLst>
          <a:extLst>
            <a:ext uri="{C572A759-6A51-4108-AA02-DFA0A04FC94B}">
              <ma14:wrappingTextBoxFlag xmlns="" xmlns:ma14="http://schemas.microsoft.com/office/mac/drawingml/2011/main" val="1"/>
            </a:ext>
          </a:extLst>
        </p:spPr>
        <p:txBody>
          <a:bodyPr lIns="45719" rIns="45719">
            <a:spAutoFit/>
          </a:bodyPr>
          <a:lstStyle>
            <a:lvl1pPr algn="ctr">
              <a:defRPr sz="4800" b="1"/>
            </a:lvl1pPr>
          </a:lstStyle>
          <a:p>
            <a:pPr rtl="0">
              <a:defRPr/>
            </a:pPr>
            <a:r>
              <a:t>أقسام الكفالة</a:t>
            </a:r>
          </a:p>
        </p:txBody>
      </p:sp>
      <p:sp>
        <p:nvSpPr>
          <p:cNvPr id="125" name="Shape 125"/>
          <p:cNvSpPr/>
          <p:nvPr/>
        </p:nvSpPr>
        <p:spPr>
          <a:xfrm>
            <a:off x="142464" y="1414589"/>
            <a:ext cx="8712970" cy="1096316"/>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r" rtl="0">
              <a:defRPr sz="2800">
                <a:solidFill>
                  <a:srgbClr val="72951A"/>
                </a:solidFill>
              </a:defRPr>
            </a:pPr>
            <a:r>
              <a:rPr dirty="0" err="1"/>
              <a:t>تنقسم</a:t>
            </a:r>
            <a:r>
              <a:rPr dirty="0"/>
              <a:t> </a:t>
            </a:r>
            <a:r>
              <a:rPr dirty="0" err="1"/>
              <a:t>الكفالة</a:t>
            </a:r>
            <a:r>
              <a:rPr dirty="0"/>
              <a:t> في </a:t>
            </a:r>
            <a:r>
              <a:rPr dirty="0" err="1"/>
              <a:t>الفقه</a:t>
            </a:r>
            <a:r>
              <a:rPr dirty="0"/>
              <a:t> </a:t>
            </a:r>
            <a:r>
              <a:rPr dirty="0" err="1"/>
              <a:t>الإسلامي</a:t>
            </a:r>
            <a:r>
              <a:rPr dirty="0"/>
              <a:t> </a:t>
            </a:r>
            <a:r>
              <a:rPr dirty="0" err="1"/>
              <a:t>والقانون</a:t>
            </a:r>
            <a:r>
              <a:rPr dirty="0"/>
              <a:t> </a:t>
            </a:r>
            <a:r>
              <a:rPr dirty="0" err="1"/>
              <a:t>إلى</a:t>
            </a:r>
            <a:r>
              <a:rPr dirty="0"/>
              <a:t> </a:t>
            </a:r>
            <a:r>
              <a:rPr dirty="0" err="1"/>
              <a:t>تقسيمات</a:t>
            </a:r>
            <a:r>
              <a:rPr dirty="0"/>
              <a:t> </a:t>
            </a:r>
            <a:r>
              <a:rPr dirty="0" err="1"/>
              <a:t>مختلفة</a:t>
            </a:r>
            <a:r>
              <a:rPr dirty="0"/>
              <a:t> ، </a:t>
            </a:r>
            <a:r>
              <a:rPr dirty="0" err="1"/>
              <a:t>باعتبار</a:t>
            </a:r>
            <a:r>
              <a:rPr dirty="0"/>
              <a:t> :</a:t>
            </a:r>
          </a:p>
        </p:txBody>
      </p:sp>
      <p:grpSp>
        <p:nvGrpSpPr>
          <p:cNvPr id="2" name="Group 128"/>
          <p:cNvGrpSpPr/>
          <p:nvPr/>
        </p:nvGrpSpPr>
        <p:grpSpPr>
          <a:xfrm>
            <a:off x="5674116" y="1937809"/>
            <a:ext cx="3205401" cy="2304257"/>
            <a:chOff x="0" y="0"/>
            <a:chExt cx="3205400" cy="2304256"/>
          </a:xfrm>
        </p:grpSpPr>
        <p:sp>
          <p:nvSpPr>
            <p:cNvPr id="126" name="Shape 126"/>
            <p:cNvSpPr/>
            <p:nvPr/>
          </p:nvSpPr>
          <p:spPr>
            <a:xfrm>
              <a:off x="-1" y="-1"/>
              <a:ext cx="3205402" cy="2304258"/>
            </a:xfrm>
            <a:prstGeom prst="ellipse">
              <a:avLst/>
            </a:prstGeom>
            <a:gradFill flip="none" rotWithShape="1">
              <a:gsLst>
                <a:gs pos="0">
                  <a:srgbClr val="5D8700"/>
                </a:gs>
                <a:gs pos="68000">
                  <a:srgbClr val="ADD764"/>
                </a:gs>
                <a:gs pos="100000">
                  <a:srgbClr val="D5F0B1"/>
                </a:gs>
              </a:gsLst>
              <a:path path="circle">
                <a:fillToRect l="-19636" t="62278" r="119636" b="37721"/>
              </a:path>
            </a:gradFill>
            <a:ln w="12700" cap="flat">
              <a:noFill/>
              <a:miter lim="400000"/>
            </a:ln>
            <a:effectLst>
              <a:outerShdw blurRad="63500" dist="38100" dir="5400000" rotWithShape="0">
                <a:srgbClr val="33440A">
                  <a:alpha val="48000"/>
                </a:srgbClr>
              </a:outerShdw>
            </a:effectLst>
          </p:spPr>
          <p:txBody>
            <a:bodyPr wrap="square" lIns="45719" tIns="45719" rIns="45719" bIns="45719" numCol="1" anchor="ctr">
              <a:noAutofit/>
            </a:bodyPr>
            <a:lstStyle/>
            <a:p>
              <a:pPr algn="ctr" rtl="0">
                <a:defRPr sz="2400"/>
              </a:pPr>
              <a:endParaRPr/>
            </a:p>
          </p:txBody>
        </p:sp>
        <p:sp>
          <p:nvSpPr>
            <p:cNvPr id="127" name="Shape 127"/>
            <p:cNvSpPr/>
            <p:nvPr/>
          </p:nvSpPr>
          <p:spPr>
            <a:xfrm>
              <a:off x="469420" y="251437"/>
              <a:ext cx="2266559" cy="180138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p>
              <a:pPr algn="ctr" rtl="0">
                <a:defRPr sz="2400" b="1"/>
              </a:pPr>
              <a:r>
                <a:t>مصدرها</a:t>
              </a:r>
              <a:r>
                <a:rPr b="0"/>
                <a:t>:</a:t>
              </a:r>
              <a:endParaRPr>
                <a:solidFill>
                  <a:srgbClr val="FFFFFF"/>
                </a:solidFill>
              </a:endParaRPr>
            </a:p>
            <a:p>
              <a:pPr algn="ctr" rtl="0">
                <a:defRPr sz="2400"/>
              </a:pPr>
              <a:r>
                <a:t>كفالة قانونية وكفالة اتفاقية وكفالة قضائية</a:t>
              </a:r>
            </a:p>
          </p:txBody>
        </p:sp>
      </p:grpSp>
      <p:grpSp>
        <p:nvGrpSpPr>
          <p:cNvPr id="3" name="Group 131"/>
          <p:cNvGrpSpPr/>
          <p:nvPr/>
        </p:nvGrpSpPr>
        <p:grpSpPr>
          <a:xfrm>
            <a:off x="1835696" y="1994170"/>
            <a:ext cx="3205401" cy="2304257"/>
            <a:chOff x="0" y="0"/>
            <a:chExt cx="3205400" cy="2304256"/>
          </a:xfrm>
        </p:grpSpPr>
        <p:sp>
          <p:nvSpPr>
            <p:cNvPr id="129" name="Shape 129"/>
            <p:cNvSpPr/>
            <p:nvPr/>
          </p:nvSpPr>
          <p:spPr>
            <a:xfrm>
              <a:off x="-1" y="-1"/>
              <a:ext cx="3205402" cy="2304258"/>
            </a:xfrm>
            <a:prstGeom prst="ellipse">
              <a:avLst/>
            </a:prstGeom>
            <a:gradFill flip="none" rotWithShape="1">
              <a:gsLst>
                <a:gs pos="0">
                  <a:srgbClr val="5D8700"/>
                </a:gs>
                <a:gs pos="68000">
                  <a:srgbClr val="ADD764"/>
                </a:gs>
                <a:gs pos="100000">
                  <a:srgbClr val="D5F0B1"/>
                </a:gs>
              </a:gsLst>
              <a:path path="circle">
                <a:fillToRect l="-19636" t="62278" r="119636" b="37721"/>
              </a:path>
            </a:gradFill>
            <a:ln w="12700" cap="flat">
              <a:noFill/>
              <a:miter lim="400000"/>
            </a:ln>
            <a:effectLst>
              <a:outerShdw blurRad="63500" dist="38100" dir="5400000" rotWithShape="0">
                <a:srgbClr val="33440A">
                  <a:alpha val="48000"/>
                </a:srgbClr>
              </a:outerShdw>
            </a:effectLst>
          </p:spPr>
          <p:txBody>
            <a:bodyPr wrap="square" lIns="45719" tIns="45719" rIns="45719" bIns="45719" numCol="1" anchor="ctr">
              <a:noAutofit/>
            </a:bodyPr>
            <a:lstStyle/>
            <a:p>
              <a:pPr algn="ctr" rtl="0">
                <a:defRPr sz="2400"/>
              </a:pPr>
              <a:endParaRPr/>
            </a:p>
          </p:txBody>
        </p:sp>
        <p:sp>
          <p:nvSpPr>
            <p:cNvPr id="130" name="Shape 130"/>
            <p:cNvSpPr/>
            <p:nvPr/>
          </p:nvSpPr>
          <p:spPr>
            <a:xfrm>
              <a:off x="469420" y="234434"/>
              <a:ext cx="2266559" cy="1835388"/>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p>
              <a:pPr algn="ctr" rtl="0">
                <a:defRPr sz="2400" b="1"/>
              </a:pPr>
              <a:r>
                <a:t>صيغتها: </a:t>
              </a:r>
              <a:endParaRPr>
                <a:solidFill>
                  <a:srgbClr val="FFFFFF"/>
                </a:solidFill>
              </a:endParaRPr>
            </a:p>
            <a:p>
              <a:pPr algn="ctr" rtl="0">
                <a:defRPr sz="2400"/>
              </a:pPr>
              <a:r>
                <a:t>كفالة منجزة و كفالة معلقة وكفالة مضافة إلى أجل مستقبل</a:t>
              </a:r>
            </a:p>
          </p:txBody>
        </p:sp>
      </p:grpSp>
      <p:grpSp>
        <p:nvGrpSpPr>
          <p:cNvPr id="4" name="Group 134"/>
          <p:cNvGrpSpPr/>
          <p:nvPr/>
        </p:nvGrpSpPr>
        <p:grpSpPr>
          <a:xfrm>
            <a:off x="3999115" y="4366033"/>
            <a:ext cx="3205402" cy="2304257"/>
            <a:chOff x="0" y="0"/>
            <a:chExt cx="3205400" cy="2304256"/>
          </a:xfrm>
        </p:grpSpPr>
        <p:sp>
          <p:nvSpPr>
            <p:cNvPr id="132" name="Shape 132"/>
            <p:cNvSpPr/>
            <p:nvPr/>
          </p:nvSpPr>
          <p:spPr>
            <a:xfrm>
              <a:off x="-1" y="-1"/>
              <a:ext cx="3205402" cy="2304258"/>
            </a:xfrm>
            <a:prstGeom prst="ellipse">
              <a:avLst/>
            </a:prstGeom>
            <a:gradFill flip="none" rotWithShape="1">
              <a:gsLst>
                <a:gs pos="0">
                  <a:srgbClr val="5D8700"/>
                </a:gs>
                <a:gs pos="68000">
                  <a:srgbClr val="ADD764"/>
                </a:gs>
                <a:gs pos="100000">
                  <a:srgbClr val="D5F0B1"/>
                </a:gs>
              </a:gsLst>
              <a:path path="circle">
                <a:fillToRect l="-19636" t="62278" r="119636" b="37721"/>
              </a:path>
            </a:gradFill>
            <a:ln w="12700" cap="flat">
              <a:noFill/>
              <a:miter lim="400000"/>
            </a:ln>
            <a:effectLst>
              <a:outerShdw blurRad="63500" dist="38100" dir="5400000" rotWithShape="0">
                <a:srgbClr val="33440A">
                  <a:alpha val="48000"/>
                </a:srgbClr>
              </a:outerShdw>
            </a:effectLst>
          </p:spPr>
          <p:txBody>
            <a:bodyPr wrap="square" lIns="45719" tIns="45719" rIns="45719" bIns="45719" numCol="1" anchor="ctr">
              <a:noAutofit/>
            </a:bodyPr>
            <a:lstStyle/>
            <a:p>
              <a:pPr algn="ctr" rtl="0">
                <a:defRPr sz="2400"/>
              </a:pPr>
              <a:endParaRPr/>
            </a:p>
          </p:txBody>
        </p:sp>
        <p:sp>
          <p:nvSpPr>
            <p:cNvPr id="133" name="Shape 133"/>
            <p:cNvSpPr/>
            <p:nvPr/>
          </p:nvSpPr>
          <p:spPr>
            <a:xfrm>
              <a:off x="469420" y="251437"/>
              <a:ext cx="2266559" cy="180138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p>
              <a:pPr algn="ctr" rtl="0">
                <a:defRPr sz="2400" b="1"/>
              </a:pPr>
              <a:r>
                <a:t>أوصافها :</a:t>
              </a:r>
              <a:endParaRPr>
                <a:solidFill>
                  <a:srgbClr val="FFFFFF"/>
                </a:solidFill>
              </a:endParaRPr>
            </a:p>
            <a:p>
              <a:pPr algn="ctr" rtl="0">
                <a:defRPr sz="2400"/>
              </a:pPr>
              <a:r>
                <a:t>كفالة مطلقة و كفالة مؤقتة و كفالة معجلة ومؤجلة</a:t>
              </a:r>
            </a:p>
          </p:txBody>
        </p:sp>
      </p:grpSp>
      <p:grpSp>
        <p:nvGrpSpPr>
          <p:cNvPr id="5" name="Group 137"/>
          <p:cNvGrpSpPr/>
          <p:nvPr/>
        </p:nvGrpSpPr>
        <p:grpSpPr>
          <a:xfrm>
            <a:off x="165593" y="4345964"/>
            <a:ext cx="3205402" cy="2304257"/>
            <a:chOff x="0" y="0"/>
            <a:chExt cx="3205400" cy="2304256"/>
          </a:xfrm>
        </p:grpSpPr>
        <p:sp>
          <p:nvSpPr>
            <p:cNvPr id="135" name="Shape 135"/>
            <p:cNvSpPr/>
            <p:nvPr/>
          </p:nvSpPr>
          <p:spPr>
            <a:xfrm>
              <a:off x="-1" y="-1"/>
              <a:ext cx="3205402" cy="2304258"/>
            </a:xfrm>
            <a:prstGeom prst="ellipse">
              <a:avLst/>
            </a:prstGeom>
            <a:gradFill flip="none" rotWithShape="1">
              <a:gsLst>
                <a:gs pos="0">
                  <a:srgbClr val="5D8700"/>
                </a:gs>
                <a:gs pos="68000">
                  <a:srgbClr val="ADD764"/>
                </a:gs>
                <a:gs pos="100000">
                  <a:srgbClr val="D5F0B1"/>
                </a:gs>
              </a:gsLst>
              <a:path path="circle">
                <a:fillToRect l="-19636" t="62278" r="119636" b="37721"/>
              </a:path>
            </a:gradFill>
            <a:ln w="12700" cap="flat">
              <a:noFill/>
              <a:miter lim="400000"/>
            </a:ln>
            <a:effectLst>
              <a:outerShdw blurRad="63500" dist="38100" dir="5400000" rotWithShape="0">
                <a:srgbClr val="33440A">
                  <a:alpha val="48000"/>
                </a:srgbClr>
              </a:outerShdw>
            </a:effectLst>
          </p:spPr>
          <p:txBody>
            <a:bodyPr wrap="square" lIns="45719" tIns="45719" rIns="45719" bIns="45719" numCol="1" anchor="ctr">
              <a:noAutofit/>
            </a:bodyPr>
            <a:lstStyle/>
            <a:p>
              <a:pPr algn="ctr" rtl="0">
                <a:defRPr sz="2400"/>
              </a:pPr>
              <a:endParaRPr/>
            </a:p>
          </p:txBody>
        </p:sp>
        <p:sp>
          <p:nvSpPr>
            <p:cNvPr id="136" name="Shape 136"/>
            <p:cNvSpPr/>
            <p:nvPr/>
          </p:nvSpPr>
          <p:spPr>
            <a:xfrm>
              <a:off x="469420" y="454637"/>
              <a:ext cx="2266559" cy="1394982"/>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ctr">
              <a:spAutoFit/>
            </a:bodyPr>
            <a:lstStyle/>
            <a:p>
              <a:pPr algn="ctr" rtl="0">
                <a:defRPr sz="2400" b="1"/>
              </a:pPr>
              <a:r>
                <a:t>محلها :</a:t>
              </a:r>
              <a:endParaRPr>
                <a:solidFill>
                  <a:srgbClr val="FFFFFF"/>
                </a:solidFill>
              </a:endParaRPr>
            </a:p>
            <a:p>
              <a:pPr algn="ctr" rtl="0">
                <a:defRPr sz="2400"/>
              </a:pPr>
              <a:r>
                <a:t>كفالة بالنفس وكفالة بالمال وكفال بالفعل</a:t>
              </a:r>
            </a:p>
          </p:txBody>
        </p:sp>
      </p:grpSp>
      <p:sp>
        <p:nvSpPr>
          <p:cNvPr id="16" name="Slide Number Placeholder 15"/>
          <p:cNvSpPr>
            <a:spLocks noGrp="1"/>
          </p:cNvSpPr>
          <p:nvPr>
            <p:ph type="sldNum" sz="quarter" idx="12"/>
          </p:nvPr>
        </p:nvSpPr>
        <p:spPr/>
        <p:txBody>
          <a:bodyPr/>
          <a:lstStyle/>
          <a:p>
            <a:fld id="{B6F15528-21DE-4FAA-801E-634DDDAF4B2B}" type="slidenum">
              <a:rPr lang="en-US" smtClean="0"/>
              <a:pPr/>
              <a:t>18</a:t>
            </a:fld>
            <a:endParaRPr lang="en-US"/>
          </a:p>
        </p:txBody>
      </p:sp>
    </p:spTree>
  </p:cSld>
  <p:clrMapOvr>
    <a:masterClrMapping/>
  </p:clrMapOvr>
  <mc:AlternateContent xmlns:mc="http://schemas.openxmlformats.org/markup-compatibility/2006">
    <mc:Choice xmlns="" xmlns:p14="http://schemas.microsoft.com/office/powerpoint/2010/main" Requires="p14">
      <p:transition spd="slow" advClick="1" p14:dur="1200">
        <p:push dir="u"/>
      </p:transition>
    </mc:Choice>
    <mc:Fallback>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9" name="Shape 139"/>
          <p:cNvSpPr/>
          <p:nvPr/>
        </p:nvSpPr>
        <p:spPr>
          <a:xfrm>
            <a:off x="457200" y="381000"/>
            <a:ext cx="8028386" cy="646331"/>
          </a:xfrm>
          <a:prstGeom prst="rect">
            <a:avLst/>
          </a:prstGeom>
          <a:gradFill>
            <a:gsLst>
              <a:gs pos="0">
                <a:srgbClr val="8E6900"/>
              </a:gs>
              <a:gs pos="68000">
                <a:srgbClr val="ECBF5F"/>
              </a:gs>
              <a:gs pos="100000">
                <a:srgbClr val="FCDEAD"/>
              </a:gs>
            </a:gsLst>
            <a:path path="circle">
              <a:fillToRect l="-19636" t="62278" r="119636" b="37721"/>
            </a:path>
          </a:gradFill>
          <a:ln w="12700">
            <a:miter lim="400000"/>
          </a:ln>
          <a:effectLst>
            <a:outerShdw blurRad="63500" dist="38100" dir="5400000" rotWithShape="0">
              <a:srgbClr val="4A3A00">
                <a:alpha val="48000"/>
              </a:srgbClr>
            </a:outerShdw>
          </a:effectLst>
          <a:extLst>
            <a:ext uri="{C572A759-6A51-4108-AA02-DFA0A04FC94B}">
              <ma14:wrappingTextBoxFlag xmlns="" xmlns:ma14="http://schemas.microsoft.com/office/mac/drawingml/2011/main" val="1"/>
            </a:ext>
          </a:extLst>
        </p:spPr>
        <p:txBody>
          <a:bodyPr wrap="square" lIns="45719" rIns="45719">
            <a:spAutoFit/>
          </a:bodyPr>
          <a:lstStyle/>
          <a:p>
            <a:pPr algn="r" rtl="0">
              <a:defRPr sz="3600" b="1">
                <a:solidFill>
                  <a:srgbClr val="FFFFFF"/>
                </a:solidFill>
              </a:defRPr>
            </a:pPr>
            <a:r>
              <a:rPr dirty="0" err="1"/>
              <a:t>أنواع</a:t>
            </a:r>
            <a:r>
              <a:rPr dirty="0"/>
              <a:t> </a:t>
            </a:r>
            <a:r>
              <a:rPr dirty="0" err="1"/>
              <a:t>الكفالة</a:t>
            </a:r>
            <a:r>
              <a:rPr dirty="0"/>
              <a:t> </a:t>
            </a:r>
            <a:r>
              <a:rPr dirty="0" err="1"/>
              <a:t>باعتبار</a:t>
            </a:r>
            <a:r>
              <a:rPr dirty="0"/>
              <a:t> </a:t>
            </a:r>
            <a:r>
              <a:rPr dirty="0" err="1"/>
              <a:t>مصدرها</a:t>
            </a:r>
            <a:r>
              <a:rPr dirty="0"/>
              <a:t> </a:t>
            </a:r>
            <a:r>
              <a:rPr dirty="0" err="1"/>
              <a:t>أو</a:t>
            </a:r>
            <a:r>
              <a:rPr dirty="0"/>
              <a:t> </a:t>
            </a:r>
            <a:r>
              <a:rPr dirty="0" err="1"/>
              <a:t>السبب</a:t>
            </a:r>
            <a:r>
              <a:rPr dirty="0"/>
              <a:t> </a:t>
            </a:r>
            <a:r>
              <a:rPr dirty="0" err="1"/>
              <a:t>المنشئ</a:t>
            </a:r>
            <a:r>
              <a:rPr dirty="0"/>
              <a:t> </a:t>
            </a:r>
            <a:r>
              <a:rPr dirty="0" err="1"/>
              <a:t>لها</a:t>
            </a:r>
            <a:r>
              <a:rPr dirty="0"/>
              <a:t> :</a:t>
            </a:r>
          </a:p>
        </p:txBody>
      </p:sp>
      <p:sp>
        <p:nvSpPr>
          <p:cNvPr id="140" name="Shape 140"/>
          <p:cNvSpPr/>
          <p:nvPr/>
        </p:nvSpPr>
        <p:spPr>
          <a:xfrm>
            <a:off x="19503" y="1340767"/>
            <a:ext cx="9144001" cy="5262979"/>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ctr" rtl="0">
              <a:defRPr sz="2400" b="1">
                <a:solidFill>
                  <a:srgbClr val="0070C0"/>
                </a:solidFill>
              </a:defRPr>
            </a:pPr>
            <a:r>
              <a:rPr dirty="0"/>
              <a:t>1- </a:t>
            </a:r>
            <a:r>
              <a:rPr dirty="0" err="1"/>
              <a:t>الكفالة</a:t>
            </a:r>
            <a:r>
              <a:rPr dirty="0"/>
              <a:t>  </a:t>
            </a:r>
            <a:r>
              <a:rPr dirty="0" err="1"/>
              <a:t>الاتفاقية</a:t>
            </a:r>
            <a:r>
              <a:rPr dirty="0"/>
              <a:t> :</a:t>
            </a:r>
          </a:p>
          <a:p>
            <a:pPr algn="ctr" rtl="0">
              <a:defRPr sz="2400"/>
            </a:pPr>
            <a:r>
              <a:rPr dirty="0"/>
              <a:t>إذا </a:t>
            </a:r>
            <a:r>
              <a:rPr dirty="0" err="1"/>
              <a:t>كان</a:t>
            </a:r>
            <a:r>
              <a:rPr dirty="0"/>
              <a:t> </a:t>
            </a:r>
            <a:r>
              <a:rPr dirty="0" err="1"/>
              <a:t>المدين</a:t>
            </a:r>
            <a:r>
              <a:rPr dirty="0"/>
              <a:t> </a:t>
            </a:r>
            <a:r>
              <a:rPr dirty="0" err="1"/>
              <a:t>ملتزماً</a:t>
            </a:r>
            <a:r>
              <a:rPr dirty="0"/>
              <a:t> </a:t>
            </a:r>
            <a:r>
              <a:rPr dirty="0" err="1"/>
              <a:t>بتقديمها</a:t>
            </a:r>
            <a:r>
              <a:rPr dirty="0"/>
              <a:t> </a:t>
            </a:r>
            <a:r>
              <a:rPr dirty="0" err="1"/>
              <a:t>بموجب</a:t>
            </a:r>
            <a:r>
              <a:rPr dirty="0"/>
              <a:t> </a:t>
            </a:r>
            <a:r>
              <a:rPr dirty="0" err="1"/>
              <a:t>اتفاق</a:t>
            </a:r>
            <a:r>
              <a:rPr dirty="0"/>
              <a:t> </a:t>
            </a:r>
            <a:r>
              <a:rPr dirty="0" err="1"/>
              <a:t>سابق</a:t>
            </a:r>
            <a:r>
              <a:rPr dirty="0"/>
              <a:t> </a:t>
            </a:r>
            <a:r>
              <a:rPr dirty="0" err="1"/>
              <a:t>مع</a:t>
            </a:r>
            <a:r>
              <a:rPr dirty="0"/>
              <a:t> </a:t>
            </a:r>
            <a:r>
              <a:rPr dirty="0" err="1"/>
              <a:t>الدائن</a:t>
            </a:r>
            <a:r>
              <a:rPr dirty="0"/>
              <a:t> ، </a:t>
            </a:r>
            <a:r>
              <a:rPr dirty="0" err="1"/>
              <a:t>أي</a:t>
            </a:r>
            <a:r>
              <a:rPr dirty="0"/>
              <a:t> </a:t>
            </a:r>
            <a:r>
              <a:rPr dirty="0" err="1"/>
              <a:t>كان</a:t>
            </a:r>
            <a:r>
              <a:rPr dirty="0"/>
              <a:t> </a:t>
            </a:r>
            <a:r>
              <a:rPr dirty="0" err="1"/>
              <a:t>مصدر</a:t>
            </a:r>
            <a:r>
              <a:rPr dirty="0"/>
              <a:t> </a:t>
            </a:r>
            <a:r>
              <a:rPr dirty="0" err="1"/>
              <a:t>الكفالة</a:t>
            </a:r>
            <a:r>
              <a:rPr dirty="0"/>
              <a:t> </a:t>
            </a:r>
            <a:r>
              <a:rPr dirty="0" err="1"/>
              <a:t>هو</a:t>
            </a:r>
            <a:r>
              <a:rPr dirty="0"/>
              <a:t> </a:t>
            </a:r>
            <a:r>
              <a:rPr dirty="0" err="1"/>
              <a:t>هذا</a:t>
            </a:r>
            <a:r>
              <a:rPr dirty="0"/>
              <a:t> </a:t>
            </a:r>
            <a:r>
              <a:rPr dirty="0" err="1"/>
              <a:t>الاتفاق</a:t>
            </a:r>
            <a:r>
              <a:rPr dirty="0"/>
              <a:t>. </a:t>
            </a:r>
            <a:r>
              <a:rPr dirty="0" err="1"/>
              <a:t>وتحتفظ</a:t>
            </a:r>
            <a:r>
              <a:rPr dirty="0"/>
              <a:t> </a:t>
            </a:r>
            <a:r>
              <a:rPr dirty="0" err="1"/>
              <a:t>الكفالة</a:t>
            </a:r>
            <a:r>
              <a:rPr dirty="0"/>
              <a:t> </a:t>
            </a:r>
            <a:r>
              <a:rPr dirty="0" err="1"/>
              <a:t>بالصفة</a:t>
            </a:r>
            <a:r>
              <a:rPr dirty="0"/>
              <a:t> </a:t>
            </a:r>
            <a:r>
              <a:rPr dirty="0" err="1"/>
              <a:t>حتى</a:t>
            </a:r>
            <a:r>
              <a:rPr dirty="0"/>
              <a:t> </a:t>
            </a:r>
            <a:r>
              <a:rPr dirty="0" err="1"/>
              <a:t>لو</a:t>
            </a:r>
            <a:r>
              <a:rPr dirty="0"/>
              <a:t> </a:t>
            </a:r>
            <a:r>
              <a:rPr dirty="0" err="1"/>
              <a:t>أخل</a:t>
            </a:r>
            <a:r>
              <a:rPr dirty="0"/>
              <a:t> </a:t>
            </a:r>
            <a:r>
              <a:rPr dirty="0" err="1"/>
              <a:t>المدين</a:t>
            </a:r>
            <a:r>
              <a:rPr dirty="0"/>
              <a:t> </a:t>
            </a:r>
            <a:r>
              <a:rPr dirty="0" err="1"/>
              <a:t>بالتزامه</a:t>
            </a:r>
            <a:r>
              <a:rPr dirty="0"/>
              <a:t> </a:t>
            </a:r>
            <a:r>
              <a:rPr dirty="0" err="1"/>
              <a:t>مع</a:t>
            </a:r>
            <a:r>
              <a:rPr dirty="0"/>
              <a:t> </a:t>
            </a:r>
            <a:r>
              <a:rPr dirty="0" err="1"/>
              <a:t>الدائن</a:t>
            </a:r>
            <a:r>
              <a:rPr dirty="0"/>
              <a:t> </a:t>
            </a:r>
            <a:r>
              <a:rPr dirty="0" err="1"/>
              <a:t>ولم</a:t>
            </a:r>
            <a:r>
              <a:rPr dirty="0"/>
              <a:t> </a:t>
            </a:r>
            <a:r>
              <a:rPr dirty="0" err="1"/>
              <a:t>يقدم</a:t>
            </a:r>
            <a:r>
              <a:rPr dirty="0"/>
              <a:t> </a:t>
            </a:r>
            <a:r>
              <a:rPr dirty="0" err="1"/>
              <a:t>الكفالة</a:t>
            </a:r>
            <a:r>
              <a:rPr dirty="0"/>
              <a:t> ،</a:t>
            </a:r>
            <a:r>
              <a:rPr dirty="0" err="1"/>
              <a:t>وحكم</a:t>
            </a:r>
            <a:r>
              <a:rPr dirty="0"/>
              <a:t> </a:t>
            </a:r>
            <a:r>
              <a:rPr dirty="0" err="1"/>
              <a:t>القاضي</a:t>
            </a:r>
            <a:r>
              <a:rPr dirty="0"/>
              <a:t> </a:t>
            </a:r>
            <a:r>
              <a:rPr dirty="0" err="1"/>
              <a:t>بإلزامه</a:t>
            </a:r>
            <a:r>
              <a:rPr dirty="0"/>
              <a:t> </a:t>
            </a:r>
            <a:r>
              <a:rPr dirty="0" err="1"/>
              <a:t>بتقديم</a:t>
            </a:r>
            <a:r>
              <a:rPr dirty="0"/>
              <a:t> </a:t>
            </a:r>
            <a:r>
              <a:rPr dirty="0" err="1"/>
              <a:t>كفالة</a:t>
            </a:r>
            <a:r>
              <a:rPr dirty="0"/>
              <a:t> </a:t>
            </a:r>
            <a:r>
              <a:rPr dirty="0" err="1"/>
              <a:t>تضمن</a:t>
            </a:r>
            <a:r>
              <a:rPr dirty="0"/>
              <a:t> </a:t>
            </a:r>
            <a:r>
              <a:rPr dirty="0" err="1"/>
              <a:t>الوفاء</a:t>
            </a:r>
            <a:r>
              <a:rPr dirty="0"/>
              <a:t> </a:t>
            </a:r>
            <a:r>
              <a:rPr dirty="0" err="1"/>
              <a:t>بالدين</a:t>
            </a:r>
            <a:r>
              <a:rPr dirty="0"/>
              <a:t>. </a:t>
            </a:r>
          </a:p>
          <a:p>
            <a:pPr algn="ctr" rtl="0">
              <a:defRPr sz="2400"/>
            </a:pPr>
            <a:r>
              <a:rPr dirty="0" smtClean="0"/>
              <a:t>و</a:t>
            </a:r>
            <a:r>
              <a:rPr lang="ar-SA" dirty="0" smtClean="0"/>
              <a:t>رغم ذلك يبقى </a:t>
            </a:r>
            <a:r>
              <a:rPr dirty="0" err="1" smtClean="0"/>
              <a:t>حكم</a:t>
            </a:r>
            <a:r>
              <a:rPr dirty="0" smtClean="0"/>
              <a:t> </a:t>
            </a:r>
            <a:r>
              <a:rPr dirty="0" err="1"/>
              <a:t>القاضي</a:t>
            </a:r>
            <a:r>
              <a:rPr dirty="0"/>
              <a:t> في </a:t>
            </a:r>
            <a:r>
              <a:rPr dirty="0" err="1"/>
              <a:t>هذه</a:t>
            </a:r>
            <a:r>
              <a:rPr dirty="0"/>
              <a:t> </a:t>
            </a:r>
            <a:r>
              <a:rPr dirty="0" err="1"/>
              <a:t>الحالة</a:t>
            </a:r>
            <a:r>
              <a:rPr dirty="0"/>
              <a:t> </a:t>
            </a:r>
            <a:r>
              <a:rPr dirty="0" err="1"/>
              <a:t>هو</a:t>
            </a:r>
            <a:r>
              <a:rPr dirty="0"/>
              <a:t> </a:t>
            </a:r>
            <a:r>
              <a:rPr dirty="0" err="1"/>
              <a:t>مقرر</a:t>
            </a:r>
            <a:r>
              <a:rPr dirty="0"/>
              <a:t> </a:t>
            </a:r>
            <a:r>
              <a:rPr dirty="0" err="1"/>
              <a:t>للكفالة</a:t>
            </a:r>
            <a:r>
              <a:rPr dirty="0"/>
              <a:t> </a:t>
            </a:r>
            <a:r>
              <a:rPr dirty="0" err="1"/>
              <a:t>لا</a:t>
            </a:r>
            <a:r>
              <a:rPr dirty="0"/>
              <a:t> </a:t>
            </a:r>
            <a:r>
              <a:rPr dirty="0" err="1"/>
              <a:t>منشئ</a:t>
            </a:r>
            <a:r>
              <a:rPr dirty="0"/>
              <a:t> </a:t>
            </a:r>
            <a:r>
              <a:rPr dirty="0" err="1"/>
              <a:t>لها</a:t>
            </a:r>
            <a:r>
              <a:rPr dirty="0"/>
              <a:t> ، </a:t>
            </a:r>
            <a:r>
              <a:rPr dirty="0" err="1"/>
              <a:t>وأن</a:t>
            </a:r>
            <a:r>
              <a:rPr dirty="0"/>
              <a:t> </a:t>
            </a:r>
            <a:r>
              <a:rPr dirty="0" err="1"/>
              <a:t>التزام</a:t>
            </a:r>
            <a:r>
              <a:rPr dirty="0"/>
              <a:t> </a:t>
            </a:r>
            <a:r>
              <a:rPr dirty="0" err="1"/>
              <a:t>الكفيل</a:t>
            </a:r>
            <a:r>
              <a:rPr dirty="0"/>
              <a:t> </a:t>
            </a:r>
            <a:r>
              <a:rPr dirty="0" err="1"/>
              <a:t>يحدده</a:t>
            </a:r>
            <a:r>
              <a:rPr dirty="0"/>
              <a:t> </a:t>
            </a:r>
            <a:r>
              <a:rPr dirty="0" err="1"/>
              <a:t>الاتفاق</a:t>
            </a:r>
            <a:r>
              <a:rPr dirty="0"/>
              <a:t> </a:t>
            </a:r>
            <a:r>
              <a:rPr dirty="0" err="1"/>
              <a:t>لا</a:t>
            </a:r>
            <a:r>
              <a:rPr dirty="0"/>
              <a:t> </a:t>
            </a:r>
            <a:r>
              <a:rPr dirty="0" err="1"/>
              <a:t>الحكم</a:t>
            </a:r>
            <a:r>
              <a:rPr dirty="0"/>
              <a:t> </a:t>
            </a:r>
            <a:r>
              <a:rPr dirty="0" err="1"/>
              <a:t>القضائي</a:t>
            </a:r>
            <a:r>
              <a:rPr dirty="0"/>
              <a:t>.</a:t>
            </a:r>
          </a:p>
          <a:p>
            <a:pPr algn="ctr" rtl="0">
              <a:defRPr sz="2400"/>
            </a:pPr>
            <a:endParaRPr dirty="0"/>
          </a:p>
          <a:p>
            <a:pPr algn="ctr" rtl="0">
              <a:defRPr sz="2400" b="1">
                <a:solidFill>
                  <a:srgbClr val="0070C0"/>
                </a:solidFill>
              </a:defRPr>
            </a:pPr>
            <a:r>
              <a:rPr dirty="0"/>
              <a:t>2-الكفالة القضائية :</a:t>
            </a:r>
          </a:p>
          <a:p>
            <a:pPr algn="ctr" rtl="0">
              <a:defRPr sz="2400"/>
            </a:pPr>
            <a:r>
              <a:rPr dirty="0"/>
              <a:t>إذا </a:t>
            </a:r>
            <a:r>
              <a:rPr dirty="0" err="1"/>
              <a:t>كان</a:t>
            </a:r>
            <a:r>
              <a:rPr dirty="0"/>
              <a:t> </a:t>
            </a:r>
            <a:r>
              <a:rPr dirty="0" err="1"/>
              <a:t>مصدر</a:t>
            </a:r>
            <a:r>
              <a:rPr dirty="0"/>
              <a:t> </a:t>
            </a:r>
            <a:r>
              <a:rPr dirty="0" err="1"/>
              <a:t>التزام</a:t>
            </a:r>
            <a:r>
              <a:rPr dirty="0"/>
              <a:t> </a:t>
            </a:r>
            <a:r>
              <a:rPr dirty="0" err="1"/>
              <a:t>الكفيل</a:t>
            </a:r>
            <a:r>
              <a:rPr dirty="0"/>
              <a:t> </a:t>
            </a:r>
            <a:r>
              <a:rPr dirty="0" err="1"/>
              <a:t>هو</a:t>
            </a:r>
            <a:r>
              <a:rPr dirty="0"/>
              <a:t> </a:t>
            </a:r>
            <a:r>
              <a:rPr dirty="0" err="1"/>
              <a:t>حكم</a:t>
            </a:r>
            <a:r>
              <a:rPr dirty="0"/>
              <a:t> </a:t>
            </a:r>
            <a:r>
              <a:rPr dirty="0" err="1"/>
              <a:t>القضاء</a:t>
            </a:r>
            <a:r>
              <a:rPr dirty="0"/>
              <a:t> ، </a:t>
            </a:r>
            <a:r>
              <a:rPr dirty="0" err="1"/>
              <a:t>فقد</a:t>
            </a:r>
            <a:r>
              <a:rPr dirty="0"/>
              <a:t> </a:t>
            </a:r>
            <a:r>
              <a:rPr dirty="0" err="1"/>
              <a:t>يصدر</a:t>
            </a:r>
            <a:r>
              <a:rPr dirty="0"/>
              <a:t> </a:t>
            </a:r>
            <a:r>
              <a:rPr dirty="0" err="1"/>
              <a:t>حكم</a:t>
            </a:r>
            <a:r>
              <a:rPr dirty="0"/>
              <a:t> </a:t>
            </a:r>
            <a:r>
              <a:rPr dirty="0" err="1"/>
              <a:t>قضائي</a:t>
            </a:r>
            <a:r>
              <a:rPr dirty="0"/>
              <a:t> </a:t>
            </a:r>
            <a:r>
              <a:rPr dirty="0" err="1"/>
              <a:t>يلزم</a:t>
            </a:r>
            <a:r>
              <a:rPr dirty="0"/>
              <a:t> </a:t>
            </a:r>
            <a:r>
              <a:rPr dirty="0" err="1"/>
              <a:t>المحكوم</a:t>
            </a:r>
            <a:r>
              <a:rPr dirty="0"/>
              <a:t> </a:t>
            </a:r>
            <a:r>
              <a:rPr dirty="0" err="1"/>
              <a:t>له</a:t>
            </a:r>
            <a:r>
              <a:rPr dirty="0"/>
              <a:t> ، </a:t>
            </a:r>
            <a:r>
              <a:rPr dirty="0" err="1"/>
              <a:t>بالنفاذ</a:t>
            </a:r>
            <a:r>
              <a:rPr dirty="0"/>
              <a:t> </a:t>
            </a:r>
            <a:r>
              <a:rPr dirty="0" err="1"/>
              <a:t>المعجل</a:t>
            </a:r>
            <a:r>
              <a:rPr dirty="0"/>
              <a:t> </a:t>
            </a:r>
            <a:r>
              <a:rPr dirty="0" err="1"/>
              <a:t>أن</a:t>
            </a:r>
            <a:r>
              <a:rPr dirty="0"/>
              <a:t> </a:t>
            </a:r>
            <a:r>
              <a:rPr dirty="0" err="1"/>
              <a:t>يقدم</a:t>
            </a:r>
            <a:r>
              <a:rPr dirty="0"/>
              <a:t> </a:t>
            </a:r>
            <a:r>
              <a:rPr dirty="0" err="1"/>
              <a:t>كفيلاً</a:t>
            </a:r>
            <a:r>
              <a:rPr dirty="0"/>
              <a:t>.</a:t>
            </a:r>
          </a:p>
          <a:p>
            <a:pPr algn="ctr" rtl="0">
              <a:defRPr sz="2400"/>
            </a:pPr>
            <a:r>
              <a:rPr dirty="0"/>
              <a:t>كما في </a:t>
            </a:r>
            <a:r>
              <a:rPr dirty="0" err="1"/>
              <a:t>حالة</a:t>
            </a:r>
            <a:r>
              <a:rPr dirty="0"/>
              <a:t> </a:t>
            </a:r>
            <a:r>
              <a:rPr dirty="0" err="1"/>
              <a:t>المستأجر</a:t>
            </a:r>
            <a:r>
              <a:rPr dirty="0"/>
              <a:t> </a:t>
            </a:r>
            <a:r>
              <a:rPr dirty="0" err="1"/>
              <a:t>الذي</a:t>
            </a:r>
            <a:r>
              <a:rPr dirty="0"/>
              <a:t> </a:t>
            </a:r>
            <a:r>
              <a:rPr dirty="0" err="1"/>
              <a:t>حكم</a:t>
            </a:r>
            <a:r>
              <a:rPr dirty="0"/>
              <a:t> </a:t>
            </a:r>
            <a:r>
              <a:rPr dirty="0" err="1"/>
              <a:t>له</a:t>
            </a:r>
            <a:r>
              <a:rPr dirty="0"/>
              <a:t> </a:t>
            </a:r>
            <a:r>
              <a:rPr dirty="0" err="1"/>
              <a:t>بإجراء</a:t>
            </a:r>
            <a:r>
              <a:rPr dirty="0"/>
              <a:t> </a:t>
            </a:r>
            <a:r>
              <a:rPr dirty="0" err="1"/>
              <a:t>الترميمات</a:t>
            </a:r>
            <a:r>
              <a:rPr dirty="0"/>
              <a:t> و </a:t>
            </a:r>
            <a:r>
              <a:rPr dirty="0" err="1"/>
              <a:t>الإصلاحات</a:t>
            </a:r>
            <a:r>
              <a:rPr dirty="0"/>
              <a:t> </a:t>
            </a:r>
            <a:r>
              <a:rPr dirty="0" err="1"/>
              <a:t>الضرورية</a:t>
            </a:r>
            <a:r>
              <a:rPr dirty="0"/>
              <a:t> </a:t>
            </a:r>
            <a:r>
              <a:rPr dirty="0" err="1"/>
              <a:t>التي</a:t>
            </a:r>
            <a:r>
              <a:rPr dirty="0"/>
              <a:t> </a:t>
            </a:r>
            <a:r>
              <a:rPr dirty="0" err="1"/>
              <a:t>لا</a:t>
            </a:r>
            <a:r>
              <a:rPr dirty="0"/>
              <a:t> </a:t>
            </a:r>
            <a:r>
              <a:rPr dirty="0" err="1"/>
              <a:t>تحتمل</a:t>
            </a:r>
            <a:r>
              <a:rPr dirty="0"/>
              <a:t> </a:t>
            </a:r>
            <a:r>
              <a:rPr dirty="0" err="1"/>
              <a:t>التأخير</a:t>
            </a:r>
            <a:r>
              <a:rPr dirty="0"/>
              <a:t> في </a:t>
            </a:r>
            <a:r>
              <a:rPr dirty="0" err="1"/>
              <a:t>العين</a:t>
            </a:r>
            <a:r>
              <a:rPr dirty="0"/>
              <a:t> </a:t>
            </a:r>
            <a:r>
              <a:rPr dirty="0" err="1"/>
              <a:t>المؤجرة</a:t>
            </a:r>
            <a:r>
              <a:rPr dirty="0"/>
              <a:t> </a:t>
            </a:r>
            <a:r>
              <a:rPr dirty="0" err="1"/>
              <a:t>بحيث</a:t>
            </a:r>
            <a:r>
              <a:rPr dirty="0"/>
              <a:t> </a:t>
            </a:r>
            <a:r>
              <a:rPr dirty="0" err="1"/>
              <a:t>يلتزم</a:t>
            </a:r>
            <a:r>
              <a:rPr dirty="0"/>
              <a:t> </a:t>
            </a:r>
            <a:r>
              <a:rPr dirty="0" err="1"/>
              <a:t>قضاء</a:t>
            </a:r>
            <a:r>
              <a:rPr dirty="0"/>
              <a:t> </a:t>
            </a:r>
            <a:r>
              <a:rPr dirty="0" err="1"/>
              <a:t>بتقديم</a:t>
            </a:r>
            <a:r>
              <a:rPr dirty="0"/>
              <a:t> </a:t>
            </a:r>
            <a:r>
              <a:rPr dirty="0" err="1"/>
              <a:t>كفالة</a:t>
            </a:r>
            <a:r>
              <a:rPr dirty="0"/>
              <a:t> </a:t>
            </a:r>
            <a:r>
              <a:rPr dirty="0" err="1"/>
              <a:t>تضمن</a:t>
            </a:r>
            <a:r>
              <a:rPr dirty="0"/>
              <a:t> </a:t>
            </a:r>
            <a:r>
              <a:rPr dirty="0" err="1"/>
              <a:t>قيمة</a:t>
            </a:r>
            <a:r>
              <a:rPr dirty="0"/>
              <a:t> </a:t>
            </a:r>
            <a:r>
              <a:rPr dirty="0" err="1"/>
              <a:t>الأضرار</a:t>
            </a:r>
            <a:r>
              <a:rPr dirty="0"/>
              <a:t> </a:t>
            </a:r>
            <a:r>
              <a:rPr dirty="0" err="1"/>
              <a:t>التي</a:t>
            </a:r>
            <a:r>
              <a:rPr dirty="0"/>
              <a:t> </a:t>
            </a:r>
            <a:r>
              <a:rPr dirty="0" err="1"/>
              <a:t>تلحق</a:t>
            </a:r>
            <a:r>
              <a:rPr dirty="0"/>
              <a:t> </a:t>
            </a:r>
            <a:r>
              <a:rPr lang="ar-SA" dirty="0" smtClean="0"/>
              <a:t> </a:t>
            </a:r>
            <a:r>
              <a:rPr dirty="0" err="1" smtClean="0"/>
              <a:t>بالمحكوم</a:t>
            </a:r>
            <a:r>
              <a:rPr dirty="0" smtClean="0"/>
              <a:t> </a:t>
            </a:r>
            <a:r>
              <a:rPr dirty="0" err="1"/>
              <a:t>عليه</a:t>
            </a:r>
            <a:r>
              <a:rPr dirty="0"/>
              <a:t> إذا </a:t>
            </a:r>
            <a:r>
              <a:rPr dirty="0" err="1"/>
              <a:t>ثبت</a:t>
            </a:r>
            <a:r>
              <a:rPr dirty="0"/>
              <a:t> </a:t>
            </a:r>
            <a:r>
              <a:rPr dirty="0" err="1" smtClean="0"/>
              <a:t>أحقيته</a:t>
            </a:r>
            <a:r>
              <a:rPr lang="ar-SA" dirty="0" smtClean="0"/>
              <a:t> </a:t>
            </a:r>
            <a:r>
              <a:rPr dirty="0" err="1" smtClean="0"/>
              <a:t>بما</a:t>
            </a:r>
            <a:r>
              <a:rPr dirty="0" smtClean="0"/>
              <a:t> </a:t>
            </a:r>
            <a:r>
              <a:rPr dirty="0" err="1"/>
              <a:t>حكم</a:t>
            </a:r>
            <a:r>
              <a:rPr dirty="0"/>
              <a:t> </a:t>
            </a:r>
            <a:r>
              <a:rPr dirty="0" err="1" smtClean="0"/>
              <a:t>له</a:t>
            </a:r>
            <a:r>
              <a:rPr dirty="0" smtClean="0"/>
              <a:t> </a:t>
            </a:r>
            <a:r>
              <a:rPr dirty="0" err="1"/>
              <a:t>به</a:t>
            </a:r>
            <a:r>
              <a:rPr dirty="0" smtClean="0"/>
              <a:t>.</a:t>
            </a:r>
            <a:r>
              <a:rPr lang="ar-SA" dirty="0" smtClean="0"/>
              <a:t> وكلك الزوجة التي حكم لها بالنفقة المعجلة .</a:t>
            </a:r>
            <a:endParaRPr dirty="0"/>
          </a:p>
          <a:p>
            <a:pPr algn="ctr" rtl="0">
              <a:defRPr sz="2400"/>
            </a:pPr>
            <a:endParaRPr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19</a:t>
            </a:fld>
            <a:endParaRPr lang="en-US"/>
          </a:p>
        </p:txBody>
      </p:sp>
    </p:spTree>
  </p:cSld>
  <p:clrMapOvr>
    <a:masterClrMapping/>
  </p:clrMapOvr>
  <mc:AlternateContent xmlns:mc="http://schemas.openxmlformats.org/markup-compatibility/2006">
    <mc:Choice xmlns="" xmlns:p14="http://schemas.microsoft.com/office/powerpoint/2010/main" Requires="p14">
      <p:transition spd="slow" advClick="1" p14:dur="1200">
        <p:pull dir="l"/>
      </p:transition>
    </mc:Choice>
    <mc:Fallback>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87362"/>
          </a:xfrm>
        </p:spPr>
        <p:txBody>
          <a:bodyPr>
            <a:normAutofit fontScale="90000"/>
          </a:bodyPr>
          <a:lstStyle/>
          <a:p>
            <a:r>
              <a:rPr lang="ar-SA" b="1" u="sng" dirty="0" smtClean="0"/>
              <a:t>المعنى العام والخاص للضمان </a:t>
            </a:r>
            <a:endParaRPr lang="en-US" b="1" u="sng" dirty="0"/>
          </a:p>
        </p:txBody>
      </p:sp>
      <p:sp>
        <p:nvSpPr>
          <p:cNvPr id="3" name="Content Placeholder 2"/>
          <p:cNvSpPr>
            <a:spLocks noGrp="1"/>
          </p:cNvSpPr>
          <p:nvPr>
            <p:ph idx="1"/>
          </p:nvPr>
        </p:nvSpPr>
        <p:spPr>
          <a:xfrm>
            <a:off x="457200" y="838200"/>
            <a:ext cx="8229600" cy="5287963"/>
          </a:xfrm>
        </p:spPr>
        <p:txBody>
          <a:bodyPr/>
          <a:lstStyle/>
          <a:p>
            <a:pPr algn="r">
              <a:buNone/>
            </a:pPr>
            <a:r>
              <a:rPr lang="ar-SA" b="1" u="sng" dirty="0" smtClean="0"/>
              <a:t>اولا : في الفقه الاسلامي : </a:t>
            </a:r>
          </a:p>
          <a:p>
            <a:pPr algn="r">
              <a:buNone/>
            </a:pPr>
            <a:r>
              <a:rPr lang="ar-SA" b="1" u="sng" dirty="0" smtClean="0"/>
              <a:t>المعنى العام : </a:t>
            </a:r>
            <a:r>
              <a:rPr lang="ar-SA" b="1" dirty="0" smtClean="0"/>
              <a:t>ضمان الكفيل ما يكفله من مال ، فإن ذمته تشغل به على وجه يستتبع وجوب ادائه الى صاحبه .</a:t>
            </a:r>
          </a:p>
          <a:p>
            <a:pPr algn="r">
              <a:buNone/>
            </a:pPr>
            <a:r>
              <a:rPr lang="ar-SA" b="1" u="sng" dirty="0" smtClean="0"/>
              <a:t>المعنى الخاص : </a:t>
            </a:r>
            <a:r>
              <a:rPr lang="ar-SA" b="1" dirty="0" smtClean="0"/>
              <a:t>هو ضم ذمة الضامن الى ذمة المضمون عنه في التزام دينه .</a:t>
            </a:r>
          </a:p>
          <a:p>
            <a:pPr algn="r">
              <a:buNone/>
            </a:pPr>
            <a:endParaRPr lang="ar-SA" b="1" dirty="0" smtClean="0"/>
          </a:p>
          <a:p>
            <a:pPr algn="r">
              <a:buNone/>
            </a:pPr>
            <a:r>
              <a:rPr lang="ar-SA" b="1" u="sng" dirty="0" smtClean="0"/>
              <a:t>ثانيا : في القانون : </a:t>
            </a:r>
          </a:p>
          <a:p>
            <a:pPr algn="r">
              <a:buNone/>
            </a:pPr>
            <a:r>
              <a:rPr lang="ar-SA" b="1" dirty="0" smtClean="0"/>
              <a:t>هو الالتزام بتعويض المتضرر لقاء ما اصابه من اعتداء او ضرر سواء كان بعقد ام من غير عقد . </a:t>
            </a:r>
            <a:endParaRPr lang="en-US" b="1"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a:t>
            </a:fld>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2" name="Shape 142"/>
          <p:cNvSpPr/>
          <p:nvPr/>
        </p:nvSpPr>
        <p:spPr>
          <a:xfrm>
            <a:off x="467543" y="1556791"/>
            <a:ext cx="8424938" cy="3169926"/>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ctr" rtl="0">
              <a:defRPr sz="2400"/>
            </a:pPr>
            <a:endParaRPr dirty="0"/>
          </a:p>
          <a:p>
            <a:pPr algn="ctr" rtl="0">
              <a:defRPr sz="2400" b="1">
                <a:solidFill>
                  <a:srgbClr val="0070C0"/>
                </a:solidFill>
              </a:defRPr>
            </a:pPr>
            <a:r>
              <a:rPr dirty="0"/>
              <a:t>3- </a:t>
            </a:r>
            <a:r>
              <a:rPr dirty="0" err="1"/>
              <a:t>الكفالة</a:t>
            </a:r>
            <a:r>
              <a:rPr dirty="0"/>
              <a:t> </a:t>
            </a:r>
            <a:r>
              <a:rPr dirty="0" err="1"/>
              <a:t>القانونية</a:t>
            </a:r>
            <a:r>
              <a:rPr dirty="0"/>
              <a:t>:</a:t>
            </a:r>
          </a:p>
          <a:p>
            <a:pPr algn="ctr" rtl="0">
              <a:defRPr sz="2400"/>
            </a:pPr>
            <a:r>
              <a:rPr dirty="0" err="1"/>
              <a:t>يكون</a:t>
            </a:r>
            <a:r>
              <a:rPr dirty="0"/>
              <a:t> </a:t>
            </a:r>
            <a:r>
              <a:rPr dirty="0" err="1"/>
              <a:t>مصدرها</a:t>
            </a:r>
            <a:r>
              <a:rPr dirty="0"/>
              <a:t> </a:t>
            </a:r>
            <a:r>
              <a:rPr dirty="0" err="1"/>
              <a:t>النظام</a:t>
            </a:r>
            <a:r>
              <a:rPr dirty="0"/>
              <a:t> ، </a:t>
            </a:r>
            <a:r>
              <a:rPr dirty="0" err="1"/>
              <a:t>فيلتزم</a:t>
            </a:r>
            <a:r>
              <a:rPr dirty="0"/>
              <a:t> </a:t>
            </a:r>
            <a:r>
              <a:rPr dirty="0" err="1"/>
              <a:t>المدين</a:t>
            </a:r>
            <a:r>
              <a:rPr dirty="0"/>
              <a:t> </a:t>
            </a:r>
            <a:r>
              <a:rPr dirty="0" err="1"/>
              <a:t>بتقديمها</a:t>
            </a:r>
            <a:r>
              <a:rPr dirty="0"/>
              <a:t> </a:t>
            </a:r>
            <a:r>
              <a:rPr dirty="0" err="1"/>
              <a:t>للدائن</a:t>
            </a:r>
            <a:r>
              <a:rPr dirty="0"/>
              <a:t> ، </a:t>
            </a:r>
            <a:r>
              <a:rPr dirty="0" err="1"/>
              <a:t>بموجب</a:t>
            </a:r>
            <a:r>
              <a:rPr dirty="0"/>
              <a:t> </a:t>
            </a:r>
            <a:r>
              <a:rPr dirty="0" err="1"/>
              <a:t>النصوص</a:t>
            </a:r>
            <a:r>
              <a:rPr dirty="0"/>
              <a:t> </a:t>
            </a:r>
            <a:r>
              <a:rPr dirty="0" err="1"/>
              <a:t>القانونية</a:t>
            </a:r>
            <a:r>
              <a:rPr dirty="0"/>
              <a:t> </a:t>
            </a:r>
            <a:r>
              <a:rPr dirty="0" err="1"/>
              <a:t>من</a:t>
            </a:r>
            <a:r>
              <a:rPr dirty="0"/>
              <a:t> </a:t>
            </a:r>
            <a:r>
              <a:rPr dirty="0" err="1"/>
              <a:t>ذلك</a:t>
            </a:r>
            <a:r>
              <a:rPr dirty="0"/>
              <a:t> </a:t>
            </a:r>
            <a:r>
              <a:rPr dirty="0" err="1"/>
              <a:t>نص</a:t>
            </a:r>
            <a:r>
              <a:rPr dirty="0"/>
              <a:t> المادة585 </a:t>
            </a:r>
            <a:r>
              <a:rPr dirty="0" err="1"/>
              <a:t>من</a:t>
            </a:r>
            <a:r>
              <a:rPr dirty="0"/>
              <a:t> </a:t>
            </a:r>
            <a:r>
              <a:rPr dirty="0" err="1"/>
              <a:t>نظام</a:t>
            </a:r>
            <a:r>
              <a:rPr dirty="0"/>
              <a:t> </a:t>
            </a:r>
            <a:r>
              <a:rPr dirty="0" err="1"/>
              <a:t>المحكمة</a:t>
            </a:r>
            <a:r>
              <a:rPr dirty="0"/>
              <a:t> </a:t>
            </a:r>
            <a:r>
              <a:rPr dirty="0" err="1"/>
              <a:t>التجارية</a:t>
            </a:r>
            <a:r>
              <a:rPr dirty="0"/>
              <a:t> </a:t>
            </a:r>
            <a:r>
              <a:rPr dirty="0" err="1"/>
              <a:t>السعودي</a:t>
            </a:r>
            <a:r>
              <a:rPr dirty="0"/>
              <a:t> , </a:t>
            </a:r>
            <a:r>
              <a:rPr dirty="0" err="1"/>
              <a:t>على</a:t>
            </a:r>
            <a:r>
              <a:rPr dirty="0"/>
              <a:t> </a:t>
            </a:r>
            <a:r>
              <a:rPr dirty="0" err="1"/>
              <a:t>المدين</a:t>
            </a:r>
            <a:r>
              <a:rPr dirty="0"/>
              <a:t> </a:t>
            </a:r>
            <a:r>
              <a:rPr dirty="0" err="1"/>
              <a:t>المقامة</a:t>
            </a:r>
            <a:r>
              <a:rPr dirty="0"/>
              <a:t> </a:t>
            </a:r>
            <a:r>
              <a:rPr dirty="0" err="1"/>
              <a:t>عليه</a:t>
            </a:r>
            <a:r>
              <a:rPr dirty="0"/>
              <a:t> </a:t>
            </a:r>
            <a:r>
              <a:rPr dirty="0" err="1"/>
              <a:t>الدعوى</a:t>
            </a:r>
            <a:r>
              <a:rPr dirty="0"/>
              <a:t> </a:t>
            </a:r>
            <a:r>
              <a:rPr dirty="0" err="1"/>
              <a:t>أمام</a:t>
            </a:r>
            <a:r>
              <a:rPr dirty="0"/>
              <a:t> </a:t>
            </a:r>
            <a:r>
              <a:rPr dirty="0" err="1"/>
              <a:t>المحاكم</a:t>
            </a:r>
            <a:r>
              <a:rPr dirty="0"/>
              <a:t> </a:t>
            </a:r>
            <a:r>
              <a:rPr dirty="0" err="1"/>
              <a:t>التجارية</a:t>
            </a:r>
            <a:r>
              <a:rPr dirty="0"/>
              <a:t> </a:t>
            </a:r>
            <a:r>
              <a:rPr dirty="0" err="1"/>
              <a:t>وينوي</a:t>
            </a:r>
            <a:r>
              <a:rPr dirty="0"/>
              <a:t> </a:t>
            </a:r>
            <a:r>
              <a:rPr dirty="0" err="1"/>
              <a:t>السفر</a:t>
            </a:r>
            <a:r>
              <a:rPr dirty="0"/>
              <a:t> </a:t>
            </a:r>
            <a:r>
              <a:rPr dirty="0" err="1"/>
              <a:t>إلى</a:t>
            </a:r>
            <a:r>
              <a:rPr dirty="0"/>
              <a:t> </a:t>
            </a:r>
            <a:r>
              <a:rPr dirty="0" err="1"/>
              <a:t>الخارج</a:t>
            </a:r>
            <a:r>
              <a:rPr dirty="0"/>
              <a:t> ، </a:t>
            </a:r>
            <a:r>
              <a:rPr dirty="0" err="1"/>
              <a:t>من</a:t>
            </a:r>
            <a:r>
              <a:rPr dirty="0"/>
              <a:t> </a:t>
            </a:r>
            <a:r>
              <a:rPr dirty="0" err="1"/>
              <a:t>إقامة</a:t>
            </a:r>
            <a:r>
              <a:rPr dirty="0"/>
              <a:t> </a:t>
            </a:r>
            <a:r>
              <a:rPr dirty="0" err="1"/>
              <a:t>وكيل</a:t>
            </a:r>
            <a:r>
              <a:rPr dirty="0"/>
              <a:t> </a:t>
            </a:r>
            <a:r>
              <a:rPr dirty="0" err="1"/>
              <a:t>شرعي</a:t>
            </a:r>
            <a:r>
              <a:rPr dirty="0"/>
              <a:t> </a:t>
            </a:r>
            <a:r>
              <a:rPr dirty="0" err="1"/>
              <a:t>يتابع</a:t>
            </a:r>
            <a:r>
              <a:rPr dirty="0"/>
              <a:t> </a:t>
            </a:r>
            <a:r>
              <a:rPr dirty="0" err="1"/>
              <a:t>الدعوى</a:t>
            </a:r>
            <a:r>
              <a:rPr dirty="0"/>
              <a:t> </a:t>
            </a:r>
            <a:r>
              <a:rPr dirty="0" err="1"/>
              <a:t>أثناء</a:t>
            </a:r>
            <a:r>
              <a:rPr dirty="0"/>
              <a:t> </a:t>
            </a:r>
            <a:r>
              <a:rPr dirty="0" err="1"/>
              <a:t>غيابه</a:t>
            </a:r>
            <a:r>
              <a:rPr dirty="0"/>
              <a:t> </a:t>
            </a:r>
            <a:r>
              <a:rPr dirty="0" err="1"/>
              <a:t>وأن</a:t>
            </a:r>
            <a:r>
              <a:rPr dirty="0"/>
              <a:t> </a:t>
            </a:r>
            <a:r>
              <a:rPr dirty="0" err="1"/>
              <a:t>يقدم</a:t>
            </a:r>
            <a:r>
              <a:rPr dirty="0"/>
              <a:t> </a:t>
            </a:r>
            <a:r>
              <a:rPr dirty="0" err="1"/>
              <a:t>كفيلاً</a:t>
            </a:r>
            <a:r>
              <a:rPr dirty="0"/>
              <a:t> </a:t>
            </a:r>
            <a:r>
              <a:rPr dirty="0" err="1"/>
              <a:t>مليئاً</a:t>
            </a:r>
            <a:r>
              <a:rPr dirty="0"/>
              <a:t> </a:t>
            </a:r>
            <a:r>
              <a:rPr dirty="0" err="1"/>
              <a:t>غارماً</a:t>
            </a:r>
            <a:r>
              <a:rPr dirty="0"/>
              <a:t> ، </a:t>
            </a:r>
            <a:r>
              <a:rPr dirty="0" err="1"/>
              <a:t>كفالة</a:t>
            </a:r>
            <a:r>
              <a:rPr dirty="0"/>
              <a:t> </a:t>
            </a:r>
            <a:r>
              <a:rPr dirty="0" err="1"/>
              <a:t>موثقة</a:t>
            </a:r>
            <a:r>
              <a:rPr dirty="0"/>
              <a:t> </a:t>
            </a:r>
            <a:r>
              <a:rPr dirty="0" err="1"/>
              <a:t>لدى</a:t>
            </a:r>
            <a:r>
              <a:rPr dirty="0"/>
              <a:t> </a:t>
            </a:r>
            <a:r>
              <a:rPr dirty="0" err="1"/>
              <a:t>كاتب</a:t>
            </a:r>
            <a:r>
              <a:rPr dirty="0"/>
              <a:t> </a:t>
            </a:r>
            <a:r>
              <a:rPr dirty="0" err="1"/>
              <a:t>العدل</a:t>
            </a:r>
            <a:r>
              <a:rPr dirty="0"/>
              <a:t>.</a:t>
            </a:r>
          </a:p>
        </p:txBody>
      </p:sp>
      <p:sp>
        <p:nvSpPr>
          <p:cNvPr id="3" name="Slide Number Placeholder 2"/>
          <p:cNvSpPr>
            <a:spLocks noGrp="1"/>
          </p:cNvSpPr>
          <p:nvPr>
            <p:ph type="sldNum" sz="quarter" idx="12"/>
          </p:nvPr>
        </p:nvSpPr>
        <p:spPr/>
        <p:txBody>
          <a:bodyPr/>
          <a:lstStyle/>
          <a:p>
            <a:fld id="{B6F15528-21DE-4FAA-801E-634DDDAF4B2B}" type="slidenum">
              <a:rPr lang="en-US" smtClean="0"/>
              <a:pPr/>
              <a:t>20</a:t>
            </a:fld>
            <a:endParaRPr lang="en-US"/>
          </a:p>
        </p:txBody>
      </p:sp>
    </p:spTree>
  </p:cSld>
  <p:clrMapOvr>
    <a:masterClrMapping/>
  </p:clrMapOvr>
  <mc:AlternateContent xmlns:mc="http://schemas.openxmlformats.org/markup-compatibility/2006">
    <mc:Choice xmlns="" xmlns:p14="http://schemas.microsoft.com/office/powerpoint/2010/main" Requires="p14">
      <p:transition spd="slow" advClick="1" p14:dur="1200">
        <p:pull dir="l"/>
      </p:transition>
    </mc:Choice>
    <mc:Fallback>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4" name="Shape 144"/>
          <p:cNvSpPr/>
          <p:nvPr/>
        </p:nvSpPr>
        <p:spPr>
          <a:xfrm>
            <a:off x="971599" y="606833"/>
            <a:ext cx="8028386" cy="725537"/>
          </a:xfrm>
          <a:prstGeom prst="rect">
            <a:avLst/>
          </a:prstGeom>
          <a:gradFill>
            <a:gsLst>
              <a:gs pos="0">
                <a:srgbClr val="5D8700"/>
              </a:gs>
              <a:gs pos="68000">
                <a:srgbClr val="ADD764"/>
              </a:gs>
              <a:gs pos="100000">
                <a:srgbClr val="D5F0B1"/>
              </a:gs>
            </a:gsLst>
            <a:path path="circle">
              <a:fillToRect l="-19636" t="62278" r="119636" b="37721"/>
            </a:path>
          </a:gradFill>
          <a:ln w="12700">
            <a:miter lim="400000"/>
          </a:ln>
          <a:effectLst>
            <a:outerShdw blurRad="63500" dist="38100" dir="5400000" rotWithShape="0">
              <a:srgbClr val="33440A">
                <a:alpha val="48000"/>
              </a:srgbClr>
            </a:outerShdw>
          </a:effectLst>
          <a:extLst>
            <a:ext uri="{C572A759-6A51-4108-AA02-DFA0A04FC94B}">
              <ma14:wrappingTextBoxFlag xmlns="" xmlns:ma14="http://schemas.microsoft.com/office/mac/drawingml/2011/main" val="1"/>
            </a:ext>
          </a:extLst>
        </p:spPr>
        <p:txBody>
          <a:bodyPr lIns="45719" rIns="45719">
            <a:spAutoFit/>
          </a:bodyPr>
          <a:lstStyle/>
          <a:p>
            <a:pPr algn="r" rtl="0">
              <a:defRPr sz="3600" b="1">
                <a:solidFill>
                  <a:srgbClr val="FFFFFF"/>
                </a:solidFill>
              </a:defRPr>
            </a:pPr>
            <a:r>
              <a:t>أنواع الكفالة باعتبار صيغتها:</a:t>
            </a:r>
          </a:p>
        </p:txBody>
      </p:sp>
      <p:sp>
        <p:nvSpPr>
          <p:cNvPr id="145" name="Shape 145"/>
          <p:cNvSpPr/>
          <p:nvPr/>
        </p:nvSpPr>
        <p:spPr>
          <a:xfrm>
            <a:off x="336492" y="1519534"/>
            <a:ext cx="8460432" cy="6741892"/>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ctr" rtl="0">
              <a:defRPr sz="2800" b="1"/>
            </a:pPr>
            <a:r>
              <a:rPr dirty="0"/>
              <a:t>1- </a:t>
            </a:r>
            <a:r>
              <a:rPr dirty="0" err="1"/>
              <a:t>الكفالة</a:t>
            </a:r>
            <a:r>
              <a:rPr dirty="0"/>
              <a:t> </a:t>
            </a:r>
            <a:r>
              <a:rPr dirty="0" err="1"/>
              <a:t>المنجزة</a:t>
            </a:r>
            <a:r>
              <a:rPr dirty="0"/>
              <a:t> :</a:t>
            </a:r>
          </a:p>
          <a:p>
            <a:pPr algn="ctr" rtl="0">
              <a:defRPr sz="2800" b="1"/>
            </a:pPr>
            <a:endParaRPr dirty="0"/>
          </a:p>
          <a:p>
            <a:pPr algn="ctr" rtl="0">
              <a:defRPr sz="2800">
                <a:solidFill>
                  <a:srgbClr val="295B60"/>
                </a:solidFill>
              </a:defRPr>
            </a:pPr>
            <a:r>
              <a:rPr dirty="0"/>
              <a:t> </a:t>
            </a:r>
            <a:r>
              <a:rPr dirty="0" err="1"/>
              <a:t>هي</a:t>
            </a:r>
            <a:r>
              <a:rPr dirty="0"/>
              <a:t> </a:t>
            </a:r>
            <a:r>
              <a:rPr dirty="0" err="1"/>
              <a:t>الكفالة</a:t>
            </a:r>
            <a:r>
              <a:rPr dirty="0"/>
              <a:t> </a:t>
            </a:r>
            <a:r>
              <a:rPr dirty="0" err="1"/>
              <a:t>التي</a:t>
            </a:r>
            <a:r>
              <a:rPr dirty="0"/>
              <a:t> </a:t>
            </a:r>
            <a:r>
              <a:rPr dirty="0" err="1"/>
              <a:t>تدل</a:t>
            </a:r>
            <a:r>
              <a:rPr dirty="0"/>
              <a:t> </a:t>
            </a:r>
            <a:r>
              <a:rPr dirty="0" err="1"/>
              <a:t>صيغتها</a:t>
            </a:r>
            <a:r>
              <a:rPr dirty="0"/>
              <a:t> </a:t>
            </a:r>
            <a:r>
              <a:rPr dirty="0" err="1"/>
              <a:t>المنشئة</a:t>
            </a:r>
            <a:r>
              <a:rPr dirty="0"/>
              <a:t> </a:t>
            </a:r>
            <a:r>
              <a:rPr dirty="0" err="1"/>
              <a:t>لها</a:t>
            </a:r>
            <a:r>
              <a:rPr dirty="0"/>
              <a:t> </a:t>
            </a:r>
            <a:r>
              <a:rPr dirty="0" err="1"/>
              <a:t>على</a:t>
            </a:r>
            <a:r>
              <a:rPr dirty="0"/>
              <a:t> </a:t>
            </a:r>
            <a:r>
              <a:rPr dirty="0" err="1"/>
              <a:t>أنه</a:t>
            </a:r>
            <a:r>
              <a:rPr dirty="0"/>
              <a:t> ، </a:t>
            </a:r>
            <a:r>
              <a:rPr dirty="0" err="1"/>
              <a:t>أريد</a:t>
            </a:r>
            <a:r>
              <a:rPr dirty="0"/>
              <a:t> </a:t>
            </a:r>
            <a:r>
              <a:rPr dirty="0" err="1"/>
              <a:t>انشاؤها</a:t>
            </a:r>
            <a:r>
              <a:rPr dirty="0"/>
              <a:t> في </a:t>
            </a:r>
            <a:r>
              <a:rPr dirty="0" err="1"/>
              <a:t>الحال</a:t>
            </a:r>
            <a:r>
              <a:rPr dirty="0"/>
              <a:t> ، </a:t>
            </a:r>
            <a:r>
              <a:rPr dirty="0" err="1"/>
              <a:t>وترتيب</a:t>
            </a:r>
            <a:r>
              <a:rPr dirty="0"/>
              <a:t> </a:t>
            </a:r>
            <a:r>
              <a:rPr dirty="0" err="1"/>
              <a:t>آثارها</a:t>
            </a:r>
            <a:r>
              <a:rPr dirty="0"/>
              <a:t> </a:t>
            </a:r>
            <a:r>
              <a:rPr dirty="0" err="1"/>
              <a:t>فور</a:t>
            </a:r>
            <a:r>
              <a:rPr dirty="0"/>
              <a:t> </a:t>
            </a:r>
            <a:r>
              <a:rPr dirty="0" err="1"/>
              <a:t>تمامها</a:t>
            </a:r>
            <a:r>
              <a:rPr dirty="0"/>
              <a:t> </a:t>
            </a:r>
            <a:r>
              <a:rPr dirty="0" err="1"/>
              <a:t>دون</a:t>
            </a:r>
            <a:r>
              <a:rPr dirty="0"/>
              <a:t> </a:t>
            </a:r>
            <a:r>
              <a:rPr dirty="0" err="1"/>
              <a:t>أن</a:t>
            </a:r>
            <a:r>
              <a:rPr dirty="0"/>
              <a:t> </a:t>
            </a:r>
            <a:r>
              <a:rPr dirty="0" err="1"/>
              <a:t>تكون</a:t>
            </a:r>
            <a:r>
              <a:rPr dirty="0"/>
              <a:t> </a:t>
            </a:r>
            <a:r>
              <a:rPr dirty="0" err="1"/>
              <a:t>مرتبطة</a:t>
            </a:r>
            <a:r>
              <a:rPr dirty="0"/>
              <a:t> </a:t>
            </a:r>
            <a:r>
              <a:rPr dirty="0" err="1"/>
              <a:t>بشرط</a:t>
            </a:r>
            <a:r>
              <a:rPr dirty="0"/>
              <a:t> </a:t>
            </a:r>
            <a:r>
              <a:rPr dirty="0" err="1"/>
              <a:t>التعليق</a:t>
            </a:r>
            <a:r>
              <a:rPr dirty="0"/>
              <a:t> </a:t>
            </a:r>
            <a:r>
              <a:rPr dirty="0" err="1"/>
              <a:t>أو</a:t>
            </a:r>
            <a:r>
              <a:rPr dirty="0"/>
              <a:t> </a:t>
            </a:r>
            <a:r>
              <a:rPr dirty="0" err="1"/>
              <a:t>مضافة</a:t>
            </a:r>
            <a:r>
              <a:rPr dirty="0"/>
              <a:t> </a:t>
            </a:r>
            <a:r>
              <a:rPr dirty="0" err="1"/>
              <a:t>إلى</a:t>
            </a:r>
            <a:r>
              <a:rPr dirty="0"/>
              <a:t> </a:t>
            </a:r>
            <a:r>
              <a:rPr dirty="0" err="1"/>
              <a:t>المستقبل</a:t>
            </a:r>
            <a:r>
              <a:rPr dirty="0"/>
              <a:t>.</a:t>
            </a:r>
          </a:p>
          <a:p>
            <a:pPr algn="ctr" rtl="0">
              <a:defRPr sz="2800">
                <a:solidFill>
                  <a:srgbClr val="295B60"/>
                </a:solidFill>
              </a:defRPr>
            </a:pPr>
            <a:endParaRPr dirty="0"/>
          </a:p>
          <a:p>
            <a:pPr algn="ctr" rtl="0">
              <a:defRPr sz="2800">
                <a:solidFill>
                  <a:srgbClr val="295B60"/>
                </a:solidFill>
              </a:defRPr>
            </a:pPr>
            <a:r>
              <a:rPr dirty="0" err="1"/>
              <a:t>كما</a:t>
            </a:r>
            <a:r>
              <a:rPr dirty="0"/>
              <a:t> </a:t>
            </a:r>
            <a:r>
              <a:rPr dirty="0" err="1"/>
              <a:t>لو</a:t>
            </a:r>
            <a:r>
              <a:rPr dirty="0"/>
              <a:t> </a:t>
            </a:r>
            <a:r>
              <a:rPr dirty="0" err="1"/>
              <a:t>قال</a:t>
            </a:r>
            <a:r>
              <a:rPr dirty="0"/>
              <a:t> </a:t>
            </a:r>
            <a:r>
              <a:rPr dirty="0" err="1"/>
              <a:t>أحدهم</a:t>
            </a:r>
            <a:r>
              <a:rPr dirty="0"/>
              <a:t> </a:t>
            </a:r>
            <a:r>
              <a:rPr dirty="0" err="1"/>
              <a:t>للدائن</a:t>
            </a:r>
            <a:r>
              <a:rPr dirty="0"/>
              <a:t> : </a:t>
            </a:r>
            <a:r>
              <a:rPr dirty="0" err="1"/>
              <a:t>انا</a:t>
            </a:r>
            <a:r>
              <a:rPr dirty="0"/>
              <a:t> </a:t>
            </a:r>
            <a:r>
              <a:rPr dirty="0" err="1"/>
              <a:t>كفيل</a:t>
            </a:r>
            <a:r>
              <a:rPr dirty="0"/>
              <a:t> </a:t>
            </a:r>
            <a:r>
              <a:rPr dirty="0" err="1"/>
              <a:t>بدينك</a:t>
            </a:r>
            <a:r>
              <a:rPr dirty="0"/>
              <a:t> </a:t>
            </a:r>
            <a:r>
              <a:rPr dirty="0" err="1"/>
              <a:t>على</a:t>
            </a:r>
            <a:r>
              <a:rPr dirty="0"/>
              <a:t> </a:t>
            </a:r>
            <a:r>
              <a:rPr dirty="0" err="1"/>
              <a:t>فلان</a:t>
            </a:r>
            <a:r>
              <a:rPr dirty="0"/>
              <a:t> ،</a:t>
            </a:r>
            <a:r>
              <a:rPr dirty="0" err="1"/>
              <a:t>فيصير</a:t>
            </a:r>
            <a:r>
              <a:rPr dirty="0"/>
              <a:t> </a:t>
            </a:r>
            <a:r>
              <a:rPr dirty="0" err="1"/>
              <a:t>الكفيل</a:t>
            </a:r>
            <a:r>
              <a:rPr dirty="0"/>
              <a:t> </a:t>
            </a:r>
            <a:r>
              <a:rPr dirty="0" err="1"/>
              <a:t>مطالباً</a:t>
            </a:r>
            <a:r>
              <a:rPr dirty="0"/>
              <a:t> </a:t>
            </a:r>
            <a:r>
              <a:rPr dirty="0" err="1"/>
              <a:t>بالدين</a:t>
            </a:r>
            <a:r>
              <a:rPr dirty="0"/>
              <a:t> </a:t>
            </a:r>
            <a:r>
              <a:rPr dirty="0" err="1"/>
              <a:t>بمجرد</a:t>
            </a:r>
            <a:r>
              <a:rPr dirty="0"/>
              <a:t> </a:t>
            </a:r>
            <a:r>
              <a:rPr dirty="0" err="1"/>
              <a:t>صدور</a:t>
            </a:r>
            <a:r>
              <a:rPr dirty="0"/>
              <a:t> </a:t>
            </a:r>
            <a:r>
              <a:rPr dirty="0" err="1"/>
              <a:t>الإيجاب</a:t>
            </a:r>
            <a:r>
              <a:rPr dirty="0"/>
              <a:t> </a:t>
            </a:r>
            <a:r>
              <a:rPr dirty="0" err="1"/>
              <a:t>منه</a:t>
            </a:r>
            <a:r>
              <a:rPr dirty="0"/>
              <a:t> ، </a:t>
            </a:r>
            <a:r>
              <a:rPr dirty="0" err="1"/>
              <a:t>عند</a:t>
            </a:r>
            <a:r>
              <a:rPr dirty="0"/>
              <a:t> </a:t>
            </a:r>
            <a:r>
              <a:rPr dirty="0" err="1"/>
              <a:t>من</a:t>
            </a:r>
            <a:r>
              <a:rPr dirty="0"/>
              <a:t> </a:t>
            </a:r>
            <a:r>
              <a:rPr dirty="0" err="1"/>
              <a:t>يقول</a:t>
            </a:r>
            <a:r>
              <a:rPr dirty="0"/>
              <a:t> </a:t>
            </a:r>
            <a:r>
              <a:rPr dirty="0" err="1"/>
              <a:t>بانعقاد</a:t>
            </a:r>
            <a:r>
              <a:rPr dirty="0"/>
              <a:t> </a:t>
            </a:r>
            <a:r>
              <a:rPr dirty="0" err="1"/>
              <a:t>الكفالة</a:t>
            </a:r>
            <a:r>
              <a:rPr dirty="0"/>
              <a:t> </a:t>
            </a:r>
            <a:r>
              <a:rPr dirty="0" err="1"/>
              <a:t>بالإرادة</a:t>
            </a:r>
            <a:r>
              <a:rPr dirty="0"/>
              <a:t> </a:t>
            </a:r>
            <a:r>
              <a:rPr dirty="0" err="1"/>
              <a:t>المنفردة</a:t>
            </a:r>
            <a:r>
              <a:rPr dirty="0"/>
              <a:t> ، </a:t>
            </a:r>
            <a:r>
              <a:rPr dirty="0" err="1"/>
              <a:t>يلزم</a:t>
            </a:r>
            <a:r>
              <a:rPr dirty="0"/>
              <a:t> </a:t>
            </a:r>
            <a:r>
              <a:rPr dirty="0" err="1"/>
              <a:t>بأدائه</a:t>
            </a:r>
            <a:r>
              <a:rPr dirty="0"/>
              <a:t>.</a:t>
            </a:r>
          </a:p>
          <a:p>
            <a:pPr algn="ctr" rtl="0">
              <a:defRPr sz="2800">
                <a:solidFill>
                  <a:srgbClr val="295B60"/>
                </a:solidFill>
              </a:defRPr>
            </a:pPr>
            <a:r>
              <a:rPr dirty="0" err="1"/>
              <a:t>تنعقد</a:t>
            </a:r>
            <a:r>
              <a:rPr dirty="0"/>
              <a:t> </a:t>
            </a:r>
            <a:r>
              <a:rPr dirty="0" err="1"/>
              <a:t>الكفالة</a:t>
            </a:r>
            <a:r>
              <a:rPr dirty="0"/>
              <a:t> </a:t>
            </a:r>
            <a:r>
              <a:rPr dirty="0" err="1"/>
              <a:t>منجزة</a:t>
            </a:r>
            <a:r>
              <a:rPr dirty="0"/>
              <a:t> ، </a:t>
            </a:r>
            <a:r>
              <a:rPr dirty="0" err="1"/>
              <a:t>لكنها</a:t>
            </a:r>
            <a:r>
              <a:rPr dirty="0"/>
              <a:t> </a:t>
            </a:r>
            <a:r>
              <a:rPr dirty="0" err="1"/>
              <a:t>تتأجل</a:t>
            </a:r>
            <a:r>
              <a:rPr dirty="0"/>
              <a:t> </a:t>
            </a:r>
            <a:r>
              <a:rPr dirty="0" err="1"/>
              <a:t>إلى</a:t>
            </a:r>
            <a:r>
              <a:rPr dirty="0"/>
              <a:t> </a:t>
            </a:r>
            <a:r>
              <a:rPr dirty="0" err="1"/>
              <a:t>وقت</a:t>
            </a:r>
            <a:r>
              <a:rPr dirty="0"/>
              <a:t> </a:t>
            </a:r>
            <a:r>
              <a:rPr dirty="0" err="1"/>
              <a:t>حلول</a:t>
            </a:r>
            <a:r>
              <a:rPr dirty="0"/>
              <a:t> </a:t>
            </a:r>
            <a:r>
              <a:rPr dirty="0" err="1"/>
              <a:t>الدين</a:t>
            </a:r>
            <a:r>
              <a:rPr dirty="0"/>
              <a:t> </a:t>
            </a:r>
            <a:r>
              <a:rPr dirty="0" err="1"/>
              <a:t>فتتقيد</a:t>
            </a:r>
            <a:r>
              <a:rPr dirty="0"/>
              <a:t> </a:t>
            </a:r>
            <a:r>
              <a:rPr dirty="0" err="1"/>
              <a:t>بصفته</a:t>
            </a:r>
            <a:r>
              <a:rPr dirty="0"/>
              <a:t> </a:t>
            </a:r>
            <a:r>
              <a:rPr dirty="0" err="1"/>
              <a:t>من</a:t>
            </a:r>
            <a:r>
              <a:rPr dirty="0"/>
              <a:t> </a:t>
            </a:r>
            <a:r>
              <a:rPr dirty="0" err="1"/>
              <a:t>الحلول</a:t>
            </a:r>
            <a:r>
              <a:rPr dirty="0"/>
              <a:t> و </a:t>
            </a:r>
            <a:r>
              <a:rPr dirty="0" err="1"/>
              <a:t>التأجيل</a:t>
            </a:r>
            <a:r>
              <a:rPr dirty="0"/>
              <a:t>.</a:t>
            </a:r>
          </a:p>
          <a:p>
            <a:pPr algn="ctr" rtl="0">
              <a:defRPr sz="2800">
                <a:solidFill>
                  <a:srgbClr val="295B60"/>
                </a:solidFill>
              </a:defRPr>
            </a:pPr>
            <a:endParaRPr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21</a:t>
            </a:fld>
            <a:endParaRPr lang="en-US"/>
          </a:p>
        </p:txBody>
      </p:sp>
    </p:spTree>
  </p:cSld>
  <p:clrMapOvr>
    <a:masterClrMapping/>
  </p:clrMapOvr>
  <mc:AlternateContent xmlns:mc="http://schemas.openxmlformats.org/markup-compatibility/2006">
    <mc:Choice xmlns="" xmlns:p14="http://schemas.microsoft.com/office/powerpoint/2010/main" Requires="p14">
      <p:transition spd="slow" advClick="1" p14:dur="1200">
        <p:wipe dir="l"/>
      </p:transition>
    </mc:Choice>
    <mc:Fallback>
      <p:transition spd="slow">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7" name="Shape 147"/>
          <p:cNvSpPr/>
          <p:nvPr/>
        </p:nvSpPr>
        <p:spPr>
          <a:xfrm>
            <a:off x="0" y="692695"/>
            <a:ext cx="9144000" cy="6063198"/>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ctr" rtl="0">
              <a:defRPr sz="2400" b="1"/>
            </a:pPr>
            <a:r>
              <a:rPr dirty="0"/>
              <a:t>2-الكفالة </a:t>
            </a:r>
            <a:r>
              <a:rPr dirty="0" err="1"/>
              <a:t>المعلقة</a:t>
            </a:r>
            <a:r>
              <a:rPr dirty="0"/>
              <a:t> </a:t>
            </a:r>
            <a:r>
              <a:rPr dirty="0" err="1"/>
              <a:t>على</a:t>
            </a:r>
            <a:r>
              <a:rPr dirty="0"/>
              <a:t> </a:t>
            </a:r>
            <a:r>
              <a:rPr dirty="0" err="1"/>
              <a:t>شرط</a:t>
            </a:r>
            <a:r>
              <a:rPr dirty="0"/>
              <a:t>:</a:t>
            </a:r>
          </a:p>
          <a:p>
            <a:pPr algn="ctr" rtl="0">
              <a:defRPr sz="2400">
                <a:solidFill>
                  <a:srgbClr val="295B60"/>
                </a:solidFill>
              </a:defRPr>
            </a:pPr>
            <a:r>
              <a:rPr dirty="0" err="1"/>
              <a:t>قد</a:t>
            </a:r>
            <a:r>
              <a:rPr dirty="0"/>
              <a:t> </a:t>
            </a:r>
            <a:r>
              <a:rPr dirty="0" err="1"/>
              <a:t>تتعلق</a:t>
            </a:r>
            <a:r>
              <a:rPr dirty="0"/>
              <a:t> </a:t>
            </a:r>
            <a:r>
              <a:rPr dirty="0" err="1"/>
              <a:t>الكفالة</a:t>
            </a:r>
            <a:r>
              <a:rPr dirty="0"/>
              <a:t> </a:t>
            </a:r>
            <a:r>
              <a:rPr dirty="0" err="1"/>
              <a:t>على</a:t>
            </a:r>
            <a:r>
              <a:rPr dirty="0"/>
              <a:t> </a:t>
            </a:r>
            <a:r>
              <a:rPr dirty="0" err="1"/>
              <a:t>شرط</a:t>
            </a:r>
            <a:r>
              <a:rPr dirty="0"/>
              <a:t> </a:t>
            </a:r>
            <a:r>
              <a:rPr dirty="0" err="1"/>
              <a:t>واقف</a:t>
            </a:r>
            <a:r>
              <a:rPr dirty="0"/>
              <a:t> </a:t>
            </a:r>
            <a:r>
              <a:rPr dirty="0" err="1"/>
              <a:t>أو</a:t>
            </a:r>
            <a:r>
              <a:rPr dirty="0"/>
              <a:t> </a:t>
            </a:r>
            <a:r>
              <a:rPr dirty="0" err="1"/>
              <a:t>شرط</a:t>
            </a:r>
            <a:r>
              <a:rPr dirty="0"/>
              <a:t> </a:t>
            </a:r>
            <a:r>
              <a:rPr dirty="0" err="1"/>
              <a:t>فاسخ</a:t>
            </a:r>
            <a:r>
              <a:rPr dirty="0"/>
              <a:t> في </a:t>
            </a:r>
            <a:r>
              <a:rPr dirty="0" err="1"/>
              <a:t>حالتين</a:t>
            </a:r>
            <a:r>
              <a:rPr dirty="0"/>
              <a:t> /</a:t>
            </a:r>
          </a:p>
          <a:p>
            <a:pPr algn="ctr" rtl="0">
              <a:defRPr sz="2400">
                <a:solidFill>
                  <a:srgbClr val="295B60"/>
                </a:solidFill>
              </a:defRPr>
            </a:pPr>
            <a:endParaRPr dirty="0"/>
          </a:p>
          <a:p>
            <a:pPr marL="342900" indent="-342900" algn="ctr">
              <a:buSzPct val="100000"/>
              <a:buAutoNum type="arabic1Minus"/>
              <a:defRPr sz="2400" b="1">
                <a:solidFill>
                  <a:srgbClr val="295B60"/>
                </a:solidFill>
              </a:defRPr>
            </a:pPr>
            <a:r>
              <a:rPr dirty="0" smtClean="0"/>
              <a:t>: </a:t>
            </a:r>
            <a:r>
              <a:rPr b="0" dirty="0" err="1"/>
              <a:t>يعلق</a:t>
            </a:r>
            <a:r>
              <a:rPr b="0" dirty="0"/>
              <a:t> </a:t>
            </a:r>
            <a:r>
              <a:rPr b="0" dirty="0" err="1"/>
              <a:t>وجود</a:t>
            </a:r>
            <a:r>
              <a:rPr b="0" dirty="0"/>
              <a:t> </a:t>
            </a:r>
            <a:r>
              <a:rPr b="0" dirty="0" err="1"/>
              <a:t>الكفالة</a:t>
            </a:r>
            <a:r>
              <a:rPr b="0" dirty="0"/>
              <a:t> </a:t>
            </a:r>
            <a:r>
              <a:rPr b="0" dirty="0" err="1"/>
              <a:t>على</a:t>
            </a:r>
            <a:r>
              <a:rPr b="0" dirty="0"/>
              <a:t> </a:t>
            </a:r>
            <a:r>
              <a:rPr b="0" dirty="0" err="1"/>
              <a:t>وجود</a:t>
            </a:r>
            <a:r>
              <a:rPr b="0" dirty="0"/>
              <a:t> </a:t>
            </a:r>
            <a:r>
              <a:rPr b="0" dirty="0" err="1"/>
              <a:t>شيء</a:t>
            </a:r>
            <a:r>
              <a:rPr b="0" dirty="0"/>
              <a:t> </a:t>
            </a:r>
            <a:r>
              <a:rPr b="0" dirty="0" err="1"/>
              <a:t>آخر</a:t>
            </a:r>
            <a:r>
              <a:rPr b="0" dirty="0"/>
              <a:t> . </a:t>
            </a:r>
            <a:r>
              <a:rPr lang="ar-SA" dirty="0" smtClean="0"/>
              <a:t>1- </a:t>
            </a:r>
            <a:r>
              <a:rPr lang="ar-JO" dirty="0" smtClean="0"/>
              <a:t>الحالة الأولى </a:t>
            </a:r>
            <a:r>
              <a:rPr lang="ar-SA" dirty="0" smtClean="0"/>
              <a:t>: </a:t>
            </a:r>
            <a:r>
              <a:rPr b="0" dirty="0" err="1" smtClean="0"/>
              <a:t>كما</a:t>
            </a:r>
            <a:r>
              <a:rPr b="0" dirty="0" smtClean="0"/>
              <a:t> </a:t>
            </a:r>
            <a:r>
              <a:rPr b="0" dirty="0" err="1"/>
              <a:t>لو</a:t>
            </a:r>
            <a:r>
              <a:rPr b="0" dirty="0"/>
              <a:t> </a:t>
            </a:r>
            <a:r>
              <a:rPr b="0" dirty="0" err="1"/>
              <a:t>علق</a:t>
            </a:r>
            <a:r>
              <a:rPr b="0" dirty="0"/>
              <a:t> </a:t>
            </a:r>
            <a:r>
              <a:rPr b="0" dirty="0" err="1"/>
              <a:t>الكفيل</a:t>
            </a:r>
            <a:r>
              <a:rPr b="0" dirty="0"/>
              <a:t> </a:t>
            </a:r>
            <a:r>
              <a:rPr b="0" dirty="0" err="1"/>
              <a:t>التزامه</a:t>
            </a:r>
            <a:r>
              <a:rPr b="0" dirty="0"/>
              <a:t> </a:t>
            </a:r>
            <a:r>
              <a:rPr b="0" dirty="0" err="1"/>
              <a:t>بضمان</a:t>
            </a:r>
            <a:r>
              <a:rPr b="0" dirty="0"/>
              <a:t> </a:t>
            </a:r>
            <a:r>
              <a:rPr b="0" dirty="0" err="1"/>
              <a:t>الثمن</a:t>
            </a:r>
            <a:r>
              <a:rPr b="0" dirty="0"/>
              <a:t> </a:t>
            </a:r>
            <a:r>
              <a:rPr b="0" dirty="0" err="1"/>
              <a:t>للمشتري</a:t>
            </a:r>
            <a:r>
              <a:rPr b="0" dirty="0"/>
              <a:t> </a:t>
            </a:r>
            <a:r>
              <a:rPr b="0" dirty="0" err="1"/>
              <a:t>على</a:t>
            </a:r>
            <a:r>
              <a:rPr b="0" dirty="0"/>
              <a:t> </a:t>
            </a:r>
            <a:r>
              <a:rPr b="0" dirty="0" err="1"/>
              <a:t>شرط</a:t>
            </a:r>
            <a:r>
              <a:rPr b="0" dirty="0"/>
              <a:t> </a:t>
            </a:r>
            <a:r>
              <a:rPr b="0" dirty="0" err="1"/>
              <a:t>واقف</a:t>
            </a:r>
            <a:r>
              <a:rPr b="0" dirty="0"/>
              <a:t> ، </a:t>
            </a:r>
            <a:r>
              <a:rPr b="0" dirty="0" err="1"/>
              <a:t>هو</a:t>
            </a:r>
            <a:r>
              <a:rPr b="0" dirty="0"/>
              <a:t> </a:t>
            </a:r>
            <a:r>
              <a:rPr b="0" dirty="0" err="1"/>
              <a:t>استحقاق</a:t>
            </a:r>
            <a:r>
              <a:rPr b="0" dirty="0"/>
              <a:t> </a:t>
            </a:r>
            <a:r>
              <a:rPr b="0" dirty="0" err="1"/>
              <a:t>المبيع</a:t>
            </a:r>
            <a:r>
              <a:rPr b="0" dirty="0"/>
              <a:t>.</a:t>
            </a:r>
          </a:p>
          <a:p>
            <a:pPr marL="342900" indent="-342900" algn="ctr">
              <a:buSzPct val="100000"/>
              <a:buAutoNum type="arabic1Minus"/>
              <a:defRPr sz="2400">
                <a:solidFill>
                  <a:srgbClr val="295B60"/>
                </a:solidFill>
              </a:defRPr>
            </a:pPr>
            <a:r>
              <a:rPr dirty="0" smtClean="0"/>
              <a:t>: </a:t>
            </a:r>
            <a:r>
              <a:rPr lang="ar-SA" dirty="0" smtClean="0"/>
              <a:t>2-</a:t>
            </a:r>
            <a:r>
              <a:rPr lang="ar-JO" b="1" dirty="0" smtClean="0"/>
              <a:t>الحالة الثانية </a:t>
            </a:r>
            <a:r>
              <a:rPr lang="ar-SA" b="1" dirty="0" smtClean="0"/>
              <a:t>: </a:t>
            </a:r>
            <a:r>
              <a:rPr dirty="0" err="1" smtClean="0"/>
              <a:t>تعليق</a:t>
            </a:r>
            <a:r>
              <a:rPr dirty="0" smtClean="0"/>
              <a:t> </a:t>
            </a:r>
            <a:r>
              <a:rPr dirty="0" err="1"/>
              <a:t>الكفالة</a:t>
            </a:r>
            <a:r>
              <a:rPr dirty="0"/>
              <a:t> </a:t>
            </a:r>
            <a:r>
              <a:rPr dirty="0" err="1"/>
              <a:t>على</a:t>
            </a:r>
            <a:r>
              <a:rPr dirty="0"/>
              <a:t> </a:t>
            </a:r>
            <a:r>
              <a:rPr dirty="0" err="1"/>
              <a:t>شرط</a:t>
            </a:r>
            <a:r>
              <a:rPr dirty="0"/>
              <a:t> </a:t>
            </a:r>
            <a:r>
              <a:rPr dirty="0" err="1"/>
              <a:t>فاسخ</a:t>
            </a:r>
            <a:r>
              <a:rPr dirty="0"/>
              <a:t> ، </a:t>
            </a:r>
            <a:r>
              <a:rPr dirty="0" err="1"/>
              <a:t>يزول</a:t>
            </a:r>
            <a:r>
              <a:rPr dirty="0"/>
              <a:t> </a:t>
            </a:r>
            <a:r>
              <a:rPr dirty="0" err="1"/>
              <a:t>وجود</a:t>
            </a:r>
            <a:r>
              <a:rPr dirty="0"/>
              <a:t> </a:t>
            </a:r>
            <a:r>
              <a:rPr dirty="0" err="1"/>
              <a:t>الكفالة</a:t>
            </a:r>
            <a:r>
              <a:rPr dirty="0"/>
              <a:t> </a:t>
            </a:r>
            <a:r>
              <a:rPr dirty="0" err="1"/>
              <a:t>بعد</a:t>
            </a:r>
            <a:r>
              <a:rPr dirty="0"/>
              <a:t> </a:t>
            </a:r>
            <a:r>
              <a:rPr dirty="0" err="1"/>
              <a:t>قيامها</a:t>
            </a:r>
            <a:r>
              <a:rPr dirty="0"/>
              <a:t> </a:t>
            </a:r>
            <a:r>
              <a:rPr dirty="0" err="1" smtClean="0"/>
              <a:t>بوجود</a:t>
            </a:r>
            <a:r>
              <a:rPr lang="ar-JO" dirty="0" smtClean="0"/>
              <a:t> شيء آخر</a:t>
            </a:r>
            <a:r>
              <a:rPr lang="ar-SA" dirty="0" smtClean="0"/>
              <a:t> من ذلك  </a:t>
            </a:r>
            <a:r>
              <a:rPr dirty="0" err="1" smtClean="0"/>
              <a:t>لو</a:t>
            </a:r>
            <a:r>
              <a:rPr dirty="0" smtClean="0"/>
              <a:t> </a:t>
            </a:r>
            <a:r>
              <a:rPr dirty="0" err="1"/>
              <a:t>علق</a:t>
            </a:r>
            <a:r>
              <a:rPr dirty="0"/>
              <a:t> </a:t>
            </a:r>
            <a:r>
              <a:rPr dirty="0" err="1"/>
              <a:t>الكفيل</a:t>
            </a:r>
            <a:r>
              <a:rPr dirty="0"/>
              <a:t> </a:t>
            </a:r>
            <a:r>
              <a:rPr dirty="0" err="1"/>
              <a:t>التزامه</a:t>
            </a:r>
            <a:r>
              <a:rPr dirty="0"/>
              <a:t> </a:t>
            </a:r>
            <a:r>
              <a:rPr dirty="0" err="1"/>
              <a:t>بالضمان</a:t>
            </a:r>
            <a:r>
              <a:rPr dirty="0"/>
              <a:t> </a:t>
            </a:r>
            <a:r>
              <a:rPr dirty="0" err="1"/>
              <a:t>على</a:t>
            </a:r>
            <a:r>
              <a:rPr dirty="0"/>
              <a:t> </a:t>
            </a:r>
            <a:r>
              <a:rPr dirty="0" err="1"/>
              <a:t>شرط</a:t>
            </a:r>
            <a:r>
              <a:rPr dirty="0"/>
              <a:t> </a:t>
            </a:r>
            <a:r>
              <a:rPr dirty="0" err="1"/>
              <a:t>فاسخ</a:t>
            </a:r>
            <a:r>
              <a:rPr dirty="0"/>
              <a:t>  </a:t>
            </a:r>
            <a:r>
              <a:rPr dirty="0" err="1"/>
              <a:t>هو</a:t>
            </a:r>
            <a:r>
              <a:rPr dirty="0"/>
              <a:t> </a:t>
            </a:r>
            <a:r>
              <a:rPr dirty="0" err="1"/>
              <a:t>أن</a:t>
            </a:r>
            <a:r>
              <a:rPr dirty="0"/>
              <a:t> </a:t>
            </a:r>
            <a:r>
              <a:rPr dirty="0" err="1"/>
              <a:t>يتصرف</a:t>
            </a:r>
            <a:r>
              <a:rPr dirty="0"/>
              <a:t> </a:t>
            </a:r>
            <a:r>
              <a:rPr dirty="0" err="1"/>
              <a:t>المدين</a:t>
            </a:r>
            <a:r>
              <a:rPr dirty="0"/>
              <a:t> </a:t>
            </a:r>
            <a:r>
              <a:rPr dirty="0" err="1"/>
              <a:t>بالقرض</a:t>
            </a:r>
            <a:r>
              <a:rPr dirty="0"/>
              <a:t> </a:t>
            </a:r>
            <a:r>
              <a:rPr dirty="0" err="1"/>
              <a:t>الذي</a:t>
            </a:r>
            <a:r>
              <a:rPr dirty="0"/>
              <a:t> </a:t>
            </a:r>
            <a:r>
              <a:rPr dirty="0" err="1"/>
              <a:t>اقترضه</a:t>
            </a:r>
            <a:r>
              <a:rPr dirty="0"/>
              <a:t> في </a:t>
            </a:r>
            <a:r>
              <a:rPr dirty="0" err="1"/>
              <a:t>الوجوه</a:t>
            </a:r>
            <a:r>
              <a:rPr dirty="0"/>
              <a:t> </a:t>
            </a:r>
            <a:r>
              <a:rPr dirty="0" err="1"/>
              <a:t>والأغراض</a:t>
            </a:r>
            <a:r>
              <a:rPr dirty="0"/>
              <a:t>  </a:t>
            </a:r>
            <a:r>
              <a:rPr dirty="0" err="1"/>
              <a:t>التي</a:t>
            </a:r>
            <a:r>
              <a:rPr dirty="0"/>
              <a:t> </a:t>
            </a:r>
            <a:r>
              <a:rPr dirty="0" err="1"/>
              <a:t>حددها</a:t>
            </a:r>
            <a:r>
              <a:rPr dirty="0"/>
              <a:t> في </a:t>
            </a:r>
            <a:r>
              <a:rPr dirty="0" err="1" smtClean="0"/>
              <a:t>العقد</a:t>
            </a:r>
            <a:endParaRPr lang="ar-SA" dirty="0" smtClean="0"/>
          </a:p>
          <a:p>
            <a:pPr marL="342900" indent="-342900" algn="ctr">
              <a:buSzPct val="100000"/>
              <a:buAutoNum type="arabic1Minus"/>
              <a:defRPr sz="2400">
                <a:solidFill>
                  <a:srgbClr val="295B60"/>
                </a:solidFill>
              </a:defRPr>
            </a:pPr>
            <a:r>
              <a:rPr dirty="0" smtClean="0"/>
              <a:t>. </a:t>
            </a:r>
            <a:r>
              <a:rPr dirty="0" err="1"/>
              <a:t>فإذا</a:t>
            </a:r>
            <a:r>
              <a:rPr dirty="0"/>
              <a:t> </a:t>
            </a:r>
            <a:r>
              <a:rPr dirty="0" err="1"/>
              <a:t>لم</a:t>
            </a:r>
            <a:r>
              <a:rPr dirty="0"/>
              <a:t> </a:t>
            </a:r>
            <a:r>
              <a:rPr dirty="0" err="1"/>
              <a:t>يفعل</a:t>
            </a:r>
            <a:r>
              <a:rPr dirty="0"/>
              <a:t> </a:t>
            </a:r>
            <a:r>
              <a:rPr dirty="0" err="1"/>
              <a:t>يتحقق</a:t>
            </a:r>
            <a:r>
              <a:rPr dirty="0"/>
              <a:t> </a:t>
            </a:r>
            <a:r>
              <a:rPr dirty="0" err="1"/>
              <a:t>الشرط</a:t>
            </a:r>
            <a:r>
              <a:rPr dirty="0"/>
              <a:t> </a:t>
            </a:r>
            <a:r>
              <a:rPr dirty="0" err="1"/>
              <a:t>الفاسخ</a:t>
            </a:r>
            <a:r>
              <a:rPr dirty="0"/>
              <a:t> </a:t>
            </a:r>
            <a:r>
              <a:rPr dirty="0" err="1"/>
              <a:t>للكفالة</a:t>
            </a:r>
            <a:r>
              <a:rPr dirty="0"/>
              <a:t> ، </a:t>
            </a:r>
            <a:r>
              <a:rPr dirty="0" err="1"/>
              <a:t>وتزول</a:t>
            </a:r>
            <a:r>
              <a:rPr dirty="0"/>
              <a:t> </a:t>
            </a:r>
            <a:r>
              <a:rPr dirty="0" err="1"/>
              <a:t>بأثر</a:t>
            </a:r>
            <a:r>
              <a:rPr dirty="0"/>
              <a:t> </a:t>
            </a:r>
            <a:r>
              <a:rPr dirty="0" err="1"/>
              <a:t>رجعي</a:t>
            </a:r>
            <a:r>
              <a:rPr dirty="0" smtClean="0"/>
              <a:t>.</a:t>
            </a:r>
            <a:endParaRPr lang="ar-SA" dirty="0" smtClean="0"/>
          </a:p>
          <a:p>
            <a:pPr marL="342900" indent="-342900" algn="ctr">
              <a:buSzPct val="100000"/>
              <a:buAutoNum type="arabic1Minus"/>
              <a:defRPr sz="2400">
                <a:solidFill>
                  <a:srgbClr val="295B60"/>
                </a:solidFill>
              </a:defRPr>
            </a:pPr>
            <a:endParaRPr dirty="0"/>
          </a:p>
          <a:p>
            <a:pPr algn="ctr" rtl="0">
              <a:defRPr sz="2800" b="1">
                <a:solidFill>
                  <a:srgbClr val="4C6411"/>
                </a:solidFill>
              </a:defRPr>
            </a:pPr>
            <a:r>
              <a:rPr dirty="0">
                <a:latin typeface="AGA Sindibad Regular"/>
                <a:ea typeface="AGA Sindibad Regular"/>
                <a:cs typeface="AGA Sindibad Regular"/>
                <a:sym typeface="AGA Sindibad Regular"/>
              </a:rPr>
              <a:t>في </a:t>
            </a:r>
            <a:r>
              <a:rPr dirty="0" err="1">
                <a:latin typeface="AGA Sindibad Regular"/>
                <a:ea typeface="AGA Sindibad Regular"/>
                <a:cs typeface="AGA Sindibad Regular"/>
                <a:sym typeface="AGA Sindibad Regular"/>
              </a:rPr>
              <a:t>الفقه</a:t>
            </a:r>
            <a:r>
              <a:rPr dirty="0">
                <a:latin typeface="AGA Sindibad Regular"/>
                <a:ea typeface="AGA Sindibad Regular"/>
                <a:cs typeface="AGA Sindibad Regular"/>
                <a:sym typeface="AGA Sindibad Regular"/>
              </a:rPr>
              <a:t> </a:t>
            </a:r>
            <a:r>
              <a:rPr dirty="0" err="1">
                <a:latin typeface="AGA Sindibad Regular"/>
                <a:ea typeface="AGA Sindibad Regular"/>
                <a:cs typeface="AGA Sindibad Regular"/>
                <a:sym typeface="AGA Sindibad Regular"/>
              </a:rPr>
              <a:t>الإسلامي</a:t>
            </a:r>
            <a:r>
              <a:rPr dirty="0">
                <a:latin typeface="AGA Sindibad Regular"/>
                <a:ea typeface="AGA Sindibad Regular"/>
                <a:cs typeface="AGA Sindibad Regular"/>
                <a:sym typeface="AGA Sindibad Regular"/>
              </a:rPr>
              <a:t> </a:t>
            </a:r>
            <a:r>
              <a:rPr dirty="0"/>
              <a:t>/ </a:t>
            </a:r>
          </a:p>
          <a:p>
            <a:pPr algn="ctr" rtl="0">
              <a:defRPr sz="2400"/>
            </a:pPr>
            <a:r>
              <a:rPr dirty="0" err="1"/>
              <a:t>يرى</a:t>
            </a:r>
            <a:r>
              <a:rPr dirty="0"/>
              <a:t> </a:t>
            </a:r>
            <a:r>
              <a:rPr dirty="0" err="1"/>
              <a:t>الحنابلة</a:t>
            </a:r>
            <a:r>
              <a:rPr dirty="0"/>
              <a:t>  </a:t>
            </a:r>
            <a:r>
              <a:rPr dirty="0" err="1"/>
              <a:t>عدم</a:t>
            </a:r>
            <a:r>
              <a:rPr dirty="0"/>
              <a:t> </a:t>
            </a:r>
            <a:r>
              <a:rPr dirty="0" err="1"/>
              <a:t>جواز</a:t>
            </a:r>
            <a:r>
              <a:rPr dirty="0"/>
              <a:t> </a:t>
            </a:r>
            <a:r>
              <a:rPr dirty="0" err="1"/>
              <a:t>تعليق</a:t>
            </a:r>
            <a:r>
              <a:rPr dirty="0"/>
              <a:t> </a:t>
            </a:r>
            <a:r>
              <a:rPr dirty="0" err="1"/>
              <a:t>الكفالة</a:t>
            </a:r>
            <a:r>
              <a:rPr dirty="0"/>
              <a:t> </a:t>
            </a:r>
            <a:endParaRPr lang="ar-SA" dirty="0" smtClean="0"/>
          </a:p>
          <a:p>
            <a:pPr algn="ctr" rtl="0">
              <a:defRPr sz="2400"/>
            </a:pPr>
            <a:r>
              <a:rPr dirty="0" smtClean="0"/>
              <a:t>–</a:t>
            </a:r>
            <a:r>
              <a:rPr dirty="0" err="1"/>
              <a:t>الضمان</a:t>
            </a:r>
            <a:r>
              <a:rPr dirty="0"/>
              <a:t> – </a:t>
            </a:r>
            <a:r>
              <a:rPr dirty="0" err="1"/>
              <a:t>على</a:t>
            </a:r>
            <a:r>
              <a:rPr dirty="0"/>
              <a:t> </a:t>
            </a:r>
            <a:r>
              <a:rPr dirty="0" err="1"/>
              <a:t>شرط</a:t>
            </a:r>
            <a:r>
              <a:rPr dirty="0"/>
              <a:t> ، </a:t>
            </a:r>
            <a:r>
              <a:rPr dirty="0" err="1"/>
              <a:t>تحت</a:t>
            </a:r>
            <a:r>
              <a:rPr dirty="0"/>
              <a:t> </a:t>
            </a:r>
            <a:r>
              <a:rPr dirty="0" err="1"/>
              <a:t>طائلة</a:t>
            </a:r>
            <a:r>
              <a:rPr dirty="0"/>
              <a:t> </a:t>
            </a:r>
            <a:r>
              <a:rPr dirty="0" err="1"/>
              <a:t>البطلان</a:t>
            </a:r>
            <a:r>
              <a:rPr dirty="0"/>
              <a:t> ، </a:t>
            </a:r>
            <a:r>
              <a:rPr dirty="0" err="1"/>
              <a:t>ويحتجون</a:t>
            </a:r>
            <a:r>
              <a:rPr dirty="0"/>
              <a:t> </a:t>
            </a:r>
            <a:r>
              <a:rPr dirty="0" err="1"/>
              <a:t>لذلك</a:t>
            </a:r>
            <a:r>
              <a:rPr dirty="0"/>
              <a:t>  </a:t>
            </a:r>
            <a:r>
              <a:rPr dirty="0" err="1"/>
              <a:t>أن</a:t>
            </a:r>
            <a:r>
              <a:rPr dirty="0"/>
              <a:t> </a:t>
            </a:r>
            <a:r>
              <a:rPr dirty="0" err="1"/>
              <a:t>الكفالة</a:t>
            </a:r>
            <a:r>
              <a:rPr dirty="0"/>
              <a:t> </a:t>
            </a:r>
            <a:r>
              <a:rPr dirty="0" err="1"/>
              <a:t>تثبت</a:t>
            </a:r>
            <a:r>
              <a:rPr dirty="0"/>
              <a:t> </a:t>
            </a:r>
            <a:r>
              <a:rPr dirty="0" err="1"/>
              <a:t>حقاً</a:t>
            </a:r>
            <a:r>
              <a:rPr dirty="0"/>
              <a:t> </a:t>
            </a:r>
            <a:r>
              <a:rPr dirty="0" err="1"/>
              <a:t>لآدمي</a:t>
            </a:r>
            <a:r>
              <a:rPr dirty="0"/>
              <a:t> </a:t>
            </a:r>
            <a:r>
              <a:rPr dirty="0" err="1"/>
              <a:t>معين</a:t>
            </a:r>
            <a:r>
              <a:rPr dirty="0"/>
              <a:t> ، </a:t>
            </a:r>
            <a:r>
              <a:rPr dirty="0" err="1"/>
              <a:t>فلم</a:t>
            </a:r>
            <a:r>
              <a:rPr dirty="0"/>
              <a:t> </a:t>
            </a:r>
            <a:r>
              <a:rPr dirty="0" err="1"/>
              <a:t>يجز</a:t>
            </a:r>
            <a:r>
              <a:rPr dirty="0"/>
              <a:t> </a:t>
            </a:r>
            <a:r>
              <a:rPr dirty="0" err="1"/>
              <a:t>تعليق</a:t>
            </a:r>
            <a:r>
              <a:rPr dirty="0"/>
              <a:t> </a:t>
            </a:r>
            <a:r>
              <a:rPr dirty="0" err="1"/>
              <a:t>ثبوته</a:t>
            </a:r>
            <a:r>
              <a:rPr dirty="0"/>
              <a:t> </a:t>
            </a:r>
            <a:r>
              <a:rPr dirty="0" err="1"/>
              <a:t>على</a:t>
            </a:r>
            <a:r>
              <a:rPr dirty="0"/>
              <a:t> </a:t>
            </a:r>
            <a:r>
              <a:rPr dirty="0" err="1"/>
              <a:t>شرط</a:t>
            </a:r>
            <a:r>
              <a:rPr dirty="0"/>
              <a:t> ، </a:t>
            </a:r>
            <a:r>
              <a:rPr dirty="0" err="1"/>
              <a:t>مالم</a:t>
            </a:r>
            <a:r>
              <a:rPr dirty="0"/>
              <a:t> </a:t>
            </a:r>
            <a:r>
              <a:rPr dirty="0" err="1"/>
              <a:t>يكن</a:t>
            </a:r>
            <a:r>
              <a:rPr dirty="0"/>
              <a:t> </a:t>
            </a:r>
            <a:r>
              <a:rPr dirty="0" err="1"/>
              <a:t>التعليق</a:t>
            </a:r>
            <a:r>
              <a:rPr dirty="0"/>
              <a:t> </a:t>
            </a:r>
            <a:r>
              <a:rPr dirty="0" err="1"/>
              <a:t>لسبب</a:t>
            </a:r>
            <a:r>
              <a:rPr dirty="0"/>
              <a:t> </a:t>
            </a:r>
            <a:r>
              <a:rPr dirty="0" err="1"/>
              <a:t>الحق</a:t>
            </a:r>
            <a:r>
              <a:rPr dirty="0"/>
              <a:t> </a:t>
            </a:r>
            <a:r>
              <a:rPr dirty="0" err="1"/>
              <a:t>أو</a:t>
            </a:r>
            <a:r>
              <a:rPr dirty="0"/>
              <a:t> </a:t>
            </a:r>
            <a:r>
              <a:rPr dirty="0" err="1"/>
              <a:t>مقتضى</a:t>
            </a:r>
            <a:r>
              <a:rPr dirty="0"/>
              <a:t> </a:t>
            </a:r>
            <a:r>
              <a:rPr dirty="0" err="1"/>
              <a:t>الضمان</a:t>
            </a:r>
            <a:r>
              <a:rPr dirty="0"/>
              <a:t> </a:t>
            </a:r>
            <a:r>
              <a:rPr dirty="0" smtClean="0"/>
              <a:t>.</a:t>
            </a:r>
            <a:endParaRPr lang="ar-SA" dirty="0" smtClean="0"/>
          </a:p>
          <a:p>
            <a:pPr algn="ctr" rtl="0">
              <a:defRPr sz="2400"/>
            </a:pPr>
            <a:r>
              <a:rPr dirty="0" err="1" smtClean="0"/>
              <a:t>لأن</a:t>
            </a:r>
            <a:r>
              <a:rPr dirty="0" smtClean="0"/>
              <a:t> </a:t>
            </a:r>
            <a:r>
              <a:rPr dirty="0"/>
              <a:t>في </a:t>
            </a:r>
            <a:r>
              <a:rPr dirty="0" err="1"/>
              <a:t>تعليق</a:t>
            </a:r>
            <a:r>
              <a:rPr dirty="0"/>
              <a:t> </a:t>
            </a:r>
            <a:r>
              <a:rPr dirty="0" err="1"/>
              <a:t>الكفالة</a:t>
            </a:r>
            <a:r>
              <a:rPr dirty="0"/>
              <a:t> </a:t>
            </a:r>
            <a:r>
              <a:rPr dirty="0" err="1"/>
              <a:t>على</a:t>
            </a:r>
            <a:r>
              <a:rPr dirty="0"/>
              <a:t> </a:t>
            </a:r>
            <a:r>
              <a:rPr dirty="0" err="1"/>
              <a:t>شرط</a:t>
            </a:r>
            <a:r>
              <a:rPr dirty="0"/>
              <a:t> ، </a:t>
            </a:r>
            <a:r>
              <a:rPr dirty="0" err="1"/>
              <a:t>تعليق</a:t>
            </a:r>
            <a:r>
              <a:rPr dirty="0"/>
              <a:t> </a:t>
            </a:r>
            <a:r>
              <a:rPr dirty="0" err="1"/>
              <a:t>الضمان</a:t>
            </a:r>
            <a:r>
              <a:rPr dirty="0"/>
              <a:t> </a:t>
            </a:r>
            <a:r>
              <a:rPr dirty="0" err="1"/>
              <a:t>بخطر</a:t>
            </a:r>
            <a:r>
              <a:rPr dirty="0"/>
              <a:t> ، </a:t>
            </a:r>
            <a:r>
              <a:rPr dirty="0" err="1"/>
              <a:t>فلم</a:t>
            </a:r>
            <a:r>
              <a:rPr dirty="0"/>
              <a:t> </a:t>
            </a:r>
            <a:r>
              <a:rPr dirty="0" err="1"/>
              <a:t>يصح</a:t>
            </a:r>
            <a:r>
              <a:rPr dirty="0" smtClean="0"/>
              <a:t>.</a:t>
            </a:r>
            <a:endParaRPr lang="ar-SA" dirty="0" smtClean="0"/>
          </a:p>
          <a:p>
            <a:pPr algn="ctr" rtl="0">
              <a:defRPr sz="2400"/>
            </a:pPr>
            <a:endParaRPr dirty="0"/>
          </a:p>
        </p:txBody>
      </p:sp>
      <p:sp>
        <p:nvSpPr>
          <p:cNvPr id="3" name="Slide Number Placeholder 2"/>
          <p:cNvSpPr>
            <a:spLocks noGrp="1"/>
          </p:cNvSpPr>
          <p:nvPr>
            <p:ph type="sldNum" sz="quarter" idx="12"/>
          </p:nvPr>
        </p:nvSpPr>
        <p:spPr/>
        <p:txBody>
          <a:bodyPr/>
          <a:lstStyle/>
          <a:p>
            <a:fld id="{B6F15528-21DE-4FAA-801E-634DDDAF4B2B}" type="slidenum">
              <a:rPr lang="en-US" smtClean="0"/>
              <a:pPr/>
              <a:t>22</a:t>
            </a:fld>
            <a:endParaRPr lang="en-US"/>
          </a:p>
        </p:txBody>
      </p:sp>
    </p:spTree>
  </p:cSld>
  <p:clrMapOvr>
    <a:masterClrMapping/>
  </p:clrMapOvr>
  <mc:AlternateContent xmlns:mc="http://schemas.openxmlformats.org/markup-compatibility/2006">
    <mc:Choice xmlns="" xmlns:p14="http://schemas.microsoft.com/office/powerpoint/2010/main" Requires="p14">
      <p:transition spd="slow" advClick="1" p14:dur="1200">
        <p:wipe dir="l"/>
      </p:transition>
    </mc:Choice>
    <mc:Fallback>
      <p:transition spd="slow">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9" name="Shape 149"/>
          <p:cNvSpPr/>
          <p:nvPr/>
        </p:nvSpPr>
        <p:spPr>
          <a:xfrm>
            <a:off x="-19504" y="692695"/>
            <a:ext cx="9126699" cy="6063198"/>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ctr" rtl="0">
              <a:defRPr sz="2800" b="1"/>
            </a:pPr>
            <a:r>
              <a:rPr dirty="0"/>
              <a:t>3- </a:t>
            </a:r>
            <a:r>
              <a:rPr dirty="0" err="1"/>
              <a:t>الكفالة</a:t>
            </a:r>
            <a:r>
              <a:rPr dirty="0"/>
              <a:t> </a:t>
            </a:r>
            <a:r>
              <a:rPr dirty="0" err="1"/>
              <a:t>المقترنة</a:t>
            </a:r>
            <a:r>
              <a:rPr dirty="0"/>
              <a:t> </a:t>
            </a:r>
            <a:r>
              <a:rPr dirty="0" err="1"/>
              <a:t>بأجل</a:t>
            </a:r>
            <a:r>
              <a:rPr dirty="0"/>
              <a:t> </a:t>
            </a:r>
            <a:r>
              <a:rPr dirty="0" err="1"/>
              <a:t>مستقبل</a:t>
            </a:r>
            <a:r>
              <a:rPr dirty="0"/>
              <a:t> –</a:t>
            </a:r>
            <a:r>
              <a:rPr dirty="0" err="1"/>
              <a:t>أجل</a:t>
            </a:r>
            <a:r>
              <a:rPr dirty="0"/>
              <a:t> </a:t>
            </a:r>
            <a:r>
              <a:rPr dirty="0" err="1"/>
              <a:t>واقف</a:t>
            </a:r>
            <a:r>
              <a:rPr dirty="0"/>
              <a:t> </a:t>
            </a:r>
            <a:r>
              <a:rPr dirty="0" err="1"/>
              <a:t>أو</a:t>
            </a:r>
            <a:r>
              <a:rPr dirty="0"/>
              <a:t> </a:t>
            </a:r>
            <a:r>
              <a:rPr dirty="0" err="1"/>
              <a:t>فاسخ</a:t>
            </a:r>
            <a:r>
              <a:rPr dirty="0"/>
              <a:t> –:</a:t>
            </a:r>
            <a:endParaRPr sz="2400" dirty="0"/>
          </a:p>
          <a:p>
            <a:pPr marL="285750" indent="-285750" algn="ctr" rtl="0">
              <a:buSzPct val="100000"/>
              <a:buChar char="-"/>
              <a:defRPr sz="2400" b="1">
                <a:solidFill>
                  <a:srgbClr val="295B60"/>
                </a:solidFill>
              </a:defRPr>
            </a:pPr>
            <a:r>
              <a:rPr dirty="0"/>
              <a:t>في </a:t>
            </a:r>
            <a:r>
              <a:rPr dirty="0" err="1"/>
              <a:t>القانون</a:t>
            </a:r>
            <a:r>
              <a:rPr dirty="0"/>
              <a:t> :</a:t>
            </a:r>
          </a:p>
          <a:p>
            <a:pPr algn="ctr" rtl="0">
              <a:defRPr sz="2400">
                <a:solidFill>
                  <a:srgbClr val="4C6411"/>
                </a:solidFill>
              </a:defRPr>
            </a:pPr>
            <a:r>
              <a:rPr lang="ar-SA" dirty="0" smtClean="0"/>
              <a:t>يذهب الفقه القانوني الى </a:t>
            </a:r>
            <a:r>
              <a:rPr dirty="0" err="1" smtClean="0"/>
              <a:t>جواز</a:t>
            </a:r>
            <a:r>
              <a:rPr dirty="0" smtClean="0"/>
              <a:t> </a:t>
            </a:r>
            <a:r>
              <a:rPr dirty="0" err="1"/>
              <a:t>الكفالة</a:t>
            </a:r>
            <a:r>
              <a:rPr dirty="0"/>
              <a:t> </a:t>
            </a:r>
            <a:r>
              <a:rPr dirty="0" err="1"/>
              <a:t>المقترنة</a:t>
            </a:r>
            <a:r>
              <a:rPr dirty="0"/>
              <a:t> </a:t>
            </a:r>
            <a:r>
              <a:rPr dirty="0" err="1"/>
              <a:t>بأجل</a:t>
            </a:r>
            <a:r>
              <a:rPr dirty="0"/>
              <a:t> </a:t>
            </a:r>
            <a:r>
              <a:rPr dirty="0" err="1"/>
              <a:t>معين</a:t>
            </a:r>
            <a:r>
              <a:rPr dirty="0"/>
              <a:t> . </a:t>
            </a:r>
            <a:r>
              <a:rPr dirty="0" err="1"/>
              <a:t>فقد</a:t>
            </a:r>
            <a:r>
              <a:rPr dirty="0"/>
              <a:t> </a:t>
            </a:r>
            <a:r>
              <a:rPr dirty="0" err="1"/>
              <a:t>يقرن</a:t>
            </a:r>
            <a:r>
              <a:rPr dirty="0"/>
              <a:t> </a:t>
            </a:r>
            <a:r>
              <a:rPr dirty="0" err="1"/>
              <a:t>الكفيل</a:t>
            </a:r>
            <a:r>
              <a:rPr dirty="0"/>
              <a:t> </a:t>
            </a:r>
            <a:r>
              <a:rPr dirty="0" err="1"/>
              <a:t>التزامه</a:t>
            </a:r>
            <a:r>
              <a:rPr dirty="0"/>
              <a:t> </a:t>
            </a:r>
            <a:r>
              <a:rPr dirty="0" err="1"/>
              <a:t>بأجل</a:t>
            </a:r>
            <a:r>
              <a:rPr dirty="0"/>
              <a:t> </a:t>
            </a:r>
            <a:r>
              <a:rPr dirty="0" err="1"/>
              <a:t>واقف</a:t>
            </a:r>
            <a:r>
              <a:rPr dirty="0"/>
              <a:t> ، </a:t>
            </a:r>
            <a:r>
              <a:rPr dirty="0" err="1"/>
              <a:t>وفي</a:t>
            </a:r>
            <a:r>
              <a:rPr dirty="0"/>
              <a:t> </a:t>
            </a:r>
            <a:r>
              <a:rPr dirty="0" err="1"/>
              <a:t>هذه</a:t>
            </a:r>
            <a:r>
              <a:rPr dirty="0"/>
              <a:t> </a:t>
            </a:r>
            <a:r>
              <a:rPr dirty="0" err="1"/>
              <a:t>الحالة</a:t>
            </a:r>
            <a:r>
              <a:rPr dirty="0"/>
              <a:t> </a:t>
            </a:r>
            <a:r>
              <a:rPr dirty="0" err="1"/>
              <a:t>تنعقد</a:t>
            </a:r>
            <a:r>
              <a:rPr dirty="0"/>
              <a:t> </a:t>
            </a:r>
            <a:r>
              <a:rPr dirty="0" err="1"/>
              <a:t>الكفالة</a:t>
            </a:r>
            <a:r>
              <a:rPr dirty="0"/>
              <a:t> في </a:t>
            </a:r>
            <a:r>
              <a:rPr dirty="0" err="1"/>
              <a:t>الحال</a:t>
            </a:r>
            <a:r>
              <a:rPr dirty="0"/>
              <a:t> ، </a:t>
            </a:r>
            <a:r>
              <a:rPr dirty="0" err="1"/>
              <a:t>لكن</a:t>
            </a:r>
            <a:r>
              <a:rPr dirty="0"/>
              <a:t> </a:t>
            </a:r>
            <a:r>
              <a:rPr dirty="0" err="1"/>
              <a:t>لا</a:t>
            </a:r>
            <a:r>
              <a:rPr dirty="0"/>
              <a:t> </a:t>
            </a:r>
            <a:r>
              <a:rPr dirty="0" err="1"/>
              <a:t>يلزم</a:t>
            </a:r>
            <a:r>
              <a:rPr dirty="0"/>
              <a:t> </a:t>
            </a:r>
            <a:r>
              <a:rPr dirty="0" err="1"/>
              <a:t>الكفيل</a:t>
            </a:r>
            <a:r>
              <a:rPr dirty="0"/>
              <a:t> </a:t>
            </a:r>
            <a:r>
              <a:rPr dirty="0" err="1"/>
              <a:t>إلا</a:t>
            </a:r>
            <a:r>
              <a:rPr dirty="0"/>
              <a:t> </a:t>
            </a:r>
            <a:r>
              <a:rPr dirty="0" err="1"/>
              <a:t>اعتباراً</a:t>
            </a:r>
            <a:r>
              <a:rPr dirty="0"/>
              <a:t>  </a:t>
            </a:r>
            <a:r>
              <a:rPr dirty="0" err="1"/>
              <a:t>من</a:t>
            </a:r>
            <a:r>
              <a:rPr dirty="0"/>
              <a:t> </a:t>
            </a:r>
            <a:r>
              <a:rPr dirty="0" err="1"/>
              <a:t>الوقت</a:t>
            </a:r>
            <a:r>
              <a:rPr dirty="0"/>
              <a:t> </a:t>
            </a:r>
            <a:r>
              <a:rPr dirty="0" err="1"/>
              <a:t>الذي</a:t>
            </a:r>
            <a:r>
              <a:rPr dirty="0"/>
              <a:t> </a:t>
            </a:r>
            <a:r>
              <a:rPr dirty="0" err="1"/>
              <a:t>حدده</a:t>
            </a:r>
            <a:r>
              <a:rPr dirty="0"/>
              <a:t> في </a:t>
            </a:r>
            <a:r>
              <a:rPr dirty="0" err="1"/>
              <a:t>كفالته</a:t>
            </a:r>
            <a:r>
              <a:rPr dirty="0"/>
              <a:t> .</a:t>
            </a:r>
          </a:p>
          <a:p>
            <a:pPr algn="ctr" rtl="0">
              <a:defRPr sz="2400">
                <a:solidFill>
                  <a:srgbClr val="4C6411"/>
                </a:solidFill>
              </a:defRPr>
            </a:pPr>
            <a:r>
              <a:rPr dirty="0" err="1"/>
              <a:t>وقد</a:t>
            </a:r>
            <a:r>
              <a:rPr dirty="0"/>
              <a:t> </a:t>
            </a:r>
            <a:r>
              <a:rPr dirty="0" err="1"/>
              <a:t>يقرن</a:t>
            </a:r>
            <a:r>
              <a:rPr dirty="0"/>
              <a:t> </a:t>
            </a:r>
            <a:r>
              <a:rPr dirty="0" err="1"/>
              <a:t>الكفيل</a:t>
            </a:r>
            <a:r>
              <a:rPr dirty="0"/>
              <a:t> </a:t>
            </a:r>
            <a:r>
              <a:rPr dirty="0" err="1"/>
              <a:t>ضمانه</a:t>
            </a:r>
            <a:r>
              <a:rPr dirty="0"/>
              <a:t> </a:t>
            </a:r>
            <a:r>
              <a:rPr dirty="0" err="1"/>
              <a:t>بأجل</a:t>
            </a:r>
            <a:r>
              <a:rPr dirty="0"/>
              <a:t> </a:t>
            </a:r>
            <a:r>
              <a:rPr dirty="0" err="1"/>
              <a:t>فاسخ</a:t>
            </a:r>
            <a:r>
              <a:rPr dirty="0"/>
              <a:t> ، </a:t>
            </a:r>
            <a:r>
              <a:rPr dirty="0" err="1"/>
              <a:t>فتنعقد</a:t>
            </a:r>
            <a:r>
              <a:rPr dirty="0"/>
              <a:t> </a:t>
            </a:r>
            <a:r>
              <a:rPr dirty="0" err="1"/>
              <a:t>الكفالة</a:t>
            </a:r>
            <a:r>
              <a:rPr dirty="0"/>
              <a:t> ، في </a:t>
            </a:r>
            <a:r>
              <a:rPr dirty="0" err="1"/>
              <a:t>الحال</a:t>
            </a:r>
            <a:r>
              <a:rPr dirty="0"/>
              <a:t> </a:t>
            </a:r>
            <a:r>
              <a:rPr dirty="0" err="1"/>
              <a:t>أيضاً</a:t>
            </a:r>
            <a:r>
              <a:rPr dirty="0"/>
              <a:t> ،</a:t>
            </a:r>
            <a:r>
              <a:rPr dirty="0" err="1"/>
              <a:t>لكنها</a:t>
            </a:r>
            <a:r>
              <a:rPr dirty="0"/>
              <a:t> </a:t>
            </a:r>
            <a:r>
              <a:rPr dirty="0" err="1"/>
              <a:t>تتحدد</a:t>
            </a:r>
            <a:r>
              <a:rPr dirty="0"/>
              <a:t> في </a:t>
            </a:r>
            <a:r>
              <a:rPr dirty="0" err="1"/>
              <a:t>ديون</a:t>
            </a:r>
            <a:r>
              <a:rPr dirty="0"/>
              <a:t> </a:t>
            </a:r>
            <a:r>
              <a:rPr dirty="0" err="1"/>
              <a:t>المدين</a:t>
            </a:r>
            <a:r>
              <a:rPr dirty="0"/>
              <a:t> – </a:t>
            </a:r>
            <a:r>
              <a:rPr dirty="0" err="1"/>
              <a:t>المكفول</a:t>
            </a:r>
            <a:r>
              <a:rPr dirty="0"/>
              <a:t> </a:t>
            </a:r>
            <a:r>
              <a:rPr dirty="0" err="1"/>
              <a:t>عنه</a:t>
            </a:r>
            <a:r>
              <a:rPr dirty="0"/>
              <a:t>- </a:t>
            </a:r>
            <a:r>
              <a:rPr dirty="0" err="1"/>
              <a:t>التي</a:t>
            </a:r>
            <a:r>
              <a:rPr dirty="0"/>
              <a:t> </a:t>
            </a:r>
            <a:r>
              <a:rPr dirty="0" err="1"/>
              <a:t>يعقدها</a:t>
            </a:r>
            <a:r>
              <a:rPr dirty="0"/>
              <a:t> </a:t>
            </a:r>
            <a:r>
              <a:rPr dirty="0" err="1"/>
              <a:t>خلال</a:t>
            </a:r>
            <a:r>
              <a:rPr dirty="0"/>
              <a:t> </a:t>
            </a:r>
            <a:r>
              <a:rPr dirty="0" err="1"/>
              <a:t>هذا</a:t>
            </a:r>
            <a:r>
              <a:rPr dirty="0"/>
              <a:t> </a:t>
            </a:r>
            <a:r>
              <a:rPr dirty="0" err="1"/>
              <a:t>الأجل</a:t>
            </a:r>
            <a:r>
              <a:rPr dirty="0"/>
              <a:t> ، </a:t>
            </a:r>
            <a:r>
              <a:rPr dirty="0" err="1"/>
              <a:t>بحيث</a:t>
            </a:r>
            <a:r>
              <a:rPr dirty="0"/>
              <a:t> </a:t>
            </a:r>
            <a:r>
              <a:rPr dirty="0" err="1"/>
              <a:t>لا</a:t>
            </a:r>
            <a:r>
              <a:rPr dirty="0"/>
              <a:t> </a:t>
            </a:r>
            <a:r>
              <a:rPr dirty="0" err="1"/>
              <a:t>يعود</a:t>
            </a:r>
            <a:r>
              <a:rPr dirty="0"/>
              <a:t> </a:t>
            </a:r>
            <a:r>
              <a:rPr dirty="0" err="1"/>
              <a:t>الكفيل</a:t>
            </a:r>
            <a:r>
              <a:rPr dirty="0"/>
              <a:t> </a:t>
            </a:r>
            <a:r>
              <a:rPr dirty="0" err="1"/>
              <a:t>ضامناً</a:t>
            </a:r>
            <a:r>
              <a:rPr dirty="0"/>
              <a:t> </a:t>
            </a:r>
            <a:r>
              <a:rPr dirty="0" err="1"/>
              <a:t>لديون</a:t>
            </a:r>
            <a:r>
              <a:rPr dirty="0"/>
              <a:t> </a:t>
            </a:r>
            <a:r>
              <a:rPr dirty="0" err="1"/>
              <a:t>المدين</a:t>
            </a:r>
            <a:r>
              <a:rPr dirty="0"/>
              <a:t> </a:t>
            </a:r>
            <a:r>
              <a:rPr dirty="0" err="1"/>
              <a:t>التي</a:t>
            </a:r>
            <a:r>
              <a:rPr dirty="0"/>
              <a:t> </a:t>
            </a:r>
            <a:r>
              <a:rPr dirty="0" err="1"/>
              <a:t>تنشأ</a:t>
            </a:r>
            <a:r>
              <a:rPr dirty="0"/>
              <a:t> </a:t>
            </a:r>
            <a:r>
              <a:rPr dirty="0" err="1"/>
              <a:t>بعد</a:t>
            </a:r>
            <a:r>
              <a:rPr dirty="0"/>
              <a:t> </a:t>
            </a:r>
            <a:r>
              <a:rPr dirty="0" err="1"/>
              <a:t>هذا</a:t>
            </a:r>
            <a:r>
              <a:rPr dirty="0"/>
              <a:t> </a:t>
            </a:r>
            <a:r>
              <a:rPr dirty="0" err="1"/>
              <a:t>الأجل</a:t>
            </a:r>
            <a:r>
              <a:rPr dirty="0"/>
              <a:t>.</a:t>
            </a:r>
          </a:p>
          <a:p>
            <a:pPr algn="ctr" rtl="0">
              <a:defRPr sz="2400"/>
            </a:pPr>
            <a:endParaRPr dirty="0"/>
          </a:p>
          <a:p>
            <a:pPr marL="285750" indent="-285750" algn="ctr" rtl="0">
              <a:buSzPct val="100000"/>
              <a:buChar char="-"/>
              <a:defRPr sz="2400" b="1">
                <a:solidFill>
                  <a:srgbClr val="295B60"/>
                </a:solidFill>
              </a:defRPr>
            </a:pPr>
            <a:r>
              <a:rPr dirty="0"/>
              <a:t>في </a:t>
            </a:r>
            <a:r>
              <a:rPr dirty="0" err="1"/>
              <a:t>الفقه</a:t>
            </a:r>
            <a:r>
              <a:rPr dirty="0"/>
              <a:t> </a:t>
            </a:r>
            <a:r>
              <a:rPr dirty="0" err="1"/>
              <a:t>الإسلامي</a:t>
            </a:r>
            <a:r>
              <a:rPr dirty="0"/>
              <a:t> :</a:t>
            </a:r>
          </a:p>
          <a:p>
            <a:pPr algn="ctr" rtl="0">
              <a:defRPr sz="2400">
                <a:solidFill>
                  <a:srgbClr val="4C6411"/>
                </a:solidFill>
              </a:defRPr>
            </a:pPr>
            <a:r>
              <a:rPr dirty="0" err="1"/>
              <a:t>تصح</a:t>
            </a:r>
            <a:r>
              <a:rPr dirty="0"/>
              <a:t> </a:t>
            </a:r>
            <a:r>
              <a:rPr dirty="0" err="1"/>
              <a:t>الكفالة</a:t>
            </a:r>
            <a:r>
              <a:rPr dirty="0"/>
              <a:t> </a:t>
            </a:r>
            <a:r>
              <a:rPr dirty="0" err="1"/>
              <a:t>المضافة</a:t>
            </a:r>
            <a:r>
              <a:rPr dirty="0"/>
              <a:t> </a:t>
            </a:r>
            <a:r>
              <a:rPr dirty="0" err="1"/>
              <a:t>إلى</a:t>
            </a:r>
            <a:r>
              <a:rPr dirty="0"/>
              <a:t> </a:t>
            </a:r>
            <a:r>
              <a:rPr dirty="0" err="1"/>
              <a:t>أجل</a:t>
            </a:r>
            <a:r>
              <a:rPr dirty="0"/>
              <a:t> </a:t>
            </a:r>
            <a:r>
              <a:rPr dirty="0" err="1"/>
              <a:t>مستقبل</a:t>
            </a:r>
            <a:r>
              <a:rPr dirty="0"/>
              <a:t> </a:t>
            </a:r>
            <a:r>
              <a:rPr dirty="0" err="1"/>
              <a:t>عند</a:t>
            </a:r>
            <a:r>
              <a:rPr dirty="0"/>
              <a:t> </a:t>
            </a:r>
            <a:r>
              <a:rPr dirty="0" err="1"/>
              <a:t>جمهور</a:t>
            </a:r>
            <a:r>
              <a:rPr dirty="0"/>
              <a:t> </a:t>
            </a:r>
            <a:r>
              <a:rPr dirty="0" err="1"/>
              <a:t>الفقهاء</a:t>
            </a:r>
            <a:r>
              <a:rPr dirty="0"/>
              <a:t> ، </a:t>
            </a:r>
            <a:r>
              <a:rPr dirty="0" err="1"/>
              <a:t>فتنعقد</a:t>
            </a:r>
            <a:r>
              <a:rPr dirty="0"/>
              <a:t> في </a:t>
            </a:r>
            <a:r>
              <a:rPr dirty="0" err="1"/>
              <a:t>الحال</a:t>
            </a:r>
            <a:r>
              <a:rPr dirty="0"/>
              <a:t> ، </a:t>
            </a:r>
            <a:r>
              <a:rPr dirty="0" err="1"/>
              <a:t>لكن</a:t>
            </a:r>
            <a:r>
              <a:rPr dirty="0"/>
              <a:t> </a:t>
            </a:r>
            <a:r>
              <a:rPr dirty="0" err="1"/>
              <a:t>الكفيل</a:t>
            </a:r>
            <a:r>
              <a:rPr dirty="0"/>
              <a:t> </a:t>
            </a:r>
            <a:r>
              <a:rPr dirty="0" err="1"/>
              <a:t>لا</a:t>
            </a:r>
            <a:r>
              <a:rPr dirty="0"/>
              <a:t> </a:t>
            </a:r>
            <a:r>
              <a:rPr dirty="0" err="1"/>
              <a:t>يطالب</a:t>
            </a:r>
            <a:r>
              <a:rPr dirty="0"/>
              <a:t> </a:t>
            </a:r>
            <a:r>
              <a:rPr dirty="0" err="1"/>
              <a:t>بالوفاء</a:t>
            </a:r>
            <a:r>
              <a:rPr dirty="0"/>
              <a:t> </a:t>
            </a:r>
            <a:r>
              <a:rPr dirty="0" err="1"/>
              <a:t>بالتزامه</a:t>
            </a:r>
            <a:r>
              <a:rPr dirty="0"/>
              <a:t> </a:t>
            </a:r>
            <a:r>
              <a:rPr dirty="0" err="1"/>
              <a:t>إلا</a:t>
            </a:r>
            <a:r>
              <a:rPr dirty="0"/>
              <a:t> </a:t>
            </a:r>
            <a:r>
              <a:rPr dirty="0" err="1"/>
              <a:t>عند</a:t>
            </a:r>
            <a:r>
              <a:rPr dirty="0"/>
              <a:t> </a:t>
            </a:r>
            <a:r>
              <a:rPr dirty="0" err="1"/>
              <a:t>تحقق</a:t>
            </a:r>
            <a:r>
              <a:rPr dirty="0"/>
              <a:t> </a:t>
            </a:r>
            <a:r>
              <a:rPr dirty="0" err="1"/>
              <a:t>الأجل</a:t>
            </a:r>
            <a:r>
              <a:rPr dirty="0"/>
              <a:t> </a:t>
            </a:r>
            <a:r>
              <a:rPr dirty="0" smtClean="0"/>
              <a:t>.</a:t>
            </a:r>
            <a:endParaRPr lang="ar-SA" dirty="0" smtClean="0"/>
          </a:p>
          <a:p>
            <a:pPr algn="ctr" rtl="0">
              <a:defRPr sz="2400">
                <a:solidFill>
                  <a:srgbClr val="4C6411"/>
                </a:solidFill>
              </a:defRPr>
            </a:pPr>
            <a:r>
              <a:rPr lang="ar-SA" dirty="0" smtClean="0"/>
              <a:t>الكفالة في الفقه الاسلامي عقد  تبرع دون عوض سواء حد له اجل معلوم ام كان مجهولا .</a:t>
            </a:r>
            <a:endParaRPr dirty="0"/>
          </a:p>
          <a:p>
            <a:pPr marL="285750" indent="-285750" algn="ctr" rtl="0">
              <a:buSzPct val="100000"/>
              <a:buChar char="-"/>
              <a:defRPr sz="2400" b="1"/>
            </a:pPr>
            <a:r>
              <a:rPr dirty="0" err="1"/>
              <a:t>وفي</a:t>
            </a:r>
            <a:r>
              <a:rPr dirty="0"/>
              <a:t> </a:t>
            </a:r>
            <a:r>
              <a:rPr dirty="0" err="1"/>
              <a:t>مجلة</a:t>
            </a:r>
            <a:r>
              <a:rPr dirty="0"/>
              <a:t> </a:t>
            </a:r>
            <a:r>
              <a:rPr dirty="0" err="1"/>
              <a:t>الأحكام</a:t>
            </a:r>
            <a:r>
              <a:rPr dirty="0"/>
              <a:t> </a:t>
            </a:r>
            <a:r>
              <a:rPr dirty="0" err="1"/>
              <a:t>الشرعية</a:t>
            </a:r>
            <a:r>
              <a:rPr dirty="0"/>
              <a:t> </a:t>
            </a:r>
            <a:r>
              <a:rPr dirty="0" err="1"/>
              <a:t>على</a:t>
            </a:r>
            <a:r>
              <a:rPr dirty="0"/>
              <a:t> </a:t>
            </a:r>
            <a:r>
              <a:rPr dirty="0" err="1"/>
              <a:t>فقه</a:t>
            </a:r>
            <a:r>
              <a:rPr dirty="0"/>
              <a:t> </a:t>
            </a:r>
            <a:r>
              <a:rPr dirty="0" err="1"/>
              <a:t>الإمام</a:t>
            </a:r>
            <a:r>
              <a:rPr dirty="0"/>
              <a:t> </a:t>
            </a:r>
            <a:r>
              <a:rPr dirty="0" err="1"/>
              <a:t>أحمد</a:t>
            </a:r>
            <a:r>
              <a:rPr dirty="0"/>
              <a:t> </a:t>
            </a:r>
            <a:r>
              <a:rPr dirty="0" err="1"/>
              <a:t>بن</a:t>
            </a:r>
            <a:r>
              <a:rPr dirty="0"/>
              <a:t> </a:t>
            </a:r>
            <a:r>
              <a:rPr dirty="0" err="1"/>
              <a:t>حنبل</a:t>
            </a:r>
            <a:r>
              <a:rPr dirty="0"/>
              <a:t> :</a:t>
            </a:r>
          </a:p>
          <a:p>
            <a:pPr marL="285750" indent="-285750" algn="ctr" rtl="0">
              <a:buSzPct val="100000"/>
              <a:buChar char="-"/>
              <a:defRPr sz="2400">
                <a:solidFill>
                  <a:srgbClr val="295B60"/>
                </a:solidFill>
              </a:defRPr>
            </a:pPr>
            <a:r>
              <a:rPr dirty="0" err="1"/>
              <a:t>لا</a:t>
            </a:r>
            <a:r>
              <a:rPr dirty="0"/>
              <a:t> </a:t>
            </a:r>
            <a:r>
              <a:rPr dirty="0" err="1"/>
              <a:t>تصح</a:t>
            </a:r>
            <a:r>
              <a:rPr dirty="0"/>
              <a:t> </a:t>
            </a:r>
            <a:r>
              <a:rPr dirty="0" err="1"/>
              <a:t>الكفالة</a:t>
            </a:r>
            <a:r>
              <a:rPr dirty="0"/>
              <a:t> </a:t>
            </a:r>
            <a:r>
              <a:rPr dirty="0" err="1"/>
              <a:t>إلى</a:t>
            </a:r>
            <a:r>
              <a:rPr dirty="0"/>
              <a:t> </a:t>
            </a:r>
            <a:r>
              <a:rPr dirty="0" err="1"/>
              <a:t>أجل</a:t>
            </a:r>
            <a:r>
              <a:rPr dirty="0"/>
              <a:t> </a:t>
            </a:r>
            <a:r>
              <a:rPr dirty="0" err="1"/>
              <a:t>مجهول</a:t>
            </a:r>
            <a:r>
              <a:rPr dirty="0"/>
              <a:t> ، </a:t>
            </a:r>
            <a:r>
              <a:rPr dirty="0" err="1"/>
              <a:t>جهالة</a:t>
            </a:r>
            <a:r>
              <a:rPr dirty="0"/>
              <a:t> </a:t>
            </a:r>
            <a:r>
              <a:rPr dirty="0" err="1"/>
              <a:t>فاحشة</a:t>
            </a:r>
            <a:r>
              <a:rPr dirty="0"/>
              <a:t> . </a:t>
            </a:r>
            <a:r>
              <a:rPr dirty="0" err="1"/>
              <a:t>كمجيء</a:t>
            </a:r>
            <a:r>
              <a:rPr dirty="0"/>
              <a:t> </a:t>
            </a:r>
            <a:r>
              <a:rPr dirty="0" err="1"/>
              <a:t>المطر</a:t>
            </a:r>
            <a:r>
              <a:rPr dirty="0"/>
              <a:t> </a:t>
            </a:r>
            <a:r>
              <a:rPr dirty="0" err="1"/>
              <a:t>وهبوب</a:t>
            </a:r>
            <a:r>
              <a:rPr dirty="0"/>
              <a:t> </a:t>
            </a:r>
            <a:r>
              <a:rPr dirty="0" err="1"/>
              <a:t>الرياح</a:t>
            </a:r>
            <a:r>
              <a:rPr dirty="0"/>
              <a:t> . </a:t>
            </a:r>
            <a:r>
              <a:rPr dirty="0" err="1"/>
              <a:t>أما</a:t>
            </a:r>
            <a:r>
              <a:rPr dirty="0"/>
              <a:t> </a:t>
            </a:r>
            <a:r>
              <a:rPr dirty="0" err="1"/>
              <a:t>الحصاد</a:t>
            </a:r>
            <a:r>
              <a:rPr dirty="0"/>
              <a:t> و </a:t>
            </a:r>
            <a:r>
              <a:rPr dirty="0" err="1"/>
              <a:t>الجذاذ</a:t>
            </a:r>
            <a:r>
              <a:rPr dirty="0"/>
              <a:t> ،و </a:t>
            </a:r>
            <a:r>
              <a:rPr dirty="0" err="1"/>
              <a:t>قدوم</a:t>
            </a:r>
            <a:r>
              <a:rPr dirty="0"/>
              <a:t> </a:t>
            </a:r>
            <a:r>
              <a:rPr dirty="0" err="1"/>
              <a:t>الحاج</a:t>
            </a:r>
            <a:r>
              <a:rPr dirty="0"/>
              <a:t> </a:t>
            </a:r>
            <a:r>
              <a:rPr dirty="0" err="1"/>
              <a:t>مما</a:t>
            </a:r>
            <a:r>
              <a:rPr dirty="0"/>
              <a:t> </a:t>
            </a:r>
            <a:r>
              <a:rPr dirty="0" err="1"/>
              <a:t>لا</a:t>
            </a:r>
            <a:r>
              <a:rPr dirty="0"/>
              <a:t> </a:t>
            </a:r>
            <a:r>
              <a:rPr dirty="0" err="1"/>
              <a:t>يمنع</a:t>
            </a:r>
            <a:r>
              <a:rPr dirty="0"/>
              <a:t> </a:t>
            </a:r>
            <a:r>
              <a:rPr dirty="0" err="1"/>
              <a:t>مقصود</a:t>
            </a:r>
            <a:r>
              <a:rPr dirty="0"/>
              <a:t> </a:t>
            </a:r>
            <a:r>
              <a:rPr dirty="0" err="1"/>
              <a:t>الكفالة</a:t>
            </a:r>
            <a:r>
              <a:rPr dirty="0"/>
              <a:t> </a:t>
            </a:r>
            <a:r>
              <a:rPr dirty="0" err="1"/>
              <a:t>فتصح</a:t>
            </a:r>
            <a:r>
              <a:rPr dirty="0"/>
              <a:t>.</a:t>
            </a:r>
          </a:p>
        </p:txBody>
      </p:sp>
      <p:sp>
        <p:nvSpPr>
          <p:cNvPr id="3" name="Slide Number Placeholder 2"/>
          <p:cNvSpPr>
            <a:spLocks noGrp="1"/>
          </p:cNvSpPr>
          <p:nvPr>
            <p:ph type="sldNum" sz="quarter" idx="12"/>
          </p:nvPr>
        </p:nvSpPr>
        <p:spPr/>
        <p:txBody>
          <a:bodyPr/>
          <a:lstStyle/>
          <a:p>
            <a:fld id="{B6F15528-21DE-4FAA-801E-634DDDAF4B2B}" type="slidenum">
              <a:rPr lang="en-US" smtClean="0"/>
              <a:pPr/>
              <a:t>23</a:t>
            </a:fld>
            <a:endParaRPr lang="en-US"/>
          </a:p>
        </p:txBody>
      </p:sp>
    </p:spTree>
  </p:cSld>
  <p:clrMapOvr>
    <a:masterClrMapping/>
  </p:clrMapOvr>
  <mc:AlternateContent xmlns:mc="http://schemas.openxmlformats.org/markup-compatibility/2006">
    <mc:Choice xmlns="" xmlns:p14="http://schemas.microsoft.com/office/powerpoint/2010/main" Requires="p14">
      <p:transition spd="slow" advClick="1" p14:dur="1200">
        <p:wipe dir="l"/>
      </p:transition>
    </mc:Choice>
    <mc:Fallback>
      <p:transition spd="slow">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1" name="Shape 151"/>
          <p:cNvSpPr/>
          <p:nvPr/>
        </p:nvSpPr>
        <p:spPr>
          <a:xfrm>
            <a:off x="539552" y="764704"/>
            <a:ext cx="8460432" cy="646331"/>
          </a:xfrm>
          <a:prstGeom prst="rect">
            <a:avLst/>
          </a:prstGeom>
          <a:gradFill>
            <a:gsLst>
              <a:gs pos="0">
                <a:srgbClr val="0F7C88"/>
              </a:gs>
              <a:gs pos="68000">
                <a:srgbClr val="7CC1CA"/>
              </a:gs>
              <a:gs pos="100000">
                <a:srgbClr val="BBE1E7"/>
              </a:gs>
            </a:gsLst>
            <a:path path="circle">
              <a:fillToRect l="-19636" t="62278" r="119636" b="37721"/>
            </a:path>
          </a:gradFill>
          <a:ln w="12700">
            <a:miter lim="400000"/>
          </a:ln>
          <a:effectLst>
            <a:outerShdw blurRad="63500" dist="38100" dir="5400000" rotWithShape="0">
              <a:srgbClr val="1D3C3F">
                <a:alpha val="48000"/>
              </a:srgbClr>
            </a:outerShdw>
          </a:effectLst>
          <a:extLst>
            <a:ext uri="{C572A759-6A51-4108-AA02-DFA0A04FC94B}">
              <ma14:wrappingTextBoxFlag xmlns="" xmlns:ma14="http://schemas.microsoft.com/office/mac/drawingml/2011/main" val="1"/>
            </a:ext>
          </a:extLst>
        </p:spPr>
        <p:txBody>
          <a:bodyPr wrap="square" lIns="45719" rIns="45719">
            <a:spAutoFit/>
          </a:bodyPr>
          <a:lstStyle/>
          <a:p>
            <a:pPr algn="r" rtl="0">
              <a:defRPr sz="3600" b="1">
                <a:solidFill>
                  <a:srgbClr val="FFFFFF"/>
                </a:solidFill>
              </a:defRPr>
            </a:pPr>
            <a:r>
              <a:t>أنواع الكفالة باعتبار ما يرد عليها من قيود و أوصاف:</a:t>
            </a:r>
          </a:p>
        </p:txBody>
      </p:sp>
      <p:sp>
        <p:nvSpPr>
          <p:cNvPr id="152" name="Shape 152"/>
          <p:cNvSpPr/>
          <p:nvPr/>
        </p:nvSpPr>
        <p:spPr>
          <a:xfrm>
            <a:off x="251519" y="1916832"/>
            <a:ext cx="8568954" cy="6286738"/>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ctr" rtl="0">
              <a:defRPr sz="2400" b="1">
                <a:solidFill>
                  <a:srgbClr val="3D8991"/>
                </a:solidFill>
              </a:defRPr>
            </a:pPr>
            <a:r>
              <a:rPr dirty="0"/>
              <a:t>1- </a:t>
            </a:r>
            <a:r>
              <a:rPr dirty="0" err="1"/>
              <a:t>الكفالة</a:t>
            </a:r>
            <a:r>
              <a:rPr dirty="0"/>
              <a:t> </a:t>
            </a:r>
            <a:r>
              <a:rPr dirty="0" err="1"/>
              <a:t>المطلقة</a:t>
            </a:r>
            <a:r>
              <a:rPr dirty="0"/>
              <a:t> :</a:t>
            </a:r>
          </a:p>
          <a:p>
            <a:pPr algn="ctr" rtl="0">
              <a:defRPr sz="2400"/>
            </a:pPr>
            <a:r>
              <a:rPr dirty="0" err="1"/>
              <a:t>هي</a:t>
            </a:r>
            <a:r>
              <a:rPr dirty="0"/>
              <a:t> </a:t>
            </a:r>
            <a:r>
              <a:rPr dirty="0" err="1"/>
              <a:t>الكفالة</a:t>
            </a:r>
            <a:r>
              <a:rPr dirty="0"/>
              <a:t> </a:t>
            </a:r>
            <a:r>
              <a:rPr dirty="0" err="1"/>
              <a:t>التي</a:t>
            </a:r>
            <a:r>
              <a:rPr dirty="0"/>
              <a:t> </a:t>
            </a:r>
            <a:r>
              <a:rPr dirty="0" err="1"/>
              <a:t>تكون</a:t>
            </a:r>
            <a:r>
              <a:rPr dirty="0"/>
              <a:t> </a:t>
            </a:r>
            <a:r>
              <a:rPr dirty="0" err="1"/>
              <a:t>صيغتها</a:t>
            </a:r>
            <a:r>
              <a:rPr dirty="0"/>
              <a:t> </a:t>
            </a:r>
            <a:r>
              <a:rPr dirty="0" err="1"/>
              <a:t>مطلقة</a:t>
            </a:r>
            <a:r>
              <a:rPr dirty="0"/>
              <a:t> </a:t>
            </a:r>
            <a:r>
              <a:rPr dirty="0" err="1"/>
              <a:t>من</a:t>
            </a:r>
            <a:r>
              <a:rPr dirty="0"/>
              <a:t> </a:t>
            </a:r>
            <a:r>
              <a:rPr dirty="0" err="1"/>
              <a:t>أي</a:t>
            </a:r>
            <a:r>
              <a:rPr dirty="0"/>
              <a:t> </a:t>
            </a:r>
            <a:r>
              <a:rPr dirty="0" err="1"/>
              <a:t>قيد</a:t>
            </a:r>
            <a:r>
              <a:rPr dirty="0"/>
              <a:t> . </a:t>
            </a:r>
            <a:r>
              <a:rPr dirty="0" err="1"/>
              <a:t>كقيد</a:t>
            </a:r>
            <a:r>
              <a:rPr dirty="0"/>
              <a:t> </a:t>
            </a:r>
            <a:r>
              <a:rPr dirty="0" err="1"/>
              <a:t>التأجيل</a:t>
            </a:r>
            <a:r>
              <a:rPr dirty="0"/>
              <a:t> و </a:t>
            </a:r>
            <a:r>
              <a:rPr dirty="0" err="1"/>
              <a:t>التعجيل</a:t>
            </a:r>
            <a:r>
              <a:rPr dirty="0"/>
              <a:t> و </a:t>
            </a:r>
            <a:r>
              <a:rPr dirty="0" err="1"/>
              <a:t>التأقيت</a:t>
            </a:r>
            <a:r>
              <a:rPr dirty="0"/>
              <a:t> .</a:t>
            </a:r>
          </a:p>
          <a:p>
            <a:pPr algn="ctr" rtl="0">
              <a:defRPr sz="2400"/>
            </a:pPr>
            <a:r>
              <a:rPr dirty="0" err="1"/>
              <a:t>ويثبت</a:t>
            </a:r>
            <a:r>
              <a:rPr dirty="0"/>
              <a:t> </a:t>
            </a:r>
            <a:r>
              <a:rPr dirty="0" err="1"/>
              <a:t>الدين</a:t>
            </a:r>
            <a:r>
              <a:rPr dirty="0"/>
              <a:t> في </a:t>
            </a:r>
            <a:r>
              <a:rPr dirty="0" err="1"/>
              <a:t>ذمة</a:t>
            </a:r>
            <a:r>
              <a:rPr dirty="0"/>
              <a:t> </a:t>
            </a:r>
            <a:r>
              <a:rPr dirty="0" err="1"/>
              <a:t>الكفيل</a:t>
            </a:r>
            <a:r>
              <a:rPr dirty="0"/>
              <a:t> </a:t>
            </a:r>
            <a:r>
              <a:rPr dirty="0" err="1"/>
              <a:t>بالصفة</a:t>
            </a:r>
            <a:r>
              <a:rPr dirty="0"/>
              <a:t> </a:t>
            </a:r>
            <a:r>
              <a:rPr dirty="0" err="1"/>
              <a:t>التي</a:t>
            </a:r>
            <a:r>
              <a:rPr dirty="0"/>
              <a:t> </a:t>
            </a:r>
            <a:r>
              <a:rPr dirty="0" err="1"/>
              <a:t>ثبت</a:t>
            </a:r>
            <a:r>
              <a:rPr dirty="0"/>
              <a:t> </a:t>
            </a:r>
            <a:r>
              <a:rPr dirty="0" err="1"/>
              <a:t>بها</a:t>
            </a:r>
            <a:r>
              <a:rPr dirty="0"/>
              <a:t> </a:t>
            </a:r>
            <a:r>
              <a:rPr dirty="0" err="1"/>
              <a:t>الدين</a:t>
            </a:r>
            <a:r>
              <a:rPr dirty="0"/>
              <a:t> في </a:t>
            </a:r>
            <a:r>
              <a:rPr dirty="0" err="1"/>
              <a:t>ذمة</a:t>
            </a:r>
            <a:r>
              <a:rPr dirty="0"/>
              <a:t> </a:t>
            </a:r>
            <a:r>
              <a:rPr dirty="0" err="1"/>
              <a:t>الأصيل</a:t>
            </a:r>
            <a:r>
              <a:rPr dirty="0"/>
              <a:t> ، </a:t>
            </a:r>
            <a:r>
              <a:rPr dirty="0" err="1"/>
              <a:t>لأن</a:t>
            </a:r>
            <a:r>
              <a:rPr dirty="0"/>
              <a:t> </a:t>
            </a:r>
            <a:r>
              <a:rPr dirty="0" err="1"/>
              <a:t>التزام</a:t>
            </a:r>
            <a:r>
              <a:rPr dirty="0"/>
              <a:t> </a:t>
            </a:r>
            <a:r>
              <a:rPr dirty="0" err="1"/>
              <a:t>الكفيل</a:t>
            </a:r>
            <a:r>
              <a:rPr dirty="0"/>
              <a:t> </a:t>
            </a:r>
            <a:r>
              <a:rPr dirty="0" err="1"/>
              <a:t>التزام</a:t>
            </a:r>
            <a:r>
              <a:rPr dirty="0"/>
              <a:t> </a:t>
            </a:r>
            <a:r>
              <a:rPr dirty="0" err="1"/>
              <a:t>تابع</a:t>
            </a:r>
            <a:r>
              <a:rPr dirty="0"/>
              <a:t> </a:t>
            </a:r>
            <a:r>
              <a:rPr dirty="0" err="1"/>
              <a:t>لالتزام</a:t>
            </a:r>
            <a:r>
              <a:rPr dirty="0"/>
              <a:t> </a:t>
            </a:r>
            <a:r>
              <a:rPr dirty="0" err="1"/>
              <a:t>الأصيل</a:t>
            </a:r>
            <a:r>
              <a:rPr dirty="0"/>
              <a:t> .</a:t>
            </a:r>
          </a:p>
          <a:p>
            <a:pPr algn="ctr" rtl="0">
              <a:defRPr sz="2400"/>
            </a:pPr>
            <a:endParaRPr dirty="0"/>
          </a:p>
          <a:p>
            <a:pPr algn="ctr" rtl="0">
              <a:defRPr sz="2400" b="1">
                <a:solidFill>
                  <a:srgbClr val="3D8991"/>
                </a:solidFill>
              </a:defRPr>
            </a:pPr>
            <a:r>
              <a:rPr dirty="0"/>
              <a:t>2- </a:t>
            </a:r>
            <a:r>
              <a:rPr dirty="0" err="1"/>
              <a:t>الكفالة</a:t>
            </a:r>
            <a:r>
              <a:rPr dirty="0"/>
              <a:t> </a:t>
            </a:r>
            <a:r>
              <a:rPr dirty="0" err="1"/>
              <a:t>المؤقتة</a:t>
            </a:r>
            <a:r>
              <a:rPr dirty="0"/>
              <a:t> :</a:t>
            </a:r>
          </a:p>
          <a:p>
            <a:pPr algn="ctr" rtl="0">
              <a:defRPr sz="2400"/>
            </a:pPr>
            <a:r>
              <a:rPr dirty="0" err="1"/>
              <a:t>تنعقد</a:t>
            </a:r>
            <a:r>
              <a:rPr dirty="0"/>
              <a:t> </a:t>
            </a:r>
            <a:r>
              <a:rPr dirty="0" err="1"/>
              <a:t>كفالة</a:t>
            </a:r>
            <a:r>
              <a:rPr dirty="0"/>
              <a:t> </a:t>
            </a:r>
            <a:r>
              <a:rPr dirty="0" err="1"/>
              <a:t>مؤقتة</a:t>
            </a:r>
            <a:r>
              <a:rPr dirty="0"/>
              <a:t> ، إذا </a:t>
            </a:r>
            <a:r>
              <a:rPr dirty="0" err="1"/>
              <a:t>حدد</a:t>
            </a:r>
            <a:r>
              <a:rPr dirty="0"/>
              <a:t> </a:t>
            </a:r>
            <a:r>
              <a:rPr dirty="0" err="1"/>
              <a:t>الكفيل</a:t>
            </a:r>
            <a:r>
              <a:rPr dirty="0"/>
              <a:t> </a:t>
            </a:r>
            <a:r>
              <a:rPr dirty="0" err="1"/>
              <a:t>مسؤوليته</a:t>
            </a:r>
            <a:r>
              <a:rPr dirty="0"/>
              <a:t> في </a:t>
            </a:r>
            <a:r>
              <a:rPr dirty="0" err="1"/>
              <a:t>العقد</a:t>
            </a:r>
            <a:r>
              <a:rPr dirty="0"/>
              <a:t> </a:t>
            </a:r>
            <a:r>
              <a:rPr dirty="0" err="1"/>
              <a:t>بمدة</a:t>
            </a:r>
            <a:r>
              <a:rPr dirty="0"/>
              <a:t> </a:t>
            </a:r>
            <a:r>
              <a:rPr dirty="0" err="1"/>
              <a:t>محددة</a:t>
            </a:r>
            <a:r>
              <a:rPr dirty="0"/>
              <a:t> </a:t>
            </a:r>
            <a:r>
              <a:rPr dirty="0" err="1"/>
              <a:t>ينقضي</a:t>
            </a:r>
            <a:r>
              <a:rPr dirty="0"/>
              <a:t> </a:t>
            </a:r>
            <a:r>
              <a:rPr dirty="0" err="1"/>
              <a:t>التزامه</a:t>
            </a:r>
            <a:r>
              <a:rPr dirty="0"/>
              <a:t> </a:t>
            </a:r>
            <a:r>
              <a:rPr dirty="0" err="1"/>
              <a:t>بعد</a:t>
            </a:r>
            <a:r>
              <a:rPr dirty="0"/>
              <a:t> </a:t>
            </a:r>
            <a:r>
              <a:rPr dirty="0" err="1"/>
              <a:t>هذه</a:t>
            </a:r>
            <a:r>
              <a:rPr dirty="0"/>
              <a:t> </a:t>
            </a:r>
            <a:r>
              <a:rPr dirty="0" err="1"/>
              <a:t>المدة</a:t>
            </a:r>
            <a:r>
              <a:rPr dirty="0"/>
              <a:t>.</a:t>
            </a:r>
          </a:p>
          <a:p>
            <a:pPr algn="ctr" rtl="0">
              <a:defRPr sz="2400"/>
            </a:pPr>
            <a:r>
              <a:rPr dirty="0" err="1"/>
              <a:t>كما</a:t>
            </a:r>
            <a:r>
              <a:rPr dirty="0"/>
              <a:t> </a:t>
            </a:r>
            <a:r>
              <a:rPr dirty="0" err="1"/>
              <a:t>لو</a:t>
            </a:r>
            <a:r>
              <a:rPr dirty="0"/>
              <a:t> </a:t>
            </a:r>
            <a:r>
              <a:rPr dirty="0" err="1"/>
              <a:t>تعهد</a:t>
            </a:r>
            <a:r>
              <a:rPr dirty="0"/>
              <a:t> </a:t>
            </a:r>
            <a:r>
              <a:rPr dirty="0" err="1"/>
              <a:t>الكفيل</a:t>
            </a:r>
            <a:r>
              <a:rPr dirty="0"/>
              <a:t> </a:t>
            </a:r>
            <a:r>
              <a:rPr dirty="0" err="1"/>
              <a:t>بالوفاء</a:t>
            </a:r>
            <a:r>
              <a:rPr dirty="0"/>
              <a:t> </a:t>
            </a:r>
            <a:r>
              <a:rPr dirty="0" err="1"/>
              <a:t>بدين</a:t>
            </a:r>
            <a:r>
              <a:rPr dirty="0"/>
              <a:t> </a:t>
            </a:r>
            <a:r>
              <a:rPr dirty="0" err="1"/>
              <a:t>الأصيل</a:t>
            </a:r>
            <a:r>
              <a:rPr dirty="0"/>
              <a:t> في </a:t>
            </a:r>
            <a:r>
              <a:rPr dirty="0" err="1"/>
              <a:t>مدة</a:t>
            </a:r>
            <a:r>
              <a:rPr dirty="0"/>
              <a:t> </a:t>
            </a:r>
            <a:r>
              <a:rPr dirty="0" err="1"/>
              <a:t>شهر</a:t>
            </a:r>
            <a:r>
              <a:rPr dirty="0"/>
              <a:t> </a:t>
            </a:r>
            <a:r>
              <a:rPr dirty="0" err="1"/>
              <a:t>فإذا</a:t>
            </a:r>
            <a:r>
              <a:rPr dirty="0"/>
              <a:t> </a:t>
            </a:r>
            <a:r>
              <a:rPr dirty="0" err="1"/>
              <a:t>انقضت</a:t>
            </a:r>
            <a:r>
              <a:rPr dirty="0"/>
              <a:t> </a:t>
            </a:r>
            <a:r>
              <a:rPr dirty="0" err="1"/>
              <a:t>هذه</a:t>
            </a:r>
            <a:r>
              <a:rPr dirty="0"/>
              <a:t> </a:t>
            </a:r>
            <a:r>
              <a:rPr dirty="0" err="1"/>
              <a:t>المدة</a:t>
            </a:r>
            <a:r>
              <a:rPr dirty="0"/>
              <a:t> ، </a:t>
            </a:r>
            <a:r>
              <a:rPr dirty="0" err="1"/>
              <a:t>زالت</a:t>
            </a:r>
            <a:r>
              <a:rPr dirty="0"/>
              <a:t> </a:t>
            </a:r>
            <a:r>
              <a:rPr dirty="0" err="1"/>
              <a:t>الكفالة</a:t>
            </a:r>
            <a:r>
              <a:rPr dirty="0"/>
              <a:t> . </a:t>
            </a:r>
            <a:r>
              <a:rPr dirty="0" err="1"/>
              <a:t>ولم</a:t>
            </a:r>
            <a:r>
              <a:rPr dirty="0"/>
              <a:t> </a:t>
            </a:r>
            <a:r>
              <a:rPr dirty="0" err="1"/>
              <a:t>يكن</a:t>
            </a:r>
            <a:r>
              <a:rPr dirty="0"/>
              <a:t> </a:t>
            </a:r>
            <a:r>
              <a:rPr dirty="0" err="1"/>
              <a:t>للدائن</a:t>
            </a:r>
            <a:r>
              <a:rPr dirty="0"/>
              <a:t> </a:t>
            </a:r>
            <a:r>
              <a:rPr dirty="0" err="1"/>
              <a:t>أن</a:t>
            </a:r>
            <a:r>
              <a:rPr dirty="0"/>
              <a:t> </a:t>
            </a:r>
            <a:r>
              <a:rPr dirty="0" err="1"/>
              <a:t>يطالب</a:t>
            </a:r>
            <a:r>
              <a:rPr dirty="0"/>
              <a:t> </a:t>
            </a:r>
            <a:r>
              <a:rPr dirty="0" err="1"/>
              <a:t>الكفيل</a:t>
            </a:r>
            <a:r>
              <a:rPr dirty="0"/>
              <a:t> </a:t>
            </a:r>
            <a:r>
              <a:rPr dirty="0" err="1"/>
              <a:t>بالوفاء</a:t>
            </a:r>
            <a:r>
              <a:rPr dirty="0"/>
              <a:t> </a:t>
            </a:r>
            <a:r>
              <a:rPr dirty="0" err="1"/>
              <a:t>بعد</a:t>
            </a:r>
            <a:r>
              <a:rPr dirty="0"/>
              <a:t> </a:t>
            </a:r>
            <a:r>
              <a:rPr dirty="0" err="1"/>
              <a:t>ذلك</a:t>
            </a:r>
            <a:r>
              <a:rPr dirty="0"/>
              <a:t> .</a:t>
            </a:r>
          </a:p>
          <a:p>
            <a:pPr algn="ctr" rtl="0">
              <a:defRPr sz="2400"/>
            </a:pPr>
            <a:endParaRPr dirty="0"/>
          </a:p>
          <a:p>
            <a:pPr algn="ctr" rtl="0">
              <a:defRPr sz="2400"/>
            </a:pPr>
            <a:endParaRPr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24</a:t>
            </a:fld>
            <a:endParaRPr lang="en-US"/>
          </a:p>
        </p:txBody>
      </p:sp>
    </p:spTree>
  </p:cSld>
  <p:clrMapOvr>
    <a:masterClrMapping/>
  </p:clrMapOvr>
  <mc:AlternateContent xmlns:mc="http://schemas.openxmlformats.org/markup-compatibility/2006">
    <mc:Choice xmlns="" xmlns:p14="http://schemas.microsoft.com/office/powerpoint/2010/main" Requires="p14">
      <p:transition spd="slow" advClick="1" p14:dur="1200">
        <p:push dir="u"/>
      </p:transition>
    </mc:Choice>
    <mc:Fallback>
      <p:transition spd="slow">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4" name="Shape 154"/>
          <p:cNvSpPr/>
          <p:nvPr/>
        </p:nvSpPr>
        <p:spPr>
          <a:xfrm>
            <a:off x="179511" y="836711"/>
            <a:ext cx="8568954" cy="7133544"/>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ctr" rtl="0">
              <a:defRPr sz="2400" b="1"/>
            </a:pPr>
            <a:r>
              <a:rPr dirty="0"/>
              <a:t>-في </a:t>
            </a:r>
            <a:r>
              <a:rPr dirty="0" err="1"/>
              <a:t>الفقه</a:t>
            </a:r>
            <a:r>
              <a:rPr dirty="0"/>
              <a:t> </a:t>
            </a:r>
            <a:r>
              <a:rPr dirty="0" err="1"/>
              <a:t>الإسلامي</a:t>
            </a:r>
            <a:r>
              <a:rPr dirty="0"/>
              <a:t> /</a:t>
            </a:r>
          </a:p>
          <a:p>
            <a:pPr algn="ctr" rtl="0">
              <a:defRPr sz="2400" b="1"/>
            </a:pPr>
            <a:endParaRPr dirty="0"/>
          </a:p>
          <a:p>
            <a:pPr algn="ctr" rtl="0">
              <a:defRPr sz="2400">
                <a:solidFill>
                  <a:srgbClr val="4C6411"/>
                </a:solidFill>
              </a:defRPr>
            </a:pPr>
            <a:r>
              <a:rPr dirty="0" err="1"/>
              <a:t>يرى</a:t>
            </a:r>
            <a:r>
              <a:rPr dirty="0"/>
              <a:t> </a:t>
            </a:r>
            <a:r>
              <a:rPr dirty="0" err="1"/>
              <a:t>جمهور</a:t>
            </a:r>
            <a:r>
              <a:rPr dirty="0"/>
              <a:t> </a:t>
            </a:r>
            <a:r>
              <a:rPr dirty="0" err="1"/>
              <a:t>الفقهاء</a:t>
            </a:r>
            <a:r>
              <a:rPr dirty="0"/>
              <a:t> </a:t>
            </a:r>
            <a:r>
              <a:rPr dirty="0" err="1"/>
              <a:t>جواز</a:t>
            </a:r>
            <a:r>
              <a:rPr dirty="0"/>
              <a:t> </a:t>
            </a:r>
            <a:r>
              <a:rPr dirty="0" err="1"/>
              <a:t>الكفالة</a:t>
            </a:r>
            <a:r>
              <a:rPr dirty="0"/>
              <a:t> </a:t>
            </a:r>
            <a:r>
              <a:rPr dirty="0" err="1"/>
              <a:t>بنوعيها</a:t>
            </a:r>
            <a:r>
              <a:rPr dirty="0"/>
              <a:t> </a:t>
            </a:r>
            <a:r>
              <a:rPr dirty="0" err="1"/>
              <a:t>المالية</a:t>
            </a:r>
            <a:r>
              <a:rPr dirty="0"/>
              <a:t> و </a:t>
            </a:r>
            <a:r>
              <a:rPr dirty="0" err="1"/>
              <a:t>البدنية</a:t>
            </a:r>
            <a:r>
              <a:rPr dirty="0"/>
              <a:t> ، </a:t>
            </a:r>
            <a:r>
              <a:rPr dirty="0" err="1"/>
              <a:t>مع</a:t>
            </a:r>
            <a:r>
              <a:rPr dirty="0"/>
              <a:t> </a:t>
            </a:r>
            <a:r>
              <a:rPr dirty="0" err="1"/>
              <a:t>بعض</a:t>
            </a:r>
            <a:r>
              <a:rPr dirty="0"/>
              <a:t> </a:t>
            </a:r>
            <a:r>
              <a:rPr dirty="0" err="1"/>
              <a:t>الاختلاف</a:t>
            </a:r>
            <a:r>
              <a:rPr dirty="0"/>
              <a:t> </a:t>
            </a:r>
            <a:r>
              <a:rPr dirty="0" err="1"/>
              <a:t>بهذا</a:t>
            </a:r>
            <a:r>
              <a:rPr dirty="0"/>
              <a:t> </a:t>
            </a:r>
            <a:r>
              <a:rPr dirty="0" err="1"/>
              <a:t>الصدد</a:t>
            </a:r>
            <a:r>
              <a:rPr dirty="0"/>
              <a:t>.</a:t>
            </a:r>
          </a:p>
          <a:p>
            <a:pPr algn="ctr" rtl="0">
              <a:defRPr sz="2400" b="1">
                <a:solidFill>
                  <a:srgbClr val="4C6411"/>
                </a:solidFill>
              </a:defRPr>
            </a:pPr>
            <a:r>
              <a:rPr dirty="0" err="1"/>
              <a:t>يميز</a:t>
            </a:r>
            <a:r>
              <a:rPr dirty="0"/>
              <a:t> </a:t>
            </a:r>
            <a:r>
              <a:rPr dirty="0" err="1"/>
              <a:t>الحنابلة</a:t>
            </a:r>
            <a:r>
              <a:rPr dirty="0"/>
              <a:t> </a:t>
            </a:r>
            <a:r>
              <a:rPr dirty="0" err="1"/>
              <a:t>بصدد</a:t>
            </a:r>
            <a:r>
              <a:rPr dirty="0"/>
              <a:t> </a:t>
            </a:r>
            <a:r>
              <a:rPr dirty="0" err="1"/>
              <a:t>توقيت</a:t>
            </a:r>
            <a:r>
              <a:rPr dirty="0"/>
              <a:t> </a:t>
            </a:r>
            <a:r>
              <a:rPr dirty="0" err="1"/>
              <a:t>الكفالة</a:t>
            </a:r>
            <a:r>
              <a:rPr dirty="0"/>
              <a:t> ، </a:t>
            </a:r>
            <a:r>
              <a:rPr dirty="0" err="1"/>
              <a:t>بين</a:t>
            </a:r>
            <a:r>
              <a:rPr dirty="0"/>
              <a:t> </a:t>
            </a:r>
            <a:r>
              <a:rPr dirty="0" err="1"/>
              <a:t>الكفالة</a:t>
            </a:r>
            <a:r>
              <a:rPr dirty="0"/>
              <a:t> </a:t>
            </a:r>
            <a:r>
              <a:rPr dirty="0" err="1"/>
              <a:t>المالية</a:t>
            </a:r>
            <a:r>
              <a:rPr dirty="0"/>
              <a:t> </a:t>
            </a:r>
            <a:r>
              <a:rPr dirty="0" err="1"/>
              <a:t>والكفالة</a:t>
            </a:r>
            <a:r>
              <a:rPr dirty="0"/>
              <a:t> </a:t>
            </a:r>
            <a:r>
              <a:rPr dirty="0" err="1"/>
              <a:t>البدنية</a:t>
            </a:r>
            <a:r>
              <a:rPr dirty="0"/>
              <a:t> :</a:t>
            </a:r>
          </a:p>
          <a:p>
            <a:pPr algn="ctr" rtl="0">
              <a:defRPr sz="2400">
                <a:solidFill>
                  <a:srgbClr val="4C6411"/>
                </a:solidFill>
              </a:defRPr>
            </a:pPr>
            <a:endParaRPr dirty="0"/>
          </a:p>
          <a:p>
            <a:pPr marL="457200" indent="-457200" algn="ctr" rtl="0">
              <a:buSzPct val="100000"/>
              <a:buAutoNum type="arabic1Minus"/>
              <a:defRPr sz="2400">
                <a:solidFill>
                  <a:srgbClr val="0070C0"/>
                </a:solidFill>
              </a:defRPr>
            </a:pPr>
            <a:r>
              <a:rPr dirty="0" err="1"/>
              <a:t>بالنسبة</a:t>
            </a:r>
            <a:r>
              <a:rPr dirty="0"/>
              <a:t> </a:t>
            </a:r>
            <a:r>
              <a:rPr dirty="0" err="1"/>
              <a:t>للكفالة</a:t>
            </a:r>
            <a:r>
              <a:rPr dirty="0"/>
              <a:t> </a:t>
            </a:r>
            <a:r>
              <a:rPr dirty="0" err="1"/>
              <a:t>المالية</a:t>
            </a:r>
            <a:r>
              <a:rPr dirty="0"/>
              <a:t> :</a:t>
            </a:r>
          </a:p>
          <a:p>
            <a:pPr algn="ctr" rtl="0">
              <a:defRPr sz="2400">
                <a:solidFill>
                  <a:srgbClr val="4C6411"/>
                </a:solidFill>
              </a:defRPr>
            </a:pPr>
            <a:r>
              <a:rPr dirty="0" err="1"/>
              <a:t>السائد</a:t>
            </a:r>
            <a:r>
              <a:rPr dirty="0"/>
              <a:t> في </a:t>
            </a:r>
            <a:r>
              <a:rPr dirty="0" err="1"/>
              <a:t>الفقه</a:t>
            </a:r>
            <a:r>
              <a:rPr dirty="0"/>
              <a:t> </a:t>
            </a:r>
            <a:r>
              <a:rPr dirty="0" err="1"/>
              <a:t>الحنبلي</a:t>
            </a:r>
            <a:r>
              <a:rPr dirty="0"/>
              <a:t> </a:t>
            </a:r>
            <a:r>
              <a:rPr dirty="0" err="1"/>
              <a:t>عدم</a:t>
            </a:r>
            <a:r>
              <a:rPr dirty="0"/>
              <a:t> </a:t>
            </a:r>
            <a:r>
              <a:rPr dirty="0" err="1"/>
              <a:t>جواز</a:t>
            </a:r>
            <a:r>
              <a:rPr dirty="0"/>
              <a:t> </a:t>
            </a:r>
            <a:r>
              <a:rPr dirty="0" err="1"/>
              <a:t>توقيت</a:t>
            </a:r>
            <a:r>
              <a:rPr dirty="0"/>
              <a:t> </a:t>
            </a:r>
            <a:r>
              <a:rPr dirty="0" err="1"/>
              <a:t>الكفالة</a:t>
            </a:r>
            <a:r>
              <a:rPr dirty="0"/>
              <a:t> </a:t>
            </a:r>
            <a:r>
              <a:rPr dirty="0" err="1"/>
              <a:t>المالية</a:t>
            </a:r>
            <a:r>
              <a:rPr dirty="0"/>
              <a:t> و </a:t>
            </a:r>
            <a:r>
              <a:rPr dirty="0" err="1"/>
              <a:t>البدنية</a:t>
            </a:r>
            <a:r>
              <a:rPr dirty="0"/>
              <a:t> ، </a:t>
            </a:r>
            <a:r>
              <a:rPr dirty="0" err="1"/>
              <a:t>قياساً</a:t>
            </a:r>
            <a:r>
              <a:rPr dirty="0"/>
              <a:t> </a:t>
            </a:r>
            <a:r>
              <a:rPr dirty="0" err="1"/>
              <a:t>على</a:t>
            </a:r>
            <a:r>
              <a:rPr dirty="0"/>
              <a:t> </a:t>
            </a:r>
            <a:r>
              <a:rPr dirty="0" err="1"/>
              <a:t>تعليقها</a:t>
            </a:r>
            <a:r>
              <a:rPr dirty="0"/>
              <a:t> </a:t>
            </a:r>
            <a:r>
              <a:rPr dirty="0" err="1"/>
              <a:t>على</a:t>
            </a:r>
            <a:r>
              <a:rPr dirty="0"/>
              <a:t> </a:t>
            </a:r>
            <a:r>
              <a:rPr dirty="0" err="1"/>
              <a:t>شرط</a:t>
            </a:r>
            <a:r>
              <a:rPr dirty="0"/>
              <a:t> ؛ </a:t>
            </a:r>
            <a:r>
              <a:rPr dirty="0" err="1"/>
              <a:t>لأنه</a:t>
            </a:r>
            <a:r>
              <a:rPr dirty="0"/>
              <a:t> </a:t>
            </a:r>
            <a:r>
              <a:rPr dirty="0" err="1"/>
              <a:t>يثبت</a:t>
            </a:r>
            <a:r>
              <a:rPr dirty="0"/>
              <a:t> </a:t>
            </a:r>
            <a:r>
              <a:rPr dirty="0" err="1"/>
              <a:t>بها</a:t>
            </a:r>
            <a:r>
              <a:rPr dirty="0"/>
              <a:t> </a:t>
            </a:r>
            <a:r>
              <a:rPr dirty="0" err="1"/>
              <a:t>حق</a:t>
            </a:r>
            <a:r>
              <a:rPr dirty="0"/>
              <a:t> </a:t>
            </a:r>
            <a:r>
              <a:rPr dirty="0" err="1"/>
              <a:t>لآدمي</a:t>
            </a:r>
            <a:r>
              <a:rPr dirty="0"/>
              <a:t> </a:t>
            </a:r>
            <a:r>
              <a:rPr dirty="0" err="1"/>
              <a:t>معين</a:t>
            </a:r>
            <a:r>
              <a:rPr dirty="0"/>
              <a:t> .</a:t>
            </a:r>
          </a:p>
          <a:p>
            <a:pPr algn="ctr" rtl="0">
              <a:defRPr sz="2400">
                <a:solidFill>
                  <a:srgbClr val="4C6411"/>
                </a:solidFill>
              </a:defRPr>
            </a:pPr>
            <a:endParaRPr dirty="0"/>
          </a:p>
          <a:p>
            <a:pPr algn="ctr" rtl="0">
              <a:defRPr sz="2400">
                <a:solidFill>
                  <a:srgbClr val="0070C0"/>
                </a:solidFill>
              </a:defRPr>
            </a:pPr>
            <a:r>
              <a:rPr dirty="0"/>
              <a:t>ب- </a:t>
            </a:r>
            <a:r>
              <a:rPr dirty="0" err="1"/>
              <a:t>بالنسبة</a:t>
            </a:r>
            <a:r>
              <a:rPr dirty="0"/>
              <a:t> </a:t>
            </a:r>
            <a:r>
              <a:rPr dirty="0" err="1"/>
              <a:t>للكفالة</a:t>
            </a:r>
            <a:r>
              <a:rPr dirty="0"/>
              <a:t> </a:t>
            </a:r>
            <a:r>
              <a:rPr dirty="0" err="1"/>
              <a:t>البدنية</a:t>
            </a:r>
            <a:r>
              <a:rPr dirty="0"/>
              <a:t> (</a:t>
            </a:r>
            <a:r>
              <a:rPr dirty="0" err="1"/>
              <a:t>كفالة</a:t>
            </a:r>
            <a:r>
              <a:rPr dirty="0"/>
              <a:t> </a:t>
            </a:r>
            <a:r>
              <a:rPr dirty="0" err="1"/>
              <a:t>حضورية</a:t>
            </a:r>
            <a:r>
              <a:rPr dirty="0"/>
              <a:t>):</a:t>
            </a:r>
          </a:p>
          <a:p>
            <a:pPr algn="ctr" rtl="0">
              <a:defRPr sz="2400">
                <a:solidFill>
                  <a:srgbClr val="4C6411"/>
                </a:solidFill>
              </a:defRPr>
            </a:pPr>
            <a:r>
              <a:rPr dirty="0" err="1"/>
              <a:t>يرى</a:t>
            </a:r>
            <a:r>
              <a:rPr dirty="0"/>
              <a:t> </a:t>
            </a:r>
            <a:r>
              <a:rPr dirty="0" err="1"/>
              <a:t>المتأخرون</a:t>
            </a:r>
            <a:r>
              <a:rPr dirty="0"/>
              <a:t> </a:t>
            </a:r>
            <a:r>
              <a:rPr dirty="0" err="1"/>
              <a:t>من</a:t>
            </a:r>
            <a:r>
              <a:rPr dirty="0"/>
              <a:t> </a:t>
            </a:r>
            <a:r>
              <a:rPr dirty="0" err="1"/>
              <a:t>فقهاء</a:t>
            </a:r>
            <a:r>
              <a:rPr dirty="0"/>
              <a:t> </a:t>
            </a:r>
            <a:r>
              <a:rPr dirty="0" err="1"/>
              <a:t>الحنابلة</a:t>
            </a:r>
            <a:r>
              <a:rPr dirty="0"/>
              <a:t> </a:t>
            </a:r>
            <a:r>
              <a:rPr dirty="0" err="1"/>
              <a:t>صحة</a:t>
            </a:r>
            <a:r>
              <a:rPr dirty="0"/>
              <a:t> </a:t>
            </a:r>
            <a:r>
              <a:rPr dirty="0" err="1"/>
              <a:t>الكفالة</a:t>
            </a:r>
            <a:r>
              <a:rPr dirty="0"/>
              <a:t> </a:t>
            </a:r>
            <a:r>
              <a:rPr dirty="0" err="1"/>
              <a:t>المؤقتة</a:t>
            </a:r>
            <a:r>
              <a:rPr dirty="0"/>
              <a:t> ، </a:t>
            </a:r>
            <a:r>
              <a:rPr dirty="0" err="1"/>
              <a:t>سواء</a:t>
            </a:r>
            <a:r>
              <a:rPr dirty="0"/>
              <a:t> </a:t>
            </a:r>
            <a:r>
              <a:rPr dirty="0" err="1"/>
              <a:t>كانت</a:t>
            </a:r>
            <a:r>
              <a:rPr dirty="0"/>
              <a:t> </a:t>
            </a:r>
            <a:r>
              <a:rPr dirty="0" err="1"/>
              <a:t>الكفالة</a:t>
            </a:r>
            <a:r>
              <a:rPr dirty="0"/>
              <a:t> </a:t>
            </a:r>
            <a:r>
              <a:rPr dirty="0" err="1"/>
              <a:t>بإحضار</a:t>
            </a:r>
            <a:r>
              <a:rPr dirty="0"/>
              <a:t> </a:t>
            </a:r>
            <a:r>
              <a:rPr dirty="0" err="1"/>
              <a:t>من</a:t>
            </a:r>
            <a:r>
              <a:rPr dirty="0"/>
              <a:t> </a:t>
            </a:r>
            <a:r>
              <a:rPr dirty="0" err="1"/>
              <a:t>عليه</a:t>
            </a:r>
            <a:r>
              <a:rPr dirty="0"/>
              <a:t> </a:t>
            </a:r>
            <a:r>
              <a:rPr dirty="0" err="1"/>
              <a:t>الدين</a:t>
            </a:r>
            <a:r>
              <a:rPr dirty="0"/>
              <a:t> </a:t>
            </a:r>
            <a:r>
              <a:rPr dirty="0" err="1"/>
              <a:t>أو</a:t>
            </a:r>
            <a:r>
              <a:rPr dirty="0"/>
              <a:t> </a:t>
            </a:r>
            <a:r>
              <a:rPr dirty="0" err="1"/>
              <a:t>بإحضار</a:t>
            </a:r>
            <a:r>
              <a:rPr dirty="0"/>
              <a:t> </a:t>
            </a:r>
            <a:r>
              <a:rPr dirty="0" err="1"/>
              <a:t>من</a:t>
            </a:r>
            <a:r>
              <a:rPr dirty="0"/>
              <a:t> </a:t>
            </a:r>
            <a:r>
              <a:rPr dirty="0" err="1"/>
              <a:t>عليه</a:t>
            </a:r>
            <a:r>
              <a:rPr dirty="0"/>
              <a:t> </a:t>
            </a:r>
            <a:r>
              <a:rPr dirty="0" err="1"/>
              <a:t>غرم</a:t>
            </a:r>
            <a:r>
              <a:rPr dirty="0"/>
              <a:t> </a:t>
            </a:r>
            <a:r>
              <a:rPr dirty="0" err="1"/>
              <a:t>السرقة</a:t>
            </a:r>
            <a:r>
              <a:rPr dirty="0"/>
              <a:t> </a:t>
            </a:r>
            <a:r>
              <a:rPr dirty="0" err="1"/>
              <a:t>أو</a:t>
            </a:r>
            <a:r>
              <a:rPr dirty="0"/>
              <a:t> </a:t>
            </a:r>
            <a:r>
              <a:rPr dirty="0" err="1"/>
              <a:t>الدية</a:t>
            </a:r>
            <a:r>
              <a:rPr dirty="0"/>
              <a:t>.</a:t>
            </a:r>
          </a:p>
          <a:p>
            <a:pPr algn="ctr" rtl="0">
              <a:defRPr sz="2400">
                <a:solidFill>
                  <a:srgbClr val="4C6411"/>
                </a:solidFill>
              </a:defRPr>
            </a:pPr>
            <a:endParaRPr dirty="0"/>
          </a:p>
        </p:txBody>
      </p:sp>
      <p:sp>
        <p:nvSpPr>
          <p:cNvPr id="3" name="Slide Number Placeholder 2"/>
          <p:cNvSpPr>
            <a:spLocks noGrp="1"/>
          </p:cNvSpPr>
          <p:nvPr>
            <p:ph type="sldNum" sz="quarter" idx="12"/>
          </p:nvPr>
        </p:nvSpPr>
        <p:spPr/>
        <p:txBody>
          <a:bodyPr/>
          <a:lstStyle/>
          <a:p>
            <a:fld id="{B6F15528-21DE-4FAA-801E-634DDDAF4B2B}" type="slidenum">
              <a:rPr lang="en-US" smtClean="0"/>
              <a:pPr/>
              <a:t>25</a:t>
            </a:fld>
            <a:endParaRPr lang="en-US"/>
          </a:p>
        </p:txBody>
      </p:sp>
    </p:spTree>
  </p:cSld>
  <p:clrMapOvr>
    <a:masterClrMapping/>
  </p:clrMapOvr>
  <mc:AlternateContent xmlns:mc="http://schemas.openxmlformats.org/markup-compatibility/2006">
    <mc:Choice xmlns="" xmlns:p14="http://schemas.microsoft.com/office/powerpoint/2010/main" Requires="p14">
      <p:transition spd="slow" advClick="1" p14:dur="1200">
        <p:push dir="u"/>
      </p:transition>
    </mc:Choice>
    <mc:Fallback>
      <p:transition spd="slow">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6" name="Shape 156"/>
          <p:cNvSpPr/>
          <p:nvPr/>
        </p:nvSpPr>
        <p:spPr>
          <a:xfrm>
            <a:off x="0" y="908720"/>
            <a:ext cx="9144000" cy="563231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ctr" rtl="0">
              <a:defRPr sz="2400" b="1">
                <a:solidFill>
                  <a:srgbClr val="295B60"/>
                </a:solidFill>
              </a:defRPr>
            </a:pPr>
            <a:r>
              <a:rPr dirty="0"/>
              <a:t>3- </a:t>
            </a:r>
            <a:r>
              <a:rPr dirty="0" err="1"/>
              <a:t>الكفالة</a:t>
            </a:r>
            <a:r>
              <a:rPr dirty="0"/>
              <a:t> </a:t>
            </a:r>
            <a:r>
              <a:rPr dirty="0" err="1"/>
              <a:t>المعجلة</a:t>
            </a:r>
            <a:r>
              <a:rPr dirty="0"/>
              <a:t> :</a:t>
            </a:r>
          </a:p>
          <a:p>
            <a:pPr algn="ctr" rtl="0">
              <a:defRPr sz="2400" b="1">
                <a:solidFill>
                  <a:srgbClr val="0070C0"/>
                </a:solidFill>
              </a:defRPr>
            </a:pPr>
            <a:endParaRPr dirty="0"/>
          </a:p>
          <a:p>
            <a:pPr algn="ctr" rtl="0">
              <a:defRPr sz="2400"/>
            </a:pPr>
            <a:r>
              <a:rPr dirty="0"/>
              <a:t>إذا </a:t>
            </a:r>
            <a:r>
              <a:rPr dirty="0" err="1"/>
              <a:t>التزم</a:t>
            </a:r>
            <a:r>
              <a:rPr dirty="0"/>
              <a:t> </a:t>
            </a:r>
            <a:r>
              <a:rPr dirty="0" err="1"/>
              <a:t>الكفيل</a:t>
            </a:r>
            <a:r>
              <a:rPr dirty="0"/>
              <a:t> </a:t>
            </a:r>
            <a:r>
              <a:rPr dirty="0" err="1"/>
              <a:t>معجلاً</a:t>
            </a:r>
            <a:r>
              <a:rPr dirty="0"/>
              <a:t> </a:t>
            </a:r>
            <a:r>
              <a:rPr dirty="0" err="1"/>
              <a:t>بالوفاء</a:t>
            </a:r>
            <a:r>
              <a:rPr dirty="0"/>
              <a:t> </a:t>
            </a:r>
            <a:r>
              <a:rPr dirty="0" err="1"/>
              <a:t>بدين</a:t>
            </a:r>
            <a:r>
              <a:rPr dirty="0"/>
              <a:t> </a:t>
            </a:r>
            <a:r>
              <a:rPr dirty="0" err="1"/>
              <a:t>الأصيل</a:t>
            </a:r>
            <a:r>
              <a:rPr dirty="0"/>
              <a:t> </a:t>
            </a:r>
            <a:r>
              <a:rPr dirty="0" err="1"/>
              <a:t>المؤجل</a:t>
            </a:r>
            <a:r>
              <a:rPr dirty="0"/>
              <a:t> ، </a:t>
            </a:r>
            <a:r>
              <a:rPr dirty="0" err="1"/>
              <a:t>فيصبح</a:t>
            </a:r>
            <a:r>
              <a:rPr dirty="0"/>
              <a:t> </a:t>
            </a:r>
            <a:r>
              <a:rPr dirty="0" err="1"/>
              <a:t>الكفيل</a:t>
            </a:r>
            <a:r>
              <a:rPr dirty="0"/>
              <a:t> </a:t>
            </a:r>
            <a:r>
              <a:rPr dirty="0" err="1"/>
              <a:t>ملتزماً</a:t>
            </a:r>
            <a:r>
              <a:rPr dirty="0"/>
              <a:t> </a:t>
            </a:r>
            <a:r>
              <a:rPr dirty="0" err="1"/>
              <a:t>بأجل</a:t>
            </a:r>
            <a:r>
              <a:rPr dirty="0"/>
              <a:t> </a:t>
            </a:r>
            <a:r>
              <a:rPr dirty="0" err="1"/>
              <a:t>سابق</a:t>
            </a:r>
            <a:r>
              <a:rPr dirty="0"/>
              <a:t> </a:t>
            </a:r>
            <a:r>
              <a:rPr dirty="0" err="1"/>
              <a:t>على</a:t>
            </a:r>
            <a:r>
              <a:rPr dirty="0"/>
              <a:t> </a:t>
            </a:r>
            <a:r>
              <a:rPr dirty="0" err="1"/>
              <a:t>أجل</a:t>
            </a:r>
            <a:r>
              <a:rPr dirty="0"/>
              <a:t> </a:t>
            </a:r>
            <a:r>
              <a:rPr dirty="0" err="1"/>
              <a:t>الدين</a:t>
            </a:r>
            <a:r>
              <a:rPr dirty="0"/>
              <a:t> </a:t>
            </a:r>
            <a:r>
              <a:rPr dirty="0" err="1"/>
              <a:t>الأصلي</a:t>
            </a:r>
            <a:r>
              <a:rPr dirty="0"/>
              <a:t> ، </a:t>
            </a:r>
            <a:r>
              <a:rPr dirty="0" err="1"/>
              <a:t>سواء</a:t>
            </a:r>
            <a:r>
              <a:rPr dirty="0"/>
              <a:t> </a:t>
            </a:r>
            <a:r>
              <a:rPr dirty="0" err="1"/>
              <a:t>التزم</a:t>
            </a:r>
            <a:r>
              <a:rPr dirty="0"/>
              <a:t> </a:t>
            </a:r>
            <a:r>
              <a:rPr dirty="0" err="1"/>
              <a:t>بالوفاء</a:t>
            </a:r>
            <a:r>
              <a:rPr dirty="0"/>
              <a:t> </a:t>
            </a:r>
            <a:r>
              <a:rPr dirty="0" err="1"/>
              <a:t>حالاً</a:t>
            </a:r>
            <a:r>
              <a:rPr dirty="0"/>
              <a:t> </a:t>
            </a:r>
            <a:r>
              <a:rPr dirty="0" err="1"/>
              <a:t>أو</a:t>
            </a:r>
            <a:r>
              <a:rPr dirty="0"/>
              <a:t> </a:t>
            </a:r>
            <a:r>
              <a:rPr dirty="0" err="1"/>
              <a:t>مؤجلاً</a:t>
            </a:r>
            <a:r>
              <a:rPr dirty="0"/>
              <a:t> </a:t>
            </a:r>
            <a:r>
              <a:rPr dirty="0" err="1"/>
              <a:t>إلى</a:t>
            </a:r>
            <a:r>
              <a:rPr dirty="0"/>
              <a:t> </a:t>
            </a:r>
            <a:r>
              <a:rPr dirty="0" err="1"/>
              <a:t>أجل</a:t>
            </a:r>
            <a:r>
              <a:rPr dirty="0"/>
              <a:t> </a:t>
            </a:r>
            <a:r>
              <a:rPr dirty="0" err="1"/>
              <a:t>أقرب</a:t>
            </a:r>
            <a:r>
              <a:rPr dirty="0"/>
              <a:t> </a:t>
            </a:r>
            <a:r>
              <a:rPr dirty="0" err="1"/>
              <a:t>من</a:t>
            </a:r>
            <a:r>
              <a:rPr dirty="0"/>
              <a:t> </a:t>
            </a:r>
            <a:r>
              <a:rPr dirty="0" err="1"/>
              <a:t>أجل</a:t>
            </a:r>
            <a:r>
              <a:rPr dirty="0"/>
              <a:t> </a:t>
            </a:r>
            <a:r>
              <a:rPr dirty="0" err="1"/>
              <a:t>الدين</a:t>
            </a:r>
            <a:r>
              <a:rPr dirty="0"/>
              <a:t>.</a:t>
            </a:r>
          </a:p>
          <a:p>
            <a:pPr algn="ctr" rtl="0">
              <a:defRPr sz="2400"/>
            </a:pPr>
            <a:endParaRPr dirty="0"/>
          </a:p>
          <a:p>
            <a:pPr algn="ctr" rtl="0">
              <a:defRPr sz="2400"/>
            </a:pPr>
            <a:r>
              <a:rPr dirty="0" err="1"/>
              <a:t>الكفالة</a:t>
            </a:r>
            <a:r>
              <a:rPr dirty="0"/>
              <a:t> </a:t>
            </a:r>
            <a:r>
              <a:rPr dirty="0" err="1"/>
              <a:t>المعجلة</a:t>
            </a:r>
            <a:r>
              <a:rPr dirty="0"/>
              <a:t> </a:t>
            </a:r>
            <a:r>
              <a:rPr dirty="0" err="1"/>
              <a:t>لا</a:t>
            </a:r>
            <a:r>
              <a:rPr dirty="0"/>
              <a:t> </a:t>
            </a:r>
            <a:r>
              <a:rPr dirty="0" err="1"/>
              <a:t>تعتبر</a:t>
            </a:r>
            <a:r>
              <a:rPr dirty="0"/>
              <a:t> </a:t>
            </a:r>
            <a:r>
              <a:rPr dirty="0" err="1"/>
              <a:t>باطلة</a:t>
            </a:r>
            <a:r>
              <a:rPr dirty="0"/>
              <a:t> في </a:t>
            </a:r>
            <a:r>
              <a:rPr b="1" dirty="0" err="1">
                <a:solidFill>
                  <a:srgbClr val="4C6411"/>
                </a:solidFill>
              </a:rPr>
              <a:t>القانون</a:t>
            </a:r>
            <a:r>
              <a:rPr dirty="0"/>
              <a:t> ، </a:t>
            </a:r>
            <a:r>
              <a:rPr dirty="0" err="1"/>
              <a:t>إنما</a:t>
            </a:r>
            <a:r>
              <a:rPr dirty="0"/>
              <a:t> </a:t>
            </a:r>
            <a:r>
              <a:rPr dirty="0" err="1"/>
              <a:t>يؤجل</a:t>
            </a:r>
            <a:r>
              <a:rPr dirty="0"/>
              <a:t> </a:t>
            </a:r>
            <a:r>
              <a:rPr dirty="0" err="1"/>
              <a:t>التزام</a:t>
            </a:r>
            <a:r>
              <a:rPr dirty="0"/>
              <a:t> </a:t>
            </a:r>
            <a:r>
              <a:rPr dirty="0" err="1"/>
              <a:t>الكفيل</a:t>
            </a:r>
            <a:r>
              <a:rPr dirty="0"/>
              <a:t> </a:t>
            </a:r>
            <a:r>
              <a:rPr dirty="0" err="1"/>
              <a:t>المعجل</a:t>
            </a:r>
            <a:r>
              <a:rPr dirty="0"/>
              <a:t> </a:t>
            </a:r>
            <a:r>
              <a:rPr dirty="0" err="1"/>
              <a:t>إلى</a:t>
            </a:r>
            <a:r>
              <a:rPr dirty="0"/>
              <a:t> </a:t>
            </a:r>
            <a:r>
              <a:rPr dirty="0" err="1"/>
              <a:t>وقت</a:t>
            </a:r>
            <a:r>
              <a:rPr dirty="0"/>
              <a:t> </a:t>
            </a:r>
            <a:r>
              <a:rPr dirty="0" err="1"/>
              <a:t>استحقاق</a:t>
            </a:r>
            <a:r>
              <a:rPr dirty="0"/>
              <a:t> </a:t>
            </a:r>
            <a:r>
              <a:rPr dirty="0" err="1"/>
              <a:t>الدين</a:t>
            </a:r>
            <a:r>
              <a:rPr dirty="0"/>
              <a:t> ، </a:t>
            </a:r>
            <a:r>
              <a:rPr dirty="0" err="1"/>
              <a:t>على</a:t>
            </a:r>
            <a:r>
              <a:rPr dirty="0"/>
              <a:t> </a:t>
            </a:r>
            <a:r>
              <a:rPr dirty="0" err="1"/>
              <a:t>أساس</a:t>
            </a:r>
            <a:r>
              <a:rPr dirty="0"/>
              <a:t> </a:t>
            </a:r>
            <a:r>
              <a:rPr dirty="0" err="1"/>
              <a:t>القاعدة</a:t>
            </a:r>
            <a:r>
              <a:rPr dirty="0"/>
              <a:t> </a:t>
            </a:r>
            <a:r>
              <a:rPr dirty="0" err="1"/>
              <a:t>أنه</a:t>
            </a:r>
            <a:r>
              <a:rPr dirty="0"/>
              <a:t> </a:t>
            </a:r>
            <a:r>
              <a:rPr dirty="0" err="1"/>
              <a:t>لا</a:t>
            </a:r>
            <a:r>
              <a:rPr dirty="0"/>
              <a:t> </a:t>
            </a:r>
            <a:r>
              <a:rPr dirty="0" err="1"/>
              <a:t>يجوز</a:t>
            </a:r>
            <a:r>
              <a:rPr dirty="0"/>
              <a:t> </a:t>
            </a:r>
            <a:r>
              <a:rPr dirty="0" err="1"/>
              <a:t>أن</a:t>
            </a:r>
            <a:r>
              <a:rPr dirty="0"/>
              <a:t> </a:t>
            </a:r>
            <a:r>
              <a:rPr dirty="0" err="1"/>
              <a:t>يلتزم</a:t>
            </a:r>
            <a:r>
              <a:rPr dirty="0"/>
              <a:t> </a:t>
            </a:r>
            <a:r>
              <a:rPr dirty="0" err="1"/>
              <a:t>الكفيل</a:t>
            </a:r>
            <a:r>
              <a:rPr dirty="0"/>
              <a:t> </a:t>
            </a:r>
            <a:r>
              <a:rPr dirty="0" err="1"/>
              <a:t>بشروط</a:t>
            </a:r>
            <a:r>
              <a:rPr dirty="0"/>
              <a:t> </a:t>
            </a:r>
            <a:r>
              <a:rPr dirty="0" err="1"/>
              <a:t>أشد</a:t>
            </a:r>
            <a:r>
              <a:rPr dirty="0"/>
              <a:t> </a:t>
            </a:r>
            <a:r>
              <a:rPr dirty="0" err="1"/>
              <a:t>من</a:t>
            </a:r>
            <a:r>
              <a:rPr dirty="0"/>
              <a:t> </a:t>
            </a:r>
            <a:r>
              <a:rPr dirty="0" err="1"/>
              <a:t>المدين</a:t>
            </a:r>
            <a:r>
              <a:rPr dirty="0"/>
              <a:t>.</a:t>
            </a:r>
          </a:p>
          <a:p>
            <a:pPr algn="ctr" rtl="0">
              <a:defRPr sz="2400"/>
            </a:pPr>
            <a:endParaRPr dirty="0"/>
          </a:p>
          <a:p>
            <a:pPr algn="ctr" rtl="0">
              <a:defRPr sz="2400" b="1">
                <a:solidFill>
                  <a:srgbClr val="4C6411"/>
                </a:solidFill>
              </a:defRPr>
            </a:pPr>
            <a:r>
              <a:rPr dirty="0" err="1"/>
              <a:t>وفي</a:t>
            </a:r>
            <a:r>
              <a:rPr dirty="0"/>
              <a:t> </a:t>
            </a:r>
            <a:r>
              <a:rPr dirty="0" err="1"/>
              <a:t>الفقه</a:t>
            </a:r>
            <a:r>
              <a:rPr dirty="0"/>
              <a:t> </a:t>
            </a:r>
            <a:r>
              <a:rPr dirty="0" err="1" smtClean="0"/>
              <a:t>الإسلامي</a:t>
            </a:r>
            <a:endParaRPr lang="ar-SA" dirty="0" smtClean="0"/>
          </a:p>
          <a:p>
            <a:pPr algn="ctr" rtl="0">
              <a:defRPr sz="2400" b="1">
                <a:solidFill>
                  <a:srgbClr val="4C6411"/>
                </a:solidFill>
              </a:defRPr>
            </a:pPr>
            <a:r>
              <a:rPr dirty="0" smtClean="0"/>
              <a:t> </a:t>
            </a:r>
            <a:r>
              <a:rPr b="0" dirty="0">
                <a:solidFill>
                  <a:srgbClr val="000000"/>
                </a:solidFill>
              </a:rPr>
              <a:t>: </a:t>
            </a:r>
            <a:r>
              <a:rPr b="0" dirty="0" err="1">
                <a:solidFill>
                  <a:srgbClr val="000000"/>
                </a:solidFill>
              </a:rPr>
              <a:t>أخذ</a:t>
            </a:r>
            <a:r>
              <a:rPr b="0" dirty="0">
                <a:solidFill>
                  <a:srgbClr val="000000"/>
                </a:solidFill>
              </a:rPr>
              <a:t> </a:t>
            </a:r>
            <a:r>
              <a:rPr b="0" dirty="0" err="1">
                <a:solidFill>
                  <a:srgbClr val="000000"/>
                </a:solidFill>
              </a:rPr>
              <a:t>الفقه</a:t>
            </a:r>
            <a:r>
              <a:rPr b="0" dirty="0">
                <a:solidFill>
                  <a:srgbClr val="000000"/>
                </a:solidFill>
              </a:rPr>
              <a:t> </a:t>
            </a:r>
            <a:r>
              <a:rPr b="0" dirty="0" err="1">
                <a:solidFill>
                  <a:srgbClr val="000000"/>
                </a:solidFill>
              </a:rPr>
              <a:t>الحنبلي</a:t>
            </a:r>
            <a:r>
              <a:rPr b="0" dirty="0">
                <a:solidFill>
                  <a:srgbClr val="000000"/>
                </a:solidFill>
              </a:rPr>
              <a:t> </a:t>
            </a:r>
            <a:r>
              <a:rPr b="0" dirty="0" err="1">
                <a:solidFill>
                  <a:srgbClr val="000000"/>
                </a:solidFill>
              </a:rPr>
              <a:t>بحكم</a:t>
            </a:r>
            <a:r>
              <a:rPr b="0" dirty="0">
                <a:solidFill>
                  <a:srgbClr val="000000"/>
                </a:solidFill>
              </a:rPr>
              <a:t> </a:t>
            </a:r>
            <a:r>
              <a:rPr b="0" dirty="0" err="1">
                <a:solidFill>
                  <a:srgbClr val="000000"/>
                </a:solidFill>
              </a:rPr>
              <a:t>موافق</a:t>
            </a:r>
            <a:r>
              <a:rPr b="0" dirty="0">
                <a:solidFill>
                  <a:srgbClr val="000000"/>
                </a:solidFill>
              </a:rPr>
              <a:t> </a:t>
            </a:r>
            <a:r>
              <a:rPr b="0" dirty="0" err="1">
                <a:solidFill>
                  <a:srgbClr val="000000"/>
                </a:solidFill>
              </a:rPr>
              <a:t>للفقه</a:t>
            </a:r>
            <a:r>
              <a:rPr b="0" dirty="0">
                <a:solidFill>
                  <a:srgbClr val="000000"/>
                </a:solidFill>
              </a:rPr>
              <a:t> </a:t>
            </a:r>
            <a:r>
              <a:rPr b="0" dirty="0" err="1">
                <a:solidFill>
                  <a:srgbClr val="000000"/>
                </a:solidFill>
              </a:rPr>
              <a:t>القانوني</a:t>
            </a:r>
            <a:r>
              <a:rPr b="0" dirty="0">
                <a:solidFill>
                  <a:srgbClr val="000000"/>
                </a:solidFill>
              </a:rPr>
              <a:t> </a:t>
            </a:r>
            <a:r>
              <a:rPr b="0" dirty="0" err="1">
                <a:solidFill>
                  <a:srgbClr val="000000"/>
                </a:solidFill>
              </a:rPr>
              <a:t>حيث</a:t>
            </a:r>
            <a:r>
              <a:rPr b="0" dirty="0">
                <a:solidFill>
                  <a:srgbClr val="000000"/>
                </a:solidFill>
              </a:rPr>
              <a:t> </a:t>
            </a:r>
            <a:r>
              <a:rPr b="0" dirty="0" err="1">
                <a:solidFill>
                  <a:srgbClr val="000000"/>
                </a:solidFill>
              </a:rPr>
              <a:t>لا</a:t>
            </a:r>
            <a:r>
              <a:rPr b="0" dirty="0">
                <a:solidFill>
                  <a:srgbClr val="000000"/>
                </a:solidFill>
              </a:rPr>
              <a:t> </a:t>
            </a:r>
            <a:r>
              <a:rPr b="0" dirty="0" err="1">
                <a:solidFill>
                  <a:srgbClr val="000000"/>
                </a:solidFill>
              </a:rPr>
              <a:t>يجوز</a:t>
            </a:r>
            <a:r>
              <a:rPr b="0" dirty="0">
                <a:solidFill>
                  <a:srgbClr val="000000"/>
                </a:solidFill>
              </a:rPr>
              <a:t> </a:t>
            </a:r>
            <a:r>
              <a:rPr b="0" dirty="0" err="1">
                <a:solidFill>
                  <a:srgbClr val="000000"/>
                </a:solidFill>
              </a:rPr>
              <a:t>تعجيل</a:t>
            </a:r>
            <a:r>
              <a:rPr b="0" dirty="0">
                <a:solidFill>
                  <a:srgbClr val="000000"/>
                </a:solidFill>
              </a:rPr>
              <a:t> </a:t>
            </a:r>
            <a:r>
              <a:rPr b="0" dirty="0" err="1">
                <a:solidFill>
                  <a:srgbClr val="000000"/>
                </a:solidFill>
              </a:rPr>
              <a:t>المؤجل</a:t>
            </a:r>
            <a:r>
              <a:rPr b="0" dirty="0">
                <a:solidFill>
                  <a:srgbClr val="000000"/>
                </a:solidFill>
              </a:rPr>
              <a:t> </a:t>
            </a:r>
            <a:r>
              <a:rPr b="0" dirty="0" err="1">
                <a:solidFill>
                  <a:srgbClr val="000000"/>
                </a:solidFill>
              </a:rPr>
              <a:t>فإذا</a:t>
            </a:r>
            <a:r>
              <a:rPr b="0" dirty="0">
                <a:solidFill>
                  <a:srgbClr val="000000"/>
                </a:solidFill>
              </a:rPr>
              <a:t> </a:t>
            </a:r>
            <a:r>
              <a:rPr b="0" dirty="0" err="1">
                <a:solidFill>
                  <a:srgbClr val="000000"/>
                </a:solidFill>
              </a:rPr>
              <a:t>ضمن</a:t>
            </a:r>
            <a:r>
              <a:rPr b="0" dirty="0">
                <a:solidFill>
                  <a:srgbClr val="000000"/>
                </a:solidFill>
              </a:rPr>
              <a:t> </a:t>
            </a:r>
            <a:r>
              <a:rPr b="0" dirty="0" err="1">
                <a:solidFill>
                  <a:srgbClr val="000000"/>
                </a:solidFill>
              </a:rPr>
              <a:t>الكفيل</a:t>
            </a:r>
            <a:r>
              <a:rPr b="0" dirty="0">
                <a:solidFill>
                  <a:srgbClr val="000000"/>
                </a:solidFill>
              </a:rPr>
              <a:t> في </a:t>
            </a:r>
            <a:r>
              <a:rPr b="0" dirty="0" err="1">
                <a:solidFill>
                  <a:srgbClr val="000000"/>
                </a:solidFill>
              </a:rPr>
              <a:t>ذمته</a:t>
            </a:r>
            <a:r>
              <a:rPr b="0" dirty="0">
                <a:solidFill>
                  <a:srgbClr val="000000"/>
                </a:solidFill>
              </a:rPr>
              <a:t> </a:t>
            </a:r>
            <a:r>
              <a:rPr b="0" dirty="0" err="1">
                <a:solidFill>
                  <a:srgbClr val="000000"/>
                </a:solidFill>
              </a:rPr>
              <a:t>الدين</a:t>
            </a:r>
            <a:r>
              <a:rPr b="0" dirty="0">
                <a:solidFill>
                  <a:srgbClr val="000000"/>
                </a:solidFill>
              </a:rPr>
              <a:t> ، </a:t>
            </a:r>
            <a:r>
              <a:rPr b="0" dirty="0" err="1">
                <a:solidFill>
                  <a:srgbClr val="000000"/>
                </a:solidFill>
              </a:rPr>
              <a:t>معجلاً</a:t>
            </a:r>
            <a:r>
              <a:rPr b="0" dirty="0">
                <a:solidFill>
                  <a:srgbClr val="000000"/>
                </a:solidFill>
              </a:rPr>
              <a:t> </a:t>
            </a:r>
            <a:r>
              <a:rPr b="0" dirty="0" err="1">
                <a:solidFill>
                  <a:srgbClr val="000000"/>
                </a:solidFill>
              </a:rPr>
              <a:t>حالاً</a:t>
            </a:r>
            <a:r>
              <a:rPr b="0" dirty="0">
                <a:solidFill>
                  <a:srgbClr val="000000"/>
                </a:solidFill>
              </a:rPr>
              <a:t> </a:t>
            </a:r>
            <a:r>
              <a:rPr b="0" dirty="0" err="1">
                <a:solidFill>
                  <a:srgbClr val="000000"/>
                </a:solidFill>
              </a:rPr>
              <a:t>كان</a:t>
            </a:r>
            <a:r>
              <a:rPr b="0" dirty="0">
                <a:solidFill>
                  <a:srgbClr val="000000"/>
                </a:solidFill>
              </a:rPr>
              <a:t> </a:t>
            </a:r>
            <a:r>
              <a:rPr b="0" dirty="0" err="1">
                <a:solidFill>
                  <a:srgbClr val="000000"/>
                </a:solidFill>
              </a:rPr>
              <a:t>الضمان</a:t>
            </a:r>
            <a:r>
              <a:rPr b="0" dirty="0">
                <a:solidFill>
                  <a:srgbClr val="000000"/>
                </a:solidFill>
              </a:rPr>
              <a:t> </a:t>
            </a:r>
            <a:r>
              <a:rPr b="0" dirty="0" err="1">
                <a:solidFill>
                  <a:srgbClr val="000000"/>
                </a:solidFill>
              </a:rPr>
              <a:t>أو</a:t>
            </a:r>
            <a:r>
              <a:rPr b="0" dirty="0">
                <a:solidFill>
                  <a:srgbClr val="000000"/>
                </a:solidFill>
              </a:rPr>
              <a:t> </a:t>
            </a:r>
            <a:r>
              <a:rPr b="0" dirty="0" err="1">
                <a:solidFill>
                  <a:srgbClr val="000000"/>
                </a:solidFill>
              </a:rPr>
              <a:t>مؤجلاً</a:t>
            </a:r>
            <a:r>
              <a:rPr b="0" dirty="0">
                <a:solidFill>
                  <a:srgbClr val="000000"/>
                </a:solidFill>
              </a:rPr>
              <a:t> </a:t>
            </a:r>
            <a:r>
              <a:rPr b="0" dirty="0" err="1">
                <a:solidFill>
                  <a:srgbClr val="000000"/>
                </a:solidFill>
              </a:rPr>
              <a:t>إلى</a:t>
            </a:r>
            <a:r>
              <a:rPr b="0" dirty="0">
                <a:solidFill>
                  <a:srgbClr val="000000"/>
                </a:solidFill>
              </a:rPr>
              <a:t> </a:t>
            </a:r>
            <a:r>
              <a:rPr b="0" dirty="0" err="1">
                <a:solidFill>
                  <a:srgbClr val="000000"/>
                </a:solidFill>
              </a:rPr>
              <a:t>أجل</a:t>
            </a:r>
            <a:r>
              <a:rPr b="0" dirty="0">
                <a:solidFill>
                  <a:srgbClr val="000000"/>
                </a:solidFill>
              </a:rPr>
              <a:t> </a:t>
            </a:r>
            <a:r>
              <a:rPr b="0" dirty="0" err="1">
                <a:solidFill>
                  <a:srgbClr val="000000"/>
                </a:solidFill>
              </a:rPr>
              <a:t>أقرب</a:t>
            </a:r>
            <a:r>
              <a:rPr b="0" dirty="0">
                <a:solidFill>
                  <a:srgbClr val="000000"/>
                </a:solidFill>
              </a:rPr>
              <a:t> </a:t>
            </a:r>
            <a:r>
              <a:rPr b="0" dirty="0" err="1">
                <a:solidFill>
                  <a:srgbClr val="000000"/>
                </a:solidFill>
              </a:rPr>
              <a:t>من</a:t>
            </a:r>
            <a:r>
              <a:rPr b="0" dirty="0">
                <a:solidFill>
                  <a:srgbClr val="000000"/>
                </a:solidFill>
              </a:rPr>
              <a:t> </a:t>
            </a:r>
            <a:r>
              <a:rPr b="0" dirty="0" err="1">
                <a:solidFill>
                  <a:srgbClr val="000000"/>
                </a:solidFill>
              </a:rPr>
              <a:t>أجل</a:t>
            </a:r>
            <a:r>
              <a:rPr b="0" dirty="0">
                <a:solidFill>
                  <a:srgbClr val="000000"/>
                </a:solidFill>
              </a:rPr>
              <a:t> </a:t>
            </a:r>
            <a:r>
              <a:rPr b="0" dirty="0" err="1">
                <a:solidFill>
                  <a:srgbClr val="000000"/>
                </a:solidFill>
              </a:rPr>
              <a:t>الدين</a:t>
            </a:r>
            <a:r>
              <a:rPr b="0" dirty="0">
                <a:solidFill>
                  <a:srgbClr val="000000"/>
                </a:solidFill>
              </a:rPr>
              <a:t> </a:t>
            </a:r>
            <a:r>
              <a:rPr b="0" dirty="0" err="1">
                <a:solidFill>
                  <a:srgbClr val="000000"/>
                </a:solidFill>
              </a:rPr>
              <a:t>الأصلي</a:t>
            </a:r>
            <a:r>
              <a:rPr b="0" dirty="0">
                <a:solidFill>
                  <a:srgbClr val="000000"/>
                </a:solidFill>
              </a:rPr>
              <a:t> </a:t>
            </a:r>
            <a:r>
              <a:rPr b="0" dirty="0" err="1">
                <a:solidFill>
                  <a:srgbClr val="000000"/>
                </a:solidFill>
              </a:rPr>
              <a:t>لا</a:t>
            </a:r>
            <a:r>
              <a:rPr b="0" dirty="0">
                <a:solidFill>
                  <a:srgbClr val="000000"/>
                </a:solidFill>
              </a:rPr>
              <a:t> </a:t>
            </a:r>
            <a:r>
              <a:rPr b="0" dirty="0" err="1">
                <a:solidFill>
                  <a:srgbClr val="000000"/>
                </a:solidFill>
              </a:rPr>
              <a:t>يلزمه</a:t>
            </a:r>
            <a:r>
              <a:rPr b="0" dirty="0">
                <a:solidFill>
                  <a:srgbClr val="000000"/>
                </a:solidFill>
              </a:rPr>
              <a:t> </a:t>
            </a:r>
            <a:r>
              <a:rPr b="0" dirty="0" err="1" smtClean="0">
                <a:solidFill>
                  <a:srgbClr val="000000"/>
                </a:solidFill>
              </a:rPr>
              <a:t>ذلك</a:t>
            </a:r>
            <a:endParaRPr lang="ar-SA" b="0" dirty="0" smtClean="0">
              <a:solidFill>
                <a:srgbClr val="000000"/>
              </a:solidFill>
            </a:endParaRPr>
          </a:p>
          <a:p>
            <a:pPr algn="ctr" rtl="0">
              <a:defRPr sz="2400" b="1">
                <a:solidFill>
                  <a:srgbClr val="4C6411"/>
                </a:solidFill>
              </a:defRPr>
            </a:pPr>
            <a:r>
              <a:rPr b="0" dirty="0" smtClean="0">
                <a:solidFill>
                  <a:srgbClr val="000000"/>
                </a:solidFill>
              </a:rPr>
              <a:t> </a:t>
            </a:r>
            <a:r>
              <a:rPr b="0" dirty="0">
                <a:solidFill>
                  <a:srgbClr val="000000"/>
                </a:solidFill>
              </a:rPr>
              <a:t>. </a:t>
            </a:r>
            <a:r>
              <a:rPr b="0" dirty="0" err="1">
                <a:solidFill>
                  <a:srgbClr val="000000"/>
                </a:solidFill>
              </a:rPr>
              <a:t>ويلتزم</a:t>
            </a:r>
            <a:r>
              <a:rPr b="0" dirty="0">
                <a:solidFill>
                  <a:srgbClr val="000000"/>
                </a:solidFill>
              </a:rPr>
              <a:t> </a:t>
            </a:r>
            <a:r>
              <a:rPr b="0" dirty="0" err="1">
                <a:solidFill>
                  <a:srgbClr val="000000"/>
                </a:solidFill>
              </a:rPr>
              <a:t>الدائن</a:t>
            </a:r>
            <a:r>
              <a:rPr b="0" dirty="0">
                <a:solidFill>
                  <a:srgbClr val="000000"/>
                </a:solidFill>
              </a:rPr>
              <a:t> </a:t>
            </a:r>
            <a:r>
              <a:rPr b="0" dirty="0" err="1">
                <a:solidFill>
                  <a:srgbClr val="000000"/>
                </a:solidFill>
              </a:rPr>
              <a:t>بمطالبة</a:t>
            </a:r>
            <a:r>
              <a:rPr b="0" dirty="0">
                <a:solidFill>
                  <a:srgbClr val="000000"/>
                </a:solidFill>
              </a:rPr>
              <a:t> </a:t>
            </a:r>
            <a:r>
              <a:rPr b="0" dirty="0" err="1">
                <a:solidFill>
                  <a:srgbClr val="000000"/>
                </a:solidFill>
              </a:rPr>
              <a:t>الكفيل</a:t>
            </a:r>
            <a:r>
              <a:rPr b="0" dirty="0">
                <a:solidFill>
                  <a:srgbClr val="000000"/>
                </a:solidFill>
              </a:rPr>
              <a:t> في </a:t>
            </a:r>
            <a:r>
              <a:rPr b="0" dirty="0" err="1">
                <a:solidFill>
                  <a:srgbClr val="000000"/>
                </a:solidFill>
              </a:rPr>
              <a:t>أجل</a:t>
            </a:r>
            <a:r>
              <a:rPr b="0" dirty="0">
                <a:solidFill>
                  <a:srgbClr val="000000"/>
                </a:solidFill>
              </a:rPr>
              <a:t> </a:t>
            </a:r>
            <a:r>
              <a:rPr b="0" dirty="0" err="1">
                <a:solidFill>
                  <a:srgbClr val="000000"/>
                </a:solidFill>
              </a:rPr>
              <a:t>الدين</a:t>
            </a:r>
            <a:r>
              <a:rPr b="0" dirty="0">
                <a:solidFill>
                  <a:srgbClr val="000000"/>
                </a:solidFill>
              </a:rPr>
              <a:t> </a:t>
            </a:r>
            <a:r>
              <a:rPr b="0" dirty="0" err="1">
                <a:solidFill>
                  <a:srgbClr val="000000"/>
                </a:solidFill>
              </a:rPr>
              <a:t>على</a:t>
            </a:r>
            <a:r>
              <a:rPr b="0" dirty="0">
                <a:solidFill>
                  <a:srgbClr val="000000"/>
                </a:solidFill>
              </a:rPr>
              <a:t> </a:t>
            </a:r>
            <a:r>
              <a:rPr b="0" dirty="0" err="1">
                <a:solidFill>
                  <a:srgbClr val="000000"/>
                </a:solidFill>
              </a:rPr>
              <a:t>أساس</a:t>
            </a:r>
            <a:r>
              <a:rPr b="0" dirty="0">
                <a:solidFill>
                  <a:srgbClr val="000000"/>
                </a:solidFill>
              </a:rPr>
              <a:t> </a:t>
            </a:r>
            <a:r>
              <a:rPr b="0" dirty="0" err="1">
                <a:solidFill>
                  <a:srgbClr val="000000"/>
                </a:solidFill>
              </a:rPr>
              <a:t>القاعدة</a:t>
            </a:r>
            <a:r>
              <a:rPr b="0" dirty="0">
                <a:solidFill>
                  <a:srgbClr val="000000"/>
                </a:solidFill>
              </a:rPr>
              <a:t> </a:t>
            </a:r>
            <a:r>
              <a:rPr b="0" dirty="0" err="1">
                <a:solidFill>
                  <a:srgbClr val="000000"/>
                </a:solidFill>
              </a:rPr>
              <a:t>القاضية</a:t>
            </a:r>
            <a:r>
              <a:rPr b="0" dirty="0">
                <a:solidFill>
                  <a:srgbClr val="000000"/>
                </a:solidFill>
              </a:rPr>
              <a:t> </a:t>
            </a:r>
            <a:r>
              <a:rPr b="0" dirty="0" err="1">
                <a:solidFill>
                  <a:srgbClr val="000000"/>
                </a:solidFill>
              </a:rPr>
              <a:t>بعدم</a:t>
            </a:r>
            <a:r>
              <a:rPr b="0" dirty="0">
                <a:solidFill>
                  <a:srgbClr val="000000"/>
                </a:solidFill>
              </a:rPr>
              <a:t> </a:t>
            </a:r>
            <a:r>
              <a:rPr b="0" dirty="0" err="1">
                <a:solidFill>
                  <a:srgbClr val="000000"/>
                </a:solidFill>
              </a:rPr>
              <a:t>جواز</a:t>
            </a:r>
            <a:r>
              <a:rPr b="0" dirty="0">
                <a:solidFill>
                  <a:srgbClr val="000000"/>
                </a:solidFill>
              </a:rPr>
              <a:t> </a:t>
            </a:r>
            <a:r>
              <a:rPr b="0" dirty="0" err="1">
                <a:solidFill>
                  <a:srgbClr val="000000"/>
                </a:solidFill>
              </a:rPr>
              <a:t>التزام</a:t>
            </a:r>
            <a:r>
              <a:rPr b="0" dirty="0">
                <a:solidFill>
                  <a:srgbClr val="000000"/>
                </a:solidFill>
              </a:rPr>
              <a:t> </a:t>
            </a:r>
            <a:r>
              <a:rPr b="0" dirty="0" err="1">
                <a:solidFill>
                  <a:srgbClr val="000000"/>
                </a:solidFill>
              </a:rPr>
              <a:t>الكفيل</a:t>
            </a:r>
            <a:r>
              <a:rPr b="0" dirty="0">
                <a:solidFill>
                  <a:srgbClr val="000000"/>
                </a:solidFill>
              </a:rPr>
              <a:t> </a:t>
            </a:r>
            <a:r>
              <a:rPr b="0" dirty="0" err="1">
                <a:solidFill>
                  <a:srgbClr val="000000"/>
                </a:solidFill>
              </a:rPr>
              <a:t>بما</a:t>
            </a:r>
            <a:r>
              <a:rPr b="0" dirty="0">
                <a:solidFill>
                  <a:srgbClr val="000000"/>
                </a:solidFill>
              </a:rPr>
              <a:t> </a:t>
            </a:r>
            <a:r>
              <a:rPr b="0" dirty="0" err="1">
                <a:solidFill>
                  <a:srgbClr val="000000"/>
                </a:solidFill>
              </a:rPr>
              <a:t>لا</a:t>
            </a:r>
            <a:r>
              <a:rPr b="0" dirty="0">
                <a:solidFill>
                  <a:srgbClr val="000000"/>
                </a:solidFill>
              </a:rPr>
              <a:t> </a:t>
            </a:r>
            <a:r>
              <a:rPr b="0" dirty="0" err="1">
                <a:solidFill>
                  <a:srgbClr val="000000"/>
                </a:solidFill>
              </a:rPr>
              <a:t>يلتزم</a:t>
            </a:r>
            <a:r>
              <a:rPr b="0" dirty="0">
                <a:solidFill>
                  <a:srgbClr val="000000"/>
                </a:solidFill>
              </a:rPr>
              <a:t> </a:t>
            </a:r>
            <a:r>
              <a:rPr b="0" dirty="0" err="1">
                <a:solidFill>
                  <a:srgbClr val="000000"/>
                </a:solidFill>
              </a:rPr>
              <a:t>به</a:t>
            </a:r>
            <a:r>
              <a:rPr b="0" dirty="0">
                <a:solidFill>
                  <a:srgbClr val="000000"/>
                </a:solidFill>
              </a:rPr>
              <a:t> </a:t>
            </a:r>
            <a:r>
              <a:rPr b="0" dirty="0" err="1">
                <a:solidFill>
                  <a:srgbClr val="000000"/>
                </a:solidFill>
              </a:rPr>
              <a:t>المدين</a:t>
            </a:r>
            <a:r>
              <a:rPr b="0" dirty="0" smtClean="0">
                <a:solidFill>
                  <a:srgbClr val="000000"/>
                </a:solidFill>
              </a:rPr>
              <a:t>.</a:t>
            </a:r>
            <a:endParaRPr lang="ar-SA" b="0" dirty="0" smtClean="0">
              <a:solidFill>
                <a:srgbClr val="000000"/>
              </a:solidFill>
            </a:endParaRPr>
          </a:p>
          <a:p>
            <a:pPr algn="ctr" rtl="0">
              <a:defRPr sz="2400" b="1">
                <a:solidFill>
                  <a:srgbClr val="4C6411"/>
                </a:solidFill>
              </a:defRPr>
            </a:pPr>
            <a:endParaRPr b="0" dirty="0">
              <a:solidFill>
                <a:srgbClr val="000000"/>
              </a:solidFill>
            </a:endParaRPr>
          </a:p>
        </p:txBody>
      </p:sp>
      <p:sp>
        <p:nvSpPr>
          <p:cNvPr id="3" name="Slide Number Placeholder 2"/>
          <p:cNvSpPr>
            <a:spLocks noGrp="1"/>
          </p:cNvSpPr>
          <p:nvPr>
            <p:ph type="sldNum" sz="quarter" idx="12"/>
          </p:nvPr>
        </p:nvSpPr>
        <p:spPr/>
        <p:txBody>
          <a:bodyPr/>
          <a:lstStyle/>
          <a:p>
            <a:fld id="{B6F15528-21DE-4FAA-801E-634DDDAF4B2B}" type="slidenum">
              <a:rPr lang="en-US" smtClean="0"/>
              <a:pPr/>
              <a:t>26</a:t>
            </a:fld>
            <a:endParaRPr lang="en-US"/>
          </a:p>
        </p:txBody>
      </p:sp>
    </p:spTree>
  </p:cSld>
  <p:clrMapOvr>
    <a:masterClrMapping/>
  </p:clrMapOvr>
  <mc:AlternateContent xmlns:mc="http://schemas.openxmlformats.org/markup-compatibility/2006">
    <mc:Choice xmlns="" xmlns:p14="http://schemas.microsoft.com/office/powerpoint/2010/main" Requires="p14">
      <p:transition spd="slow" advClick="1" p14:dur="1200">
        <p:push dir="u"/>
      </p:transition>
    </mc:Choice>
    <mc:Fallback>
      <p:transition spd="slow">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8" name="Shape 158"/>
          <p:cNvSpPr/>
          <p:nvPr/>
        </p:nvSpPr>
        <p:spPr>
          <a:xfrm>
            <a:off x="107503" y="980727"/>
            <a:ext cx="8928994" cy="4952201"/>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ctr" rtl="0">
              <a:defRPr sz="2400" b="1">
                <a:solidFill>
                  <a:srgbClr val="295B60"/>
                </a:solidFill>
              </a:defRPr>
            </a:pPr>
            <a:r>
              <a:rPr dirty="0"/>
              <a:t>4- </a:t>
            </a:r>
            <a:r>
              <a:rPr dirty="0" err="1"/>
              <a:t>الكفالة</a:t>
            </a:r>
            <a:r>
              <a:rPr dirty="0"/>
              <a:t> </a:t>
            </a:r>
            <a:r>
              <a:rPr dirty="0" err="1"/>
              <a:t>المؤجلة</a:t>
            </a:r>
            <a:r>
              <a:rPr dirty="0"/>
              <a:t> :</a:t>
            </a:r>
          </a:p>
          <a:p>
            <a:pPr algn="ctr" rtl="0">
              <a:defRPr sz="2400"/>
            </a:pPr>
            <a:r>
              <a:rPr dirty="0" err="1"/>
              <a:t>أن</a:t>
            </a:r>
            <a:r>
              <a:rPr dirty="0"/>
              <a:t> </a:t>
            </a:r>
            <a:r>
              <a:rPr dirty="0" err="1"/>
              <a:t>يلتزم</a:t>
            </a:r>
            <a:r>
              <a:rPr dirty="0"/>
              <a:t> </a:t>
            </a:r>
            <a:r>
              <a:rPr dirty="0" err="1"/>
              <a:t>الكفيل</a:t>
            </a:r>
            <a:r>
              <a:rPr dirty="0"/>
              <a:t>  ، في </a:t>
            </a:r>
            <a:r>
              <a:rPr dirty="0" err="1"/>
              <a:t>وقت</a:t>
            </a:r>
            <a:r>
              <a:rPr dirty="0"/>
              <a:t> </a:t>
            </a:r>
            <a:r>
              <a:rPr dirty="0" err="1"/>
              <a:t>لاحق</a:t>
            </a:r>
            <a:r>
              <a:rPr dirty="0"/>
              <a:t> </a:t>
            </a:r>
            <a:r>
              <a:rPr dirty="0" err="1"/>
              <a:t>لأجل</a:t>
            </a:r>
            <a:r>
              <a:rPr dirty="0"/>
              <a:t> </a:t>
            </a:r>
            <a:r>
              <a:rPr dirty="0" err="1"/>
              <a:t>الدين</a:t>
            </a:r>
            <a:r>
              <a:rPr dirty="0"/>
              <a:t> </a:t>
            </a:r>
            <a:r>
              <a:rPr dirty="0" err="1"/>
              <a:t>المضمون</a:t>
            </a:r>
            <a:r>
              <a:rPr dirty="0"/>
              <a:t> . </a:t>
            </a:r>
            <a:r>
              <a:rPr dirty="0" err="1"/>
              <a:t>سواء</a:t>
            </a:r>
            <a:r>
              <a:rPr dirty="0"/>
              <a:t> </a:t>
            </a:r>
            <a:r>
              <a:rPr dirty="0" err="1"/>
              <a:t>كان</a:t>
            </a:r>
            <a:r>
              <a:rPr dirty="0"/>
              <a:t> </a:t>
            </a:r>
            <a:r>
              <a:rPr dirty="0" err="1"/>
              <a:t>الدين</a:t>
            </a:r>
            <a:r>
              <a:rPr dirty="0"/>
              <a:t> </a:t>
            </a:r>
            <a:r>
              <a:rPr dirty="0" err="1"/>
              <a:t>حالاً</a:t>
            </a:r>
            <a:r>
              <a:rPr dirty="0"/>
              <a:t> </a:t>
            </a:r>
            <a:r>
              <a:rPr dirty="0" err="1"/>
              <a:t>أو</a:t>
            </a:r>
            <a:r>
              <a:rPr dirty="0"/>
              <a:t> </a:t>
            </a:r>
            <a:r>
              <a:rPr dirty="0" err="1"/>
              <a:t>مؤجلاً</a:t>
            </a:r>
            <a:r>
              <a:rPr dirty="0"/>
              <a:t> </a:t>
            </a:r>
            <a:r>
              <a:rPr dirty="0" err="1"/>
              <a:t>إلى</a:t>
            </a:r>
            <a:r>
              <a:rPr dirty="0"/>
              <a:t> </a:t>
            </a:r>
            <a:r>
              <a:rPr dirty="0" err="1"/>
              <a:t>وقت</a:t>
            </a:r>
            <a:r>
              <a:rPr dirty="0"/>
              <a:t> </a:t>
            </a:r>
            <a:r>
              <a:rPr dirty="0" err="1"/>
              <a:t>أقرب</a:t>
            </a:r>
            <a:r>
              <a:rPr dirty="0"/>
              <a:t> </a:t>
            </a:r>
            <a:r>
              <a:rPr dirty="0" err="1"/>
              <a:t>من</a:t>
            </a:r>
            <a:r>
              <a:rPr dirty="0"/>
              <a:t> </a:t>
            </a:r>
            <a:r>
              <a:rPr dirty="0" err="1"/>
              <a:t>أجل</a:t>
            </a:r>
            <a:r>
              <a:rPr dirty="0"/>
              <a:t> </a:t>
            </a:r>
            <a:r>
              <a:rPr dirty="0" err="1"/>
              <a:t>الكفيل</a:t>
            </a:r>
            <a:r>
              <a:rPr dirty="0"/>
              <a:t> ، </a:t>
            </a:r>
            <a:r>
              <a:rPr dirty="0" err="1"/>
              <a:t>ويلتزم</a:t>
            </a:r>
            <a:r>
              <a:rPr dirty="0"/>
              <a:t> </a:t>
            </a:r>
            <a:r>
              <a:rPr dirty="0" err="1"/>
              <a:t>الدائن</a:t>
            </a:r>
            <a:r>
              <a:rPr dirty="0"/>
              <a:t> في </a:t>
            </a:r>
            <a:r>
              <a:rPr dirty="0" err="1"/>
              <a:t>هذه</a:t>
            </a:r>
            <a:r>
              <a:rPr dirty="0"/>
              <a:t> </a:t>
            </a:r>
            <a:r>
              <a:rPr dirty="0" err="1"/>
              <a:t>الحالة</a:t>
            </a:r>
            <a:r>
              <a:rPr dirty="0"/>
              <a:t> </a:t>
            </a:r>
            <a:r>
              <a:rPr dirty="0" err="1"/>
              <a:t>بمطالبة</a:t>
            </a:r>
            <a:r>
              <a:rPr dirty="0"/>
              <a:t> </a:t>
            </a:r>
            <a:r>
              <a:rPr dirty="0" err="1"/>
              <a:t>الكفيل</a:t>
            </a:r>
            <a:r>
              <a:rPr dirty="0"/>
              <a:t> في </a:t>
            </a:r>
            <a:r>
              <a:rPr dirty="0" err="1"/>
              <a:t>أجل</a:t>
            </a:r>
            <a:r>
              <a:rPr dirty="0"/>
              <a:t> </a:t>
            </a:r>
            <a:r>
              <a:rPr dirty="0" err="1"/>
              <a:t>الكفالة</a:t>
            </a:r>
            <a:r>
              <a:rPr dirty="0"/>
              <a:t>.</a:t>
            </a:r>
          </a:p>
          <a:p>
            <a:pPr algn="ctr" rtl="0">
              <a:defRPr sz="2400"/>
            </a:pPr>
            <a:endParaRPr dirty="0"/>
          </a:p>
          <a:p>
            <a:pPr algn="ctr" rtl="0">
              <a:defRPr sz="2400"/>
            </a:pPr>
            <a:endParaRPr dirty="0"/>
          </a:p>
          <a:p>
            <a:pPr marL="342900" indent="-342900" algn="ctr" rtl="0">
              <a:buSzPct val="100000"/>
              <a:buChar char="-"/>
              <a:defRPr sz="2400" b="1"/>
            </a:pPr>
            <a:r>
              <a:rPr dirty="0"/>
              <a:t>في </a:t>
            </a:r>
            <a:r>
              <a:rPr dirty="0" err="1"/>
              <a:t>القانون</a:t>
            </a:r>
            <a:r>
              <a:rPr dirty="0"/>
              <a:t> :</a:t>
            </a:r>
          </a:p>
          <a:p>
            <a:pPr algn="ctr" rtl="0">
              <a:defRPr sz="2400">
                <a:solidFill>
                  <a:srgbClr val="4C6411"/>
                </a:solidFill>
              </a:defRPr>
            </a:pPr>
            <a:r>
              <a:rPr dirty="0" err="1"/>
              <a:t>تصح</a:t>
            </a:r>
            <a:r>
              <a:rPr dirty="0"/>
              <a:t> </a:t>
            </a:r>
            <a:r>
              <a:rPr dirty="0" err="1"/>
              <a:t>الكفالة</a:t>
            </a:r>
            <a:r>
              <a:rPr dirty="0"/>
              <a:t> </a:t>
            </a:r>
            <a:r>
              <a:rPr dirty="0" err="1"/>
              <a:t>المؤجلة</a:t>
            </a:r>
            <a:r>
              <a:rPr dirty="0"/>
              <a:t> ، إذا </a:t>
            </a:r>
            <a:r>
              <a:rPr dirty="0" err="1"/>
              <a:t>كان</a:t>
            </a:r>
            <a:r>
              <a:rPr dirty="0"/>
              <a:t> </a:t>
            </a:r>
            <a:r>
              <a:rPr dirty="0" err="1"/>
              <a:t>أجل</a:t>
            </a:r>
            <a:r>
              <a:rPr dirty="0"/>
              <a:t> </a:t>
            </a:r>
            <a:r>
              <a:rPr dirty="0" err="1"/>
              <a:t>الكفيل</a:t>
            </a:r>
            <a:r>
              <a:rPr dirty="0"/>
              <a:t> </a:t>
            </a:r>
            <a:r>
              <a:rPr dirty="0" err="1"/>
              <a:t>أبعد</a:t>
            </a:r>
            <a:r>
              <a:rPr dirty="0"/>
              <a:t> </a:t>
            </a:r>
            <a:r>
              <a:rPr dirty="0" err="1"/>
              <a:t>من</a:t>
            </a:r>
            <a:r>
              <a:rPr dirty="0"/>
              <a:t> </a:t>
            </a:r>
            <a:r>
              <a:rPr dirty="0" err="1"/>
              <a:t>أجل</a:t>
            </a:r>
            <a:r>
              <a:rPr dirty="0"/>
              <a:t> </a:t>
            </a:r>
            <a:r>
              <a:rPr dirty="0" err="1"/>
              <a:t>المدين</a:t>
            </a:r>
            <a:r>
              <a:rPr dirty="0"/>
              <a:t> </a:t>
            </a:r>
            <a:r>
              <a:rPr dirty="0" err="1"/>
              <a:t>عملاً</a:t>
            </a:r>
            <a:r>
              <a:rPr dirty="0"/>
              <a:t> </a:t>
            </a:r>
            <a:r>
              <a:rPr dirty="0" err="1"/>
              <a:t>بالقاعدة</a:t>
            </a:r>
            <a:r>
              <a:rPr dirty="0"/>
              <a:t> </a:t>
            </a:r>
            <a:r>
              <a:rPr dirty="0" err="1"/>
              <a:t>القانونية</a:t>
            </a:r>
            <a:r>
              <a:rPr dirty="0"/>
              <a:t> </a:t>
            </a:r>
            <a:r>
              <a:rPr dirty="0" err="1"/>
              <a:t>التي</a:t>
            </a:r>
            <a:r>
              <a:rPr dirty="0"/>
              <a:t> </a:t>
            </a:r>
            <a:r>
              <a:rPr dirty="0" err="1"/>
              <a:t>تنص</a:t>
            </a:r>
            <a:r>
              <a:rPr dirty="0"/>
              <a:t> </a:t>
            </a:r>
            <a:r>
              <a:rPr dirty="0" err="1"/>
              <a:t>على</a:t>
            </a:r>
            <a:r>
              <a:rPr dirty="0"/>
              <a:t> </a:t>
            </a:r>
            <a:r>
              <a:rPr dirty="0" err="1"/>
              <a:t>أن</a:t>
            </a:r>
            <a:r>
              <a:rPr dirty="0"/>
              <a:t> </a:t>
            </a:r>
            <a:r>
              <a:rPr dirty="0" err="1"/>
              <a:t>الكفالة</a:t>
            </a:r>
            <a:r>
              <a:rPr dirty="0"/>
              <a:t> </a:t>
            </a:r>
            <a:r>
              <a:rPr dirty="0" err="1"/>
              <a:t>لا</a:t>
            </a:r>
            <a:r>
              <a:rPr dirty="0"/>
              <a:t> </a:t>
            </a:r>
            <a:r>
              <a:rPr dirty="0" err="1"/>
              <a:t>تكون</a:t>
            </a:r>
            <a:r>
              <a:rPr dirty="0"/>
              <a:t> </a:t>
            </a:r>
            <a:r>
              <a:rPr dirty="0" err="1"/>
              <a:t>بشروط</a:t>
            </a:r>
            <a:r>
              <a:rPr dirty="0"/>
              <a:t> </a:t>
            </a:r>
            <a:r>
              <a:rPr dirty="0" err="1"/>
              <a:t>أشد</a:t>
            </a:r>
            <a:r>
              <a:rPr dirty="0"/>
              <a:t> </a:t>
            </a:r>
            <a:r>
              <a:rPr dirty="0" err="1"/>
              <a:t>من</a:t>
            </a:r>
            <a:r>
              <a:rPr dirty="0"/>
              <a:t> </a:t>
            </a:r>
            <a:r>
              <a:rPr dirty="0" err="1"/>
              <a:t>شروط</a:t>
            </a:r>
            <a:r>
              <a:rPr dirty="0"/>
              <a:t> </a:t>
            </a:r>
            <a:r>
              <a:rPr dirty="0" err="1"/>
              <a:t>الدين</a:t>
            </a:r>
            <a:r>
              <a:rPr dirty="0"/>
              <a:t> </a:t>
            </a:r>
            <a:r>
              <a:rPr dirty="0" err="1"/>
              <a:t>الأصلي</a:t>
            </a:r>
            <a:r>
              <a:rPr dirty="0"/>
              <a:t> </a:t>
            </a:r>
            <a:r>
              <a:rPr dirty="0" err="1"/>
              <a:t>وتطبق</a:t>
            </a:r>
            <a:r>
              <a:rPr dirty="0"/>
              <a:t> في </a:t>
            </a:r>
            <a:r>
              <a:rPr dirty="0" err="1"/>
              <a:t>هذه</a:t>
            </a:r>
            <a:r>
              <a:rPr dirty="0"/>
              <a:t> </a:t>
            </a:r>
            <a:r>
              <a:rPr dirty="0" err="1"/>
              <a:t>الحالة</a:t>
            </a:r>
            <a:r>
              <a:rPr dirty="0"/>
              <a:t> </a:t>
            </a:r>
            <a:r>
              <a:rPr dirty="0" err="1"/>
              <a:t>على</a:t>
            </a:r>
            <a:r>
              <a:rPr dirty="0"/>
              <a:t> </a:t>
            </a:r>
            <a:r>
              <a:rPr dirty="0" err="1"/>
              <a:t>الكفالة</a:t>
            </a:r>
            <a:r>
              <a:rPr dirty="0"/>
              <a:t> </a:t>
            </a:r>
            <a:r>
              <a:rPr dirty="0" err="1"/>
              <a:t>أحكام</a:t>
            </a:r>
            <a:r>
              <a:rPr dirty="0"/>
              <a:t> </a:t>
            </a:r>
            <a:r>
              <a:rPr dirty="0" err="1"/>
              <a:t>الكفالة</a:t>
            </a:r>
            <a:r>
              <a:rPr dirty="0"/>
              <a:t> </a:t>
            </a:r>
            <a:r>
              <a:rPr dirty="0" err="1"/>
              <a:t>المقترنة</a:t>
            </a:r>
            <a:r>
              <a:rPr dirty="0"/>
              <a:t> </a:t>
            </a:r>
            <a:r>
              <a:rPr dirty="0" err="1"/>
              <a:t>بشرط</a:t>
            </a:r>
            <a:r>
              <a:rPr dirty="0"/>
              <a:t> </a:t>
            </a:r>
            <a:r>
              <a:rPr dirty="0" err="1"/>
              <a:t>لأجل</a:t>
            </a:r>
            <a:r>
              <a:rPr dirty="0"/>
              <a:t> </a:t>
            </a:r>
            <a:r>
              <a:rPr dirty="0" err="1"/>
              <a:t>لتشابههما</a:t>
            </a:r>
            <a:r>
              <a:rPr dirty="0"/>
              <a:t>.</a:t>
            </a:r>
          </a:p>
          <a:p>
            <a:pPr algn="ctr" rtl="0">
              <a:defRPr sz="2400"/>
            </a:pPr>
            <a:r>
              <a:rPr dirty="0"/>
              <a:t> </a:t>
            </a:r>
          </a:p>
        </p:txBody>
      </p:sp>
      <p:sp>
        <p:nvSpPr>
          <p:cNvPr id="3" name="Slide Number Placeholder 2"/>
          <p:cNvSpPr>
            <a:spLocks noGrp="1"/>
          </p:cNvSpPr>
          <p:nvPr>
            <p:ph type="sldNum" sz="quarter" idx="12"/>
          </p:nvPr>
        </p:nvSpPr>
        <p:spPr/>
        <p:txBody>
          <a:bodyPr/>
          <a:lstStyle/>
          <a:p>
            <a:fld id="{B6F15528-21DE-4FAA-801E-634DDDAF4B2B}" type="slidenum">
              <a:rPr lang="en-US" smtClean="0"/>
              <a:pPr/>
              <a:t>27</a:t>
            </a:fld>
            <a:endParaRPr lang="en-US"/>
          </a:p>
        </p:txBody>
      </p:sp>
    </p:spTree>
  </p:cSld>
  <p:clrMapOvr>
    <a:masterClrMapping/>
  </p:clrMapOvr>
  <mc:AlternateContent xmlns:mc="http://schemas.openxmlformats.org/markup-compatibility/2006">
    <mc:Choice xmlns="" xmlns:p14="http://schemas.microsoft.com/office/powerpoint/2010/main" Requires="p14">
      <p:transition spd="slow" advClick="1" p14:dur="1200">
        <p:push dir="u"/>
      </p:transition>
    </mc:Choice>
    <mc:Fallback>
      <p:transition spd="slow">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0" name="Shape 160"/>
          <p:cNvSpPr/>
          <p:nvPr/>
        </p:nvSpPr>
        <p:spPr>
          <a:xfrm>
            <a:off x="107504" y="1268759"/>
            <a:ext cx="9036496" cy="5479928"/>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marL="342900" indent="-342900" algn="ctr" rtl="0">
              <a:buSzPct val="100000"/>
              <a:buChar char="-"/>
              <a:defRPr sz="2400" b="1"/>
            </a:pPr>
            <a:r>
              <a:rPr dirty="0"/>
              <a:t>في </a:t>
            </a:r>
            <a:r>
              <a:rPr dirty="0" err="1"/>
              <a:t>الفقه</a:t>
            </a:r>
            <a:r>
              <a:rPr dirty="0"/>
              <a:t> </a:t>
            </a:r>
            <a:r>
              <a:rPr dirty="0" err="1"/>
              <a:t>الإسلامي</a:t>
            </a:r>
            <a:r>
              <a:rPr dirty="0"/>
              <a:t> :</a:t>
            </a:r>
          </a:p>
          <a:p>
            <a:pPr algn="ctr" rtl="0">
              <a:defRPr sz="2400">
                <a:solidFill>
                  <a:srgbClr val="4C6411"/>
                </a:solidFill>
              </a:defRPr>
            </a:pPr>
            <a:r>
              <a:rPr dirty="0" err="1"/>
              <a:t>يجوز</a:t>
            </a:r>
            <a:r>
              <a:rPr dirty="0"/>
              <a:t> </a:t>
            </a:r>
            <a:r>
              <a:rPr dirty="0" err="1"/>
              <a:t>انعقاد</a:t>
            </a:r>
            <a:r>
              <a:rPr dirty="0"/>
              <a:t> </a:t>
            </a:r>
            <a:r>
              <a:rPr dirty="0" err="1"/>
              <a:t>الضمان</a:t>
            </a:r>
            <a:r>
              <a:rPr dirty="0"/>
              <a:t> </a:t>
            </a:r>
            <a:r>
              <a:rPr dirty="0" err="1"/>
              <a:t>مؤجلاً</a:t>
            </a:r>
            <a:r>
              <a:rPr dirty="0"/>
              <a:t> ، </a:t>
            </a:r>
            <a:r>
              <a:rPr dirty="0" err="1"/>
              <a:t>فإذا</a:t>
            </a:r>
            <a:r>
              <a:rPr dirty="0"/>
              <a:t> </a:t>
            </a:r>
            <a:r>
              <a:rPr dirty="0" err="1"/>
              <a:t>ضمن</a:t>
            </a:r>
            <a:r>
              <a:rPr dirty="0"/>
              <a:t> </a:t>
            </a:r>
            <a:r>
              <a:rPr dirty="0" err="1"/>
              <a:t>الكفيل</a:t>
            </a:r>
            <a:r>
              <a:rPr dirty="0"/>
              <a:t> </a:t>
            </a:r>
            <a:r>
              <a:rPr dirty="0" err="1"/>
              <a:t>الدين</a:t>
            </a:r>
            <a:r>
              <a:rPr dirty="0"/>
              <a:t> </a:t>
            </a:r>
            <a:r>
              <a:rPr dirty="0" err="1"/>
              <a:t>الحال</a:t>
            </a:r>
            <a:r>
              <a:rPr dirty="0"/>
              <a:t> </a:t>
            </a:r>
            <a:r>
              <a:rPr dirty="0" err="1"/>
              <a:t>إلى</a:t>
            </a:r>
            <a:r>
              <a:rPr dirty="0"/>
              <a:t> </a:t>
            </a:r>
            <a:r>
              <a:rPr dirty="0" err="1"/>
              <a:t>أجل</a:t>
            </a:r>
            <a:r>
              <a:rPr dirty="0"/>
              <a:t> ، </a:t>
            </a:r>
            <a:r>
              <a:rPr dirty="0" err="1"/>
              <a:t>لزمه</a:t>
            </a:r>
            <a:r>
              <a:rPr dirty="0"/>
              <a:t> </a:t>
            </a:r>
            <a:r>
              <a:rPr dirty="0" err="1"/>
              <a:t>هذا</a:t>
            </a:r>
            <a:r>
              <a:rPr dirty="0"/>
              <a:t> </a:t>
            </a:r>
            <a:r>
              <a:rPr dirty="0" err="1"/>
              <a:t>الأجل</a:t>
            </a:r>
            <a:r>
              <a:rPr dirty="0"/>
              <a:t> ، </a:t>
            </a:r>
            <a:r>
              <a:rPr dirty="0" err="1"/>
              <a:t>وتكون</a:t>
            </a:r>
            <a:r>
              <a:rPr dirty="0"/>
              <a:t> </a:t>
            </a:r>
            <a:r>
              <a:rPr dirty="0" err="1"/>
              <a:t>الكفالة</a:t>
            </a:r>
            <a:r>
              <a:rPr dirty="0"/>
              <a:t> </a:t>
            </a:r>
            <a:r>
              <a:rPr dirty="0" err="1"/>
              <a:t>حالة</a:t>
            </a:r>
            <a:r>
              <a:rPr dirty="0"/>
              <a:t> </a:t>
            </a:r>
            <a:r>
              <a:rPr dirty="0" err="1"/>
              <a:t>على</a:t>
            </a:r>
            <a:r>
              <a:rPr dirty="0"/>
              <a:t> </a:t>
            </a:r>
            <a:r>
              <a:rPr dirty="0" err="1"/>
              <a:t>المدين</a:t>
            </a:r>
            <a:r>
              <a:rPr dirty="0"/>
              <a:t> ، </a:t>
            </a:r>
            <a:r>
              <a:rPr dirty="0" err="1"/>
              <a:t>مؤجلة</a:t>
            </a:r>
            <a:r>
              <a:rPr dirty="0"/>
              <a:t> </a:t>
            </a:r>
            <a:r>
              <a:rPr dirty="0" err="1"/>
              <a:t>على</a:t>
            </a:r>
            <a:r>
              <a:rPr dirty="0"/>
              <a:t> </a:t>
            </a:r>
            <a:r>
              <a:rPr dirty="0" err="1"/>
              <a:t>الكفيل</a:t>
            </a:r>
            <a:r>
              <a:rPr dirty="0"/>
              <a:t> .</a:t>
            </a:r>
          </a:p>
          <a:p>
            <a:pPr algn="ctr" rtl="0">
              <a:defRPr sz="2400">
                <a:solidFill>
                  <a:srgbClr val="4C6411"/>
                </a:solidFill>
              </a:defRPr>
            </a:pPr>
            <a:r>
              <a:rPr dirty="0"/>
              <a:t>*</a:t>
            </a:r>
            <a:r>
              <a:rPr dirty="0" err="1"/>
              <a:t>تنبيه</a:t>
            </a:r>
            <a:r>
              <a:rPr dirty="0"/>
              <a:t>* </a:t>
            </a:r>
            <a:r>
              <a:rPr dirty="0" err="1"/>
              <a:t>الكفالة</a:t>
            </a:r>
            <a:r>
              <a:rPr dirty="0"/>
              <a:t> </a:t>
            </a:r>
            <a:r>
              <a:rPr dirty="0" err="1"/>
              <a:t>تنعقد</a:t>
            </a:r>
            <a:r>
              <a:rPr dirty="0"/>
              <a:t> في </a:t>
            </a:r>
            <a:r>
              <a:rPr dirty="0" err="1"/>
              <a:t>هذه</a:t>
            </a:r>
            <a:r>
              <a:rPr dirty="0"/>
              <a:t> </a:t>
            </a:r>
            <a:r>
              <a:rPr dirty="0" err="1"/>
              <a:t>الحالة</a:t>
            </a:r>
            <a:r>
              <a:rPr dirty="0"/>
              <a:t> ، </a:t>
            </a:r>
            <a:r>
              <a:rPr dirty="0" err="1"/>
              <a:t>منذ</a:t>
            </a:r>
            <a:r>
              <a:rPr dirty="0"/>
              <a:t> </a:t>
            </a:r>
            <a:r>
              <a:rPr dirty="0" err="1"/>
              <a:t>انشائها</a:t>
            </a:r>
            <a:r>
              <a:rPr dirty="0"/>
              <a:t> </a:t>
            </a:r>
            <a:r>
              <a:rPr dirty="0" err="1"/>
              <a:t>وتضاف</a:t>
            </a:r>
            <a:r>
              <a:rPr dirty="0"/>
              <a:t> </a:t>
            </a:r>
            <a:r>
              <a:rPr dirty="0" err="1"/>
              <a:t>آثارها</a:t>
            </a:r>
            <a:r>
              <a:rPr dirty="0"/>
              <a:t> </a:t>
            </a:r>
            <a:r>
              <a:rPr dirty="0" err="1"/>
              <a:t>إلى</a:t>
            </a:r>
            <a:r>
              <a:rPr dirty="0"/>
              <a:t> </a:t>
            </a:r>
            <a:r>
              <a:rPr dirty="0" err="1"/>
              <a:t>الأجل</a:t>
            </a:r>
            <a:r>
              <a:rPr dirty="0"/>
              <a:t> </a:t>
            </a:r>
            <a:r>
              <a:rPr dirty="0" err="1"/>
              <a:t>المحدد</a:t>
            </a:r>
            <a:r>
              <a:rPr dirty="0"/>
              <a:t> </a:t>
            </a:r>
            <a:r>
              <a:rPr dirty="0" err="1"/>
              <a:t>لها</a:t>
            </a:r>
            <a:r>
              <a:rPr dirty="0"/>
              <a:t>. </a:t>
            </a:r>
          </a:p>
          <a:p>
            <a:pPr algn="ctr" rtl="0">
              <a:defRPr sz="2400">
                <a:solidFill>
                  <a:srgbClr val="4C6411"/>
                </a:solidFill>
              </a:defRPr>
            </a:pPr>
            <a:endParaRPr dirty="0"/>
          </a:p>
          <a:p>
            <a:pPr algn="ctr" rtl="0">
              <a:defRPr sz="2400">
                <a:solidFill>
                  <a:srgbClr val="4C6411"/>
                </a:solidFill>
              </a:defRPr>
            </a:pPr>
            <a:endParaRPr dirty="0"/>
          </a:p>
          <a:p>
            <a:pPr marL="342900" indent="-342900" algn="ctr" rtl="0">
              <a:buSzPct val="100000"/>
              <a:buChar char="-"/>
              <a:defRPr sz="2400" b="1"/>
            </a:pPr>
            <a:r>
              <a:rPr dirty="0"/>
              <a:t>في </a:t>
            </a:r>
            <a:r>
              <a:rPr dirty="0" err="1"/>
              <a:t>النظام</a:t>
            </a:r>
            <a:r>
              <a:rPr dirty="0"/>
              <a:t> </a:t>
            </a:r>
            <a:r>
              <a:rPr dirty="0" err="1"/>
              <a:t>السعودي</a:t>
            </a:r>
            <a:r>
              <a:rPr dirty="0"/>
              <a:t> :</a:t>
            </a:r>
          </a:p>
          <a:p>
            <a:pPr algn="ctr" rtl="0">
              <a:defRPr sz="2400">
                <a:solidFill>
                  <a:srgbClr val="4C6411"/>
                </a:solidFill>
              </a:defRPr>
            </a:pPr>
            <a:r>
              <a:rPr dirty="0" err="1"/>
              <a:t>يجري</a:t>
            </a:r>
            <a:r>
              <a:rPr dirty="0"/>
              <a:t> </a:t>
            </a:r>
            <a:r>
              <a:rPr dirty="0" err="1"/>
              <a:t>العمل</a:t>
            </a:r>
            <a:r>
              <a:rPr dirty="0"/>
              <a:t> في </a:t>
            </a:r>
            <a:r>
              <a:rPr dirty="0" err="1"/>
              <a:t>تطبيقات</a:t>
            </a:r>
            <a:r>
              <a:rPr dirty="0"/>
              <a:t> </a:t>
            </a:r>
            <a:r>
              <a:rPr dirty="0" err="1"/>
              <a:t>المملكة</a:t>
            </a:r>
            <a:r>
              <a:rPr dirty="0"/>
              <a:t> </a:t>
            </a:r>
            <a:r>
              <a:rPr dirty="0" err="1"/>
              <a:t>على</a:t>
            </a:r>
            <a:r>
              <a:rPr dirty="0"/>
              <a:t> </a:t>
            </a:r>
            <a:r>
              <a:rPr dirty="0" err="1"/>
              <a:t>عدم</a:t>
            </a:r>
            <a:r>
              <a:rPr dirty="0"/>
              <a:t> </a:t>
            </a:r>
            <a:r>
              <a:rPr dirty="0" err="1"/>
              <a:t>صحة</a:t>
            </a:r>
            <a:r>
              <a:rPr dirty="0"/>
              <a:t> </a:t>
            </a:r>
            <a:r>
              <a:rPr dirty="0" err="1"/>
              <a:t>الكفالة</a:t>
            </a:r>
            <a:r>
              <a:rPr dirty="0"/>
              <a:t> </a:t>
            </a:r>
            <a:r>
              <a:rPr dirty="0" err="1"/>
              <a:t>إلى</a:t>
            </a:r>
            <a:r>
              <a:rPr dirty="0"/>
              <a:t> </a:t>
            </a:r>
            <a:r>
              <a:rPr dirty="0" err="1"/>
              <a:t>أجل</a:t>
            </a:r>
            <a:r>
              <a:rPr dirty="0"/>
              <a:t> </a:t>
            </a:r>
            <a:r>
              <a:rPr dirty="0" err="1"/>
              <a:t>مجهول</a:t>
            </a:r>
            <a:r>
              <a:rPr dirty="0"/>
              <a:t>.</a:t>
            </a:r>
          </a:p>
          <a:p>
            <a:pPr algn="ctr" rtl="0">
              <a:defRPr sz="2400"/>
            </a:pPr>
            <a:r>
              <a:rPr dirty="0" err="1"/>
              <a:t>جاء</a:t>
            </a:r>
            <a:r>
              <a:rPr dirty="0"/>
              <a:t> في </a:t>
            </a:r>
            <a:r>
              <a:rPr dirty="0" err="1"/>
              <a:t>مرشد</a:t>
            </a:r>
            <a:r>
              <a:rPr dirty="0"/>
              <a:t> </a:t>
            </a:r>
            <a:r>
              <a:rPr dirty="0" err="1"/>
              <a:t>إجراءات</a:t>
            </a:r>
            <a:r>
              <a:rPr dirty="0"/>
              <a:t> </a:t>
            </a:r>
            <a:r>
              <a:rPr dirty="0" err="1"/>
              <a:t>الحقوق</a:t>
            </a:r>
            <a:r>
              <a:rPr dirty="0"/>
              <a:t> </a:t>
            </a:r>
            <a:r>
              <a:rPr dirty="0" err="1"/>
              <a:t>الخاصة</a:t>
            </a:r>
            <a:r>
              <a:rPr dirty="0"/>
              <a:t> </a:t>
            </a:r>
            <a:r>
              <a:rPr dirty="0" err="1"/>
              <a:t>السعودي</a:t>
            </a:r>
            <a:r>
              <a:rPr dirty="0"/>
              <a:t>:</a:t>
            </a:r>
          </a:p>
          <a:p>
            <a:pPr algn="ctr" rtl="0">
              <a:defRPr sz="2400">
                <a:solidFill>
                  <a:srgbClr val="4C6411"/>
                </a:solidFill>
              </a:defRPr>
            </a:pPr>
            <a:r>
              <a:rPr dirty="0" err="1"/>
              <a:t>الكفالة</a:t>
            </a:r>
            <a:r>
              <a:rPr dirty="0"/>
              <a:t> </a:t>
            </a:r>
            <a:r>
              <a:rPr dirty="0" err="1"/>
              <a:t>تصح</a:t>
            </a:r>
            <a:r>
              <a:rPr dirty="0"/>
              <a:t> </a:t>
            </a:r>
            <a:r>
              <a:rPr dirty="0" err="1"/>
              <a:t>مؤجلة</a:t>
            </a:r>
            <a:r>
              <a:rPr dirty="0"/>
              <a:t> و </a:t>
            </a:r>
            <a:r>
              <a:rPr dirty="0" err="1"/>
              <a:t>حالة</a:t>
            </a:r>
            <a:r>
              <a:rPr dirty="0"/>
              <a:t> ، </a:t>
            </a:r>
            <a:r>
              <a:rPr dirty="0" err="1"/>
              <a:t>وإذا</a:t>
            </a:r>
            <a:r>
              <a:rPr dirty="0"/>
              <a:t> </a:t>
            </a:r>
            <a:r>
              <a:rPr dirty="0" err="1"/>
              <a:t>ضمن</a:t>
            </a:r>
            <a:r>
              <a:rPr dirty="0"/>
              <a:t> </a:t>
            </a:r>
            <a:r>
              <a:rPr dirty="0" err="1"/>
              <a:t>الكفيل</a:t>
            </a:r>
            <a:r>
              <a:rPr dirty="0"/>
              <a:t> </a:t>
            </a:r>
            <a:r>
              <a:rPr dirty="0" err="1"/>
              <a:t>الدين</a:t>
            </a:r>
            <a:r>
              <a:rPr dirty="0"/>
              <a:t> </a:t>
            </a:r>
            <a:r>
              <a:rPr dirty="0" err="1"/>
              <a:t>الحال</a:t>
            </a:r>
            <a:r>
              <a:rPr dirty="0"/>
              <a:t> </a:t>
            </a:r>
            <a:r>
              <a:rPr dirty="0" err="1"/>
              <a:t>مؤجلاً</a:t>
            </a:r>
            <a:r>
              <a:rPr dirty="0"/>
              <a:t> ، </a:t>
            </a:r>
            <a:r>
              <a:rPr dirty="0" err="1"/>
              <a:t>صحت</a:t>
            </a:r>
            <a:r>
              <a:rPr dirty="0"/>
              <a:t> </a:t>
            </a:r>
            <a:r>
              <a:rPr dirty="0" err="1"/>
              <a:t>الكفالة</a:t>
            </a:r>
            <a:r>
              <a:rPr dirty="0"/>
              <a:t> ... </a:t>
            </a:r>
            <a:r>
              <a:rPr dirty="0" err="1"/>
              <a:t>ولا</a:t>
            </a:r>
            <a:r>
              <a:rPr dirty="0"/>
              <a:t> </a:t>
            </a:r>
            <a:r>
              <a:rPr dirty="0" err="1"/>
              <a:t>تصح</a:t>
            </a:r>
            <a:r>
              <a:rPr dirty="0"/>
              <a:t> </a:t>
            </a:r>
            <a:r>
              <a:rPr dirty="0" err="1"/>
              <a:t>الكفالة</a:t>
            </a:r>
            <a:r>
              <a:rPr dirty="0"/>
              <a:t> </a:t>
            </a:r>
            <a:r>
              <a:rPr dirty="0" err="1"/>
              <a:t>إلى</a:t>
            </a:r>
            <a:r>
              <a:rPr dirty="0"/>
              <a:t> </a:t>
            </a:r>
            <a:r>
              <a:rPr dirty="0" err="1"/>
              <a:t>أجل</a:t>
            </a:r>
            <a:r>
              <a:rPr dirty="0"/>
              <a:t> </a:t>
            </a:r>
            <a:r>
              <a:rPr dirty="0" err="1"/>
              <a:t>مجهول</a:t>
            </a:r>
            <a:r>
              <a:rPr dirty="0"/>
              <a:t>.</a:t>
            </a:r>
          </a:p>
        </p:txBody>
      </p:sp>
      <p:sp>
        <p:nvSpPr>
          <p:cNvPr id="3" name="Slide Number Placeholder 2"/>
          <p:cNvSpPr>
            <a:spLocks noGrp="1"/>
          </p:cNvSpPr>
          <p:nvPr>
            <p:ph type="sldNum" sz="quarter" idx="12"/>
          </p:nvPr>
        </p:nvSpPr>
        <p:spPr/>
        <p:txBody>
          <a:bodyPr/>
          <a:lstStyle/>
          <a:p>
            <a:fld id="{B6F15528-21DE-4FAA-801E-634DDDAF4B2B}" type="slidenum">
              <a:rPr lang="en-US" smtClean="0"/>
              <a:pPr/>
              <a:t>28</a:t>
            </a:fld>
            <a:endParaRPr lang="en-US"/>
          </a:p>
        </p:txBody>
      </p:sp>
    </p:spTree>
  </p:cSld>
  <p:clrMapOvr>
    <a:masterClrMapping/>
  </p:clrMapOvr>
  <mc:AlternateContent xmlns:mc="http://schemas.openxmlformats.org/markup-compatibility/2006">
    <mc:Choice xmlns="" xmlns:p14="http://schemas.microsoft.com/office/powerpoint/2010/main" Requires="p14">
      <p:transition spd="slow" advClick="1" p14:dur="1200">
        <p:dissolve/>
      </p:transition>
    </mc:Choice>
    <mc:Fallback>
      <p:transition spd="slow">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Text Placeholder 2"/>
          <p:cNvSpPr>
            <a:spLocks noGrp="1"/>
          </p:cNvSpPr>
          <p:nvPr>
            <p:ph type="body" sz="half" idx="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29</a:t>
            </a:fld>
            <a:endParaRPr lang="en-US"/>
          </a:p>
        </p:txBody>
      </p:sp>
    </p:spTree>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rmAutofit fontScale="90000"/>
          </a:bodyPr>
          <a:lstStyle/>
          <a:p>
            <a:r>
              <a:rPr lang="ar-SA" b="1" u="sng" dirty="0" smtClean="0"/>
              <a:t>انواع الضمان </a:t>
            </a:r>
            <a:endParaRPr lang="en-US" b="1" u="sng" dirty="0"/>
          </a:p>
        </p:txBody>
      </p:sp>
      <p:sp>
        <p:nvSpPr>
          <p:cNvPr id="3" name="Content Placeholder 2"/>
          <p:cNvSpPr>
            <a:spLocks noGrp="1"/>
          </p:cNvSpPr>
          <p:nvPr>
            <p:ph idx="1"/>
          </p:nvPr>
        </p:nvSpPr>
        <p:spPr>
          <a:xfrm>
            <a:off x="457200" y="914400"/>
            <a:ext cx="8229600" cy="5211763"/>
          </a:xfrm>
        </p:spPr>
        <p:txBody>
          <a:bodyPr>
            <a:normAutofit fontScale="92500"/>
          </a:bodyPr>
          <a:lstStyle/>
          <a:p>
            <a:pPr algn="r">
              <a:buNone/>
            </a:pPr>
            <a:r>
              <a:rPr lang="ar-SA" sz="3600" b="1" u="sng" dirty="0" smtClean="0"/>
              <a:t>اولا : الضمان العام : </a:t>
            </a:r>
          </a:p>
          <a:p>
            <a:pPr algn="r">
              <a:buNone/>
            </a:pPr>
            <a:r>
              <a:rPr lang="ar-SA" b="1" dirty="0" smtClean="0"/>
              <a:t>وهو ؛ ان اموال المدين جميعها الحالة والمستقبلية ضامنة  للوفاء بديونه التي هي حقوقا للدائنين بغض النظر عن تاريخ نشوء حقوقهم الشخصية .</a:t>
            </a:r>
          </a:p>
          <a:p>
            <a:pPr algn="r">
              <a:buNone/>
            </a:pPr>
            <a:r>
              <a:rPr lang="ar-SA" b="1" u="sng" dirty="0" smtClean="0"/>
              <a:t>يترتب على الضمان العام نتائج وهي :</a:t>
            </a:r>
          </a:p>
          <a:p>
            <a:pPr algn="r">
              <a:buNone/>
            </a:pPr>
            <a:r>
              <a:rPr lang="ar-SA" b="1" dirty="0" smtClean="0"/>
              <a:t>1-حرية المدين للتصرف بامواله بكل انواع التصرفات معاوضة وتبرع ، يزيد منها او ينقص منها .</a:t>
            </a:r>
          </a:p>
          <a:p>
            <a:pPr algn="r">
              <a:buNone/>
            </a:pPr>
            <a:r>
              <a:rPr lang="ar-SA" b="1" dirty="0" smtClean="0"/>
              <a:t>2- مساواة الدائنين العاديين في الضمان العام على اموال مدينهم فيستوي جميعهم حقوقهم كاملة ، واذا لم تكفي اموال مدينهم فانهم يأخذوا جزء من حقوقهم اي كل بنسبة حقه.   </a:t>
            </a:r>
            <a:endParaRPr lang="en-US" b="1"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3</a:t>
            </a:fld>
            <a:endParaRPr lang="en-US"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73"/>
          <p:cNvGrpSpPr/>
          <p:nvPr/>
        </p:nvGrpSpPr>
        <p:grpSpPr>
          <a:xfrm>
            <a:off x="1828800" y="1905000"/>
            <a:ext cx="5486400" cy="3048000"/>
            <a:chOff x="0" y="0"/>
            <a:chExt cx="5486400" cy="3047999"/>
          </a:xfrm>
        </p:grpSpPr>
        <p:grpSp>
          <p:nvGrpSpPr>
            <p:cNvPr id="3" name="Group 164"/>
            <p:cNvGrpSpPr/>
            <p:nvPr/>
          </p:nvGrpSpPr>
          <p:grpSpPr>
            <a:xfrm>
              <a:off x="1524000" y="0"/>
              <a:ext cx="2438400" cy="1219200"/>
              <a:chOff x="0" y="0"/>
              <a:chExt cx="2438400" cy="1219199"/>
            </a:xfrm>
          </p:grpSpPr>
          <p:sp>
            <p:nvSpPr>
              <p:cNvPr id="162" name="Shape 162"/>
              <p:cNvSpPr/>
              <p:nvPr/>
            </p:nvSpPr>
            <p:spPr>
              <a:xfrm>
                <a:off x="0" y="-1"/>
                <a:ext cx="2438400" cy="1219201"/>
              </a:xfrm>
              <a:prstGeom prst="rect">
                <a:avLst/>
              </a:prstGeom>
              <a:solidFill>
                <a:srgbClr val="FFFFFF">
                  <a:alpha val="90000"/>
                </a:srgbClr>
              </a:solidFill>
              <a:ln w="25400" cap="flat">
                <a:solidFill>
                  <a:schemeClr val="accent1"/>
                </a:solidFill>
                <a:prstDash val="solid"/>
                <a:round/>
              </a:ln>
              <a:effectLst/>
            </p:spPr>
            <p:txBody>
              <a:bodyPr wrap="square" lIns="45719" tIns="45719" rIns="45719" bIns="45719" numCol="1" anchor="t">
                <a:noAutofit/>
              </a:bodyPr>
              <a:lstStyle/>
              <a:p>
                <a:pPr rtl="0">
                  <a:defRPr sz="1919"/>
                </a:pPr>
                <a:endParaRPr/>
              </a:p>
            </p:txBody>
          </p:sp>
          <p:sp>
            <p:nvSpPr>
              <p:cNvPr id="163" name="Shape 163"/>
              <p:cNvSpPr/>
              <p:nvPr/>
            </p:nvSpPr>
            <p:spPr>
              <a:xfrm>
                <a:off x="0" y="-1"/>
                <a:ext cx="2438400" cy="408155"/>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t">
                <a:spAutoFit/>
              </a:bodyPr>
              <a:lstStyle>
                <a:lvl1pPr>
                  <a:defRPr sz="1919"/>
                </a:lvl1pPr>
              </a:lstStyle>
              <a:p>
                <a:pPr rtl="0">
                  <a:defRPr/>
                </a:pPr>
                <a:r>
                  <a:t>انواع الكفالة باعتبار محلها </a:t>
                </a:r>
              </a:p>
            </p:txBody>
          </p:sp>
        </p:grpSp>
        <p:grpSp>
          <p:nvGrpSpPr>
            <p:cNvPr id="4" name="Group 167"/>
            <p:cNvGrpSpPr/>
            <p:nvPr/>
          </p:nvGrpSpPr>
          <p:grpSpPr>
            <a:xfrm>
              <a:off x="0" y="1828799"/>
              <a:ext cx="2438400" cy="1219201"/>
              <a:chOff x="0" y="0"/>
              <a:chExt cx="2438400" cy="1219199"/>
            </a:xfrm>
          </p:grpSpPr>
          <p:sp>
            <p:nvSpPr>
              <p:cNvPr id="165" name="Shape 165"/>
              <p:cNvSpPr/>
              <p:nvPr/>
            </p:nvSpPr>
            <p:spPr>
              <a:xfrm>
                <a:off x="0" y="-1"/>
                <a:ext cx="2438400" cy="1219201"/>
              </a:xfrm>
              <a:prstGeom prst="rect">
                <a:avLst/>
              </a:prstGeom>
              <a:solidFill>
                <a:srgbClr val="FFFFFF">
                  <a:alpha val="90000"/>
                </a:srgbClr>
              </a:solidFill>
              <a:ln w="25400" cap="flat">
                <a:solidFill>
                  <a:schemeClr val="accent1"/>
                </a:solidFill>
                <a:prstDash val="solid"/>
                <a:round/>
              </a:ln>
              <a:effectLst/>
            </p:spPr>
            <p:txBody>
              <a:bodyPr wrap="square" lIns="45719" tIns="45719" rIns="45719" bIns="45719" numCol="1" anchor="t">
                <a:noAutofit/>
              </a:bodyPr>
              <a:lstStyle/>
              <a:p>
                <a:pPr rtl="0">
                  <a:defRPr sz="1919"/>
                </a:pPr>
                <a:endParaRPr/>
              </a:p>
            </p:txBody>
          </p:sp>
          <p:sp>
            <p:nvSpPr>
              <p:cNvPr id="166" name="Shape 166"/>
              <p:cNvSpPr/>
              <p:nvPr/>
            </p:nvSpPr>
            <p:spPr>
              <a:xfrm>
                <a:off x="0" y="-1"/>
                <a:ext cx="2438400" cy="408155"/>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t">
                <a:spAutoFit/>
              </a:bodyPr>
              <a:lstStyle>
                <a:lvl1pPr>
                  <a:defRPr sz="1919"/>
                </a:lvl1pPr>
              </a:lstStyle>
              <a:p>
                <a:pPr rtl="0">
                  <a:defRPr/>
                </a:pPr>
                <a:r>
                  <a:t>كفالة نفس</a:t>
                </a:r>
              </a:p>
            </p:txBody>
          </p:sp>
        </p:grpSp>
        <p:sp>
          <p:nvSpPr>
            <p:cNvPr id="168" name="Shape 168"/>
            <p:cNvSpPr/>
            <p:nvPr/>
          </p:nvSpPr>
          <p:spPr>
            <a:xfrm>
              <a:off x="1219200" y="1219199"/>
              <a:ext cx="1524000" cy="609601"/>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10800"/>
                  </a:lnTo>
                  <a:lnTo>
                    <a:pt x="0" y="10800"/>
                  </a:lnTo>
                  <a:lnTo>
                    <a:pt x="0" y="21600"/>
                  </a:lnTo>
                </a:path>
              </a:pathLst>
            </a:custGeom>
            <a:noFill/>
            <a:ln w="25400" cap="flat">
              <a:solidFill>
                <a:srgbClr val="799E1C"/>
              </a:solidFill>
              <a:prstDash val="solid"/>
              <a:round/>
            </a:ln>
            <a:effectLst/>
          </p:spPr>
          <p:txBody>
            <a:bodyPr wrap="square" lIns="45719" tIns="45719" rIns="45719" bIns="45719" numCol="1" anchor="ctr">
              <a:noAutofit/>
            </a:bodyPr>
            <a:lstStyle/>
            <a:p>
              <a:endParaRPr/>
            </a:p>
          </p:txBody>
        </p:sp>
        <p:grpSp>
          <p:nvGrpSpPr>
            <p:cNvPr id="5" name="Group 171"/>
            <p:cNvGrpSpPr/>
            <p:nvPr/>
          </p:nvGrpSpPr>
          <p:grpSpPr>
            <a:xfrm>
              <a:off x="3048000" y="1828799"/>
              <a:ext cx="2438400" cy="1219201"/>
              <a:chOff x="0" y="0"/>
              <a:chExt cx="2438400" cy="1219199"/>
            </a:xfrm>
          </p:grpSpPr>
          <p:sp>
            <p:nvSpPr>
              <p:cNvPr id="169" name="Shape 169"/>
              <p:cNvSpPr/>
              <p:nvPr/>
            </p:nvSpPr>
            <p:spPr>
              <a:xfrm>
                <a:off x="0" y="-1"/>
                <a:ext cx="2438400" cy="1219201"/>
              </a:xfrm>
              <a:prstGeom prst="rect">
                <a:avLst/>
              </a:prstGeom>
              <a:solidFill>
                <a:srgbClr val="FFFFFF">
                  <a:alpha val="90000"/>
                </a:srgbClr>
              </a:solidFill>
              <a:ln w="25400" cap="flat">
                <a:solidFill>
                  <a:schemeClr val="accent1"/>
                </a:solidFill>
                <a:prstDash val="solid"/>
                <a:round/>
              </a:ln>
              <a:effectLst/>
            </p:spPr>
            <p:txBody>
              <a:bodyPr wrap="square" lIns="45719" tIns="45719" rIns="45719" bIns="45719" numCol="1" anchor="t">
                <a:noAutofit/>
              </a:bodyPr>
              <a:lstStyle/>
              <a:p>
                <a:pPr rtl="0">
                  <a:defRPr sz="1919"/>
                </a:pPr>
                <a:endParaRPr/>
              </a:p>
            </p:txBody>
          </p:sp>
          <p:sp>
            <p:nvSpPr>
              <p:cNvPr id="170" name="Shape 170"/>
              <p:cNvSpPr/>
              <p:nvPr/>
            </p:nvSpPr>
            <p:spPr>
              <a:xfrm>
                <a:off x="0" y="-1"/>
                <a:ext cx="2438400" cy="408155"/>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t">
                <a:spAutoFit/>
              </a:bodyPr>
              <a:lstStyle>
                <a:lvl1pPr>
                  <a:defRPr sz="1919"/>
                </a:lvl1pPr>
              </a:lstStyle>
              <a:p>
                <a:pPr rtl="0">
                  <a:defRPr/>
                </a:pPr>
                <a:r>
                  <a:t>كفالة مال</a:t>
                </a:r>
              </a:p>
            </p:txBody>
          </p:sp>
        </p:grpSp>
        <p:sp>
          <p:nvSpPr>
            <p:cNvPr id="172" name="Shape 172"/>
            <p:cNvSpPr/>
            <p:nvPr/>
          </p:nvSpPr>
          <p:spPr>
            <a:xfrm>
              <a:off x="2743200" y="1219199"/>
              <a:ext cx="1524000" cy="609601"/>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0" y="10800"/>
                  </a:lnTo>
                  <a:lnTo>
                    <a:pt x="21600" y="10800"/>
                  </a:lnTo>
                  <a:lnTo>
                    <a:pt x="21600" y="21600"/>
                  </a:lnTo>
                </a:path>
              </a:pathLst>
            </a:custGeom>
            <a:noFill/>
            <a:ln w="25400" cap="flat">
              <a:solidFill>
                <a:srgbClr val="799E1C"/>
              </a:solidFill>
              <a:prstDash val="solid"/>
              <a:round/>
            </a:ln>
            <a:effectLst/>
          </p:spPr>
          <p:txBody>
            <a:bodyPr wrap="square" lIns="45719" tIns="45719" rIns="45719" bIns="45719" numCol="1" anchor="ctr">
              <a:noAutofit/>
            </a:bodyPr>
            <a:lstStyle/>
            <a:p>
              <a:endParaRPr/>
            </a:p>
          </p:txBody>
        </p:sp>
      </p:grpSp>
    </p:spTree>
  </p:cSld>
  <p:clrMapOvr>
    <a:masterClrMapping/>
  </p:clrMapOvr>
  <p:transition spd="slow"/>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5" name="Shape 175"/>
          <p:cNvSpPr/>
          <p:nvPr/>
        </p:nvSpPr>
        <p:spPr>
          <a:xfrm>
            <a:off x="634404" y="980728"/>
            <a:ext cx="7200801" cy="6400044"/>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ctr" rtl="0">
              <a:defRPr sz="2800" b="1"/>
            </a:pPr>
            <a:r>
              <a:rPr dirty="0" err="1"/>
              <a:t>الكفالة</a:t>
            </a:r>
            <a:r>
              <a:rPr dirty="0"/>
              <a:t> </a:t>
            </a:r>
            <a:r>
              <a:rPr dirty="0" err="1"/>
              <a:t>المالية</a:t>
            </a:r>
            <a:endParaRPr dirty="0"/>
          </a:p>
          <a:p>
            <a:pPr algn="ctr" rtl="0">
              <a:defRPr sz="2800" b="1"/>
            </a:pPr>
            <a:r>
              <a:rPr dirty="0"/>
              <a:t> </a:t>
            </a:r>
          </a:p>
          <a:p>
            <a:pPr algn="r" rtl="0">
              <a:defRPr/>
            </a:pPr>
            <a:r>
              <a:rPr dirty="0" err="1"/>
              <a:t>يعبر</a:t>
            </a:r>
            <a:r>
              <a:rPr dirty="0"/>
              <a:t> </a:t>
            </a:r>
            <a:r>
              <a:rPr dirty="0" err="1"/>
              <a:t>عنها</a:t>
            </a:r>
            <a:r>
              <a:rPr dirty="0"/>
              <a:t> </a:t>
            </a:r>
            <a:r>
              <a:rPr dirty="0" err="1"/>
              <a:t>في</a:t>
            </a:r>
            <a:r>
              <a:rPr dirty="0"/>
              <a:t> </a:t>
            </a:r>
            <a:r>
              <a:rPr dirty="0" err="1"/>
              <a:t>المملكة</a:t>
            </a:r>
            <a:r>
              <a:rPr dirty="0"/>
              <a:t> </a:t>
            </a:r>
            <a:r>
              <a:rPr dirty="0" err="1"/>
              <a:t>العربية</a:t>
            </a:r>
            <a:r>
              <a:rPr dirty="0"/>
              <a:t> </a:t>
            </a:r>
            <a:r>
              <a:rPr dirty="0" err="1"/>
              <a:t>السعودية</a:t>
            </a:r>
            <a:r>
              <a:rPr dirty="0"/>
              <a:t> ب </a:t>
            </a:r>
            <a:r>
              <a:rPr dirty="0" err="1"/>
              <a:t>كفالة</a:t>
            </a:r>
            <a:r>
              <a:rPr dirty="0"/>
              <a:t> </a:t>
            </a:r>
            <a:r>
              <a:rPr dirty="0" err="1"/>
              <a:t>الغرم</a:t>
            </a:r>
            <a:r>
              <a:rPr dirty="0"/>
              <a:t> </a:t>
            </a:r>
            <a:r>
              <a:rPr dirty="0" err="1"/>
              <a:t>والاداء</a:t>
            </a:r>
            <a:r>
              <a:rPr dirty="0"/>
              <a:t> </a:t>
            </a:r>
            <a:r>
              <a:rPr dirty="0" err="1"/>
              <a:t>وهي</a:t>
            </a:r>
            <a:r>
              <a:rPr dirty="0"/>
              <a:t> </a:t>
            </a:r>
            <a:r>
              <a:rPr dirty="0" err="1"/>
              <a:t>نوعان</a:t>
            </a:r>
            <a:r>
              <a:rPr dirty="0"/>
              <a:t> :</a:t>
            </a:r>
          </a:p>
          <a:p>
            <a:pPr marL="457200" indent="-457200" algn="r" rtl="0">
              <a:buSzPct val="100000"/>
              <a:buAutoNum type="arabic1Minus"/>
              <a:defRPr sz="2400" b="1"/>
            </a:pPr>
            <a:r>
              <a:rPr dirty="0" err="1"/>
              <a:t>كفالة</a:t>
            </a:r>
            <a:r>
              <a:rPr dirty="0"/>
              <a:t> </a:t>
            </a:r>
            <a:r>
              <a:rPr dirty="0" err="1"/>
              <a:t>دين</a:t>
            </a:r>
            <a:r>
              <a:rPr dirty="0"/>
              <a:t> :</a:t>
            </a:r>
          </a:p>
          <a:p>
            <a:pPr algn="r" rtl="0">
              <a:defRPr/>
            </a:pPr>
            <a:r>
              <a:rPr dirty="0" err="1"/>
              <a:t>يلتزم</a:t>
            </a:r>
            <a:r>
              <a:rPr dirty="0"/>
              <a:t> </a:t>
            </a:r>
            <a:r>
              <a:rPr dirty="0" err="1"/>
              <a:t>الكفيل</a:t>
            </a:r>
            <a:r>
              <a:rPr dirty="0"/>
              <a:t> </a:t>
            </a:r>
            <a:r>
              <a:rPr dirty="0" err="1"/>
              <a:t>بموجبها</a:t>
            </a:r>
            <a:r>
              <a:rPr dirty="0"/>
              <a:t> </a:t>
            </a:r>
            <a:r>
              <a:rPr dirty="0" err="1"/>
              <a:t>اداء</a:t>
            </a:r>
            <a:r>
              <a:rPr dirty="0"/>
              <a:t> </a:t>
            </a:r>
            <a:r>
              <a:rPr dirty="0" err="1"/>
              <a:t>ماعلى</a:t>
            </a:r>
            <a:r>
              <a:rPr dirty="0"/>
              <a:t> </a:t>
            </a:r>
            <a:r>
              <a:rPr dirty="0" err="1"/>
              <a:t>الاصيل</a:t>
            </a:r>
            <a:r>
              <a:rPr dirty="0"/>
              <a:t> </a:t>
            </a:r>
            <a:r>
              <a:rPr dirty="0" err="1"/>
              <a:t>من</a:t>
            </a:r>
            <a:r>
              <a:rPr dirty="0"/>
              <a:t> </a:t>
            </a:r>
            <a:r>
              <a:rPr dirty="0" err="1"/>
              <a:t>دين</a:t>
            </a:r>
            <a:r>
              <a:rPr dirty="0"/>
              <a:t> : </a:t>
            </a:r>
            <a:r>
              <a:rPr dirty="0" err="1"/>
              <a:t>نقود</a:t>
            </a:r>
            <a:r>
              <a:rPr dirty="0"/>
              <a:t> </a:t>
            </a:r>
            <a:r>
              <a:rPr dirty="0" err="1"/>
              <a:t>او</a:t>
            </a:r>
            <a:r>
              <a:rPr dirty="0"/>
              <a:t> </a:t>
            </a:r>
            <a:r>
              <a:rPr dirty="0" err="1"/>
              <a:t>مثليات</a:t>
            </a:r>
            <a:endParaRPr dirty="0"/>
          </a:p>
          <a:p>
            <a:pPr algn="r" rtl="0">
              <a:defRPr sz="2400" b="1"/>
            </a:pPr>
            <a:endParaRPr dirty="0"/>
          </a:p>
          <a:p>
            <a:pPr algn="r" rtl="0">
              <a:defRPr sz="2400" b="1"/>
            </a:pPr>
            <a:r>
              <a:rPr dirty="0"/>
              <a:t>ب- </a:t>
            </a:r>
            <a:r>
              <a:rPr dirty="0" err="1"/>
              <a:t>كفالة</a:t>
            </a:r>
            <a:r>
              <a:rPr dirty="0"/>
              <a:t> </a:t>
            </a:r>
            <a:r>
              <a:rPr dirty="0" err="1"/>
              <a:t>العين</a:t>
            </a:r>
            <a:r>
              <a:rPr dirty="0"/>
              <a:t> :</a:t>
            </a:r>
          </a:p>
          <a:p>
            <a:pPr algn="r" rtl="0">
              <a:defRPr/>
            </a:pPr>
            <a:endParaRPr dirty="0"/>
          </a:p>
          <a:p>
            <a:pPr algn="r" rtl="0">
              <a:defRPr/>
            </a:pPr>
            <a:r>
              <a:rPr dirty="0" err="1"/>
              <a:t>يلتزم</a:t>
            </a:r>
            <a:r>
              <a:rPr dirty="0"/>
              <a:t> </a:t>
            </a:r>
            <a:r>
              <a:rPr dirty="0" err="1"/>
              <a:t>الكفيل</a:t>
            </a:r>
            <a:r>
              <a:rPr dirty="0"/>
              <a:t> </a:t>
            </a:r>
            <a:r>
              <a:rPr dirty="0" err="1"/>
              <a:t>بمقتضاها</a:t>
            </a:r>
            <a:r>
              <a:rPr dirty="0"/>
              <a:t> </a:t>
            </a:r>
            <a:r>
              <a:rPr dirty="0" err="1"/>
              <a:t>تسليم</a:t>
            </a:r>
            <a:r>
              <a:rPr dirty="0"/>
              <a:t> </a:t>
            </a:r>
            <a:r>
              <a:rPr dirty="0" err="1"/>
              <a:t>العين</a:t>
            </a:r>
            <a:r>
              <a:rPr dirty="0"/>
              <a:t> </a:t>
            </a:r>
            <a:r>
              <a:rPr dirty="0" err="1"/>
              <a:t>المضمونة</a:t>
            </a:r>
            <a:r>
              <a:rPr dirty="0"/>
              <a:t> </a:t>
            </a:r>
            <a:r>
              <a:rPr dirty="0" err="1"/>
              <a:t>اذا</a:t>
            </a:r>
            <a:r>
              <a:rPr dirty="0"/>
              <a:t> </a:t>
            </a:r>
            <a:r>
              <a:rPr dirty="0" err="1"/>
              <a:t>كانت</a:t>
            </a:r>
            <a:r>
              <a:rPr dirty="0"/>
              <a:t> </a:t>
            </a:r>
            <a:r>
              <a:rPr dirty="0" err="1"/>
              <a:t>قائمة</a:t>
            </a:r>
            <a:r>
              <a:rPr dirty="0"/>
              <a:t> </a:t>
            </a:r>
            <a:r>
              <a:rPr dirty="0" err="1"/>
              <a:t>او</a:t>
            </a:r>
            <a:r>
              <a:rPr dirty="0"/>
              <a:t> </a:t>
            </a:r>
            <a:r>
              <a:rPr dirty="0" err="1"/>
              <a:t>اداء</a:t>
            </a:r>
            <a:r>
              <a:rPr dirty="0"/>
              <a:t> </a:t>
            </a:r>
            <a:r>
              <a:rPr dirty="0" err="1"/>
              <a:t>قيمتها</a:t>
            </a:r>
            <a:r>
              <a:rPr dirty="0"/>
              <a:t> </a:t>
            </a:r>
            <a:r>
              <a:rPr dirty="0" err="1"/>
              <a:t>او</a:t>
            </a:r>
            <a:r>
              <a:rPr dirty="0"/>
              <a:t> </a:t>
            </a:r>
            <a:r>
              <a:rPr dirty="0" err="1"/>
              <a:t>مثلها</a:t>
            </a:r>
            <a:r>
              <a:rPr dirty="0"/>
              <a:t> </a:t>
            </a:r>
            <a:r>
              <a:rPr dirty="0" err="1"/>
              <a:t>اذا</a:t>
            </a:r>
            <a:r>
              <a:rPr dirty="0"/>
              <a:t> </a:t>
            </a:r>
            <a:r>
              <a:rPr dirty="0" err="1"/>
              <a:t>هلكت</a:t>
            </a:r>
            <a:r>
              <a:rPr dirty="0"/>
              <a:t> </a:t>
            </a:r>
            <a:r>
              <a:rPr dirty="0" err="1"/>
              <a:t>او</a:t>
            </a:r>
            <a:r>
              <a:rPr dirty="0"/>
              <a:t> </a:t>
            </a:r>
            <a:r>
              <a:rPr dirty="0" err="1"/>
              <a:t>يلتزم</a:t>
            </a:r>
            <a:r>
              <a:rPr dirty="0"/>
              <a:t> </a:t>
            </a:r>
            <a:r>
              <a:rPr dirty="0" err="1"/>
              <a:t>الكفيل</a:t>
            </a:r>
            <a:r>
              <a:rPr dirty="0"/>
              <a:t> </a:t>
            </a:r>
            <a:r>
              <a:rPr dirty="0" err="1"/>
              <a:t>بتسليمها</a:t>
            </a:r>
            <a:r>
              <a:rPr dirty="0"/>
              <a:t> </a:t>
            </a:r>
            <a:r>
              <a:rPr dirty="0" err="1"/>
              <a:t>فقط</a:t>
            </a:r>
            <a:r>
              <a:rPr dirty="0"/>
              <a:t> </a:t>
            </a:r>
            <a:r>
              <a:rPr dirty="0" err="1"/>
              <a:t>اذا</a:t>
            </a:r>
            <a:r>
              <a:rPr dirty="0"/>
              <a:t> </a:t>
            </a:r>
            <a:r>
              <a:rPr dirty="0" err="1"/>
              <a:t>كانت</a:t>
            </a:r>
            <a:r>
              <a:rPr dirty="0"/>
              <a:t> </a:t>
            </a:r>
            <a:r>
              <a:rPr dirty="0" err="1"/>
              <a:t>العين</a:t>
            </a:r>
            <a:r>
              <a:rPr dirty="0"/>
              <a:t> </a:t>
            </a:r>
            <a:r>
              <a:rPr dirty="0" err="1"/>
              <a:t>امانة</a:t>
            </a:r>
            <a:r>
              <a:rPr dirty="0"/>
              <a:t> </a:t>
            </a:r>
            <a:r>
              <a:rPr dirty="0" err="1"/>
              <a:t>واجبة</a:t>
            </a:r>
            <a:r>
              <a:rPr dirty="0"/>
              <a:t> </a:t>
            </a:r>
            <a:r>
              <a:rPr dirty="0" err="1"/>
              <a:t>الرد</a:t>
            </a:r>
            <a:r>
              <a:rPr dirty="0"/>
              <a:t> </a:t>
            </a:r>
            <a:r>
              <a:rPr dirty="0" err="1"/>
              <a:t>على</a:t>
            </a:r>
            <a:r>
              <a:rPr dirty="0"/>
              <a:t> </a:t>
            </a:r>
            <a:r>
              <a:rPr dirty="0" err="1"/>
              <a:t>حائزها</a:t>
            </a:r>
            <a:r>
              <a:rPr dirty="0"/>
              <a:t> .</a:t>
            </a:r>
          </a:p>
          <a:p>
            <a:pPr algn="r" rtl="0">
              <a:defRPr/>
            </a:pPr>
            <a:r>
              <a:rPr dirty="0"/>
              <a:t> </a:t>
            </a:r>
          </a:p>
          <a:p>
            <a:pPr algn="r" rtl="0">
              <a:defRPr/>
            </a:pPr>
            <a:endParaRPr dirty="0"/>
          </a:p>
          <a:p>
            <a:pPr algn="r" rtl="0">
              <a:defRPr/>
            </a:pPr>
            <a:endParaRPr dirty="0"/>
          </a:p>
          <a:p>
            <a:pPr algn="r" rtl="0">
              <a:defRPr sz="2000" b="1"/>
            </a:pPr>
            <a:r>
              <a:rPr dirty="0" err="1"/>
              <a:t>كفالة</a:t>
            </a:r>
            <a:r>
              <a:rPr dirty="0"/>
              <a:t> </a:t>
            </a:r>
            <a:r>
              <a:rPr dirty="0" err="1"/>
              <a:t>الأعيان</a:t>
            </a:r>
            <a:r>
              <a:rPr dirty="0"/>
              <a:t> : </a:t>
            </a:r>
          </a:p>
          <a:p>
            <a:pPr algn="r" rtl="0">
              <a:defRPr/>
            </a:pPr>
            <a:r>
              <a:rPr dirty="0"/>
              <a:t>1- </a:t>
            </a:r>
            <a:r>
              <a:rPr dirty="0" err="1"/>
              <a:t>اعيان</a:t>
            </a:r>
            <a:r>
              <a:rPr dirty="0"/>
              <a:t> </a:t>
            </a:r>
            <a:r>
              <a:rPr dirty="0" err="1"/>
              <a:t>مضمونه</a:t>
            </a:r>
            <a:r>
              <a:rPr dirty="0"/>
              <a:t> </a:t>
            </a:r>
            <a:r>
              <a:rPr dirty="0" err="1"/>
              <a:t>بذاتها</a:t>
            </a:r>
            <a:r>
              <a:rPr dirty="0"/>
              <a:t> </a:t>
            </a:r>
          </a:p>
          <a:p>
            <a:pPr algn="r" rtl="0">
              <a:defRPr/>
            </a:pPr>
            <a:r>
              <a:rPr dirty="0"/>
              <a:t>2- </a:t>
            </a:r>
            <a:r>
              <a:rPr dirty="0" err="1"/>
              <a:t>اعيان</a:t>
            </a:r>
            <a:r>
              <a:rPr dirty="0"/>
              <a:t> </a:t>
            </a:r>
            <a:r>
              <a:rPr dirty="0" err="1"/>
              <a:t>مضمونه</a:t>
            </a:r>
            <a:r>
              <a:rPr dirty="0"/>
              <a:t> </a:t>
            </a:r>
            <a:r>
              <a:rPr dirty="0" err="1"/>
              <a:t>بغيرها</a:t>
            </a:r>
            <a:r>
              <a:rPr dirty="0"/>
              <a:t> </a:t>
            </a:r>
          </a:p>
          <a:p>
            <a:pPr algn="r" rtl="0">
              <a:defRPr/>
            </a:pPr>
            <a:r>
              <a:rPr dirty="0"/>
              <a:t>3- </a:t>
            </a:r>
            <a:r>
              <a:rPr dirty="0" err="1"/>
              <a:t>اعيان</a:t>
            </a:r>
            <a:r>
              <a:rPr dirty="0"/>
              <a:t> </a:t>
            </a:r>
            <a:r>
              <a:rPr dirty="0" err="1"/>
              <a:t>غير</a:t>
            </a:r>
            <a:r>
              <a:rPr dirty="0"/>
              <a:t> </a:t>
            </a:r>
            <a:r>
              <a:rPr dirty="0" err="1"/>
              <a:t>مضمونه</a:t>
            </a:r>
            <a:r>
              <a:rPr dirty="0"/>
              <a:t> </a:t>
            </a:r>
          </a:p>
        </p:txBody>
      </p:sp>
    </p:spTree>
  </p:cSld>
  <p:clrMapOvr>
    <a:masterClrMapping/>
  </p:clrMapOvr>
  <p:transition spd="slow"/>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7" name="Shape 177"/>
          <p:cNvSpPr/>
          <p:nvPr/>
        </p:nvSpPr>
        <p:spPr>
          <a:xfrm>
            <a:off x="1043608" y="836711"/>
            <a:ext cx="6480720" cy="6502394"/>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r" rtl="0">
              <a:defRPr sz="1600" b="1"/>
            </a:pPr>
            <a:r>
              <a:t>1</a:t>
            </a:r>
            <a:r>
              <a:rPr sz="1400"/>
              <a:t>- كفالة الاعيان المضمونة بذاتها :</a:t>
            </a:r>
          </a:p>
          <a:p>
            <a:pPr algn="r" rtl="0">
              <a:defRPr sz="1400"/>
            </a:pPr>
            <a:r>
              <a:t>هي الاعيان التي تكون يد المدين عليها يد ضمان لا يد امانة بحيث يترتب على ذلك : التزام المدين بأدائها أي تسليمها مادامت قائمة , او ضمان قيمتها الى صاحبها اذا هلكت وذلك كالعين المغصوبة في يد الغاصب.</a:t>
            </a:r>
          </a:p>
          <a:p>
            <a:pPr algn="r" rtl="0">
              <a:defRPr sz="1400"/>
            </a:pPr>
            <a:endParaRPr/>
          </a:p>
          <a:p>
            <a:pPr marL="285750" indent="-285750" algn="r" rtl="0">
              <a:buSzPct val="100000"/>
              <a:buFont typeface="Arial"/>
              <a:buChar char="•"/>
              <a:defRPr sz="1400" b="1"/>
            </a:pPr>
            <a:r>
              <a:t>في الفقه الحنبلي : </a:t>
            </a:r>
          </a:p>
          <a:p>
            <a:pPr algn="r" rtl="0">
              <a:defRPr sz="1400"/>
            </a:pPr>
            <a:r>
              <a:t>جواز كفالة الاعيان المضمونة</a:t>
            </a:r>
          </a:p>
          <a:p>
            <a:pPr algn="r" rtl="0">
              <a:defRPr sz="1400" b="1"/>
            </a:pPr>
            <a:r>
              <a:t>2- كفالة الاعيان المضمونة بغيرها :</a:t>
            </a:r>
          </a:p>
          <a:p>
            <a:pPr algn="r" rtl="0">
              <a:defRPr sz="1400"/>
            </a:pPr>
            <a:r>
              <a:t>تكون الاعيان المضمونة بغيرها اذا وجد لها مقابل مضمونه به كالمرهون في يد المرتهن والمبيع في يد البائع فالشيء المرهون مضمون بالدين في يد الراهن و المبيع المضمون بالثمن في يد المشتري , فاذا هلك المرهون في يد المرتهن او هلك المبيع في يد البائع سقط مقابله : الدين عن الراهن والثمن عن المشتري, ولا يجوز كفالة هذه الاعيان الا في حدود التسليم والرد فقط ولا يضمن الكفيل قيمتها اذا هلكت تحت يده وتسقط الكفالة تبعا لذلك ووجه سقوط الكفالة انه اذا هلكت العين المضمونة بغيرها علكت على صاحب اليد بماهو مضمون به فيسقط الدين على الراهن بهلاك الشيء المرهون ويسقط الثمن على المشتري بهلاك المبيع .</a:t>
            </a:r>
          </a:p>
          <a:p>
            <a:pPr algn="r" rtl="0">
              <a:defRPr sz="1400"/>
            </a:pPr>
            <a:r>
              <a:t>كما يجوز ضمان الثمن للبائع قبل قبضه فاذا استحق المبيع او ظهر به عيب سقط </a:t>
            </a:r>
          </a:p>
          <a:p>
            <a:pPr algn="r" rtl="0">
              <a:defRPr sz="1400"/>
            </a:pPr>
            <a:r>
              <a:t>الضمان عن الكفيل .</a:t>
            </a:r>
          </a:p>
          <a:p>
            <a:pPr algn="r" rtl="0">
              <a:defRPr sz="1400"/>
            </a:pPr>
            <a:endParaRPr/>
          </a:p>
          <a:p>
            <a:pPr algn="r" rtl="0">
              <a:defRPr sz="1400" b="1"/>
            </a:pPr>
            <a:r>
              <a:t>3- كفالة الاعيان الغير مضمونة :</a:t>
            </a:r>
          </a:p>
          <a:p>
            <a:pPr algn="r" rtl="0">
              <a:defRPr sz="1400"/>
            </a:pPr>
            <a:r>
              <a:t>هي الامانات في يد حائزها كالمأجور والوديعة والشركة والمضاربة .</a:t>
            </a:r>
          </a:p>
          <a:p>
            <a:pPr algn="r" rtl="0">
              <a:defRPr sz="1400" b="1"/>
            </a:pPr>
            <a:r>
              <a:t>الاتجاهات الفقهية :</a:t>
            </a:r>
          </a:p>
          <a:p>
            <a:pPr algn="r" rtl="0">
              <a:defRPr sz="1400"/>
            </a:pPr>
            <a:r>
              <a:t>1- جواز كفالة تسليم هذه الاعيان .</a:t>
            </a:r>
          </a:p>
          <a:p>
            <a:pPr algn="r" rtl="0">
              <a:defRPr sz="1400"/>
            </a:pPr>
            <a:r>
              <a:t>2- الفقه الحنبلي : لا تصح كفالة الاعيان الامانات بيد حائزها مطلقا سواء كانت واجبة التسليم على الحائز او غير واجبة ,الا بشرط التعدي وووجه ذلك ان هذه العيان هي امانات في يد حائزها غير مضمونه عليه بحسب الاصل : الامين لا يضمن ومن باب اولى ان لا تكون مضمونه على الكفيل فالمدين اصل والكفيل فرع .</a:t>
            </a:r>
          </a:p>
          <a:p>
            <a:pPr algn="r" rtl="0">
              <a:defRPr sz="1400"/>
            </a:pPr>
            <a:r>
              <a:t>وبذلك لا تصح الكفالة في هذه الحال </a:t>
            </a:r>
          </a:p>
        </p:txBody>
      </p:sp>
    </p:spTree>
  </p:cSld>
  <p:clrMapOvr>
    <a:masterClrMapping/>
  </p:clrMapOvr>
  <p:transition spd="slow"/>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9" name="Shape 179"/>
          <p:cNvSpPr/>
          <p:nvPr/>
        </p:nvSpPr>
        <p:spPr>
          <a:xfrm>
            <a:off x="1475655" y="908720"/>
            <a:ext cx="6264697" cy="6896166"/>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ctr" rtl="0">
              <a:defRPr sz="2400" b="1"/>
            </a:pPr>
            <a:r>
              <a:t>كفالة النفس </a:t>
            </a:r>
          </a:p>
          <a:p>
            <a:pPr algn="r" rtl="0">
              <a:defRPr/>
            </a:pPr>
            <a:endParaRPr/>
          </a:p>
          <a:p>
            <a:pPr algn="r" rtl="0">
              <a:defRPr/>
            </a:pPr>
            <a:r>
              <a:t>التزام الكفيل بإحضار المدين المكفول الى الدائن المكفول له في المكان والزمان المحددين في الاتفاق .</a:t>
            </a:r>
          </a:p>
          <a:p>
            <a:pPr algn="r" rtl="0">
              <a:defRPr/>
            </a:pPr>
            <a:endParaRPr/>
          </a:p>
          <a:p>
            <a:pPr algn="r" rtl="0">
              <a:defRPr b="1"/>
            </a:pPr>
            <a:r>
              <a:t>وكفالة النفس نوعان :</a:t>
            </a:r>
          </a:p>
          <a:p>
            <a:pPr algn="r" rtl="0">
              <a:defRPr b="1"/>
            </a:pPr>
            <a:r>
              <a:t>1- كفالة احضار من عليه الدين :</a:t>
            </a:r>
          </a:p>
          <a:p>
            <a:pPr algn="r" rtl="0">
              <a:defRPr/>
            </a:pPr>
            <a:r>
              <a:t>جائزة باتفاق جمهور الفقهاء وتكون هذه الكفالة بالتزام الكفيل بإحضار المدين المكفول الى مكان الدائن او مجلس القضاء فاذا قام الكفيل بإحضار المكفول الى المكان المحدد في الاتفاق يكون قد وفى التزامه .</a:t>
            </a:r>
          </a:p>
          <a:p>
            <a:pPr algn="r" rtl="0">
              <a:defRPr/>
            </a:pPr>
            <a:r>
              <a:t>واذا تعذر على الكفيل احضار المدين الى المكان المحدد او امتنع عن احضاره التزم الكفيل وفقا للفقه الحنبلي اداء ما على المدين المكفول من دين سواء كان يعلم الكفيل مكانه ام لم يعلم الا اذا شرط الكفيل البراءة من الضمان في عقد الكفالة ففي هذه الحالة لا يلتزم الكفيل بأداء الدين اذا لمن يقدر على احضاره او الدل عليه .</a:t>
            </a:r>
          </a:p>
          <a:p>
            <a:pPr algn="r" rtl="0">
              <a:defRPr/>
            </a:pPr>
            <a:r>
              <a:t>وتجدر الملاحظة ان الكفيل لا يمهل اذا تعذر عليه احضار المكفول مادان يجهل مكانه ولا يعلم موضعه اذ لا فائدة من امهاله مع عدم علمه بمكان المدين المكفول .</a:t>
            </a:r>
          </a:p>
          <a:p>
            <a:pPr marL="285750" indent="-285750" algn="r" rtl="0">
              <a:buSzPct val="100000"/>
              <a:buChar char="-"/>
              <a:defRPr b="1"/>
            </a:pPr>
            <a:r>
              <a:t>في النظام السعودي :</a:t>
            </a:r>
          </a:p>
          <a:p>
            <a:pPr algn="r" rtl="0">
              <a:defRPr/>
            </a:pPr>
            <a:r>
              <a:t>اخذ النظام بذات الاحكام التي في الفقه الحنبلي وزاد انه يحبس اذا لم يؤد دين المكفول ولا يصح استعجال حبس الكفيل قبل الزامه شرعا بأداء المكفول به. </a:t>
            </a:r>
          </a:p>
        </p:txBody>
      </p:sp>
    </p:spTree>
  </p:cSld>
  <p:clrMapOvr>
    <a:masterClrMapping/>
  </p:clrMapOvr>
  <p:transition spd="slow"/>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83"/>
          <p:cNvGrpSpPr/>
          <p:nvPr/>
        </p:nvGrpSpPr>
        <p:grpSpPr>
          <a:xfrm>
            <a:off x="1524000" y="1397000"/>
            <a:ext cx="6096000" cy="4064000"/>
            <a:chOff x="0" y="0"/>
            <a:chExt cx="6096000" cy="4064000"/>
          </a:xfrm>
        </p:grpSpPr>
        <p:sp>
          <p:nvSpPr>
            <p:cNvPr id="181" name="Shape 181"/>
            <p:cNvSpPr/>
            <p:nvPr/>
          </p:nvSpPr>
          <p:spPr>
            <a:xfrm>
              <a:off x="0" y="0"/>
              <a:ext cx="6096000" cy="4064000"/>
            </a:xfrm>
            <a:prstGeom prst="roundRect">
              <a:avLst>
                <a:gd name="adj" fmla="val 7500"/>
              </a:avLst>
            </a:prstGeom>
            <a:solidFill>
              <a:schemeClr val="accent1"/>
            </a:solidFill>
            <a:ln w="25400" cap="flat">
              <a:solidFill>
                <a:srgbClr val="FFFFFF"/>
              </a:solidFill>
              <a:prstDash val="solid"/>
              <a:round/>
            </a:ln>
            <a:effectLst/>
          </p:spPr>
          <p:txBody>
            <a:bodyPr wrap="square" lIns="45719" tIns="45719" rIns="45719" bIns="45719" numCol="1" anchor="t">
              <a:noAutofit/>
            </a:bodyPr>
            <a:lstStyle/>
            <a:p>
              <a:pPr rtl="0">
                <a:defRPr sz="2000">
                  <a:solidFill>
                    <a:srgbClr val="FFFFFF"/>
                  </a:solidFill>
                </a:defRPr>
              </a:pPr>
              <a:endParaRPr/>
            </a:p>
          </p:txBody>
        </p:sp>
        <p:sp>
          <p:nvSpPr>
            <p:cNvPr id="182" name="Shape 182"/>
            <p:cNvSpPr/>
            <p:nvPr/>
          </p:nvSpPr>
          <p:spPr>
            <a:xfrm>
              <a:off x="89182" y="89182"/>
              <a:ext cx="5917636" cy="3153868"/>
            </a:xfrm>
            <a:prstGeom prst="rect">
              <a:avLst/>
            </a:prstGeom>
            <a:noFill/>
            <a:ln w="12700" cap="flat">
              <a:noFill/>
              <a:miter lim="400000"/>
            </a:ln>
            <a:effectLst/>
            <a:extLst>
              <a:ext uri="{C572A759-6A51-4108-AA02-DFA0A04FC94B}">
                <ma14:wrappingTextBoxFlag xmlns="" xmlns:ma14="http://schemas.microsoft.com/office/mac/drawingml/2011/main" val="1"/>
              </a:ext>
            </a:extLst>
          </p:spPr>
          <p:txBody>
            <a:bodyPr wrap="square" lIns="45719" tIns="45719" rIns="45719" bIns="45719" numCol="1" anchor="t">
              <a:spAutoFit/>
            </a:bodyPr>
            <a:lstStyle/>
            <a:p>
              <a:pPr rtl="0">
                <a:defRPr sz="2400" b="1">
                  <a:solidFill>
                    <a:srgbClr val="FFFFFF"/>
                  </a:solidFill>
                </a:defRPr>
              </a:pPr>
              <a:r>
                <a:t>ماهو حكم الكفيل الذي يعجز عن احضار المكفول لظروف قاهرة خارجة عن ارادته ؟</a:t>
              </a:r>
            </a:p>
            <a:p>
              <a:pPr marL="812800" indent="-812800" rtl="0">
                <a:buSzPct val="100000"/>
                <a:buChar char="•"/>
                <a:defRPr sz="2000">
                  <a:solidFill>
                    <a:srgbClr val="FFFFFF"/>
                  </a:solidFill>
                </a:defRPr>
              </a:pPr>
              <a:r>
                <a:t>يلتزم الكفيل شرعا بإحضار مكفوله الى مجلس القضاء الا ان يثبت عجزه عن احضاره لظروف قاهرة خارجة عن ارادته تحول بينه وبين تنفيذ التزامه والدولة اقدر من الافراد على ملاحقة المطلوب وضبطه .</a:t>
              </a:r>
            </a:p>
            <a:p>
              <a:pPr marL="812800" indent="-812800" rtl="0">
                <a:buSzPct val="100000"/>
                <a:buChar char="•"/>
                <a:defRPr sz="2000">
                  <a:solidFill>
                    <a:srgbClr val="FFFFFF"/>
                  </a:solidFill>
                </a:defRPr>
              </a:pPr>
              <a:r>
                <a:t>وذلك بخلاف لو امتنع الكفيل عن احضار المكفول او عجز عن ذلك في ظروف عادية حيث يلزم بدين مكفوله او حبسه .</a:t>
              </a:r>
            </a:p>
          </p:txBody>
        </p:sp>
      </p:grpSp>
    </p:spTree>
  </p:cSld>
  <p:clrMapOvr>
    <a:masterClrMapping/>
  </p:clrMapOvr>
  <p:transition spd="slow"/>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5" name="Shape 185"/>
          <p:cNvSpPr/>
          <p:nvPr/>
        </p:nvSpPr>
        <p:spPr>
          <a:xfrm>
            <a:off x="1187624" y="2348880"/>
            <a:ext cx="6840760" cy="2278479"/>
          </a:xfrm>
          <a:prstGeom prst="rect">
            <a:avLst/>
          </a:prstGeom>
          <a:ln w="12700">
            <a:miter lim="400000"/>
          </a:ln>
          <a:extLst>
            <a:ext uri="{C572A759-6A51-4108-AA02-DFA0A04FC94B}">
              <ma14:wrappingTextBoxFlag xmlns="" xmlns:ma14="http://schemas.microsoft.com/office/mac/drawingml/2011/main" val="1"/>
            </a:ext>
          </a:extLst>
        </p:spPr>
        <p:txBody>
          <a:bodyPr lIns="45719" rIns="45719">
            <a:spAutoFit/>
          </a:bodyPr>
          <a:lstStyle/>
          <a:p>
            <a:pPr algn="r" rtl="0">
              <a:defRPr b="1"/>
            </a:pPr>
            <a:r>
              <a:t>2</a:t>
            </a:r>
            <a:r>
              <a:rPr sz="2000"/>
              <a:t>- كفالة احضار من عليه العقوبة :</a:t>
            </a:r>
          </a:p>
          <a:p>
            <a:pPr algn="r" rtl="0">
              <a:defRPr sz="2000"/>
            </a:pPr>
            <a:r>
              <a:t>يلتزم الكفيل بإحضار نفس الكفيل المحكوم عليه بعقوبة جنائية.</a:t>
            </a:r>
          </a:p>
          <a:p>
            <a:pPr algn="r" rtl="0">
              <a:defRPr sz="2000"/>
            </a:pPr>
            <a:endParaRPr/>
          </a:p>
          <a:p>
            <a:pPr algn="r" rtl="0">
              <a:defRPr sz="2000" b="1"/>
            </a:pPr>
            <a:r>
              <a:t> اختلافات الفقهاء :</a:t>
            </a:r>
          </a:p>
          <a:p>
            <a:pPr algn="r" rtl="0">
              <a:defRPr sz="2000"/>
            </a:pPr>
            <a:r>
              <a:t>1- جواز كفالة النفس او احضار من عليه العقوبة .</a:t>
            </a:r>
          </a:p>
          <a:p>
            <a:pPr algn="r" rtl="0">
              <a:defRPr sz="2000"/>
            </a:pPr>
            <a:r>
              <a:t>2- عدم جواز هذه الكفالة .</a:t>
            </a:r>
          </a:p>
        </p:txBody>
      </p:sp>
    </p:spTree>
  </p:cSld>
  <p:clrMapOvr>
    <a:masterClrMapping/>
  </p:clrMapOvr>
  <p:transition spd="slow"/>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7" name="Shape 187"/>
          <p:cNvSpPr>
            <a:spLocks noGrp="1"/>
          </p:cNvSpPr>
          <p:nvPr>
            <p:ph type="body" idx="1"/>
          </p:nvPr>
        </p:nvSpPr>
        <p:spPr>
          <a:xfrm>
            <a:off x="457200" y="1708972"/>
            <a:ext cx="8229600" cy="3671847"/>
          </a:xfrm>
          <a:prstGeom prst="rect">
            <a:avLst/>
          </a:prstGeom>
        </p:spPr>
        <p:txBody>
          <a:bodyPr/>
          <a:lstStyle/>
          <a:p>
            <a:pPr marL="180473" indent="-180473" algn="just" rtl="0">
              <a:spcBef>
                <a:spcPts val="0"/>
              </a:spcBef>
              <a:buClrTx/>
              <a:buSzPct val="60000"/>
              <a:buFontTx/>
              <a:buBlip>
                <a:blip r:embed="rId2"/>
              </a:buBlip>
              <a:defRPr sz="1800" b="1"/>
            </a:pPr>
            <a:r>
              <a:t> الفقة الحنبلي:</a:t>
            </a:r>
            <a:endParaRPr sz="2000"/>
          </a:p>
          <a:p>
            <a:pPr marL="0" indent="0" algn="just" rtl="0">
              <a:spcBef>
                <a:spcPts val="0"/>
              </a:spcBef>
              <a:buClrTx/>
              <a:buSzTx/>
              <a:buFontTx/>
              <a:buNone/>
              <a:defRPr sz="2000" b="1">
                <a:solidFill>
                  <a:schemeClr val="accent2">
                    <a:satOff val="-5641"/>
                    <a:lumOff val="-10745"/>
                  </a:schemeClr>
                </a:solidFill>
              </a:defRPr>
            </a:pPr>
            <a:r>
              <a:t>يجوز كفالة من عليه العقوبة اذا كانت لغرم السرقة أو لأجل الدية الواجبة بالعفو عن القصاص </a:t>
            </a:r>
          </a:p>
          <a:p>
            <a:pPr marL="0" indent="0" algn="just" rtl="0">
              <a:spcBef>
                <a:spcPts val="0"/>
              </a:spcBef>
              <a:buClrTx/>
              <a:buSzTx/>
              <a:buFontTx/>
              <a:buNone/>
              <a:defRPr sz="2000" b="1">
                <a:solidFill>
                  <a:schemeClr val="accent2">
                    <a:satOff val="-5641"/>
                    <a:lumOff val="-10745"/>
                  </a:schemeClr>
                </a:solidFill>
              </a:defRPr>
            </a:pPr>
            <a:r>
              <a:t>وحجتهم في ذلك أن هذه الأمور يمكن استيفاؤها من الكفيل وأنه فعل مقدور عليه بخلاف العقوبات فإنها لا تستوفى إلا من الجاني نفسه.</a:t>
            </a:r>
          </a:p>
          <a:p>
            <a:pPr marL="0" indent="0" algn="just" rtl="0">
              <a:spcBef>
                <a:spcPts val="0"/>
              </a:spcBef>
              <a:buClrTx/>
              <a:buSzTx/>
              <a:buFontTx/>
              <a:buNone/>
              <a:defRPr sz="2000"/>
            </a:pPr>
            <a:endParaRPr/>
          </a:p>
          <a:p>
            <a:pPr marL="200526" indent="-200526" algn="just" rtl="0">
              <a:spcBef>
                <a:spcPts val="0"/>
              </a:spcBef>
              <a:buClrTx/>
              <a:buSzPct val="60000"/>
              <a:buFontTx/>
              <a:buBlip>
                <a:blip r:embed="rId3"/>
              </a:buBlip>
              <a:defRPr sz="2000" b="1"/>
            </a:pPr>
            <a:r>
              <a:t>في تطبيقات المملكة العربية السعودية:</a:t>
            </a:r>
          </a:p>
          <a:p>
            <a:pPr marL="0" indent="0" algn="just" rtl="0">
              <a:spcBef>
                <a:spcPts val="0"/>
              </a:spcBef>
              <a:buClrTx/>
              <a:buSzTx/>
              <a:buFontTx/>
              <a:buNone/>
              <a:defRPr sz="2000" b="1">
                <a:solidFill>
                  <a:schemeClr val="accent2">
                    <a:satOff val="-5641"/>
                    <a:lumOff val="-10745"/>
                  </a:schemeClr>
                </a:solidFill>
              </a:defRPr>
            </a:pPr>
            <a:r>
              <a:t> تذهب لجواز كفالة الغرامة المالية الجنائية قياسًا ع كفالة الدية وغرم السرقة في الفقه الحنبلي  وهي بذلك تخلط بين العقوبة الجنائية  وبين الضمان.</a:t>
            </a:r>
          </a:p>
        </p:txBody>
      </p:sp>
    </p:spTree>
  </p:cSld>
  <p:clrMapOvr>
    <a:masterClrMapping/>
  </p:clrMapOvr>
  <p:transition spd="slow"/>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9" name="Shape 189"/>
          <p:cNvSpPr>
            <a:spLocks noGrp="1"/>
          </p:cNvSpPr>
          <p:nvPr>
            <p:ph type="body" idx="1"/>
          </p:nvPr>
        </p:nvSpPr>
        <p:spPr>
          <a:xfrm>
            <a:off x="457200" y="1547181"/>
            <a:ext cx="8229600" cy="4367549"/>
          </a:xfrm>
          <a:prstGeom prst="rect">
            <a:avLst/>
          </a:prstGeom>
        </p:spPr>
        <p:txBody>
          <a:bodyPr/>
          <a:lstStyle/>
          <a:p>
            <a:pPr marL="0" indent="0" algn="just" rtl="0">
              <a:spcBef>
                <a:spcPts val="0"/>
              </a:spcBef>
              <a:buClrTx/>
              <a:buSzTx/>
              <a:buFontTx/>
              <a:buNone/>
              <a:defRPr sz="2000" b="1" u="sng">
                <a:solidFill>
                  <a:schemeClr val="accent1">
                    <a:lumOff val="-9176"/>
                  </a:schemeClr>
                </a:solidFill>
              </a:defRPr>
            </a:pPr>
            <a:r>
              <a:t>الكفالة البنكية:</a:t>
            </a:r>
          </a:p>
          <a:p>
            <a:pPr marL="0" indent="0" algn="just" rtl="0">
              <a:spcBef>
                <a:spcPts val="0"/>
              </a:spcBef>
              <a:buClrTx/>
              <a:buSzTx/>
              <a:buFontTx/>
              <a:buNone/>
              <a:defRPr sz="2000" b="1">
                <a:solidFill>
                  <a:srgbClr val="535353"/>
                </a:solidFill>
              </a:defRPr>
            </a:pPr>
            <a:r>
              <a:t>الكفالة المدنية لاتمنح حماية كاملة للدائن إلا ان التعاكمل بها في المجال التجاري يحقق السرعة المطلوبة والسهولة في التعامل فالكفالة :</a:t>
            </a:r>
          </a:p>
          <a:p>
            <a:pPr marL="581526" lvl="1" indent="-200526" algn="just" rtl="0">
              <a:spcBef>
                <a:spcPts val="0"/>
              </a:spcBef>
              <a:buClrTx/>
              <a:buSzPct val="100000"/>
              <a:buFontTx/>
              <a:buChar char="•"/>
              <a:defRPr sz="2000" b="1">
                <a:solidFill>
                  <a:srgbClr val="535353"/>
                </a:solidFill>
              </a:defRPr>
            </a:pPr>
            <a:r>
              <a:t>تجري بدون اتخاذ اجراء رسمي معين فهي ضمان في الذمة</a:t>
            </a:r>
          </a:p>
          <a:p>
            <a:pPr marL="581526" lvl="1" indent="-200526" algn="just" rtl="0">
              <a:spcBef>
                <a:spcPts val="0"/>
              </a:spcBef>
              <a:buClrTx/>
              <a:buSzPct val="100000"/>
              <a:buFontTx/>
              <a:buChar char="•"/>
              <a:defRPr sz="2000" b="1">
                <a:solidFill>
                  <a:srgbClr val="535353"/>
                </a:solidFill>
              </a:defRPr>
            </a:pPr>
            <a:r>
              <a:t>لاتحتاج لتقديم عين ع سبيل الرهن ونقل حيازتها للدائن المرتهن وقيده ..الخ</a:t>
            </a:r>
          </a:p>
          <a:p>
            <a:pPr marL="0" indent="0" algn="just" rtl="0">
              <a:spcBef>
                <a:spcPts val="0"/>
              </a:spcBef>
              <a:buClrTx/>
              <a:buSzTx/>
              <a:buFontTx/>
              <a:buNone/>
              <a:defRPr sz="2000" b="1">
                <a:solidFill>
                  <a:srgbClr val="535353"/>
                </a:solidFill>
              </a:defRPr>
            </a:pPr>
            <a:r>
              <a:t>فالتطور البنكي أدى لاستخدام البنوك للكفالة المدنية مع ادخال بعض التعديلات ع احكامها لتتماشى مع المعاملات التجارية من ناحية واعمال البنوك من ناحية.</a:t>
            </a:r>
          </a:p>
          <a:p>
            <a:pPr marL="0" indent="0" algn="just" rtl="0">
              <a:spcBef>
                <a:spcPts val="0"/>
              </a:spcBef>
              <a:buClrTx/>
              <a:buSzTx/>
              <a:buFontTx/>
              <a:buNone/>
              <a:defRPr sz="2000"/>
            </a:pPr>
            <a:endParaRPr/>
          </a:p>
          <a:p>
            <a:pPr marL="0" indent="0" algn="just" rtl="0">
              <a:spcBef>
                <a:spcPts val="0"/>
              </a:spcBef>
              <a:buClrTx/>
              <a:buSzTx/>
              <a:buFontTx/>
              <a:buNone/>
              <a:defRPr sz="2000"/>
            </a:pPr>
            <a:endParaRPr/>
          </a:p>
        </p:txBody>
      </p:sp>
    </p:spTree>
  </p:cSld>
  <p:clrMapOvr>
    <a:masterClrMapping/>
  </p:clrMapOvr>
  <p:transition spd="slow"/>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1" name="Shape 191"/>
          <p:cNvSpPr>
            <a:spLocks noGrp="1"/>
          </p:cNvSpPr>
          <p:nvPr>
            <p:ph type="body" idx="1"/>
          </p:nvPr>
        </p:nvSpPr>
        <p:spPr>
          <a:xfrm>
            <a:off x="457200" y="1110345"/>
            <a:ext cx="8229600" cy="3903748"/>
          </a:xfrm>
          <a:prstGeom prst="rect">
            <a:avLst/>
          </a:prstGeom>
        </p:spPr>
        <p:txBody>
          <a:bodyPr/>
          <a:lstStyle/>
          <a:p>
            <a:pPr marL="0" indent="0" algn="just" rtl="0">
              <a:spcBef>
                <a:spcPts val="0"/>
              </a:spcBef>
              <a:buClrTx/>
              <a:buSzTx/>
              <a:buFontTx/>
              <a:buNone/>
              <a:defRPr sz="2900" b="1">
                <a:solidFill>
                  <a:srgbClr val="EFBD4C"/>
                </a:solidFill>
                <a:effectLst>
                  <a:outerShdw blurRad="38100" dist="25400" dir="5400000" rotWithShape="0">
                    <a:srgbClr val="000000">
                      <a:alpha val="43000"/>
                    </a:srgbClr>
                  </a:outerShdw>
                </a:effectLst>
                <a:latin typeface="Calibri"/>
                <a:ea typeface="Calibri"/>
                <a:cs typeface="Calibri"/>
                <a:sym typeface="Calibri"/>
              </a:defRPr>
            </a:pPr>
            <a:r>
              <a:t>أنواع خطاب الضمان:</a:t>
            </a:r>
          </a:p>
          <a:p>
            <a:pPr marL="0" indent="0" algn="just" rtl="0">
              <a:spcBef>
                <a:spcPts val="0"/>
              </a:spcBef>
              <a:buClrTx/>
              <a:buSzTx/>
              <a:buFontTx/>
              <a:buNone/>
              <a:defRPr sz="2000"/>
            </a:pPr>
            <a:endParaRPr/>
          </a:p>
          <a:p>
            <a:pPr marL="200526" indent="-200526" algn="just" rtl="0">
              <a:spcBef>
                <a:spcPts val="0"/>
              </a:spcBef>
              <a:buClrTx/>
              <a:buSzPct val="60000"/>
              <a:buFontTx/>
              <a:buBlip>
                <a:blip r:embed="rId2"/>
              </a:buBlip>
              <a:defRPr sz="2000"/>
            </a:pPr>
            <a:r>
              <a:rPr b="1"/>
              <a:t>خطابات الضمان المطلقة والمقيدة</a:t>
            </a:r>
            <a:r>
              <a:t>:</a:t>
            </a:r>
          </a:p>
          <a:p>
            <a:pPr marL="334210" indent="-334210" algn="just" rtl="0">
              <a:spcBef>
                <a:spcPts val="0"/>
              </a:spcBef>
              <a:buClrTx/>
              <a:buSzPct val="100000"/>
              <a:buFontTx/>
              <a:buAutoNum type="arabicPeriod"/>
              <a:defRPr sz="2000"/>
            </a:pPr>
            <a:r>
              <a:rPr b="1">
                <a:solidFill>
                  <a:schemeClr val="accent2">
                    <a:satOff val="-5641"/>
                    <a:lumOff val="-10745"/>
                  </a:schemeClr>
                </a:solidFill>
              </a:rPr>
              <a:t>خطاب الضمان المطلق/</a:t>
            </a:r>
            <a:r>
              <a:t> هو الذي تعهد فيه البنك بدفع مبلغ نقدي معين أو قابل للتعيين دون قيد أو شرط ولدى أول طلب  من المستفيد ورغم معارضة العميل.</a:t>
            </a:r>
          </a:p>
          <a:p>
            <a:pPr marL="334210" indent="-334210" algn="just" rtl="0">
              <a:spcBef>
                <a:spcPts val="0"/>
              </a:spcBef>
              <a:buClrTx/>
              <a:buSzPct val="100000"/>
              <a:buFontTx/>
              <a:buAutoNum type="arabicPeriod"/>
              <a:defRPr sz="2000"/>
            </a:pPr>
            <a:r>
              <a:rPr b="1">
                <a:solidFill>
                  <a:schemeClr val="accent2">
                    <a:satOff val="-5641"/>
                    <a:lumOff val="-10745"/>
                  </a:schemeClr>
                </a:solidFill>
              </a:rPr>
              <a:t>خطاب الضمان المقيد/</a:t>
            </a:r>
            <a:r>
              <a:t> هو الخطاب المقيد في صيغته بشرط إخلال المدين بإلتزامة الأصلي ع أن يبقى للمستفيد سلطة تقدير تقصير المدين أو اهماله في تنفيذ التزامة.</a:t>
            </a:r>
          </a:p>
        </p:txBody>
      </p:sp>
    </p:spTree>
  </p:cSld>
  <p:clrMapOvr>
    <a:masterClrMapping/>
  </p:clrMapOvr>
  <p:transition spd="slow"/>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3" name="Shape 193"/>
          <p:cNvSpPr>
            <a:spLocks noGrp="1"/>
          </p:cNvSpPr>
          <p:nvPr>
            <p:ph type="body" idx="1"/>
          </p:nvPr>
        </p:nvSpPr>
        <p:spPr>
          <a:xfrm>
            <a:off x="595027" y="1014054"/>
            <a:ext cx="7953945" cy="4963359"/>
          </a:xfrm>
          <a:prstGeom prst="rect">
            <a:avLst/>
          </a:prstGeom>
        </p:spPr>
        <p:txBody>
          <a:bodyPr/>
          <a:lstStyle/>
          <a:p>
            <a:pPr marL="200526" indent="-200526" algn="r" rtl="0">
              <a:spcBef>
                <a:spcPts val="0"/>
              </a:spcBef>
              <a:buClrTx/>
              <a:buSzPct val="60000"/>
              <a:buFontTx/>
              <a:buBlip>
                <a:blip r:embed="rId2"/>
              </a:buBlip>
              <a:defRPr sz="2000" b="1"/>
            </a:pPr>
            <a:r>
              <a:t>خطابات الضمان الابتدائية و النهائية:</a:t>
            </a:r>
          </a:p>
          <a:p>
            <a:pPr marL="0" indent="0" algn="r" rtl="0">
              <a:spcBef>
                <a:spcPts val="0"/>
              </a:spcBef>
              <a:buClrTx/>
              <a:buSzTx/>
              <a:buFontTx/>
              <a:buNone/>
              <a:defRPr sz="2000"/>
            </a:pPr>
            <a:r>
              <a:t>هذه خطابات خاصة بالمناقصات والمزايدات الحكومية يتقدم بها الافراد والهيئات والمؤسسات الخاصة في عطائهم الشخصية.</a:t>
            </a:r>
          </a:p>
          <a:p>
            <a:pPr marL="0" indent="0" algn="r" rtl="0">
              <a:spcBef>
                <a:spcPts val="0"/>
              </a:spcBef>
              <a:buClrTx/>
              <a:buSzTx/>
              <a:buFontTx/>
              <a:buNone/>
              <a:defRPr sz="2000"/>
            </a:pPr>
            <a:endParaRPr/>
          </a:p>
          <a:p>
            <a:pPr marL="334210" indent="-334210" algn="r" rtl="0">
              <a:spcBef>
                <a:spcPts val="0"/>
              </a:spcBef>
              <a:buClrTx/>
              <a:buSzPct val="100000"/>
              <a:buFontTx/>
              <a:buAutoNum type="arabicPeriod"/>
              <a:defRPr sz="2000"/>
            </a:pPr>
            <a:r>
              <a:rPr b="1">
                <a:solidFill>
                  <a:schemeClr val="accent2">
                    <a:satOff val="-5641"/>
                    <a:lumOff val="-10745"/>
                  </a:schemeClr>
                </a:solidFill>
              </a:rPr>
              <a:t>الضمان المؤقت أو الابتدائي في النظام السعودي/</a:t>
            </a:r>
            <a:r>
              <a:t> يستوجب النظام السعودي من صاحب العطاء في المنافسات العامة تقديم ضمان ابتدائي مع العطاء يتراوح بين 1 و 2% من قيمة العطاء.</a:t>
            </a:r>
          </a:p>
          <a:p>
            <a:pPr marL="334210" indent="-334210" algn="r" rtl="0">
              <a:spcBef>
                <a:spcPts val="0"/>
              </a:spcBef>
              <a:buClrTx/>
              <a:buSzPct val="100000"/>
              <a:buFontTx/>
              <a:buAutoNum type="arabicPeriod"/>
              <a:defRPr sz="2000"/>
            </a:pPr>
            <a:r>
              <a:rPr b="1">
                <a:solidFill>
                  <a:schemeClr val="accent2">
                    <a:satOff val="-5641"/>
                    <a:lumOff val="-10745"/>
                  </a:schemeClr>
                </a:solidFill>
              </a:rPr>
              <a:t>الضمان النهائي في النظام السعودي/</a:t>
            </a:r>
            <a:r>
              <a:t> المقاول الذي وقع الاختيار ع عطائه من قبل اللجنة المختصة يتعين عليه ان يتقدم قبل تحرير العقد بضمان مالي نهائي بواقع 5% من قيمة العقد اذا كان من بنك و بواقع 25% من قيمته اذا كان تعهد صادر من احدى شركات التامين المتخصصة.</a:t>
            </a:r>
          </a:p>
        </p:txBody>
      </p:sp>
    </p:spTree>
  </p:cSld>
  <p:clrMapOvr>
    <a:masterClrMapping/>
  </p:clrMapOvr>
  <p:transition spd="slow"/>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11162"/>
          </a:xfrm>
        </p:spPr>
        <p:txBody>
          <a:bodyPr>
            <a:normAutofit fontScale="90000"/>
          </a:bodyPr>
          <a:lstStyle/>
          <a:p>
            <a:r>
              <a:rPr lang="ar-SA" b="1" dirty="0" smtClean="0"/>
              <a:t>هل يكفي الضمان العام لضمان حقوق الدائنين ؟ </a:t>
            </a:r>
            <a:endParaRPr lang="en-US" b="1" dirty="0"/>
          </a:p>
        </p:txBody>
      </p:sp>
      <p:sp>
        <p:nvSpPr>
          <p:cNvPr id="3" name="Content Placeholder 2"/>
          <p:cNvSpPr>
            <a:spLocks noGrp="1"/>
          </p:cNvSpPr>
          <p:nvPr>
            <p:ph idx="1"/>
          </p:nvPr>
        </p:nvSpPr>
        <p:spPr>
          <a:xfrm>
            <a:off x="457200" y="838200"/>
            <a:ext cx="8229600" cy="5287963"/>
          </a:xfrm>
        </p:spPr>
        <p:txBody>
          <a:bodyPr>
            <a:normAutofit lnSpcReduction="10000"/>
          </a:bodyPr>
          <a:lstStyle/>
          <a:p>
            <a:pPr algn="r">
              <a:buNone/>
            </a:pPr>
            <a:endParaRPr lang="ar-SA" b="1" dirty="0" smtClean="0"/>
          </a:p>
          <a:p>
            <a:pPr algn="r">
              <a:buNone/>
            </a:pPr>
            <a:r>
              <a:rPr lang="ar-SA" b="1" dirty="0" smtClean="0"/>
              <a:t>الضمان العام غير كاف للمحافظة على حقوق الدائنين كاملة </a:t>
            </a:r>
          </a:p>
          <a:p>
            <a:pPr algn="r">
              <a:buNone/>
            </a:pPr>
            <a:r>
              <a:rPr lang="ar-SA" b="1" dirty="0" smtClean="0"/>
              <a:t>وذلك للاسباب التالية :</a:t>
            </a:r>
          </a:p>
          <a:p>
            <a:pPr algn="r">
              <a:buNone/>
            </a:pPr>
            <a:endParaRPr lang="ar-SA" b="1" dirty="0" smtClean="0"/>
          </a:p>
          <a:p>
            <a:pPr algn="r">
              <a:buNone/>
            </a:pPr>
            <a:r>
              <a:rPr lang="ar-SA" b="1" dirty="0" smtClean="0"/>
              <a:t>1-الضمان العام لا تمنع المدين من التصرف بامواله زيادة ونقصا فيكون للمدين وسيلة للغش ولتهريب امواله.</a:t>
            </a:r>
          </a:p>
          <a:p>
            <a:pPr algn="r">
              <a:buNone/>
            </a:pPr>
            <a:endParaRPr lang="ar-SA" b="1" dirty="0" smtClean="0"/>
          </a:p>
          <a:p>
            <a:pPr algn="r">
              <a:buNone/>
            </a:pPr>
            <a:r>
              <a:rPr lang="ar-SA" b="1" dirty="0" smtClean="0"/>
              <a:t>2-يكون الدائنين على قدم المساواة في استيفائهم لحقوقهم من اموال المدين بغض النظر عن تاريخ نشوء الحقوق فيتزاحموا فيما بينهم   </a:t>
            </a:r>
            <a:endParaRPr lang="en-US" b="1"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4</a:t>
            </a:fld>
            <a:endParaRPr lang="en-US" dirty="0"/>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5" name="Shape 195"/>
          <p:cNvSpPr>
            <a:spLocks noGrp="1"/>
          </p:cNvSpPr>
          <p:nvPr>
            <p:ph type="body" idx="1"/>
          </p:nvPr>
        </p:nvSpPr>
        <p:spPr>
          <a:xfrm>
            <a:off x="457200" y="1029449"/>
            <a:ext cx="8229600" cy="5295151"/>
          </a:xfrm>
          <a:prstGeom prst="rect">
            <a:avLst/>
          </a:prstGeom>
        </p:spPr>
        <p:txBody>
          <a:bodyPr/>
          <a:lstStyle/>
          <a:p>
            <a:pPr marL="200526" indent="-200526" algn="just" rtl="0">
              <a:spcBef>
                <a:spcPts val="0"/>
              </a:spcBef>
              <a:buClrTx/>
              <a:buSzPct val="60000"/>
              <a:buFontTx/>
              <a:buBlip>
                <a:blip r:embed="rId2"/>
              </a:buBlip>
              <a:defRPr sz="2000" b="1"/>
            </a:pPr>
            <a:r>
              <a:t>تعريف</a:t>
            </a:r>
            <a:r>
              <a:rPr dirty="0"/>
              <a:t> </a:t>
            </a:r>
            <a:r>
              <a:rPr dirty="0" err="1"/>
              <a:t>خطاب</a:t>
            </a:r>
            <a:r>
              <a:rPr dirty="0"/>
              <a:t> </a:t>
            </a:r>
            <a:r>
              <a:rPr dirty="0" err="1"/>
              <a:t>الضمان</a:t>
            </a:r>
            <a:r>
              <a:rPr dirty="0"/>
              <a:t>:</a:t>
            </a:r>
          </a:p>
          <a:p>
            <a:pPr marL="0" indent="0" algn="just" rtl="0">
              <a:spcBef>
                <a:spcPts val="0"/>
              </a:spcBef>
              <a:buClrTx/>
              <a:buSzTx/>
              <a:buFontTx/>
              <a:buNone/>
              <a:defRPr sz="2000"/>
            </a:pPr>
            <a:r>
              <a:rPr b="1" dirty="0" err="1">
                <a:solidFill>
                  <a:schemeClr val="accent1">
                    <a:lumOff val="-9176"/>
                  </a:schemeClr>
                </a:solidFill>
              </a:rPr>
              <a:t>الضمان</a:t>
            </a:r>
            <a:r>
              <a:rPr b="1" dirty="0">
                <a:solidFill>
                  <a:schemeClr val="accent1">
                    <a:lumOff val="-9176"/>
                  </a:schemeClr>
                </a:solidFill>
              </a:rPr>
              <a:t> </a:t>
            </a:r>
            <a:r>
              <a:rPr b="1" dirty="0" err="1">
                <a:solidFill>
                  <a:schemeClr val="accent1">
                    <a:lumOff val="-9176"/>
                  </a:schemeClr>
                </a:solidFill>
              </a:rPr>
              <a:t>التزام</a:t>
            </a:r>
            <a:r>
              <a:rPr b="1" dirty="0">
                <a:solidFill>
                  <a:schemeClr val="accent1">
                    <a:lumOff val="-9176"/>
                  </a:schemeClr>
                </a:solidFill>
              </a:rPr>
              <a:t> </a:t>
            </a:r>
            <a:r>
              <a:rPr b="1" dirty="0" err="1">
                <a:solidFill>
                  <a:schemeClr val="accent1">
                    <a:lumOff val="-9176"/>
                  </a:schemeClr>
                </a:solidFill>
              </a:rPr>
              <a:t>مستقل</a:t>
            </a:r>
            <a:r>
              <a:rPr b="1" dirty="0">
                <a:solidFill>
                  <a:schemeClr val="accent1">
                    <a:lumOff val="-9176"/>
                  </a:schemeClr>
                </a:solidFill>
              </a:rPr>
              <a:t> </a:t>
            </a:r>
            <a:r>
              <a:rPr b="1" dirty="0" err="1">
                <a:solidFill>
                  <a:schemeClr val="accent1">
                    <a:lumOff val="-9176"/>
                  </a:schemeClr>
                </a:solidFill>
              </a:rPr>
              <a:t>ومجرد</a:t>
            </a:r>
            <a:r>
              <a:rPr b="1" dirty="0">
                <a:solidFill>
                  <a:schemeClr val="accent1">
                    <a:lumOff val="-9176"/>
                  </a:schemeClr>
                </a:solidFill>
              </a:rPr>
              <a:t> </a:t>
            </a:r>
            <a:r>
              <a:rPr b="1" dirty="0" err="1">
                <a:solidFill>
                  <a:schemeClr val="accent1">
                    <a:lumOff val="-9176"/>
                  </a:schemeClr>
                </a:solidFill>
              </a:rPr>
              <a:t>عن</a:t>
            </a:r>
            <a:r>
              <a:rPr b="1" dirty="0">
                <a:solidFill>
                  <a:schemeClr val="accent1">
                    <a:lumOff val="-9176"/>
                  </a:schemeClr>
                </a:solidFill>
              </a:rPr>
              <a:t> </a:t>
            </a:r>
            <a:r>
              <a:rPr b="1" dirty="0" err="1">
                <a:solidFill>
                  <a:schemeClr val="accent1">
                    <a:lumOff val="-9176"/>
                  </a:schemeClr>
                </a:solidFill>
              </a:rPr>
              <a:t>التزام</a:t>
            </a:r>
            <a:r>
              <a:rPr b="1" dirty="0">
                <a:solidFill>
                  <a:schemeClr val="accent1">
                    <a:lumOff val="-9176"/>
                  </a:schemeClr>
                </a:solidFill>
              </a:rPr>
              <a:t> </a:t>
            </a:r>
            <a:r>
              <a:rPr b="1" dirty="0" err="1">
                <a:solidFill>
                  <a:schemeClr val="accent1">
                    <a:lumOff val="-9176"/>
                  </a:schemeClr>
                </a:solidFill>
              </a:rPr>
              <a:t>المدين</a:t>
            </a:r>
            <a:r>
              <a:rPr b="1" dirty="0">
                <a:solidFill>
                  <a:schemeClr val="accent1">
                    <a:lumOff val="-9176"/>
                  </a:schemeClr>
                </a:solidFill>
              </a:rPr>
              <a:t> </a:t>
            </a:r>
            <a:r>
              <a:rPr b="1" dirty="0" err="1">
                <a:solidFill>
                  <a:schemeClr val="accent1">
                    <a:lumOff val="-9176"/>
                  </a:schemeClr>
                </a:solidFill>
              </a:rPr>
              <a:t>الاصلي</a:t>
            </a:r>
            <a:r>
              <a:rPr b="1" dirty="0">
                <a:solidFill>
                  <a:schemeClr val="accent1">
                    <a:lumOff val="-9176"/>
                  </a:schemeClr>
                </a:solidFill>
              </a:rPr>
              <a:t> </a:t>
            </a:r>
            <a:r>
              <a:rPr b="1" dirty="0" err="1">
                <a:solidFill>
                  <a:schemeClr val="accent1">
                    <a:lumOff val="-9176"/>
                  </a:schemeClr>
                </a:solidFill>
              </a:rPr>
              <a:t>لايمكن</a:t>
            </a:r>
            <a:r>
              <a:rPr b="1" dirty="0">
                <a:solidFill>
                  <a:schemeClr val="accent1">
                    <a:lumOff val="-9176"/>
                  </a:schemeClr>
                </a:solidFill>
              </a:rPr>
              <a:t> </a:t>
            </a:r>
            <a:r>
              <a:rPr b="1" dirty="0" err="1">
                <a:solidFill>
                  <a:schemeClr val="accent1">
                    <a:lumOff val="-9176"/>
                  </a:schemeClr>
                </a:solidFill>
              </a:rPr>
              <a:t>للكفيل</a:t>
            </a:r>
            <a:r>
              <a:rPr b="1" dirty="0">
                <a:solidFill>
                  <a:schemeClr val="accent1">
                    <a:lumOff val="-9176"/>
                  </a:schemeClr>
                </a:solidFill>
              </a:rPr>
              <a:t>  </a:t>
            </a:r>
            <a:r>
              <a:rPr b="1" dirty="0" err="1">
                <a:solidFill>
                  <a:schemeClr val="accent1">
                    <a:lumOff val="-9176"/>
                  </a:schemeClr>
                </a:solidFill>
              </a:rPr>
              <a:t>أن</a:t>
            </a:r>
            <a:r>
              <a:rPr b="1" dirty="0">
                <a:solidFill>
                  <a:schemeClr val="accent1">
                    <a:lumOff val="-9176"/>
                  </a:schemeClr>
                </a:solidFill>
              </a:rPr>
              <a:t> </a:t>
            </a:r>
            <a:r>
              <a:rPr b="1" dirty="0" err="1">
                <a:solidFill>
                  <a:schemeClr val="accent1">
                    <a:lumOff val="-9176"/>
                  </a:schemeClr>
                </a:solidFill>
              </a:rPr>
              <a:t>يحتج</a:t>
            </a:r>
            <a:r>
              <a:rPr b="1" dirty="0">
                <a:solidFill>
                  <a:schemeClr val="accent1">
                    <a:lumOff val="-9176"/>
                  </a:schemeClr>
                </a:solidFill>
              </a:rPr>
              <a:t> </a:t>
            </a:r>
            <a:r>
              <a:rPr b="1" dirty="0" err="1">
                <a:solidFill>
                  <a:schemeClr val="accent1">
                    <a:lumOff val="-9176"/>
                  </a:schemeClr>
                </a:solidFill>
              </a:rPr>
              <a:t>بذوفع</a:t>
            </a:r>
            <a:r>
              <a:rPr b="1" dirty="0">
                <a:solidFill>
                  <a:schemeClr val="accent1">
                    <a:lumOff val="-9176"/>
                  </a:schemeClr>
                </a:solidFill>
              </a:rPr>
              <a:t> </a:t>
            </a:r>
            <a:r>
              <a:rPr b="1" dirty="0" err="1">
                <a:solidFill>
                  <a:schemeClr val="accent1">
                    <a:lumOff val="-9176"/>
                  </a:schemeClr>
                </a:solidFill>
              </a:rPr>
              <a:t>المدين</a:t>
            </a:r>
            <a:r>
              <a:rPr b="1" dirty="0">
                <a:solidFill>
                  <a:schemeClr val="accent1">
                    <a:lumOff val="-9176"/>
                  </a:schemeClr>
                </a:solidFill>
              </a:rPr>
              <a:t> </a:t>
            </a:r>
            <a:r>
              <a:rPr b="1" dirty="0" err="1">
                <a:solidFill>
                  <a:schemeClr val="accent1">
                    <a:lumOff val="-9176"/>
                  </a:schemeClr>
                </a:solidFill>
              </a:rPr>
              <a:t>الأصلي</a:t>
            </a:r>
            <a:r>
              <a:rPr dirty="0"/>
              <a:t> </a:t>
            </a:r>
          </a:p>
          <a:p>
            <a:pPr marL="0" indent="0" algn="just" rtl="0">
              <a:spcBef>
                <a:spcPts val="0"/>
              </a:spcBef>
              <a:buClrTx/>
              <a:buSzTx/>
              <a:buFontTx/>
              <a:buNone/>
              <a:defRPr sz="2000"/>
            </a:pPr>
            <a:endParaRPr dirty="0"/>
          </a:p>
          <a:p>
            <a:pPr marL="200526" indent="-200526" algn="just" rtl="0">
              <a:spcBef>
                <a:spcPts val="0"/>
              </a:spcBef>
              <a:buClrTx/>
              <a:buSzPct val="60000"/>
              <a:buFontTx/>
              <a:buBlip>
                <a:blip r:embed="rId3"/>
              </a:buBlip>
              <a:defRPr sz="2000" b="1"/>
            </a:pPr>
            <a:r>
              <a:rPr dirty="0" err="1"/>
              <a:t>تعريفه</a:t>
            </a:r>
            <a:r>
              <a:rPr dirty="0"/>
              <a:t> </a:t>
            </a:r>
            <a:r>
              <a:rPr dirty="0" err="1"/>
              <a:t>في</a:t>
            </a:r>
            <a:r>
              <a:rPr dirty="0"/>
              <a:t> </a:t>
            </a:r>
            <a:r>
              <a:rPr dirty="0" err="1"/>
              <a:t>الفقة</a:t>
            </a:r>
            <a:r>
              <a:rPr dirty="0"/>
              <a:t>/</a:t>
            </a:r>
          </a:p>
          <a:p>
            <a:pPr marL="0" indent="0" algn="just" rtl="0">
              <a:spcBef>
                <a:spcPts val="0"/>
              </a:spcBef>
              <a:buClrTx/>
              <a:buSzTx/>
              <a:buFontTx/>
              <a:buNone/>
              <a:defRPr sz="2000" b="1">
                <a:solidFill>
                  <a:schemeClr val="accent2">
                    <a:satOff val="-5641"/>
                    <a:lumOff val="-10745"/>
                  </a:schemeClr>
                </a:solidFill>
              </a:defRPr>
            </a:pPr>
            <a:r>
              <a:rPr dirty="0" err="1"/>
              <a:t>تعهد</a:t>
            </a:r>
            <a:r>
              <a:rPr dirty="0"/>
              <a:t> </a:t>
            </a:r>
            <a:r>
              <a:rPr dirty="0" err="1"/>
              <a:t>نهائي</a:t>
            </a:r>
            <a:r>
              <a:rPr dirty="0"/>
              <a:t> </a:t>
            </a:r>
            <a:r>
              <a:rPr dirty="0" err="1"/>
              <a:t>يصدر</a:t>
            </a:r>
            <a:r>
              <a:rPr dirty="0"/>
              <a:t> </a:t>
            </a:r>
            <a:r>
              <a:rPr dirty="0" err="1"/>
              <a:t>من</a:t>
            </a:r>
            <a:r>
              <a:rPr dirty="0"/>
              <a:t> </a:t>
            </a:r>
            <a:r>
              <a:rPr dirty="0" err="1"/>
              <a:t>البنك</a:t>
            </a:r>
            <a:r>
              <a:rPr dirty="0"/>
              <a:t> </a:t>
            </a:r>
            <a:r>
              <a:rPr dirty="0" err="1"/>
              <a:t>بناء</a:t>
            </a:r>
            <a:r>
              <a:rPr dirty="0"/>
              <a:t> ع </a:t>
            </a:r>
            <a:r>
              <a:rPr dirty="0" err="1"/>
              <a:t>طلب</a:t>
            </a:r>
            <a:r>
              <a:rPr dirty="0"/>
              <a:t> </a:t>
            </a:r>
            <a:r>
              <a:rPr dirty="0" err="1"/>
              <a:t>عميله</a:t>
            </a:r>
            <a:r>
              <a:rPr dirty="0"/>
              <a:t> </a:t>
            </a:r>
            <a:r>
              <a:rPr dirty="0" err="1"/>
              <a:t>ويسمى</a:t>
            </a:r>
            <a:r>
              <a:rPr dirty="0"/>
              <a:t> </a:t>
            </a:r>
            <a:r>
              <a:rPr dirty="0" err="1"/>
              <a:t>الأمر</a:t>
            </a:r>
            <a:r>
              <a:rPr dirty="0"/>
              <a:t> </a:t>
            </a:r>
            <a:r>
              <a:rPr dirty="0" err="1"/>
              <a:t>بدفع</a:t>
            </a:r>
            <a:r>
              <a:rPr dirty="0"/>
              <a:t> </a:t>
            </a:r>
            <a:r>
              <a:rPr dirty="0" err="1"/>
              <a:t>مبلغ</a:t>
            </a:r>
            <a:r>
              <a:rPr dirty="0"/>
              <a:t> </a:t>
            </a:r>
            <a:r>
              <a:rPr dirty="0" err="1"/>
              <a:t>نقدي</a:t>
            </a:r>
            <a:r>
              <a:rPr dirty="0"/>
              <a:t> </a:t>
            </a:r>
            <a:r>
              <a:rPr dirty="0" err="1"/>
              <a:t>معين</a:t>
            </a:r>
            <a:r>
              <a:rPr dirty="0"/>
              <a:t> </a:t>
            </a:r>
            <a:r>
              <a:rPr dirty="0" err="1"/>
              <a:t>أو</a:t>
            </a:r>
            <a:r>
              <a:rPr dirty="0"/>
              <a:t> </a:t>
            </a:r>
            <a:r>
              <a:rPr dirty="0" err="1"/>
              <a:t>قابل</a:t>
            </a:r>
            <a:r>
              <a:rPr dirty="0"/>
              <a:t> </a:t>
            </a:r>
            <a:r>
              <a:rPr dirty="0" err="1"/>
              <a:t>للتعيين</a:t>
            </a:r>
            <a:r>
              <a:rPr dirty="0"/>
              <a:t>  </a:t>
            </a:r>
            <a:r>
              <a:rPr dirty="0" err="1"/>
              <a:t>بمجرد</a:t>
            </a:r>
            <a:r>
              <a:rPr dirty="0"/>
              <a:t> </a:t>
            </a:r>
            <a:r>
              <a:rPr dirty="0" err="1"/>
              <a:t>أن</a:t>
            </a:r>
            <a:r>
              <a:rPr dirty="0"/>
              <a:t> </a:t>
            </a:r>
            <a:r>
              <a:rPr dirty="0" err="1"/>
              <a:t>يطلب</a:t>
            </a:r>
            <a:r>
              <a:rPr dirty="0"/>
              <a:t> </a:t>
            </a:r>
            <a:r>
              <a:rPr dirty="0" err="1"/>
              <a:t>المستفيد</a:t>
            </a:r>
            <a:r>
              <a:rPr dirty="0"/>
              <a:t> </a:t>
            </a:r>
            <a:r>
              <a:rPr dirty="0" err="1"/>
              <a:t>ذلك</a:t>
            </a:r>
            <a:r>
              <a:rPr dirty="0"/>
              <a:t> </a:t>
            </a:r>
            <a:r>
              <a:rPr dirty="0" err="1"/>
              <a:t>من</a:t>
            </a:r>
            <a:r>
              <a:rPr dirty="0"/>
              <a:t> </a:t>
            </a:r>
            <a:r>
              <a:rPr dirty="0" err="1"/>
              <a:t>البنك</a:t>
            </a:r>
            <a:r>
              <a:rPr dirty="0"/>
              <a:t> </a:t>
            </a:r>
            <a:r>
              <a:rPr dirty="0" err="1"/>
              <a:t>خلال</a:t>
            </a:r>
            <a:r>
              <a:rPr dirty="0"/>
              <a:t> </a:t>
            </a:r>
            <a:r>
              <a:rPr dirty="0" err="1"/>
              <a:t>مدة</a:t>
            </a:r>
            <a:r>
              <a:rPr dirty="0"/>
              <a:t> </a:t>
            </a:r>
            <a:r>
              <a:rPr dirty="0" err="1"/>
              <a:t>محددة</a:t>
            </a:r>
            <a:r>
              <a:rPr dirty="0"/>
              <a:t> </a:t>
            </a:r>
            <a:r>
              <a:rPr dirty="0" err="1"/>
              <a:t>ودون</a:t>
            </a:r>
            <a:r>
              <a:rPr dirty="0"/>
              <a:t> </a:t>
            </a:r>
            <a:r>
              <a:rPr dirty="0" err="1"/>
              <a:t>توقف</a:t>
            </a:r>
            <a:r>
              <a:rPr dirty="0"/>
              <a:t> ع </a:t>
            </a:r>
            <a:r>
              <a:rPr dirty="0" err="1"/>
              <a:t>شرط</a:t>
            </a:r>
            <a:r>
              <a:rPr dirty="0"/>
              <a:t> </a:t>
            </a:r>
            <a:r>
              <a:rPr dirty="0" err="1"/>
              <a:t>آخر</a:t>
            </a:r>
            <a:r>
              <a:rPr dirty="0"/>
              <a:t>.</a:t>
            </a:r>
          </a:p>
          <a:p>
            <a:pPr marL="200526" indent="-200526" algn="just" rtl="0">
              <a:spcBef>
                <a:spcPts val="0"/>
              </a:spcBef>
              <a:buClrTx/>
              <a:buSzPct val="100000"/>
              <a:buFontTx/>
              <a:buChar char="•"/>
              <a:defRPr sz="2000">
                <a:solidFill>
                  <a:schemeClr val="accent1">
                    <a:lumOff val="-9176"/>
                  </a:schemeClr>
                </a:solidFill>
              </a:defRPr>
            </a:pPr>
            <a:r>
              <a:rPr b="1" u="sng" dirty="0" err="1"/>
              <a:t>ومايميز</a:t>
            </a:r>
            <a:r>
              <a:rPr dirty="0"/>
              <a:t> </a:t>
            </a:r>
            <a:r>
              <a:rPr dirty="0" err="1"/>
              <a:t>خطاب</a:t>
            </a:r>
            <a:r>
              <a:rPr dirty="0"/>
              <a:t> </a:t>
            </a:r>
            <a:r>
              <a:rPr dirty="0" err="1"/>
              <a:t>الضمان</a:t>
            </a:r>
            <a:r>
              <a:rPr dirty="0"/>
              <a:t> </a:t>
            </a:r>
            <a:r>
              <a:rPr dirty="0" err="1"/>
              <a:t>سواء</a:t>
            </a:r>
            <a:r>
              <a:rPr dirty="0"/>
              <a:t> </a:t>
            </a:r>
            <a:r>
              <a:rPr dirty="0" err="1"/>
              <a:t>كان</a:t>
            </a:r>
            <a:r>
              <a:rPr dirty="0"/>
              <a:t> </a:t>
            </a:r>
            <a:r>
              <a:rPr dirty="0" err="1"/>
              <a:t>الدائن</a:t>
            </a:r>
            <a:r>
              <a:rPr dirty="0"/>
              <a:t> </a:t>
            </a:r>
            <a:r>
              <a:rPr dirty="0" err="1"/>
              <a:t>المستفيد</a:t>
            </a:r>
            <a:r>
              <a:rPr dirty="0"/>
              <a:t> </a:t>
            </a:r>
            <a:r>
              <a:rPr dirty="0" err="1"/>
              <a:t>جهة</a:t>
            </a:r>
            <a:r>
              <a:rPr dirty="0"/>
              <a:t> </a:t>
            </a:r>
            <a:r>
              <a:rPr dirty="0" err="1"/>
              <a:t>ادارية</a:t>
            </a:r>
            <a:r>
              <a:rPr dirty="0"/>
              <a:t> </a:t>
            </a:r>
            <a:r>
              <a:rPr dirty="0" err="1"/>
              <a:t>او</a:t>
            </a:r>
            <a:r>
              <a:rPr dirty="0"/>
              <a:t> </a:t>
            </a:r>
            <a:r>
              <a:rPr dirty="0" err="1"/>
              <a:t>مصلحة</a:t>
            </a:r>
            <a:r>
              <a:rPr dirty="0"/>
              <a:t> </a:t>
            </a:r>
            <a:r>
              <a:rPr dirty="0" err="1"/>
              <a:t>حكومية</a:t>
            </a:r>
            <a:r>
              <a:rPr dirty="0"/>
              <a:t> </a:t>
            </a:r>
            <a:r>
              <a:rPr dirty="0" err="1"/>
              <a:t>هو</a:t>
            </a:r>
            <a:r>
              <a:rPr dirty="0"/>
              <a:t> </a:t>
            </a:r>
            <a:r>
              <a:rPr dirty="0" err="1"/>
              <a:t>استقلال</a:t>
            </a:r>
            <a:r>
              <a:rPr dirty="0"/>
              <a:t> </a:t>
            </a:r>
            <a:r>
              <a:rPr dirty="0" err="1"/>
              <a:t>التزام</a:t>
            </a:r>
            <a:r>
              <a:rPr dirty="0"/>
              <a:t> </a:t>
            </a:r>
            <a:r>
              <a:rPr dirty="0" err="1"/>
              <a:t>البنك</a:t>
            </a:r>
            <a:r>
              <a:rPr dirty="0"/>
              <a:t> </a:t>
            </a:r>
            <a:r>
              <a:rPr dirty="0" err="1"/>
              <a:t>الكفيل</a:t>
            </a:r>
            <a:r>
              <a:rPr dirty="0"/>
              <a:t> </a:t>
            </a:r>
            <a:r>
              <a:rPr dirty="0" err="1"/>
              <a:t>عن</a:t>
            </a:r>
            <a:r>
              <a:rPr dirty="0"/>
              <a:t> </a:t>
            </a:r>
            <a:r>
              <a:rPr dirty="0" err="1"/>
              <a:t>العلاقات</a:t>
            </a:r>
            <a:r>
              <a:rPr dirty="0"/>
              <a:t> </a:t>
            </a:r>
            <a:r>
              <a:rPr dirty="0" err="1"/>
              <a:t>السابقة</a:t>
            </a:r>
            <a:r>
              <a:rPr dirty="0"/>
              <a:t> </a:t>
            </a:r>
            <a:r>
              <a:rPr dirty="0" err="1"/>
              <a:t>بين</a:t>
            </a:r>
            <a:r>
              <a:rPr dirty="0"/>
              <a:t> </a:t>
            </a:r>
            <a:r>
              <a:rPr dirty="0" err="1"/>
              <a:t>العميل</a:t>
            </a:r>
            <a:r>
              <a:rPr dirty="0"/>
              <a:t> و </a:t>
            </a:r>
            <a:r>
              <a:rPr dirty="0" err="1"/>
              <a:t>البنك</a:t>
            </a:r>
            <a:r>
              <a:rPr dirty="0"/>
              <a:t> </a:t>
            </a:r>
            <a:r>
              <a:rPr dirty="0" err="1"/>
              <a:t>أو</a:t>
            </a:r>
            <a:r>
              <a:rPr dirty="0"/>
              <a:t> </a:t>
            </a:r>
            <a:r>
              <a:rPr dirty="0" err="1"/>
              <a:t>بينه</a:t>
            </a:r>
            <a:r>
              <a:rPr dirty="0"/>
              <a:t> </a:t>
            </a:r>
            <a:r>
              <a:rPr dirty="0" err="1"/>
              <a:t>وبين</a:t>
            </a:r>
            <a:r>
              <a:rPr dirty="0"/>
              <a:t> </a:t>
            </a:r>
            <a:r>
              <a:rPr dirty="0" err="1"/>
              <a:t>المستفيد</a:t>
            </a:r>
            <a:r>
              <a:rPr dirty="0"/>
              <a:t> </a:t>
            </a:r>
            <a:r>
              <a:rPr dirty="0" err="1"/>
              <a:t>وقد</a:t>
            </a:r>
            <a:r>
              <a:rPr dirty="0"/>
              <a:t> </a:t>
            </a:r>
            <a:r>
              <a:rPr dirty="0" err="1"/>
              <a:t>تأكد</a:t>
            </a:r>
            <a:r>
              <a:rPr dirty="0"/>
              <a:t> </a:t>
            </a:r>
            <a:r>
              <a:rPr dirty="0" err="1"/>
              <a:t>هذا</a:t>
            </a:r>
            <a:r>
              <a:rPr dirty="0"/>
              <a:t> </a:t>
            </a:r>
            <a:r>
              <a:rPr dirty="0" err="1"/>
              <a:t>المعنى</a:t>
            </a:r>
            <a:r>
              <a:rPr dirty="0"/>
              <a:t> </a:t>
            </a:r>
            <a:r>
              <a:rPr dirty="0" err="1"/>
              <a:t>بأحكام</a:t>
            </a:r>
            <a:r>
              <a:rPr dirty="0"/>
              <a:t> </a:t>
            </a:r>
            <a:r>
              <a:rPr dirty="0" err="1"/>
              <a:t>قضائية</a:t>
            </a:r>
            <a:r>
              <a:rPr dirty="0"/>
              <a:t> </a:t>
            </a:r>
            <a:r>
              <a:rPr dirty="0" err="1"/>
              <a:t>متعددة</a:t>
            </a:r>
            <a:r>
              <a:rPr dirty="0"/>
              <a:t>.</a:t>
            </a:r>
          </a:p>
          <a:p>
            <a:pPr marL="0" indent="0" algn="just" rtl="0">
              <a:spcBef>
                <a:spcPts val="0"/>
              </a:spcBef>
              <a:buClrTx/>
              <a:buSzTx/>
              <a:buFontTx/>
              <a:buNone/>
              <a:defRPr sz="2000"/>
            </a:pPr>
            <a:endParaRPr dirty="0"/>
          </a:p>
          <a:p>
            <a:pPr marL="200526" indent="-200526" algn="just" rtl="0">
              <a:spcBef>
                <a:spcPts val="0"/>
              </a:spcBef>
              <a:buClrTx/>
              <a:buSzPct val="60000"/>
              <a:buFontTx/>
              <a:buBlip>
                <a:blip r:embed="rId4"/>
              </a:buBlip>
              <a:defRPr sz="2000" b="1"/>
            </a:pPr>
            <a:r>
              <a:rPr dirty="0" err="1"/>
              <a:t>في</a:t>
            </a:r>
            <a:r>
              <a:rPr dirty="0"/>
              <a:t> </a:t>
            </a:r>
            <a:r>
              <a:rPr dirty="0" err="1"/>
              <a:t>النظام</a:t>
            </a:r>
            <a:r>
              <a:rPr dirty="0"/>
              <a:t> </a:t>
            </a:r>
            <a:r>
              <a:rPr dirty="0" err="1"/>
              <a:t>السعودي</a:t>
            </a:r>
            <a:r>
              <a:rPr dirty="0"/>
              <a:t>/</a:t>
            </a:r>
          </a:p>
          <a:p>
            <a:pPr marL="0" indent="0" algn="just" rtl="0">
              <a:spcBef>
                <a:spcPts val="0"/>
              </a:spcBef>
              <a:buClrTx/>
              <a:buSzTx/>
              <a:buFontTx/>
              <a:buNone/>
              <a:defRPr sz="2000" b="1">
                <a:solidFill>
                  <a:schemeClr val="accent2">
                    <a:satOff val="-5641"/>
                    <a:lumOff val="-10745"/>
                  </a:schemeClr>
                </a:solidFill>
              </a:defRPr>
            </a:pPr>
            <a:r>
              <a:rPr dirty="0" err="1"/>
              <a:t>لم</a:t>
            </a:r>
            <a:r>
              <a:rPr dirty="0"/>
              <a:t> </a:t>
            </a:r>
            <a:r>
              <a:rPr dirty="0" err="1"/>
              <a:t>ينل</a:t>
            </a:r>
            <a:r>
              <a:rPr dirty="0"/>
              <a:t> </a:t>
            </a:r>
            <a:r>
              <a:rPr dirty="0" err="1"/>
              <a:t>تعريف</a:t>
            </a:r>
            <a:r>
              <a:rPr dirty="0"/>
              <a:t> </a:t>
            </a:r>
            <a:r>
              <a:rPr dirty="0" err="1"/>
              <a:t>خطاب</a:t>
            </a:r>
            <a:r>
              <a:rPr dirty="0"/>
              <a:t> </a:t>
            </a:r>
            <a:r>
              <a:rPr dirty="0" err="1"/>
              <a:t>الضمان</a:t>
            </a:r>
            <a:r>
              <a:rPr dirty="0"/>
              <a:t> </a:t>
            </a:r>
            <a:r>
              <a:rPr dirty="0" err="1"/>
              <a:t>من</a:t>
            </a:r>
            <a:r>
              <a:rPr dirty="0"/>
              <a:t> </a:t>
            </a:r>
            <a:r>
              <a:rPr dirty="0" err="1"/>
              <a:t>اهتمام</a:t>
            </a:r>
            <a:r>
              <a:rPr dirty="0"/>
              <a:t> </a:t>
            </a:r>
            <a:r>
              <a:rPr dirty="0" err="1"/>
              <a:t>المشرع</a:t>
            </a:r>
            <a:r>
              <a:rPr dirty="0"/>
              <a:t> </a:t>
            </a:r>
            <a:r>
              <a:rPr dirty="0" err="1"/>
              <a:t>والفقة</a:t>
            </a:r>
            <a:r>
              <a:rPr dirty="0"/>
              <a:t> </a:t>
            </a:r>
            <a:r>
              <a:rPr dirty="0" err="1"/>
              <a:t>القانوني</a:t>
            </a:r>
            <a:r>
              <a:rPr dirty="0"/>
              <a:t>.</a:t>
            </a:r>
          </a:p>
        </p:txBody>
      </p:sp>
    </p:spTree>
  </p:cSld>
  <p:clrMapOvr>
    <a:masterClrMapping/>
  </p:clrMapOvr>
  <p:transition spd="slow"/>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Autofit/>
          </a:bodyPr>
          <a:lstStyle/>
          <a:p>
            <a:r>
              <a:rPr lang="ar-SA" sz="2400" b="1" dirty="0" smtClean="0"/>
              <a:t>الوسائل القانونية التي يدفع بها الدائن غش مدينه ويحافظ بها على الضمان العام : </a:t>
            </a:r>
            <a:endParaRPr lang="en-US" sz="2400" b="1" dirty="0"/>
          </a:p>
        </p:txBody>
      </p:sp>
      <p:sp>
        <p:nvSpPr>
          <p:cNvPr id="3" name="Content Placeholder 2"/>
          <p:cNvSpPr>
            <a:spLocks noGrp="1"/>
          </p:cNvSpPr>
          <p:nvPr>
            <p:ph idx="1"/>
          </p:nvPr>
        </p:nvSpPr>
        <p:spPr>
          <a:xfrm>
            <a:off x="457200" y="838200"/>
            <a:ext cx="8229600" cy="5287963"/>
          </a:xfrm>
        </p:spPr>
        <p:txBody>
          <a:bodyPr/>
          <a:lstStyle/>
          <a:p>
            <a:pPr algn="r">
              <a:buNone/>
            </a:pPr>
            <a:r>
              <a:rPr lang="ar-SA" b="1" u="sng" dirty="0" smtClean="0">
                <a:cs typeface="+mj-cs"/>
              </a:rPr>
              <a:t>اولا : الوسائل التحفظية : </a:t>
            </a:r>
            <a:r>
              <a:rPr lang="ar-SA" b="1" dirty="0" smtClean="0">
                <a:cs typeface="+mj-cs"/>
              </a:rPr>
              <a:t>وهي اجراءات يتخذها الدائن على اموال المدين كوضع اختام على اموال المدين او تحرير محاضر جرد على اموال المدين عند افلاسه ، او دخوله خصما في دعوى رفعت من قبل او ضد المدين .</a:t>
            </a:r>
          </a:p>
          <a:p>
            <a:pPr algn="r">
              <a:buNone/>
            </a:pPr>
            <a:endParaRPr lang="ar-SA" b="1" dirty="0" smtClean="0">
              <a:cs typeface="+mj-cs"/>
            </a:endParaRPr>
          </a:p>
          <a:p>
            <a:pPr algn="r">
              <a:buNone/>
            </a:pPr>
            <a:r>
              <a:rPr lang="ar-SA" b="1" u="sng" dirty="0" smtClean="0">
                <a:cs typeface="+mj-cs"/>
              </a:rPr>
              <a:t>ثانيا : الوسائل التنفيذية : </a:t>
            </a:r>
            <a:r>
              <a:rPr lang="ar-SA" b="1" dirty="0" smtClean="0">
                <a:cs typeface="+mj-cs"/>
              </a:rPr>
              <a:t>وهي اجراءات في اصول المرافعات فيكون بها للدائن الي يحمل سند تنفيذي او حكم قضائي او ورقة رسمية او ورقة عرفية موقعة من المدين او مختومة بخاتمه ان يباشر بالتنفيذ على اموال المدين بالحجز عليها وبيعها بالمزاد العلني وتقسيم الاموال بين الدائنين .</a:t>
            </a:r>
            <a:r>
              <a:rPr lang="ar-SA" dirty="0" smtClean="0"/>
              <a:t> </a:t>
            </a:r>
            <a:endParaRPr lang="en-US"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5</a:t>
            </a:fld>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Autofit/>
          </a:bodyPr>
          <a:lstStyle/>
          <a:p>
            <a:r>
              <a:rPr lang="ar-SA" sz="2400" b="1" u="sng" dirty="0" smtClean="0"/>
              <a:t>الوسائل القانونية التي يدفع بها الدائن غش مدينه ويحافظ بها على الضمان العام : </a:t>
            </a:r>
            <a:endParaRPr lang="en-US" sz="2400" u="sng" dirty="0"/>
          </a:p>
        </p:txBody>
      </p:sp>
      <p:sp>
        <p:nvSpPr>
          <p:cNvPr id="3" name="Content Placeholder 2"/>
          <p:cNvSpPr>
            <a:spLocks noGrp="1"/>
          </p:cNvSpPr>
          <p:nvPr>
            <p:ph idx="1"/>
          </p:nvPr>
        </p:nvSpPr>
        <p:spPr>
          <a:xfrm>
            <a:off x="457200" y="838200"/>
            <a:ext cx="8229600" cy="5287963"/>
          </a:xfrm>
        </p:spPr>
        <p:txBody>
          <a:bodyPr>
            <a:normAutofit fontScale="70000" lnSpcReduction="20000"/>
          </a:bodyPr>
          <a:lstStyle/>
          <a:p>
            <a:pPr algn="r">
              <a:buNone/>
            </a:pPr>
            <a:endParaRPr lang="ar-SA" sz="3400" b="1" u="sng" dirty="0" smtClean="0">
              <a:cs typeface="+mj-cs"/>
            </a:endParaRPr>
          </a:p>
          <a:p>
            <a:pPr algn="r">
              <a:buNone/>
            </a:pPr>
            <a:r>
              <a:rPr lang="ar-SA" sz="3400" b="1" u="sng" dirty="0" smtClean="0">
                <a:cs typeface="+mj-cs"/>
              </a:rPr>
              <a:t>ثالثا : الوسائل غير التحفظية : وهي : </a:t>
            </a:r>
          </a:p>
          <a:p>
            <a:pPr algn="r">
              <a:buNone/>
            </a:pPr>
            <a:r>
              <a:rPr lang="ar-SA" sz="3400" b="1" u="sng" dirty="0" smtClean="0">
                <a:cs typeface="+mj-cs"/>
              </a:rPr>
              <a:t> 1-الدعوى غير المباشرة : </a:t>
            </a:r>
            <a:r>
              <a:rPr lang="ar-SA" b="1" dirty="0" smtClean="0">
                <a:cs typeface="+mj-cs"/>
              </a:rPr>
              <a:t>هي دعوى يباشرها الدائن بنفسه نيابة عن مدينه فيدفع بها تهاون المدين في المطالبة بحقوقه لدى الغير ويحافظ على ضمانه العام . </a:t>
            </a:r>
          </a:p>
          <a:p>
            <a:pPr algn="r">
              <a:buNone/>
            </a:pPr>
            <a:endParaRPr lang="ar-SA" b="1" dirty="0" smtClean="0">
              <a:cs typeface="+mj-cs"/>
            </a:endParaRPr>
          </a:p>
          <a:p>
            <a:pPr algn="r">
              <a:buNone/>
            </a:pPr>
            <a:r>
              <a:rPr lang="ar-SA" sz="3400" b="1" u="sng" dirty="0" smtClean="0">
                <a:cs typeface="+mj-cs"/>
              </a:rPr>
              <a:t>2-الدعوى البوليسية : </a:t>
            </a:r>
            <a:r>
              <a:rPr lang="ar-SA" b="1" dirty="0" smtClean="0">
                <a:cs typeface="+mj-cs"/>
              </a:rPr>
              <a:t>دعوى يرفعها الدائن ليدفع بها غش مدينه اذا تصرف المدين  اضرارا بحقوقه فيصبح تصرف مدينه غير نافذ في حقه مثل ابرام المدين عقد حقيقي غير صوري يضر بماله ويحمله التزامات ثقيلة . </a:t>
            </a:r>
          </a:p>
          <a:p>
            <a:pPr algn="r">
              <a:buNone/>
            </a:pPr>
            <a:endParaRPr lang="ar-SA" b="1" dirty="0" smtClean="0">
              <a:cs typeface="+mj-cs"/>
            </a:endParaRPr>
          </a:p>
          <a:p>
            <a:pPr algn="r">
              <a:buNone/>
            </a:pPr>
            <a:r>
              <a:rPr lang="ar-SA" sz="3400" b="1" dirty="0" smtClean="0">
                <a:cs typeface="+mj-cs"/>
              </a:rPr>
              <a:t>3-الدعوى الصورية : </a:t>
            </a:r>
            <a:r>
              <a:rPr lang="ar-SA" b="1" dirty="0" smtClean="0">
                <a:cs typeface="+mj-cs"/>
              </a:rPr>
              <a:t>دعوى يرفعها الدائن ويطعن فيها بتصرفات مدينة الصورية غير الحقيقية كتوقيع كمبيالة للغير للتهرب من التزاماته ، فيدفع غش المدين ويستبقي مال مدينه في ذمته المالية ويحفظ ضمانه العام    </a:t>
            </a:r>
          </a:p>
          <a:p>
            <a:pPr algn="r">
              <a:buNone/>
            </a:pPr>
            <a:endParaRPr lang="ar-SA" b="1" dirty="0" smtClean="0">
              <a:cs typeface="+mj-cs"/>
            </a:endParaRPr>
          </a:p>
          <a:p>
            <a:pPr algn="r">
              <a:buNone/>
            </a:pPr>
            <a:r>
              <a:rPr lang="ar-SA" sz="3400" b="1" dirty="0" smtClean="0">
                <a:cs typeface="+mj-cs"/>
              </a:rPr>
              <a:t>4-شهر اعسار المدين : </a:t>
            </a:r>
            <a:r>
              <a:rPr lang="ar-SA" b="1" dirty="0" smtClean="0">
                <a:cs typeface="+mj-cs"/>
              </a:rPr>
              <a:t>دعوى يطلب بها الدائن شهر اعسار مدينه وغل يده عن التصرف بامواله تصرفا ضارا والوفاء بحق دائن اخر وحفظ الضمان العام له .  </a:t>
            </a:r>
          </a:p>
          <a:p>
            <a:pPr algn="r">
              <a:buNone/>
            </a:pPr>
            <a:endParaRPr lang="ar-SA" b="1" dirty="0" smtClean="0">
              <a:cs typeface="+mj-cs"/>
            </a:endParaRPr>
          </a:p>
        </p:txBody>
      </p:sp>
      <p:sp>
        <p:nvSpPr>
          <p:cNvPr id="4" name="Slide Number Placeholder 3"/>
          <p:cNvSpPr>
            <a:spLocks noGrp="1"/>
          </p:cNvSpPr>
          <p:nvPr>
            <p:ph type="sldNum" sz="quarter" idx="12"/>
          </p:nvPr>
        </p:nvSpPr>
        <p:spPr/>
        <p:txBody>
          <a:bodyPr/>
          <a:lstStyle/>
          <a:p>
            <a:fld id="{B6F15528-21DE-4FAA-801E-634DDDAF4B2B}" type="slidenum">
              <a:rPr lang="en-US" smtClean="0"/>
              <a:pPr/>
              <a:t>6</a:t>
            </a:fld>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ar-SA" sz="2400" b="1" u="sng" dirty="0" smtClean="0"/>
              <a:t>الوسائل القانونية التي يدفع بها الدائن غش مدينه ويحافظ بها على الضمان العام : </a:t>
            </a:r>
            <a:endParaRPr lang="en-US" sz="2400" dirty="0"/>
          </a:p>
        </p:txBody>
      </p:sp>
      <p:sp>
        <p:nvSpPr>
          <p:cNvPr id="3" name="Content Placeholder 2"/>
          <p:cNvSpPr>
            <a:spLocks noGrp="1"/>
          </p:cNvSpPr>
          <p:nvPr>
            <p:ph idx="1"/>
          </p:nvPr>
        </p:nvSpPr>
        <p:spPr>
          <a:xfrm>
            <a:off x="457200" y="914400"/>
            <a:ext cx="8229600" cy="5211763"/>
          </a:xfrm>
        </p:spPr>
        <p:txBody>
          <a:bodyPr>
            <a:normAutofit fontScale="92500" lnSpcReduction="10000"/>
          </a:bodyPr>
          <a:lstStyle/>
          <a:p>
            <a:pPr algn="r">
              <a:buNone/>
            </a:pPr>
            <a:endParaRPr lang="ar-SA" sz="3500" b="1" u="sng" dirty="0" smtClean="0"/>
          </a:p>
          <a:p>
            <a:pPr algn="r">
              <a:buNone/>
            </a:pPr>
            <a:r>
              <a:rPr lang="ar-SA" sz="3500" b="1" u="sng" dirty="0" smtClean="0"/>
              <a:t>5-الحق في الحبس والمقاصة القانونية : </a:t>
            </a:r>
            <a:endParaRPr lang="en-US" sz="3500" b="1" u="sng" dirty="0" smtClean="0"/>
          </a:p>
          <a:p>
            <a:pPr algn="r">
              <a:buNone/>
            </a:pPr>
            <a:r>
              <a:rPr lang="ar-SA" b="1" u="sng" dirty="0" smtClean="0"/>
              <a:t>حق الحبس : </a:t>
            </a:r>
            <a:r>
              <a:rPr lang="ar-SA" b="1" dirty="0" smtClean="0"/>
              <a:t>هو ان للدائن حبس مالا مملوكا للمدين يقع تحت يده  ليستوفي حقا له .</a:t>
            </a:r>
          </a:p>
          <a:p>
            <a:pPr algn="r">
              <a:buNone/>
            </a:pPr>
            <a:r>
              <a:rPr lang="ar-SA" b="1" u="sng" dirty="0" smtClean="0"/>
              <a:t>المقاصة القانونية : </a:t>
            </a:r>
            <a:r>
              <a:rPr lang="ar-SA" b="1" dirty="0" smtClean="0"/>
              <a:t>هي الوسيلة القانونية لحفظ حق الدائن وضمانه بتوافر شروطها ؛ وذلك في الحالة التي يكون فيها الدائن مدينا بنفس الوقت لمدينه فيكون له اولوية في استيفاء حقه قبل البدائنين لاخرين في حدودج الدين الذي على المدين.</a:t>
            </a:r>
          </a:p>
          <a:p>
            <a:pPr algn="r">
              <a:buNone/>
            </a:pPr>
            <a:endParaRPr lang="ar-SA" b="1" dirty="0" smtClean="0"/>
          </a:p>
          <a:p>
            <a:pPr algn="r">
              <a:buNone/>
            </a:pPr>
            <a:r>
              <a:rPr lang="ar-SA" b="1" dirty="0" smtClean="0"/>
              <a:t>لذلك فان فكرة الضمان العام غير كافية وحدها فكان لا بد من وجود نوع اخر من الضمان .    </a:t>
            </a:r>
            <a:endParaRPr lang="en-US" b="1"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7</a:t>
            </a:fld>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63562"/>
          </a:xfrm>
        </p:spPr>
        <p:txBody>
          <a:bodyPr>
            <a:normAutofit fontScale="90000"/>
          </a:bodyPr>
          <a:lstStyle/>
          <a:p>
            <a:r>
              <a:rPr lang="ar-SA" b="1" u="sng" dirty="0" smtClean="0"/>
              <a:t>انواع الضمان </a:t>
            </a:r>
            <a:endParaRPr lang="en-US" dirty="0"/>
          </a:p>
        </p:txBody>
      </p:sp>
      <p:sp>
        <p:nvSpPr>
          <p:cNvPr id="3" name="Content Placeholder 2"/>
          <p:cNvSpPr>
            <a:spLocks noGrp="1"/>
          </p:cNvSpPr>
          <p:nvPr>
            <p:ph idx="1"/>
          </p:nvPr>
        </p:nvSpPr>
        <p:spPr>
          <a:xfrm>
            <a:off x="457200" y="914400"/>
            <a:ext cx="8229600" cy="5211763"/>
          </a:xfrm>
        </p:spPr>
        <p:txBody>
          <a:bodyPr>
            <a:normAutofit fontScale="92500" lnSpcReduction="10000"/>
          </a:bodyPr>
          <a:lstStyle/>
          <a:p>
            <a:pPr algn="r">
              <a:buNone/>
            </a:pPr>
            <a:endParaRPr lang="ar-SA" b="1" u="sng" dirty="0" smtClean="0">
              <a:cs typeface="+mj-cs"/>
            </a:endParaRPr>
          </a:p>
          <a:p>
            <a:pPr algn="r">
              <a:buNone/>
            </a:pPr>
            <a:r>
              <a:rPr lang="ar-SA" b="1" u="sng" dirty="0" smtClean="0">
                <a:cs typeface="+mj-cs"/>
              </a:rPr>
              <a:t>ثانيا : الضمان الخاص : وهو نوعان :</a:t>
            </a:r>
          </a:p>
          <a:p>
            <a:pPr algn="r">
              <a:buNone/>
            </a:pPr>
            <a:r>
              <a:rPr lang="ar-SA" b="1" u="sng" dirty="0" smtClean="0">
                <a:cs typeface="+mj-cs"/>
              </a:rPr>
              <a:t>اولا : الضمان الشخصي :</a:t>
            </a:r>
            <a:r>
              <a:rPr lang="ar-SA" b="1" dirty="0" smtClean="0">
                <a:cs typeface="+mj-cs"/>
              </a:rPr>
              <a:t>هو ضم ذمة او اكثر الى ذمة المدين الاصلي لاقتضاء الدائن حقه ان اعسر المدين الاصلي ، فيكون بمواجهة الدائن مدينان او اكثر، ومن صوره </a:t>
            </a:r>
            <a:r>
              <a:rPr lang="ar-SA" sz="4300" b="1" u="sng" dirty="0" smtClean="0">
                <a:cs typeface="+mj-cs"/>
              </a:rPr>
              <a:t>الكفالة </a:t>
            </a:r>
            <a:r>
              <a:rPr lang="ar-SA" b="1" dirty="0" smtClean="0">
                <a:cs typeface="+mj-cs"/>
              </a:rPr>
              <a:t>، تضامن المدينين ، الانابة ، الدعوى المباشرة .  </a:t>
            </a:r>
          </a:p>
          <a:p>
            <a:pPr algn="r">
              <a:buNone/>
            </a:pPr>
            <a:endParaRPr lang="ar-SA" b="1" dirty="0" smtClean="0">
              <a:cs typeface="+mj-cs"/>
            </a:endParaRPr>
          </a:p>
          <a:p>
            <a:pPr algn="r">
              <a:buNone/>
            </a:pPr>
            <a:r>
              <a:rPr lang="ar-SA" b="1" u="sng" dirty="0" smtClean="0">
                <a:cs typeface="+mj-cs"/>
              </a:rPr>
              <a:t>ثانيا : الضمان العيني : </a:t>
            </a:r>
            <a:r>
              <a:rPr lang="ar-SA" b="1" dirty="0" smtClean="0">
                <a:cs typeface="+mj-cs"/>
              </a:rPr>
              <a:t>ان يخصص مال معين من قبل المدين او الغير للوفاء بحق الدائن فيكون للدائن حق التقدم والتتبع على هذا المال . فيكون الدائن في مأمن عن اعسار او غش او اهمال المدين او كفيله . </a:t>
            </a:r>
          </a:p>
        </p:txBody>
      </p:sp>
      <p:sp>
        <p:nvSpPr>
          <p:cNvPr id="4" name="Slide Number Placeholder 3"/>
          <p:cNvSpPr>
            <a:spLocks noGrp="1"/>
          </p:cNvSpPr>
          <p:nvPr>
            <p:ph type="sldNum" sz="quarter" idx="12"/>
          </p:nvPr>
        </p:nvSpPr>
        <p:spPr/>
        <p:txBody>
          <a:bodyPr/>
          <a:lstStyle/>
          <a:p>
            <a:fld id="{B6F15528-21DE-4FAA-801E-634DDDAF4B2B}" type="slidenum">
              <a:rPr lang="en-US" smtClean="0"/>
              <a:pPr/>
              <a:t>8</a:t>
            </a:fld>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592763"/>
          </a:xfrm>
        </p:spPr>
        <p:txBody>
          <a:bodyPr/>
          <a:lstStyle/>
          <a:p>
            <a:pPr algn="r">
              <a:buNone/>
            </a:pPr>
            <a:endParaRPr lang="ar-SA" b="1" dirty="0" smtClean="0"/>
          </a:p>
          <a:p>
            <a:pPr algn="r">
              <a:buNone/>
            </a:pPr>
            <a:r>
              <a:rPr lang="ar-SA" b="1" dirty="0" smtClean="0"/>
              <a:t>الضمان العيني افضل من الضمان الشخصي  لاسباب :</a:t>
            </a:r>
          </a:p>
          <a:p>
            <a:pPr algn="r">
              <a:buNone/>
            </a:pPr>
            <a:endParaRPr lang="ar-SA" b="1" dirty="0" smtClean="0"/>
          </a:p>
          <a:p>
            <a:pPr algn="r">
              <a:buNone/>
            </a:pPr>
            <a:r>
              <a:rPr lang="ar-SA" b="1" dirty="0" smtClean="0"/>
              <a:t>1- يكون فيه للدائن حق التقدم والتتبع على مال المدين في الضمان العيني اما الشخصي  فيظل الدائن عرضة لاعسار واهما وغش المدين .</a:t>
            </a:r>
          </a:p>
          <a:p>
            <a:pPr algn="r">
              <a:buNone/>
            </a:pPr>
            <a:endParaRPr lang="ar-SA" b="1" dirty="0" smtClean="0"/>
          </a:p>
          <a:p>
            <a:pPr algn="r">
              <a:buNone/>
            </a:pPr>
            <a:r>
              <a:rPr lang="ar-SA" b="1" dirty="0" smtClean="0"/>
              <a:t>2- وفي الضمان الشخصي  يبقى الدائن معرضا لمزاحمة سائر الدائنين العاديين ويتقاسم  معهم مال المدين على قدم المساواة .</a:t>
            </a:r>
            <a:endParaRPr lang="en-US" b="1" dirty="0" smtClean="0"/>
          </a:p>
        </p:txBody>
      </p:sp>
      <p:sp>
        <p:nvSpPr>
          <p:cNvPr id="4" name="Slide Number Placeholder 3"/>
          <p:cNvSpPr>
            <a:spLocks noGrp="1"/>
          </p:cNvSpPr>
          <p:nvPr>
            <p:ph type="sldNum" sz="quarter" idx="12"/>
          </p:nvPr>
        </p:nvSpPr>
        <p:spPr/>
        <p:txBody>
          <a:bodyPr/>
          <a:lstStyle/>
          <a:p>
            <a:fld id="{B6F15528-21DE-4FAA-801E-634DDDAF4B2B}" type="slidenum">
              <a:rPr lang="en-US" smtClean="0"/>
              <a:pPr/>
              <a:t>9</a:t>
            </a:fld>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151</TotalTime>
  <Words>3708</Words>
  <Application>Microsoft Office PowerPoint</Application>
  <PresentationFormat>On-screen Show (4:3)</PresentationFormat>
  <Paragraphs>319</Paragraphs>
  <Slides>40</Slides>
  <Notes>0</Notes>
  <HiddenSlides>0</HiddenSlides>
  <MMClips>0</MMClips>
  <ScaleCrop>false</ScaleCrop>
  <HeadingPairs>
    <vt:vector size="4" baseType="variant">
      <vt:variant>
        <vt:lpstr>Theme</vt:lpstr>
      </vt:variant>
      <vt:variant>
        <vt:i4>1</vt:i4>
      </vt:variant>
      <vt:variant>
        <vt:lpstr>Slide Titles</vt:lpstr>
      </vt:variant>
      <vt:variant>
        <vt:i4>40</vt:i4>
      </vt:variant>
    </vt:vector>
  </HeadingPairs>
  <TitlesOfParts>
    <vt:vector size="41" baseType="lpstr">
      <vt:lpstr>Office Theme</vt:lpstr>
      <vt:lpstr>Slide 1</vt:lpstr>
      <vt:lpstr>المعنى العام والخاص للضمان </vt:lpstr>
      <vt:lpstr>انواع الضمان </vt:lpstr>
      <vt:lpstr>هل يكفي الضمان العام لضمان حقوق الدائنين ؟ </vt:lpstr>
      <vt:lpstr>الوسائل القانونية التي يدفع بها الدائن غش مدينه ويحافظ بها على الضمان العام : </vt:lpstr>
      <vt:lpstr>الوسائل القانونية التي يدفع بها الدائن غش مدينه ويحافظ بها على الضمان العام : </vt:lpstr>
      <vt:lpstr>الوسائل القانونية التي يدفع بها الدائن غش مدينه ويحافظ بها على الضمان العام : </vt:lpstr>
      <vt:lpstr>انواع الضمان </vt:lpstr>
      <vt:lpstr>Slide 9</vt:lpstr>
      <vt:lpstr>تعريف الكفالة </vt:lpstr>
      <vt:lpstr>خصائص الكفالة </vt:lpstr>
      <vt:lpstr>خصائص الكفالة </vt:lpstr>
      <vt:lpstr>خصائص الكفالة </vt:lpstr>
      <vt:lpstr>خصائص الكفالة </vt:lpstr>
      <vt:lpstr>الطبيعة القانونية للكفالة </vt:lpstr>
      <vt:lpstr>الطبيعة القانونية للكفالة </vt:lpstr>
      <vt:lpstr>Slide 17</vt:lpstr>
      <vt:lpstr>Slide 18</vt:lpstr>
      <vt:lpstr>Slide 19</vt:lpstr>
      <vt:lpstr>Slide 20</vt:lpstr>
      <vt:lpstr>Slide 21</vt:lpstr>
      <vt:lpstr>Slide 22</vt:lpstr>
      <vt:lpstr>Slide 23</vt:lpstr>
      <vt:lpstr>Slide 24</vt:lpstr>
      <vt:lpstr>Slide 25</vt:lpstr>
      <vt:lpstr>Slide 26</vt:lpstr>
      <vt:lpstr>Slide 27</vt:lpstr>
      <vt:lpstr>Slide 28</vt:lpstr>
      <vt:lpstr>Slide 29</vt:lpstr>
      <vt:lpstr>Slide 30</vt:lpstr>
      <vt:lpstr>Slide 31</vt:lpstr>
      <vt:lpstr>Slide 32</vt:lpstr>
      <vt:lpstr>Slide 33</vt:lpstr>
      <vt:lpstr>Slide 34</vt:lpstr>
      <vt:lpstr>Slide 35</vt:lpstr>
      <vt:lpstr>Slide 36</vt:lpstr>
      <vt:lpstr>Slide 37</vt:lpstr>
      <vt:lpstr>Slide 38</vt:lpstr>
      <vt:lpstr>Slide 39</vt:lpstr>
      <vt:lpstr>Slide 40</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eman</dc:creator>
  <cp:lastModifiedBy>eman</cp:lastModifiedBy>
  <cp:revision>37</cp:revision>
  <dcterms:created xsi:type="dcterms:W3CDTF">2006-08-16T00:00:00Z</dcterms:created>
  <dcterms:modified xsi:type="dcterms:W3CDTF">2016-09-28T22:07:51Z</dcterms:modified>
</cp:coreProperties>
</file>

<file path=docProps/thumbnail.jpeg>
</file>