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69" r:id="rId2"/>
    <p:sldId id="262" r:id="rId3"/>
    <p:sldId id="257" r:id="rId4"/>
    <p:sldId id="258" r:id="rId5"/>
    <p:sldId id="263" r:id="rId6"/>
    <p:sldId id="267" r:id="rId7"/>
    <p:sldId id="256" r:id="rId8"/>
    <p:sldId id="261" r:id="rId9"/>
    <p:sldId id="264" r:id="rId10"/>
    <p:sldId id="270" r:id="rId11"/>
    <p:sldId id="265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00" autoAdjust="0"/>
    <p:restoredTop sz="94658" autoAdjust="0"/>
  </p:normalViewPr>
  <p:slideViewPr>
    <p:cSldViewPr>
      <p:cViewPr varScale="1">
        <p:scale>
          <a:sx n="70" d="100"/>
          <a:sy n="70" d="100"/>
        </p:scale>
        <p:origin x="141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E76520-53B3-437F-970F-928AB41C5E6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A8C561A-2DE2-4DE9-92A7-BB1FB000C235}">
      <dgm:prSet/>
      <dgm:spPr/>
      <dgm:t>
        <a:bodyPr/>
        <a:lstStyle/>
        <a:p>
          <a:pPr rtl="1"/>
          <a:r>
            <a:rPr lang="ar-SA" b="1" smtClean="0"/>
            <a:t>ماهي ألاملاح في التربة؟</a:t>
          </a:r>
          <a:endParaRPr lang="en-GB"/>
        </a:p>
      </dgm:t>
    </dgm:pt>
    <dgm:pt modelId="{84FCD9B4-39BA-470E-A4F3-1C1D79B05C89}" type="parTrans" cxnId="{8D4B0823-6711-4DE2-9FAB-728B8EF919B9}">
      <dgm:prSet/>
      <dgm:spPr/>
      <dgm:t>
        <a:bodyPr/>
        <a:lstStyle/>
        <a:p>
          <a:endParaRPr lang="en-GB"/>
        </a:p>
      </dgm:t>
    </dgm:pt>
    <dgm:pt modelId="{8D5B1C11-A9C7-45EE-91F0-460EEEA2289D}" type="sibTrans" cxnId="{8D4B0823-6711-4DE2-9FAB-728B8EF919B9}">
      <dgm:prSet/>
      <dgm:spPr/>
      <dgm:t>
        <a:bodyPr/>
        <a:lstStyle/>
        <a:p>
          <a:endParaRPr lang="en-GB"/>
        </a:p>
      </dgm:t>
    </dgm:pt>
    <dgm:pt modelId="{753E9F57-406C-4EDB-B276-0879F5B2D781}">
      <dgm:prSet/>
      <dgm:spPr/>
      <dgm:t>
        <a:bodyPr/>
        <a:lstStyle/>
        <a:p>
          <a:pPr rtl="1"/>
          <a:r>
            <a:rPr lang="ar-SA" b="1" dirty="0" smtClean="0"/>
            <a:t>انيونات الكربونات </a:t>
          </a:r>
          <a:r>
            <a:rPr lang="en-US" b="1" dirty="0" smtClean="0"/>
            <a:t>CO</a:t>
          </a:r>
          <a:r>
            <a:rPr lang="en-US" b="1" baseline="-25000" dirty="0" smtClean="0"/>
            <a:t>3</a:t>
          </a:r>
          <a:r>
            <a:rPr lang="en-US" b="1" baseline="30000" dirty="0" smtClean="0"/>
            <a:t>-</a:t>
          </a:r>
          <a:r>
            <a:rPr lang="ar-SA" b="1" dirty="0" smtClean="0"/>
            <a:t> والبيكربونات </a:t>
          </a:r>
          <a:r>
            <a:rPr lang="en-US" b="1" dirty="0" smtClean="0"/>
            <a:t>HCO</a:t>
          </a:r>
          <a:r>
            <a:rPr lang="en-US" b="1" baseline="-25000" dirty="0" smtClean="0"/>
            <a:t>3</a:t>
          </a:r>
          <a:r>
            <a:rPr lang="en-US" b="1" baseline="30000" dirty="0" smtClean="0"/>
            <a:t>-</a:t>
          </a:r>
          <a:r>
            <a:rPr lang="ar-SA" b="1" dirty="0" smtClean="0"/>
            <a:t> والكلوريد </a:t>
          </a:r>
          <a:r>
            <a:rPr lang="en-US" b="1" dirty="0" smtClean="0"/>
            <a:t>Cl</a:t>
          </a:r>
          <a:r>
            <a:rPr lang="en-US" b="1" baseline="30000" dirty="0" smtClean="0"/>
            <a:t>-</a:t>
          </a:r>
          <a:r>
            <a:rPr lang="en-US" b="1" dirty="0" smtClean="0"/>
            <a:t> </a:t>
          </a:r>
          <a:r>
            <a:rPr lang="ar-SA" b="1" dirty="0" smtClean="0"/>
            <a:t> والكبريتات</a:t>
          </a:r>
          <a:r>
            <a:rPr lang="en-US" b="1" dirty="0" smtClean="0"/>
            <a:t>SO</a:t>
          </a:r>
          <a:r>
            <a:rPr lang="en-US" b="1" baseline="30000" dirty="0" smtClean="0"/>
            <a:t>-</a:t>
          </a:r>
          <a:r>
            <a:rPr lang="en-US" b="1" baseline="-25000" dirty="0" smtClean="0"/>
            <a:t>4</a:t>
          </a:r>
          <a:r>
            <a:rPr lang="en-US" b="1" dirty="0" smtClean="0"/>
            <a:t> </a:t>
          </a:r>
          <a:r>
            <a:rPr lang="ar-SA" b="1" dirty="0" smtClean="0"/>
            <a:t>الذائبة في الماء. </a:t>
          </a:r>
          <a:endParaRPr lang="en-GB" dirty="0"/>
        </a:p>
      </dgm:t>
    </dgm:pt>
    <dgm:pt modelId="{863017B1-E6A3-4D06-8384-84C2CB83408D}" type="parTrans" cxnId="{5B926042-6393-410B-8B0E-A88723384D04}">
      <dgm:prSet/>
      <dgm:spPr/>
      <dgm:t>
        <a:bodyPr/>
        <a:lstStyle/>
        <a:p>
          <a:endParaRPr lang="en-GB"/>
        </a:p>
      </dgm:t>
    </dgm:pt>
    <dgm:pt modelId="{D4903D16-ACB1-4EAB-9086-1A8B19064AC3}" type="sibTrans" cxnId="{5B926042-6393-410B-8B0E-A88723384D04}">
      <dgm:prSet/>
      <dgm:spPr/>
      <dgm:t>
        <a:bodyPr/>
        <a:lstStyle/>
        <a:p>
          <a:endParaRPr lang="en-GB"/>
        </a:p>
      </dgm:t>
    </dgm:pt>
    <dgm:pt modelId="{D8E5BA9F-D735-4BFD-9AED-8FC78F8E2D1F}">
      <dgm:prSet/>
      <dgm:spPr/>
      <dgm:t>
        <a:bodyPr/>
        <a:lstStyle/>
        <a:p>
          <a:pPr rtl="1"/>
          <a:r>
            <a:rPr lang="ar-SA" b="1" smtClean="0"/>
            <a:t>كتيونات الصوديوم , المغنسيوم والبوتاسيوم.</a:t>
          </a:r>
          <a:r>
            <a:rPr lang="ar-SA" smtClean="0"/>
            <a:t> </a:t>
          </a:r>
          <a:endParaRPr lang="en-GB"/>
        </a:p>
      </dgm:t>
    </dgm:pt>
    <dgm:pt modelId="{0AC3B4AE-AF2A-4730-A754-03BAFE226F91}" type="parTrans" cxnId="{CC40F79A-D846-4CB2-AC4D-614CDC86195A}">
      <dgm:prSet/>
      <dgm:spPr/>
      <dgm:t>
        <a:bodyPr/>
        <a:lstStyle/>
        <a:p>
          <a:endParaRPr lang="en-GB"/>
        </a:p>
      </dgm:t>
    </dgm:pt>
    <dgm:pt modelId="{5664C74D-B168-4512-BBA4-EB1D175527F6}" type="sibTrans" cxnId="{CC40F79A-D846-4CB2-AC4D-614CDC86195A}">
      <dgm:prSet/>
      <dgm:spPr/>
      <dgm:t>
        <a:bodyPr/>
        <a:lstStyle/>
        <a:p>
          <a:endParaRPr lang="en-GB"/>
        </a:p>
      </dgm:t>
    </dgm:pt>
    <dgm:pt modelId="{2628CB26-0CFC-4C16-8AE8-A9F37CC2F54E}">
      <dgm:prSet/>
      <dgm:spPr/>
      <dgm:t>
        <a:bodyPr/>
        <a:lstStyle/>
        <a:p>
          <a:pPr rtl="1"/>
          <a:r>
            <a:rPr lang="ar-SA" b="1" smtClean="0"/>
            <a:t>يتأثر نمو النباتات بتركيز ونوع الأملاح الذائبة</a:t>
          </a:r>
          <a:endParaRPr lang="en-GB"/>
        </a:p>
      </dgm:t>
    </dgm:pt>
    <dgm:pt modelId="{A24CDCDC-E0A6-4345-B896-64444BBD705A}" type="parTrans" cxnId="{0A7F8E60-F777-4A1D-828D-7ADF35C7EEDE}">
      <dgm:prSet/>
      <dgm:spPr/>
      <dgm:t>
        <a:bodyPr/>
        <a:lstStyle/>
        <a:p>
          <a:endParaRPr lang="en-GB"/>
        </a:p>
      </dgm:t>
    </dgm:pt>
    <dgm:pt modelId="{058CE27A-84E9-48FD-B5E1-DEAD91717166}" type="sibTrans" cxnId="{0A7F8E60-F777-4A1D-828D-7ADF35C7EEDE}">
      <dgm:prSet/>
      <dgm:spPr/>
      <dgm:t>
        <a:bodyPr/>
        <a:lstStyle/>
        <a:p>
          <a:endParaRPr lang="en-GB"/>
        </a:p>
      </dgm:t>
    </dgm:pt>
    <dgm:pt modelId="{9B6B07F8-5A06-4AF8-B986-FF1B964456DC}">
      <dgm:prSet/>
      <dgm:spPr/>
      <dgm:t>
        <a:bodyPr/>
        <a:lstStyle/>
        <a:p>
          <a:pPr rtl="1"/>
          <a:r>
            <a:rPr lang="ar-SA" b="1" dirty="0" smtClean="0"/>
            <a:t>تسمى الأراضي المحتوية على كميات زائدة من الاملاح بألاراضي الملحية</a:t>
          </a:r>
          <a:r>
            <a:rPr lang="en-US" b="1" dirty="0" smtClean="0"/>
            <a:t>Saline soils </a:t>
          </a:r>
          <a:r>
            <a:rPr lang="ar-SA" b="1" dirty="0" smtClean="0"/>
            <a:t> . </a:t>
          </a:r>
          <a:endParaRPr lang="en-GB" dirty="0"/>
        </a:p>
      </dgm:t>
    </dgm:pt>
    <dgm:pt modelId="{3BAD83C6-23B4-4900-8AEE-41E5F129D958}" type="parTrans" cxnId="{499EBE3B-25DB-42EA-889B-A8827570B59D}">
      <dgm:prSet/>
      <dgm:spPr/>
      <dgm:t>
        <a:bodyPr/>
        <a:lstStyle/>
        <a:p>
          <a:endParaRPr lang="en-GB"/>
        </a:p>
      </dgm:t>
    </dgm:pt>
    <dgm:pt modelId="{A7828670-9D08-4314-8505-95EEB4DD2645}" type="sibTrans" cxnId="{499EBE3B-25DB-42EA-889B-A8827570B59D}">
      <dgm:prSet/>
      <dgm:spPr/>
      <dgm:t>
        <a:bodyPr/>
        <a:lstStyle/>
        <a:p>
          <a:endParaRPr lang="en-GB"/>
        </a:p>
      </dgm:t>
    </dgm:pt>
    <dgm:pt modelId="{F9FC89A5-B774-42C1-AB5D-2505CC4D859A}" type="pres">
      <dgm:prSet presAssocID="{FFE76520-53B3-437F-970F-928AB41C5E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8157BC1-51A4-495A-B58C-9EC934881FDF}" type="pres">
      <dgm:prSet presAssocID="{6A8C561A-2DE2-4DE9-92A7-BB1FB000C23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AE5255-40A8-414C-B66E-D51C94619C55}" type="pres">
      <dgm:prSet presAssocID="{6A8C561A-2DE2-4DE9-92A7-BB1FB000C23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781719-0B1C-4FAB-8C86-3EDF8D5DCB07}" type="pres">
      <dgm:prSet presAssocID="{2628CB26-0CFC-4C16-8AE8-A9F37CC2F54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392C7-929E-4731-85C6-35B20B5D9A21}" type="pres">
      <dgm:prSet presAssocID="{058CE27A-84E9-48FD-B5E1-DEAD91717166}" presName="spacer" presStyleCnt="0"/>
      <dgm:spPr/>
    </dgm:pt>
    <dgm:pt modelId="{C0EF7585-20D6-478C-8CFD-DD5F975AA1E1}" type="pres">
      <dgm:prSet presAssocID="{9B6B07F8-5A06-4AF8-B986-FF1B964456D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A7F8E60-F777-4A1D-828D-7ADF35C7EEDE}" srcId="{FFE76520-53B3-437F-970F-928AB41C5E66}" destId="{2628CB26-0CFC-4C16-8AE8-A9F37CC2F54E}" srcOrd="1" destOrd="0" parTransId="{A24CDCDC-E0A6-4345-B896-64444BBD705A}" sibTransId="{058CE27A-84E9-48FD-B5E1-DEAD91717166}"/>
    <dgm:cxn modelId="{053013A5-46D8-49C5-A31B-A6E6535537CA}" type="presOf" srcId="{FFE76520-53B3-437F-970F-928AB41C5E66}" destId="{F9FC89A5-B774-42C1-AB5D-2505CC4D859A}" srcOrd="0" destOrd="0" presId="urn:microsoft.com/office/officeart/2005/8/layout/vList2"/>
    <dgm:cxn modelId="{5B926042-6393-410B-8B0E-A88723384D04}" srcId="{6A8C561A-2DE2-4DE9-92A7-BB1FB000C235}" destId="{753E9F57-406C-4EDB-B276-0879F5B2D781}" srcOrd="0" destOrd="0" parTransId="{863017B1-E6A3-4D06-8384-84C2CB83408D}" sibTransId="{D4903D16-ACB1-4EAB-9086-1A8B19064AC3}"/>
    <dgm:cxn modelId="{38C7F360-CF30-4DDE-9847-B154FEAD44C0}" type="presOf" srcId="{D8E5BA9F-D735-4BFD-9AED-8FC78F8E2D1F}" destId="{27AE5255-40A8-414C-B66E-D51C94619C55}" srcOrd="0" destOrd="1" presId="urn:microsoft.com/office/officeart/2005/8/layout/vList2"/>
    <dgm:cxn modelId="{CC40F79A-D846-4CB2-AC4D-614CDC86195A}" srcId="{6A8C561A-2DE2-4DE9-92A7-BB1FB000C235}" destId="{D8E5BA9F-D735-4BFD-9AED-8FC78F8E2D1F}" srcOrd="1" destOrd="0" parTransId="{0AC3B4AE-AF2A-4730-A754-03BAFE226F91}" sibTransId="{5664C74D-B168-4512-BBA4-EB1D175527F6}"/>
    <dgm:cxn modelId="{18428C7F-E1E2-41EB-8260-B7940228DEFD}" type="presOf" srcId="{2628CB26-0CFC-4C16-8AE8-A9F37CC2F54E}" destId="{44781719-0B1C-4FAB-8C86-3EDF8D5DCB07}" srcOrd="0" destOrd="0" presId="urn:microsoft.com/office/officeart/2005/8/layout/vList2"/>
    <dgm:cxn modelId="{8D4B0823-6711-4DE2-9FAB-728B8EF919B9}" srcId="{FFE76520-53B3-437F-970F-928AB41C5E66}" destId="{6A8C561A-2DE2-4DE9-92A7-BB1FB000C235}" srcOrd="0" destOrd="0" parTransId="{84FCD9B4-39BA-470E-A4F3-1C1D79B05C89}" sibTransId="{8D5B1C11-A9C7-45EE-91F0-460EEEA2289D}"/>
    <dgm:cxn modelId="{87BCFC76-FCEF-464F-AEFC-37343FCA8512}" type="presOf" srcId="{9B6B07F8-5A06-4AF8-B986-FF1B964456DC}" destId="{C0EF7585-20D6-478C-8CFD-DD5F975AA1E1}" srcOrd="0" destOrd="0" presId="urn:microsoft.com/office/officeart/2005/8/layout/vList2"/>
    <dgm:cxn modelId="{499EBE3B-25DB-42EA-889B-A8827570B59D}" srcId="{FFE76520-53B3-437F-970F-928AB41C5E66}" destId="{9B6B07F8-5A06-4AF8-B986-FF1B964456DC}" srcOrd="2" destOrd="0" parTransId="{3BAD83C6-23B4-4900-8AEE-41E5F129D958}" sibTransId="{A7828670-9D08-4314-8505-95EEB4DD2645}"/>
    <dgm:cxn modelId="{4C464E84-0713-4667-A21B-652584E38CFC}" type="presOf" srcId="{6A8C561A-2DE2-4DE9-92A7-BB1FB000C235}" destId="{D8157BC1-51A4-495A-B58C-9EC934881FDF}" srcOrd="0" destOrd="0" presId="urn:microsoft.com/office/officeart/2005/8/layout/vList2"/>
    <dgm:cxn modelId="{776E4864-F039-4A48-900A-BA605A675437}" type="presOf" srcId="{753E9F57-406C-4EDB-B276-0879F5B2D781}" destId="{27AE5255-40A8-414C-B66E-D51C94619C55}" srcOrd="0" destOrd="0" presId="urn:microsoft.com/office/officeart/2005/8/layout/vList2"/>
    <dgm:cxn modelId="{8F6D1C7B-65F1-412D-AE14-82B4C398C600}" type="presParOf" srcId="{F9FC89A5-B774-42C1-AB5D-2505CC4D859A}" destId="{D8157BC1-51A4-495A-B58C-9EC934881FDF}" srcOrd="0" destOrd="0" presId="urn:microsoft.com/office/officeart/2005/8/layout/vList2"/>
    <dgm:cxn modelId="{DB38698E-FFA1-4D8E-A794-0CD79101C264}" type="presParOf" srcId="{F9FC89A5-B774-42C1-AB5D-2505CC4D859A}" destId="{27AE5255-40A8-414C-B66E-D51C94619C55}" srcOrd="1" destOrd="0" presId="urn:microsoft.com/office/officeart/2005/8/layout/vList2"/>
    <dgm:cxn modelId="{EAF2C026-66BB-4D72-B9D7-FF4B8D16B570}" type="presParOf" srcId="{F9FC89A5-B774-42C1-AB5D-2505CC4D859A}" destId="{44781719-0B1C-4FAB-8C86-3EDF8D5DCB07}" srcOrd="2" destOrd="0" presId="urn:microsoft.com/office/officeart/2005/8/layout/vList2"/>
    <dgm:cxn modelId="{6421F6CF-3997-4691-A4FB-FA6C9DDD627F}" type="presParOf" srcId="{F9FC89A5-B774-42C1-AB5D-2505CC4D859A}" destId="{B52392C7-929E-4731-85C6-35B20B5D9A21}" srcOrd="3" destOrd="0" presId="urn:microsoft.com/office/officeart/2005/8/layout/vList2"/>
    <dgm:cxn modelId="{0CC3E026-321B-4769-9CDD-5C1CACF50147}" type="presParOf" srcId="{F9FC89A5-B774-42C1-AB5D-2505CC4D859A}" destId="{C0EF7585-20D6-478C-8CFD-DD5F975AA1E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18086A-4F71-48BA-B683-55A32C1381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842BFBE3-3712-4B9B-84EF-5C7BC47D9C59}">
      <dgm:prSet/>
      <dgm:spPr/>
      <dgm:t>
        <a:bodyPr/>
        <a:lstStyle/>
        <a:p>
          <a:pPr rtl="1"/>
          <a:r>
            <a:rPr lang="ar-SA" b="1" smtClean="0"/>
            <a:t>زيادة الضغط الاسموزي وهذا يقلل من قدرة النبات على امتصاص الماء والأملاح من التربة.</a:t>
          </a:r>
          <a:endParaRPr lang="en-GB"/>
        </a:p>
      </dgm:t>
    </dgm:pt>
    <dgm:pt modelId="{DB0C1540-E6DD-459D-B911-FD23E004E488}" type="parTrans" cxnId="{4DA46483-57D7-420A-B9DB-9FF069303DE3}">
      <dgm:prSet/>
      <dgm:spPr/>
      <dgm:t>
        <a:bodyPr/>
        <a:lstStyle/>
        <a:p>
          <a:endParaRPr lang="en-GB"/>
        </a:p>
      </dgm:t>
    </dgm:pt>
    <dgm:pt modelId="{4D482965-9648-4268-947D-5336470D5551}" type="sibTrans" cxnId="{4DA46483-57D7-420A-B9DB-9FF069303DE3}">
      <dgm:prSet/>
      <dgm:spPr/>
      <dgm:t>
        <a:bodyPr/>
        <a:lstStyle/>
        <a:p>
          <a:endParaRPr lang="en-GB"/>
        </a:p>
      </dgm:t>
    </dgm:pt>
    <dgm:pt modelId="{B92725C0-E040-4221-8CFE-8ED557A4E262}">
      <dgm:prSet/>
      <dgm:spPr/>
      <dgm:t>
        <a:bodyPr/>
        <a:lstStyle/>
        <a:p>
          <a:pPr rtl="1"/>
          <a:r>
            <a:rPr lang="ar-SA" b="1" smtClean="0"/>
            <a:t>حدوث السمية ببعض الأملاح للنباتات النامية بالتربة.</a:t>
          </a:r>
          <a:endParaRPr lang="en-GB"/>
        </a:p>
      </dgm:t>
    </dgm:pt>
    <dgm:pt modelId="{938FF5EE-761C-49E9-B7C5-26524C8E589B}" type="parTrans" cxnId="{18ED9121-3A35-43F5-A69F-3793DE2B98AF}">
      <dgm:prSet/>
      <dgm:spPr/>
      <dgm:t>
        <a:bodyPr/>
        <a:lstStyle/>
        <a:p>
          <a:endParaRPr lang="en-GB"/>
        </a:p>
      </dgm:t>
    </dgm:pt>
    <dgm:pt modelId="{D8ADD7F1-A777-47EF-8E72-67AE6DBB3A7D}" type="sibTrans" cxnId="{18ED9121-3A35-43F5-A69F-3793DE2B98AF}">
      <dgm:prSet/>
      <dgm:spPr/>
      <dgm:t>
        <a:bodyPr/>
        <a:lstStyle/>
        <a:p>
          <a:endParaRPr lang="en-GB"/>
        </a:p>
      </dgm:t>
    </dgm:pt>
    <dgm:pt modelId="{50551A11-D81F-4313-B751-D2005AE61B5A}" type="pres">
      <dgm:prSet presAssocID="{1418086A-4F71-48BA-B683-55A32C1381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E36D5EA-27D4-44B1-87FC-095793598590}" type="pres">
      <dgm:prSet presAssocID="{842BFBE3-3712-4B9B-84EF-5C7BC47D9C5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53420B-38AE-4C8A-A71F-4AB91EC7DC39}" type="pres">
      <dgm:prSet presAssocID="{4D482965-9648-4268-947D-5336470D5551}" presName="spacer" presStyleCnt="0"/>
      <dgm:spPr/>
    </dgm:pt>
    <dgm:pt modelId="{F2D7BFD6-57BE-4573-A1C5-0F3A85A79630}" type="pres">
      <dgm:prSet presAssocID="{B92725C0-E040-4221-8CFE-8ED557A4E26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0FE81BE-8F8D-45D2-BE0A-8242F3A0CB17}" type="presOf" srcId="{B92725C0-E040-4221-8CFE-8ED557A4E262}" destId="{F2D7BFD6-57BE-4573-A1C5-0F3A85A79630}" srcOrd="0" destOrd="0" presId="urn:microsoft.com/office/officeart/2005/8/layout/vList2"/>
    <dgm:cxn modelId="{970C888A-F708-4237-BAE1-8B24A7F928DD}" type="presOf" srcId="{842BFBE3-3712-4B9B-84EF-5C7BC47D9C59}" destId="{0E36D5EA-27D4-44B1-87FC-095793598590}" srcOrd="0" destOrd="0" presId="urn:microsoft.com/office/officeart/2005/8/layout/vList2"/>
    <dgm:cxn modelId="{4DA46483-57D7-420A-B9DB-9FF069303DE3}" srcId="{1418086A-4F71-48BA-B683-55A32C138165}" destId="{842BFBE3-3712-4B9B-84EF-5C7BC47D9C59}" srcOrd="0" destOrd="0" parTransId="{DB0C1540-E6DD-459D-B911-FD23E004E488}" sibTransId="{4D482965-9648-4268-947D-5336470D5551}"/>
    <dgm:cxn modelId="{18ED9121-3A35-43F5-A69F-3793DE2B98AF}" srcId="{1418086A-4F71-48BA-B683-55A32C138165}" destId="{B92725C0-E040-4221-8CFE-8ED557A4E262}" srcOrd="1" destOrd="0" parTransId="{938FF5EE-761C-49E9-B7C5-26524C8E589B}" sibTransId="{D8ADD7F1-A777-47EF-8E72-67AE6DBB3A7D}"/>
    <dgm:cxn modelId="{C2602829-F414-45F2-BDEC-4245D3FE59B9}" type="presOf" srcId="{1418086A-4F71-48BA-B683-55A32C138165}" destId="{50551A11-D81F-4313-B751-D2005AE61B5A}" srcOrd="0" destOrd="0" presId="urn:microsoft.com/office/officeart/2005/8/layout/vList2"/>
    <dgm:cxn modelId="{5B47C005-47D9-4B4E-8A2D-69D7ECEC6779}" type="presParOf" srcId="{50551A11-D81F-4313-B751-D2005AE61B5A}" destId="{0E36D5EA-27D4-44B1-87FC-095793598590}" srcOrd="0" destOrd="0" presId="urn:microsoft.com/office/officeart/2005/8/layout/vList2"/>
    <dgm:cxn modelId="{2989B4C1-319A-46C6-BEAD-E2A997BDC797}" type="presParOf" srcId="{50551A11-D81F-4313-B751-D2005AE61B5A}" destId="{F153420B-38AE-4C8A-A71F-4AB91EC7DC39}" srcOrd="1" destOrd="0" presId="urn:microsoft.com/office/officeart/2005/8/layout/vList2"/>
    <dgm:cxn modelId="{05564F31-DEE2-4CBA-BA35-7BA9A4CBDE3F}" type="presParOf" srcId="{50551A11-D81F-4313-B751-D2005AE61B5A}" destId="{F2D7BFD6-57BE-4573-A1C5-0F3A85A7963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0CB6C0-AC65-4A05-AC55-76C84C90FB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4C668E6D-6F16-482E-8E0B-7AB80323CEE4}">
      <dgm:prSet/>
      <dgm:spPr/>
      <dgm:t>
        <a:bodyPr/>
        <a:lstStyle/>
        <a:p>
          <a:pPr rtl="1"/>
          <a:r>
            <a:rPr lang="ar-SA" b="1" smtClean="0"/>
            <a:t>الهدف من التجربة</a:t>
          </a:r>
          <a:endParaRPr lang="en-GB"/>
        </a:p>
      </dgm:t>
    </dgm:pt>
    <dgm:pt modelId="{97F5D7C7-66EA-407D-A3CB-22A221B714A6}" type="parTrans" cxnId="{AD67E99B-D6BA-4B62-90D8-4CBD24CD2FA0}">
      <dgm:prSet/>
      <dgm:spPr/>
      <dgm:t>
        <a:bodyPr/>
        <a:lstStyle/>
        <a:p>
          <a:endParaRPr lang="en-GB"/>
        </a:p>
      </dgm:t>
    </dgm:pt>
    <dgm:pt modelId="{9F837656-296E-4414-B726-EB761B3E592D}" type="sibTrans" cxnId="{AD67E99B-D6BA-4B62-90D8-4CBD24CD2FA0}">
      <dgm:prSet/>
      <dgm:spPr/>
      <dgm:t>
        <a:bodyPr/>
        <a:lstStyle/>
        <a:p>
          <a:endParaRPr lang="en-GB"/>
        </a:p>
      </dgm:t>
    </dgm:pt>
    <dgm:pt modelId="{8057550C-BCA9-4CFA-AE3C-359F81505A72}" type="pres">
      <dgm:prSet presAssocID="{120CB6C0-AC65-4A05-AC55-76C84C90FB4C}" presName="linear" presStyleCnt="0">
        <dgm:presLayoutVars>
          <dgm:animLvl val="lvl"/>
          <dgm:resizeHandles val="exact"/>
        </dgm:presLayoutVars>
      </dgm:prSet>
      <dgm:spPr/>
    </dgm:pt>
    <dgm:pt modelId="{B8D22B0F-DAB6-4BC0-8582-16335A0E2F92}" type="pres">
      <dgm:prSet presAssocID="{4C668E6D-6F16-482E-8E0B-7AB80323CEE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2333BFA-81A2-4395-A448-7093DD630351}" type="presOf" srcId="{4C668E6D-6F16-482E-8E0B-7AB80323CEE4}" destId="{B8D22B0F-DAB6-4BC0-8582-16335A0E2F92}" srcOrd="0" destOrd="0" presId="urn:microsoft.com/office/officeart/2005/8/layout/vList2"/>
    <dgm:cxn modelId="{AD67E99B-D6BA-4B62-90D8-4CBD24CD2FA0}" srcId="{120CB6C0-AC65-4A05-AC55-76C84C90FB4C}" destId="{4C668E6D-6F16-482E-8E0B-7AB80323CEE4}" srcOrd="0" destOrd="0" parTransId="{97F5D7C7-66EA-407D-A3CB-22A221B714A6}" sibTransId="{9F837656-296E-4414-B726-EB761B3E592D}"/>
    <dgm:cxn modelId="{1933A60B-A80A-4CD3-8CB9-DABFD21941CA}" type="presOf" srcId="{120CB6C0-AC65-4A05-AC55-76C84C90FB4C}" destId="{8057550C-BCA9-4CFA-AE3C-359F81505A72}" srcOrd="0" destOrd="0" presId="urn:microsoft.com/office/officeart/2005/8/layout/vList2"/>
    <dgm:cxn modelId="{43CB792E-3BC9-4F24-B781-3C4B81A3B4F1}" type="presParOf" srcId="{8057550C-BCA9-4CFA-AE3C-359F81505A72}" destId="{B8D22B0F-DAB6-4BC0-8582-16335A0E2F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582C59-09A3-4743-8F01-EE845B1C53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933CDE3-D524-4BD7-8B77-9D23DFB56566}">
      <dgm:prSet/>
      <dgm:spPr/>
      <dgm:t>
        <a:bodyPr/>
        <a:lstStyle/>
        <a:p>
          <a:pPr rtl="1"/>
          <a:r>
            <a:rPr lang="ar-SA" b="1" dirty="0" smtClean="0"/>
            <a:t>تقدير الأملاح الكلية الذائبة في التربة و </a:t>
          </a:r>
          <a:r>
            <a:rPr lang="ar-SA" dirty="0" smtClean="0"/>
            <a:t>أستكمل الدرسات الكيميائية على محلول التربة</a:t>
          </a:r>
          <a:endParaRPr lang="en-GB" dirty="0"/>
        </a:p>
      </dgm:t>
    </dgm:pt>
    <dgm:pt modelId="{BFF8946E-FA64-4441-9996-C976681D20B8}" type="parTrans" cxnId="{8518FA7E-AE8B-40CC-9359-1FEAF8116A34}">
      <dgm:prSet/>
      <dgm:spPr/>
      <dgm:t>
        <a:bodyPr/>
        <a:lstStyle/>
        <a:p>
          <a:endParaRPr lang="en-GB"/>
        </a:p>
      </dgm:t>
    </dgm:pt>
    <dgm:pt modelId="{21441F25-69EE-4C98-B085-6D95EE278770}" type="sibTrans" cxnId="{8518FA7E-AE8B-40CC-9359-1FEAF8116A34}">
      <dgm:prSet/>
      <dgm:spPr/>
      <dgm:t>
        <a:bodyPr/>
        <a:lstStyle/>
        <a:p>
          <a:endParaRPr lang="en-GB"/>
        </a:p>
      </dgm:t>
    </dgm:pt>
    <dgm:pt modelId="{70454930-575D-4884-99E2-F1C0EF1ED572}" type="pres">
      <dgm:prSet presAssocID="{40582C59-09A3-4743-8F01-EE845B1C5379}" presName="linear" presStyleCnt="0">
        <dgm:presLayoutVars>
          <dgm:animLvl val="lvl"/>
          <dgm:resizeHandles val="exact"/>
        </dgm:presLayoutVars>
      </dgm:prSet>
      <dgm:spPr/>
    </dgm:pt>
    <dgm:pt modelId="{9AACC7A8-D63A-4B56-98A9-A76BB59BB52E}" type="pres">
      <dgm:prSet presAssocID="{6933CDE3-D524-4BD7-8B77-9D23DFB565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F395A8-8761-4357-97B7-8D4E442D7F8D}" type="presOf" srcId="{6933CDE3-D524-4BD7-8B77-9D23DFB56566}" destId="{9AACC7A8-D63A-4B56-98A9-A76BB59BB52E}" srcOrd="0" destOrd="0" presId="urn:microsoft.com/office/officeart/2005/8/layout/vList2"/>
    <dgm:cxn modelId="{8518FA7E-AE8B-40CC-9359-1FEAF8116A34}" srcId="{40582C59-09A3-4743-8F01-EE845B1C5379}" destId="{6933CDE3-D524-4BD7-8B77-9D23DFB56566}" srcOrd="0" destOrd="0" parTransId="{BFF8946E-FA64-4441-9996-C976681D20B8}" sibTransId="{21441F25-69EE-4C98-B085-6D95EE278770}"/>
    <dgm:cxn modelId="{63A534D9-F975-46DE-A617-F6D9711699DE}" type="presOf" srcId="{40582C59-09A3-4743-8F01-EE845B1C5379}" destId="{70454930-575D-4884-99E2-F1C0EF1ED572}" srcOrd="0" destOrd="0" presId="urn:microsoft.com/office/officeart/2005/8/layout/vList2"/>
    <dgm:cxn modelId="{0CC89B1D-B4C4-4977-90EC-BE6C0B1B5644}" type="presParOf" srcId="{70454930-575D-4884-99E2-F1C0EF1ED572}" destId="{9AACC7A8-D63A-4B56-98A9-A76BB59BB5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57BC1-51A4-495A-B58C-9EC934881FDF}">
      <dsp:nvSpPr>
        <dsp:cNvPr id="0" name=""/>
        <dsp:cNvSpPr/>
      </dsp:nvSpPr>
      <dsp:spPr>
        <a:xfrm>
          <a:off x="0" y="63211"/>
          <a:ext cx="7886700" cy="11302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smtClean="0"/>
            <a:t>ماهي ألاملاح في التربة؟</a:t>
          </a:r>
          <a:endParaRPr lang="en-GB" sz="2900" kern="1200"/>
        </a:p>
      </dsp:txBody>
      <dsp:txXfrm>
        <a:off x="55176" y="118387"/>
        <a:ext cx="7776348" cy="1019941"/>
      </dsp:txXfrm>
    </dsp:sp>
    <dsp:sp modelId="{27AE5255-40A8-414C-B66E-D51C94619C55}">
      <dsp:nvSpPr>
        <dsp:cNvPr id="0" name=""/>
        <dsp:cNvSpPr/>
      </dsp:nvSpPr>
      <dsp:spPr>
        <a:xfrm>
          <a:off x="0" y="1193504"/>
          <a:ext cx="7886700" cy="1110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36830" rIns="206248" bIns="36830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b="1" kern="1200" dirty="0" smtClean="0"/>
            <a:t>انيونات الكربونات </a:t>
          </a:r>
          <a:r>
            <a:rPr lang="en-US" sz="2300" b="1" kern="1200" dirty="0" smtClean="0"/>
            <a:t>CO</a:t>
          </a:r>
          <a:r>
            <a:rPr lang="en-US" sz="2300" b="1" kern="1200" baseline="-25000" dirty="0" smtClean="0"/>
            <a:t>3</a:t>
          </a:r>
          <a:r>
            <a:rPr lang="en-US" sz="2300" b="1" kern="1200" baseline="30000" dirty="0" smtClean="0"/>
            <a:t>-</a:t>
          </a:r>
          <a:r>
            <a:rPr lang="ar-SA" sz="2300" b="1" kern="1200" dirty="0" smtClean="0"/>
            <a:t> والبيكربونات </a:t>
          </a:r>
          <a:r>
            <a:rPr lang="en-US" sz="2300" b="1" kern="1200" dirty="0" smtClean="0"/>
            <a:t>HCO</a:t>
          </a:r>
          <a:r>
            <a:rPr lang="en-US" sz="2300" b="1" kern="1200" baseline="-25000" dirty="0" smtClean="0"/>
            <a:t>3</a:t>
          </a:r>
          <a:r>
            <a:rPr lang="en-US" sz="2300" b="1" kern="1200" baseline="30000" dirty="0" smtClean="0"/>
            <a:t>-</a:t>
          </a:r>
          <a:r>
            <a:rPr lang="ar-SA" sz="2300" b="1" kern="1200" dirty="0" smtClean="0"/>
            <a:t> والكلوريد </a:t>
          </a:r>
          <a:r>
            <a:rPr lang="en-US" sz="2300" b="1" kern="1200" dirty="0" smtClean="0"/>
            <a:t>Cl</a:t>
          </a:r>
          <a:r>
            <a:rPr lang="en-US" sz="2300" b="1" kern="1200" baseline="30000" dirty="0" smtClean="0"/>
            <a:t>-</a:t>
          </a:r>
          <a:r>
            <a:rPr lang="en-US" sz="2300" b="1" kern="1200" dirty="0" smtClean="0"/>
            <a:t> </a:t>
          </a:r>
          <a:r>
            <a:rPr lang="ar-SA" sz="2300" b="1" kern="1200" dirty="0" smtClean="0"/>
            <a:t> والكبريتات</a:t>
          </a:r>
          <a:r>
            <a:rPr lang="en-US" sz="2300" b="1" kern="1200" dirty="0" smtClean="0"/>
            <a:t>SO</a:t>
          </a:r>
          <a:r>
            <a:rPr lang="en-US" sz="2300" b="1" kern="1200" baseline="30000" dirty="0" smtClean="0"/>
            <a:t>-</a:t>
          </a:r>
          <a:r>
            <a:rPr lang="en-US" sz="2300" b="1" kern="1200" baseline="-25000" dirty="0" smtClean="0"/>
            <a:t>4</a:t>
          </a:r>
          <a:r>
            <a:rPr lang="en-US" sz="2300" b="1" kern="1200" dirty="0" smtClean="0"/>
            <a:t> </a:t>
          </a:r>
          <a:r>
            <a:rPr lang="ar-SA" sz="2300" b="1" kern="1200" dirty="0" smtClean="0"/>
            <a:t>الذائبة في الماء. </a:t>
          </a:r>
          <a:endParaRPr lang="en-GB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b="1" kern="1200" smtClean="0"/>
            <a:t>كتيونات الصوديوم , المغنسيوم والبوتاسيوم.</a:t>
          </a:r>
          <a:r>
            <a:rPr lang="ar-SA" sz="2300" kern="1200" smtClean="0"/>
            <a:t> </a:t>
          </a:r>
          <a:endParaRPr lang="en-GB" sz="2300" kern="1200"/>
        </a:p>
      </dsp:txBody>
      <dsp:txXfrm>
        <a:off x="0" y="1193504"/>
        <a:ext cx="7886700" cy="1110554"/>
      </dsp:txXfrm>
    </dsp:sp>
    <dsp:sp modelId="{44781719-0B1C-4FAB-8C86-3EDF8D5DCB07}">
      <dsp:nvSpPr>
        <dsp:cNvPr id="0" name=""/>
        <dsp:cNvSpPr/>
      </dsp:nvSpPr>
      <dsp:spPr>
        <a:xfrm>
          <a:off x="0" y="2304059"/>
          <a:ext cx="7886700" cy="11302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smtClean="0"/>
            <a:t>يتأثر نمو النباتات بتركيز ونوع الأملاح الذائبة</a:t>
          </a:r>
          <a:endParaRPr lang="en-GB" sz="2900" kern="1200"/>
        </a:p>
      </dsp:txBody>
      <dsp:txXfrm>
        <a:off x="55176" y="2359235"/>
        <a:ext cx="7776348" cy="1019941"/>
      </dsp:txXfrm>
    </dsp:sp>
    <dsp:sp modelId="{C0EF7585-20D6-478C-8CFD-DD5F975AA1E1}">
      <dsp:nvSpPr>
        <dsp:cNvPr id="0" name=""/>
        <dsp:cNvSpPr/>
      </dsp:nvSpPr>
      <dsp:spPr>
        <a:xfrm>
          <a:off x="0" y="3517873"/>
          <a:ext cx="7886700" cy="11302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تسمى الأراضي المحتوية على كميات زائدة من الاملاح بألاراضي الملحية</a:t>
          </a:r>
          <a:r>
            <a:rPr lang="en-US" sz="2900" b="1" kern="1200" dirty="0" smtClean="0"/>
            <a:t>Saline soils </a:t>
          </a:r>
          <a:r>
            <a:rPr lang="ar-SA" sz="2900" b="1" kern="1200" dirty="0" smtClean="0"/>
            <a:t> . </a:t>
          </a:r>
          <a:endParaRPr lang="en-GB" sz="2900" kern="1200" dirty="0"/>
        </a:p>
      </dsp:txBody>
      <dsp:txXfrm>
        <a:off x="55176" y="3573049"/>
        <a:ext cx="7776348" cy="1019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6D5EA-27D4-44B1-87FC-095793598590}">
      <dsp:nvSpPr>
        <dsp:cNvPr id="0" name=""/>
        <dsp:cNvSpPr/>
      </dsp:nvSpPr>
      <dsp:spPr>
        <a:xfrm>
          <a:off x="0" y="20528"/>
          <a:ext cx="7886700" cy="2098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smtClean="0"/>
            <a:t>زيادة الضغط الاسموزي وهذا يقلل من قدرة النبات على امتصاص الماء والأملاح من التربة.</a:t>
          </a:r>
          <a:endParaRPr lang="en-GB" sz="3900" kern="1200"/>
        </a:p>
      </dsp:txBody>
      <dsp:txXfrm>
        <a:off x="102464" y="122992"/>
        <a:ext cx="7681772" cy="1894052"/>
      </dsp:txXfrm>
    </dsp:sp>
    <dsp:sp modelId="{F2D7BFD6-57BE-4573-A1C5-0F3A85A79630}">
      <dsp:nvSpPr>
        <dsp:cNvPr id="0" name=""/>
        <dsp:cNvSpPr/>
      </dsp:nvSpPr>
      <dsp:spPr>
        <a:xfrm>
          <a:off x="0" y="2231829"/>
          <a:ext cx="7886700" cy="20989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smtClean="0"/>
            <a:t>حدوث السمية ببعض الأملاح للنباتات النامية بالتربة.</a:t>
          </a:r>
          <a:endParaRPr lang="en-GB" sz="3900" kern="1200"/>
        </a:p>
      </dsp:txBody>
      <dsp:txXfrm>
        <a:off x="102464" y="2334293"/>
        <a:ext cx="7681772" cy="1894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22B0F-DAB6-4BC0-8582-16335A0E2F92}">
      <dsp:nvSpPr>
        <dsp:cNvPr id="0" name=""/>
        <dsp:cNvSpPr/>
      </dsp:nvSpPr>
      <dsp:spPr>
        <a:xfrm>
          <a:off x="0" y="3193"/>
          <a:ext cx="78867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b="1" kern="1200" smtClean="0"/>
            <a:t>الهدف من التجربة</a:t>
          </a:r>
          <a:endParaRPr lang="en-GB" sz="5500" kern="1200"/>
        </a:p>
      </dsp:txBody>
      <dsp:txXfrm>
        <a:off x="64397" y="67590"/>
        <a:ext cx="7757906" cy="1190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CC7A8-D63A-4B56-98A9-A76BB59BB52E}">
      <dsp:nvSpPr>
        <dsp:cNvPr id="0" name=""/>
        <dsp:cNvSpPr/>
      </dsp:nvSpPr>
      <dsp:spPr>
        <a:xfrm>
          <a:off x="0" y="14325"/>
          <a:ext cx="8286306" cy="2744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100" b="1" kern="1200" dirty="0" smtClean="0"/>
            <a:t>تقدير الأملاح الكلية الذائبة في التربة و </a:t>
          </a:r>
          <a:r>
            <a:rPr lang="ar-SA" sz="5100" kern="1200" dirty="0" smtClean="0"/>
            <a:t>أستكمل الدرسات الكيميائية على محلول التربة</a:t>
          </a:r>
          <a:endParaRPr lang="en-GB" sz="5100" kern="1200" dirty="0"/>
        </a:p>
      </dsp:txBody>
      <dsp:txXfrm>
        <a:off x="133991" y="148316"/>
        <a:ext cx="8018324" cy="2476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9777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7423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964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9191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7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198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741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777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6915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082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000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6/25/1436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903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implified Arabic" pitchFamily="2" charset="-78"/>
              </a:rPr>
              <a:t>تقدير الأملاح الكلية الذائبة في التربة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2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72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 عام وانتم بخير</a:t>
            </a:r>
            <a:endParaRPr lang="en-GB" sz="7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العنود الفغم</a:t>
            </a:r>
          </a:p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aalfaghom@ksu.edu.sa</a:t>
            </a:r>
          </a:p>
        </p:txBody>
      </p:sp>
    </p:spTree>
    <p:extLst>
      <p:ext uri="{BB962C8B-B14F-4D97-AF65-F5344CB8AC3E}">
        <p14:creationId xmlns:p14="http://schemas.microsoft.com/office/powerpoint/2010/main" val="44042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4572032" cy="1143000"/>
          </a:xfrm>
          <a:solidFill>
            <a:schemeClr val="bg2"/>
          </a:solidFill>
        </p:spPr>
        <p:txBody>
          <a:bodyPr/>
          <a:lstStyle/>
          <a:p>
            <a:r>
              <a:rPr lang="ar-SA" dirty="0" smtClean="0"/>
              <a:t>محتويات التقرير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29190" y="1600202"/>
            <a:ext cx="3757610" cy="452596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ar-SA" sz="4400" dirty="0">
                <a:cs typeface="+mj-cs"/>
              </a:rPr>
              <a:t>عنوان التجربة</a:t>
            </a:r>
          </a:p>
          <a:p>
            <a:r>
              <a:rPr lang="ar-SA" sz="4400" dirty="0">
                <a:cs typeface="+mj-cs"/>
              </a:rPr>
              <a:t>مقدمة, مكان جمع التربة.</a:t>
            </a:r>
          </a:p>
          <a:p>
            <a:r>
              <a:rPr lang="ar-SA" sz="4400" dirty="0">
                <a:cs typeface="+mj-cs"/>
              </a:rPr>
              <a:t>أساس التجربة</a:t>
            </a:r>
          </a:p>
          <a:p>
            <a:r>
              <a:rPr lang="ar-SA" sz="4400" dirty="0">
                <a:cs typeface="+mj-cs"/>
              </a:rPr>
              <a:t>النتائج</a:t>
            </a:r>
          </a:p>
          <a:p>
            <a:r>
              <a:rPr lang="ar-SA" sz="4400" dirty="0">
                <a:cs typeface="+mj-cs"/>
              </a:rPr>
              <a:t>الهدف من التجربة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4">
                    <a:lumMod val="50000"/>
                  </a:schemeClr>
                </a:solidFill>
              </a:rPr>
              <a:t>تقدير الأملاح في محلول التربة بطريقة </a:t>
            </a:r>
            <a:r>
              <a:rPr lang="ar-SA" dirty="0" err="1" smtClean="0">
                <a:solidFill>
                  <a:schemeClr val="accent4">
                    <a:lumMod val="50000"/>
                  </a:schemeClr>
                </a:solidFill>
              </a:rPr>
              <a:t>الأذابة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algn="r"/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تم جمع التربة من السطح العلوي من تربة حديقة مركز للدرسات الجامعية للبنات في الملز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ar-SA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رسم تخطيطي 1"/>
          <p:cNvPicPr>
            <a:picLocks noChangeArrowheads="1"/>
          </p:cNvPicPr>
          <p:nvPr/>
        </p:nvPicPr>
        <p:blipFill>
          <a:blip r:embed="rId2"/>
          <a:srcRect l="-3665" r="-2715" b="-32658"/>
          <a:stretch>
            <a:fillRect/>
          </a:stretch>
        </p:blipFill>
        <p:spPr bwMode="auto">
          <a:xfrm>
            <a:off x="0" y="500018"/>
            <a:ext cx="89297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implified Arabic" pitchFamily="2" charset="-78"/>
              </a:rPr>
              <a:t>تقدير الأملاح الكلية الذائبة في التربة</a:t>
            </a:r>
            <a:endParaRPr lang="ar-SA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Simplified Arabic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64808"/>
              </p:ext>
            </p:extLst>
          </p:nvPr>
        </p:nvGraphicFramePr>
        <p:xfrm>
          <a:off x="646067" y="1484784"/>
          <a:ext cx="7886700" cy="4711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implified Arabic" pitchFamily="2" charset="-78"/>
              </a:rPr>
              <a:t>ومن التأثيرات السلبية للتركيزات المرتفعة من الأملاح 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49895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28650" y="365128"/>
          <a:ext cx="78867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02231170"/>
              </p:ext>
            </p:extLst>
          </p:nvPr>
        </p:nvGraphicFramePr>
        <p:xfrm>
          <a:off x="428847" y="2132858"/>
          <a:ext cx="8286306" cy="277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r" rtl="1"/>
            <a:r>
              <a:rPr lang="ar-SA" dirty="0" smtClean="0">
                <a:solidFill>
                  <a:schemeClr val="bg1"/>
                </a:solidFill>
              </a:rPr>
              <a:t>الطريقة الأولى: طريقة الإذابة</a:t>
            </a:r>
            <a:r>
              <a:rPr lang="ar-SA" dirty="0" smtClean="0">
                <a:solidFill>
                  <a:schemeClr val="bg1"/>
                </a:solidFill>
              </a:rPr>
              <a:t>. </a:t>
            </a:r>
            <a:br>
              <a:rPr lang="ar-SA" dirty="0" smtClean="0">
                <a:solidFill>
                  <a:schemeClr val="bg1"/>
                </a:solidFill>
              </a:rPr>
            </a:br>
            <a:r>
              <a:rPr lang="ar-SA" dirty="0"/>
              <a:t>تعتمد </a:t>
            </a:r>
            <a:r>
              <a:rPr lang="ar-SA" dirty="0" smtClean="0"/>
              <a:t>تجربة </a:t>
            </a:r>
            <a:r>
              <a:rPr lang="ar-SA" dirty="0"/>
              <a:t>تقدير لاملاح بالاذابة على الفرق في الوزن </a:t>
            </a:r>
            <a:r>
              <a:rPr lang="ar-SA" dirty="0" smtClean="0"/>
              <a:t>.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dirty="0">
                <a:solidFill>
                  <a:srgbClr val="7030A0"/>
                </a:solidFill>
                <a:cs typeface="Simplified Arabic" pitchFamily="2" charset="-78"/>
              </a:rPr>
              <a:t>زن الطبق البتري الزجاجي فارغا وليكن ك</a:t>
            </a:r>
            <a:r>
              <a:rPr lang="ar-SA" baseline="-25000" dirty="0">
                <a:solidFill>
                  <a:srgbClr val="7030A0"/>
                </a:solidFill>
                <a:cs typeface="Simplified Arabic" pitchFamily="2" charset="-78"/>
              </a:rPr>
              <a:t>1</a:t>
            </a:r>
            <a:r>
              <a:rPr lang="ar-SA" dirty="0">
                <a:solidFill>
                  <a:srgbClr val="7030A0"/>
                </a:solidFill>
                <a:cs typeface="Simplified Arabic" pitchFamily="2" charset="-78"/>
              </a:rPr>
              <a:t> .</a:t>
            </a:r>
            <a:endParaRPr lang="en-US" dirty="0">
              <a:solidFill>
                <a:srgbClr val="7030A0"/>
              </a:solidFill>
              <a:cs typeface="Simplified Arabic" pitchFamily="2" charset="-78"/>
            </a:endParaRP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dirty="0">
                <a:solidFill>
                  <a:srgbClr val="FF0000"/>
                </a:solidFill>
                <a:cs typeface="Simplified Arabic" pitchFamily="2" charset="-78"/>
              </a:rPr>
              <a:t>أنقل حجما معلوما وليكن </a:t>
            </a:r>
            <a:r>
              <a:rPr lang="en-US" dirty="0">
                <a:solidFill>
                  <a:srgbClr val="FF0000"/>
                </a:solidFill>
                <a:cs typeface="Simplified Arabic" pitchFamily="2" charset="-78"/>
              </a:rPr>
              <a:t>50</a:t>
            </a:r>
            <a:r>
              <a:rPr lang="ar-SA" dirty="0">
                <a:solidFill>
                  <a:srgbClr val="FF0000"/>
                </a:solidFill>
                <a:cs typeface="Simplified Arabic" pitchFamily="2" charset="-78"/>
              </a:rPr>
              <a:t> مل من مستخلص التربة المائي (</a:t>
            </a:r>
            <a:r>
              <a:rPr lang="en-US" dirty="0">
                <a:solidFill>
                  <a:srgbClr val="FF0000"/>
                </a:solidFill>
                <a:cs typeface="Simplified Arabic" pitchFamily="2" charset="-78"/>
              </a:rPr>
              <a:t>5:1</a:t>
            </a:r>
            <a:r>
              <a:rPr lang="ar-SA" dirty="0">
                <a:solidFill>
                  <a:srgbClr val="FF0000"/>
                </a:solidFill>
                <a:cs typeface="Simplified Arabic" pitchFamily="2" charset="-78"/>
              </a:rPr>
              <a:t>)</a:t>
            </a:r>
            <a:r>
              <a:rPr lang="en-US" dirty="0">
                <a:solidFill>
                  <a:srgbClr val="FF0000"/>
                </a:solidFill>
                <a:cs typeface="Simplified Arabic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Simplified Arabic" pitchFamily="2" charset="-78"/>
              </a:rPr>
              <a:t>الى الطبق الزجاجي.</a:t>
            </a:r>
            <a:endParaRPr lang="en-US" dirty="0">
              <a:solidFill>
                <a:srgbClr val="FF0000"/>
              </a:solidFill>
              <a:cs typeface="Simplified Arabic" pitchFamily="2" charset="-78"/>
            </a:endParaRP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dirty="0">
                <a:solidFill>
                  <a:srgbClr val="7030A0"/>
                </a:solidFill>
                <a:cs typeface="Simplified Arabic" pitchFamily="2" charset="-78"/>
              </a:rPr>
              <a:t>يوضع الطبق البتري ومابه من محلول على السطح الساخن حتى يتبخر الماء تماما.</a:t>
            </a:r>
            <a:endParaRPr lang="en-US" dirty="0">
              <a:solidFill>
                <a:srgbClr val="7030A0"/>
              </a:solidFill>
              <a:cs typeface="Simplified Arabic" pitchFamily="2" charset="-78"/>
            </a:endParaRP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dirty="0">
                <a:solidFill>
                  <a:srgbClr val="FF0000"/>
                </a:solidFill>
                <a:cs typeface="Simplified Arabic" pitchFamily="2" charset="-78"/>
              </a:rPr>
              <a:t>ضع الطبق وما بها من املاح متبقية بعد تبخير الماء في فرن التجفيف واتركها مدة ساعه.</a:t>
            </a:r>
            <a:endParaRPr lang="en-US" dirty="0">
              <a:solidFill>
                <a:srgbClr val="FF0000"/>
              </a:solidFill>
              <a:cs typeface="Simplified Arabic" pitchFamily="2" charset="-78"/>
            </a:endParaRP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dirty="0">
                <a:solidFill>
                  <a:srgbClr val="7030A0"/>
                </a:solidFill>
                <a:cs typeface="Simplified Arabic" pitchFamily="2" charset="-78"/>
              </a:rPr>
              <a:t>قدر وزن الطبق وليكن هذا الوزن ك</a:t>
            </a:r>
            <a:r>
              <a:rPr lang="ar-SA" baseline="-25000" dirty="0">
                <a:solidFill>
                  <a:srgbClr val="7030A0"/>
                </a:solidFill>
                <a:cs typeface="Simplified Arabic" pitchFamily="2" charset="-78"/>
              </a:rPr>
              <a:t>2</a:t>
            </a:r>
            <a:r>
              <a:rPr lang="ar-SA" dirty="0">
                <a:solidFill>
                  <a:srgbClr val="7030A0"/>
                </a:solidFill>
                <a:cs typeface="Simplified Arabic" pitchFamily="2" charset="-78"/>
              </a:rPr>
              <a:t>.</a:t>
            </a:r>
            <a:endParaRPr lang="en-US" dirty="0">
              <a:solidFill>
                <a:srgbClr val="7030A0"/>
              </a:solidFill>
              <a:cs typeface="Simplified Arabic" pitchFamily="2" charset="-78"/>
            </a:endParaRPr>
          </a:p>
          <a:p>
            <a:pPr marL="514350" indent="-514350" algn="r" rtl="1">
              <a:lnSpc>
                <a:spcPct val="150000"/>
              </a:lnSpc>
              <a:buNone/>
            </a:pPr>
            <a:endParaRPr lang="ar-SA" dirty="0">
              <a:solidFill>
                <a:srgbClr val="7030A0"/>
              </a:solidFill>
              <a:cs typeface="Simplified Arabic" pitchFamily="2" charset="-78"/>
            </a:endParaRPr>
          </a:p>
          <a:p>
            <a:pPr algn="r" rtl="1">
              <a:lnSpc>
                <a:spcPct val="15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6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28650" y="40461"/>
            <a:ext cx="7886700" cy="108012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</a:rPr>
              <a:t>الحسابات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472608"/>
          </a:xfr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ك</a:t>
            </a:r>
            <a:r>
              <a:rPr lang="ar-SA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ك</a:t>
            </a:r>
            <a:r>
              <a:rPr lang="ar-SA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× 100\50 = ك3</a:t>
            </a:r>
          </a:p>
          <a:p>
            <a:pPr marL="514350" indent="-514350"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ك</a:t>
            </a:r>
            <a:r>
              <a:rPr lang="ar-SA" sz="2400" b="1" baseline="-25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وزن الطبق فارغة 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ك </a:t>
            </a:r>
            <a:r>
              <a:rPr lang="ar-SA" sz="2400" b="1" baseline="-25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=وزن الطبق </a:t>
            </a:r>
            <a:r>
              <a:rPr lang="ar-SA" sz="2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وبها</a:t>
            </a: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الأملاح المتبقية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 = كمية الماء التي تم تبخيرها ( 50 مل ) 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= كمية الماء التي استعملت لعمل المستخلص المائي (100 مل )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وبما </a:t>
            </a:r>
            <a:r>
              <a:rPr lang="ar-SA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ان</a:t>
            </a: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الأملاح ناتجة من 20 جم من التربة فتكون النسبة المئوية للأملاح في التربة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ك3 × 100\20 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 rtl="1"/>
            <a:r>
              <a:rPr lang="ar-SA" dirty="0" smtClean="0">
                <a:solidFill>
                  <a:schemeClr val="bg1"/>
                </a:solidFill>
              </a:rPr>
              <a:t>الطريقة الثانية: قياس درجة التوصيل الكهربائي.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 rtl="1">
              <a:lnSpc>
                <a:spcPct val="170000"/>
              </a:lnSpc>
              <a:buNone/>
            </a:pPr>
            <a:r>
              <a:rPr lang="ar-SA" dirty="0"/>
              <a:t>وهي استخدام أجهزة قياس درجة التوصيل الكهربائي لمستخلص التربة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Electric conductivity meter</a:t>
            </a:r>
            <a:r>
              <a:rPr lang="ar-SA" dirty="0"/>
              <a:t>. وتستخدم طريقة التوصيل الكهربائي كدليل لتقييم ملوحة التربة. </a:t>
            </a:r>
            <a:r>
              <a:rPr lang="ar-SA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وتعتمد هذه الطريقة على أن التيار الكهربائي الساري في المحلول الملحي يزيد بزيادة التركيز الكلي </a:t>
            </a:r>
            <a:r>
              <a:rPr lang="ar-SA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للاملاح</a:t>
            </a:r>
            <a:r>
              <a:rPr lang="ar-SA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>
              <a:buNone/>
            </a:pPr>
            <a:r>
              <a:rPr lang="ar-SA" b="1" u="sng" dirty="0"/>
              <a:t>الأدوات :</a:t>
            </a:r>
            <a:endParaRPr lang="en-US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جهاز قياس التوصيل الكهربائي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Electric conductivity meter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عدد من عينات مستخلص التربة للمقارنة.</a:t>
            </a:r>
            <a:endParaRPr lang="en-US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محلول قياسي من </a:t>
            </a:r>
            <a:r>
              <a:rPr lang="ar-SA" dirty="0" err="1"/>
              <a:t>كلوريد</a:t>
            </a:r>
            <a:r>
              <a:rPr lang="ar-SA" dirty="0"/>
              <a:t> </a:t>
            </a:r>
            <a:r>
              <a:rPr lang="ar-SA" dirty="0" err="1"/>
              <a:t>البوتاسيوم</a:t>
            </a:r>
            <a:r>
              <a:rPr lang="ar-SA" dirty="0"/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ar-SA" dirty="0"/>
              <a:t> </a:t>
            </a:r>
            <a:endParaRPr lang="en-US" dirty="0"/>
          </a:p>
          <a:p>
            <a:pPr algn="r" rtl="1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جهاز التوصيل الكهربائي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28604"/>
            <a:ext cx="3363914" cy="2857520"/>
          </a:xfrm>
          <a:prstGeom prst="rect">
            <a:avLst/>
          </a:prstGeom>
        </p:spPr>
      </p:pic>
      <p:pic>
        <p:nvPicPr>
          <p:cNvPr id="5" name="صورة 4" descr="جهز توصيل كهربائي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000108"/>
            <a:ext cx="4857784" cy="5214974"/>
          </a:xfrm>
          <a:prstGeom prst="rect">
            <a:avLst/>
          </a:prstGeom>
        </p:spPr>
      </p:pic>
      <p:pic>
        <p:nvPicPr>
          <p:cNvPr id="2050" name="Picture 2" descr="http://www.einginst.com/en/data/eWebEditor/UploadFile/2009114144241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429002"/>
            <a:ext cx="3357586" cy="3267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288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Arabic Typesetting</vt:lpstr>
      <vt:lpstr>Arial</vt:lpstr>
      <vt:lpstr>Calibri</vt:lpstr>
      <vt:lpstr>Calibri Light</vt:lpstr>
      <vt:lpstr>Simplified Arabic</vt:lpstr>
      <vt:lpstr>Times New Roman</vt:lpstr>
      <vt:lpstr>Office Theme</vt:lpstr>
      <vt:lpstr>تقدير الأملاح الكلية الذائبة في التربة</vt:lpstr>
      <vt:lpstr>PowerPoint Presentation</vt:lpstr>
      <vt:lpstr>تقدير الأملاح الكلية الذائبة في التربة</vt:lpstr>
      <vt:lpstr>ومن التأثيرات السلبية للتركيزات المرتفعة من الأملاح </vt:lpstr>
      <vt:lpstr>PowerPoint Presentation</vt:lpstr>
      <vt:lpstr>الطريقة الأولى: طريقة الإذابة.  تعتمد تجربة تقدير لاملاح بالاذابة على الفرق في الوزن .</vt:lpstr>
      <vt:lpstr>الحسابات</vt:lpstr>
      <vt:lpstr>الطريقة الثانية: قياس درجة التوصيل الكهربائي.</vt:lpstr>
      <vt:lpstr>PowerPoint Presentation</vt:lpstr>
      <vt:lpstr>كل عام وانتم بخير</vt:lpstr>
      <vt:lpstr>محتويات التقرير</vt:lpstr>
      <vt:lpstr>تقدير الأملاح في محلول التربة بطريقة الأذابة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alanoud al-faghom</cp:lastModifiedBy>
  <cp:revision>26</cp:revision>
  <dcterms:modified xsi:type="dcterms:W3CDTF">2015-04-14T16:45:44Z</dcterms:modified>
</cp:coreProperties>
</file>