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80" r:id="rId13"/>
    <p:sldId id="274" r:id="rId14"/>
    <p:sldId id="277" r:id="rId15"/>
    <p:sldId id="276" r:id="rId16"/>
    <p:sldId id="278" r:id="rId17"/>
    <p:sldId id="27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7" d="100"/>
          <a:sy n="87" d="100"/>
        </p:scale>
        <p:origin x="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8E553842-D80E-4D1A-8871-BC42686E5A78}" type="datetimeFigureOut">
              <a:rPr lang="en-US" smtClean="0"/>
              <a:t>2/3/2019</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A4B52F39-9890-446F-80FA-B0CE311B015C}"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1501088343"/>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553842-D80E-4D1A-8871-BC42686E5A78}"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52F39-9890-446F-80FA-B0CE311B01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8E553842-D80E-4D1A-8871-BC42686E5A78}" type="datetimeFigureOut">
              <a:rPr lang="en-US" smtClean="0"/>
              <a:t>2/3/2019</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A4B52F39-9890-446F-80FA-B0CE311B015C}"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4504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553842-D80E-4D1A-8871-BC42686E5A78}"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52F39-9890-446F-80FA-B0CE311B015C}" type="slidenum">
              <a:rPr lang="en-US" smtClean="0"/>
              <a:t>‹#›</a:t>
            </a:fld>
            <a:endParaRPr lang="en-US"/>
          </a:p>
        </p:txBody>
      </p:sp>
    </p:spTree>
    <p:extLst>
      <p:ext uri="{BB962C8B-B14F-4D97-AF65-F5344CB8AC3E}">
        <p14:creationId xmlns:p14="http://schemas.microsoft.com/office/powerpoint/2010/main" val="2888301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8E553842-D80E-4D1A-8871-BC42686E5A78}" type="datetimeFigureOut">
              <a:rPr lang="en-US" smtClean="0"/>
              <a:t>2/3/2019</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A4B52F39-9890-446F-80FA-B0CE311B015C}"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640133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553842-D80E-4D1A-8871-BC42686E5A78}" type="datetimeFigureOut">
              <a:rPr lang="en-US" smtClean="0"/>
              <a:t>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52F39-9890-446F-80FA-B0CE311B015C}" type="slidenum">
              <a:rPr lang="en-US" smtClean="0"/>
              <a:t>‹#›</a:t>
            </a:fld>
            <a:endParaRPr lang="en-US"/>
          </a:p>
        </p:txBody>
      </p:sp>
    </p:spTree>
    <p:extLst>
      <p:ext uri="{BB962C8B-B14F-4D97-AF65-F5344CB8AC3E}">
        <p14:creationId xmlns:p14="http://schemas.microsoft.com/office/powerpoint/2010/main" val="1198940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553842-D80E-4D1A-8871-BC42686E5A78}" type="datetimeFigureOut">
              <a:rPr lang="en-US" smtClean="0"/>
              <a:t>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B52F39-9890-446F-80FA-B0CE311B015C}" type="slidenum">
              <a:rPr lang="en-US" smtClean="0"/>
              <a:t>‹#›</a:t>
            </a:fld>
            <a:endParaRPr lang="en-US"/>
          </a:p>
        </p:txBody>
      </p:sp>
    </p:spTree>
    <p:extLst>
      <p:ext uri="{BB962C8B-B14F-4D97-AF65-F5344CB8AC3E}">
        <p14:creationId xmlns:p14="http://schemas.microsoft.com/office/powerpoint/2010/main" val="1531968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553842-D80E-4D1A-8871-BC42686E5A78}" type="datetimeFigureOut">
              <a:rPr lang="en-US" smtClean="0"/>
              <a:t>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B52F39-9890-446F-80FA-B0CE311B015C}" type="slidenum">
              <a:rPr lang="en-US" smtClean="0"/>
              <a:t>‹#›</a:t>
            </a:fld>
            <a:endParaRPr lang="en-US"/>
          </a:p>
        </p:txBody>
      </p:sp>
    </p:spTree>
    <p:extLst>
      <p:ext uri="{BB962C8B-B14F-4D97-AF65-F5344CB8AC3E}">
        <p14:creationId xmlns:p14="http://schemas.microsoft.com/office/powerpoint/2010/main" val="3263661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553842-D80E-4D1A-8871-BC42686E5A78}"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52F39-9890-446F-80FA-B0CE311B01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8E553842-D80E-4D1A-8871-BC42686E5A78}" type="datetimeFigureOut">
              <a:rPr lang="en-US" smtClean="0"/>
              <a:t>2/3/2019</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A4B52F39-9890-446F-80FA-B0CE311B015C}" type="slidenum">
              <a:rPr lang="en-US" smtClean="0"/>
              <a:t>‹#›</a:t>
            </a:fld>
            <a:endParaRPr lang="en-US"/>
          </a:p>
        </p:txBody>
      </p:sp>
    </p:spTree>
    <p:extLst>
      <p:ext uri="{BB962C8B-B14F-4D97-AF65-F5344CB8AC3E}">
        <p14:creationId xmlns:p14="http://schemas.microsoft.com/office/powerpoint/2010/main" val="835308100"/>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553842-D80E-4D1A-8871-BC42686E5A78}"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52F39-9890-446F-80FA-B0CE311B01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8E553842-D80E-4D1A-8871-BC42686E5A78}" type="datetimeFigureOut">
              <a:rPr lang="en-US" smtClean="0"/>
              <a:t>2/3/2019</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A4B52F39-9890-446F-80FA-B0CE311B015C}"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1100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a:r>
              <a:rPr lang="ar-SA" b="1" dirty="0" err="1"/>
              <a:t>السیاحة</a:t>
            </a:r>
            <a:r>
              <a:rPr lang="ar-SA" b="1" dirty="0"/>
              <a:t> في </a:t>
            </a:r>
            <a:r>
              <a:rPr lang="ar-SA" b="1" dirty="0" err="1"/>
              <a:t>علاقتھا</a:t>
            </a:r>
            <a:r>
              <a:rPr lang="ar-SA" b="1" dirty="0"/>
              <a:t> بالنسق الاقتصادي</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33184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solidFill>
                  <a:srgbClr val="000000"/>
                </a:solidFill>
                <a:ea typeface="Arial" panose="020B0604020202020204" pitchFamily="34" charset="0"/>
              </a:rPr>
              <a:t>سادسا: العائد </a:t>
            </a:r>
            <a:r>
              <a:rPr lang="ar-SA" b="1" dirty="0">
                <a:solidFill>
                  <a:srgbClr val="000000"/>
                </a:solidFill>
                <a:ea typeface="Arial" panose="020B0604020202020204" pitchFamily="34" charset="0"/>
              </a:rPr>
              <a:t>الاقتصادي </a:t>
            </a:r>
            <a:r>
              <a:rPr lang="ar-SA" b="1" dirty="0" err="1">
                <a:solidFill>
                  <a:srgbClr val="000000"/>
                </a:solidFill>
                <a:ea typeface="Arial" panose="020B0604020202020204" pitchFamily="34" charset="0"/>
              </a:rPr>
              <a:t>للسیاحة</a:t>
            </a:r>
            <a:r>
              <a:rPr lang="ar-SA" b="1" dirty="0">
                <a:solidFill>
                  <a:srgbClr val="000000"/>
                </a:solidFill>
                <a:ea typeface="Arial" panose="020B0604020202020204" pitchFamily="34" charset="0"/>
              </a:rPr>
              <a:t> </a:t>
            </a:r>
            <a:r>
              <a:rPr lang="ar-SA" b="1" dirty="0" err="1">
                <a:solidFill>
                  <a:srgbClr val="000000"/>
                </a:solidFill>
                <a:ea typeface="Arial" panose="020B0604020202020204" pitchFamily="34" charset="0"/>
              </a:rPr>
              <a:t>الثقافیة</a:t>
            </a:r>
            <a:endParaRPr lang="en-US" dirty="0"/>
          </a:p>
        </p:txBody>
      </p:sp>
      <p:sp>
        <p:nvSpPr>
          <p:cNvPr id="3" name="Content Placeholder 2"/>
          <p:cNvSpPr>
            <a:spLocks noGrp="1"/>
          </p:cNvSpPr>
          <p:nvPr>
            <p:ph idx="1"/>
          </p:nvPr>
        </p:nvSpPr>
        <p:spPr>
          <a:xfrm>
            <a:off x="450376" y="2438400"/>
            <a:ext cx="11253895" cy="3651504"/>
          </a:xfrm>
        </p:spPr>
        <p:txBody>
          <a:bodyPr>
            <a:normAutofit/>
          </a:bodyPr>
          <a:lstStyle/>
          <a:p>
            <a:pPr marL="0" indent="0" algn="r" rtl="1">
              <a:buNone/>
            </a:pPr>
            <a:r>
              <a:rPr lang="ar-SA" sz="2400" dirty="0" smtClean="0"/>
              <a:t>تمثل السياحة الثقافية </a:t>
            </a:r>
            <a:r>
              <a:rPr lang="ar-SA" sz="2400" dirty="0"/>
              <a:t>عائدا </a:t>
            </a:r>
            <a:r>
              <a:rPr lang="ar-SA" sz="2400" dirty="0" err="1"/>
              <a:t>اقتصادیاً</a:t>
            </a:r>
            <a:r>
              <a:rPr lang="ar-SA" sz="2400" dirty="0"/>
              <a:t> </a:t>
            </a:r>
            <a:r>
              <a:rPr lang="ar-SA" sz="2400" dirty="0" err="1"/>
              <a:t>وفیراً</a:t>
            </a:r>
            <a:r>
              <a:rPr lang="ar-SA" sz="2400" dirty="0"/>
              <a:t> </a:t>
            </a:r>
            <a:r>
              <a:rPr lang="ar-SA" sz="2400" dirty="0" err="1"/>
              <a:t>لكثیر</a:t>
            </a:r>
            <a:r>
              <a:rPr lang="ar-SA" sz="2400" dirty="0"/>
              <a:t> من الدول: حیث تتركز </a:t>
            </a:r>
            <a:r>
              <a:rPr lang="ar-SA" sz="2400" dirty="0" err="1"/>
              <a:t>أھمیتھا</a:t>
            </a:r>
            <a:r>
              <a:rPr lang="ar-SA" sz="2400" dirty="0"/>
              <a:t> </a:t>
            </a:r>
            <a:r>
              <a:rPr lang="ar-SA" sz="2400" dirty="0" err="1"/>
              <a:t>فیما</a:t>
            </a:r>
            <a:r>
              <a:rPr lang="ar-SA" sz="2400" dirty="0"/>
              <a:t> توفره من نقد أجنبي تتوقف جدواه على حسن التصرف </a:t>
            </a:r>
            <a:r>
              <a:rPr lang="ar-SA" sz="2400" dirty="0" err="1" smtClean="0"/>
              <a:t>فیھا</a:t>
            </a:r>
            <a:r>
              <a:rPr lang="ar-SA" sz="2400" dirty="0" smtClean="0"/>
              <a:t> </a:t>
            </a:r>
            <a:r>
              <a:rPr lang="ar-SA" sz="2400" dirty="0"/>
              <a:t>وفقأً لخطة </a:t>
            </a:r>
            <a:r>
              <a:rPr lang="ar-SA" sz="2400" dirty="0" err="1" smtClean="0"/>
              <a:t>تنمویة</a:t>
            </a:r>
            <a:r>
              <a:rPr lang="ar-SA" sz="2400" dirty="0" smtClean="0"/>
              <a:t>  توجھھا </a:t>
            </a:r>
            <a:r>
              <a:rPr lang="ar-SA" sz="2400" dirty="0"/>
              <a:t>إلى استخدامات تدفع عجلة </a:t>
            </a:r>
            <a:r>
              <a:rPr lang="ar-SA" sz="2400" dirty="0" err="1"/>
              <a:t>التنمیة</a:t>
            </a:r>
            <a:r>
              <a:rPr lang="ar-SA" sz="2400" dirty="0"/>
              <a:t> وفي </a:t>
            </a:r>
            <a:r>
              <a:rPr lang="ar-SA" sz="2400" dirty="0" err="1"/>
              <a:t>ھذا</a:t>
            </a:r>
            <a:r>
              <a:rPr lang="ar-SA" sz="2400" dirty="0"/>
              <a:t> تستوي مع أي قطاع </a:t>
            </a:r>
            <a:r>
              <a:rPr lang="ar-SA" sz="2400" dirty="0" err="1"/>
              <a:t>تصدیري</a:t>
            </a:r>
            <a:r>
              <a:rPr lang="ar-SA" sz="2400" dirty="0"/>
              <a:t>، ولو </a:t>
            </a:r>
            <a:r>
              <a:rPr lang="ar-SA" sz="2400" dirty="0" err="1"/>
              <a:t>أنھا</a:t>
            </a:r>
            <a:r>
              <a:rPr lang="ar-SA" sz="2400" dirty="0"/>
              <a:t> تختلف في أن المستورد </a:t>
            </a:r>
            <a:r>
              <a:rPr lang="ar-SA" sz="2400" dirty="0" err="1"/>
              <a:t>یأتي</a:t>
            </a:r>
            <a:r>
              <a:rPr lang="ar-SA" sz="2400" dirty="0"/>
              <a:t> لكي </a:t>
            </a:r>
            <a:r>
              <a:rPr lang="ar-SA" sz="2400" dirty="0" err="1"/>
              <a:t>یستھلك</a:t>
            </a:r>
            <a:r>
              <a:rPr lang="ar-SA" sz="2400" dirty="0"/>
              <a:t> ما </a:t>
            </a:r>
            <a:r>
              <a:rPr lang="ar-SA" sz="2400" dirty="0" err="1"/>
              <a:t>یقدم</a:t>
            </a:r>
            <a:r>
              <a:rPr lang="ar-SA" sz="2400" dirty="0"/>
              <a:t> </a:t>
            </a:r>
            <a:r>
              <a:rPr lang="ar-SA" sz="2400" dirty="0" err="1"/>
              <a:t>لھ</a:t>
            </a:r>
            <a:r>
              <a:rPr lang="ar-SA" sz="2400" dirty="0"/>
              <a:t> وفي </a:t>
            </a:r>
            <a:r>
              <a:rPr lang="ar-SA" sz="2400" dirty="0" err="1"/>
              <a:t>كونھا</a:t>
            </a:r>
            <a:r>
              <a:rPr lang="ar-SA" sz="2400" dirty="0"/>
              <a:t> لا تخرج منتجات إلى أسواق </a:t>
            </a:r>
            <a:r>
              <a:rPr lang="ar-SA" sz="2400" dirty="0" err="1"/>
              <a:t>یتنافس</a:t>
            </a:r>
            <a:r>
              <a:rPr lang="ar-SA" sz="2400" dirty="0"/>
              <a:t> </a:t>
            </a:r>
            <a:r>
              <a:rPr lang="ar-SA" sz="2400" dirty="0" err="1"/>
              <a:t>فیھا</a:t>
            </a:r>
            <a:r>
              <a:rPr lang="ar-SA" sz="2400" dirty="0"/>
              <a:t> المصدرون. ومن ثم فإن </a:t>
            </a:r>
            <a:r>
              <a:rPr lang="ar-SA" sz="2400" dirty="0" err="1" smtClean="0"/>
              <a:t>الاھتمام</a:t>
            </a:r>
            <a:r>
              <a:rPr lang="ar-SA" sz="2400" dirty="0" smtClean="0"/>
              <a:t>  </a:t>
            </a:r>
            <a:r>
              <a:rPr lang="ar-SA" sz="2400" dirty="0" err="1"/>
              <a:t>ینحصر</a:t>
            </a:r>
            <a:r>
              <a:rPr lang="ar-SA" sz="2400" dirty="0"/>
              <a:t> أساساً </a:t>
            </a:r>
            <a:r>
              <a:rPr lang="ar-SA" sz="2400" dirty="0" err="1"/>
              <a:t>فیما</a:t>
            </a:r>
            <a:r>
              <a:rPr lang="ar-SA" sz="2400" dirty="0"/>
              <a:t> قد </a:t>
            </a:r>
            <a:r>
              <a:rPr lang="ar-SA" sz="2400" dirty="0" err="1"/>
              <a:t>یتولد</a:t>
            </a:r>
            <a:r>
              <a:rPr lang="ar-SA" sz="2400" dirty="0"/>
              <a:t> </a:t>
            </a:r>
            <a:r>
              <a:rPr lang="ar-SA" sz="2400" dirty="0" err="1"/>
              <a:t>عنھا</a:t>
            </a:r>
            <a:r>
              <a:rPr lang="ar-SA" sz="2400" dirty="0"/>
              <a:t> من خلق فرص عمل.</a:t>
            </a:r>
            <a:endParaRPr lang="en-US" sz="2400" dirty="0"/>
          </a:p>
        </p:txBody>
      </p:sp>
    </p:spTree>
    <p:extLst>
      <p:ext uri="{BB962C8B-B14F-4D97-AF65-F5344CB8AC3E}">
        <p14:creationId xmlns:p14="http://schemas.microsoft.com/office/powerpoint/2010/main" val="855181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dirty="0" smtClean="0">
                <a:solidFill>
                  <a:srgbClr val="000000"/>
                </a:solidFill>
                <a:ea typeface="Arial" panose="020B0604020202020204" pitchFamily="34" charset="0"/>
              </a:rPr>
              <a:t>سابعا: </a:t>
            </a:r>
            <a:r>
              <a:rPr lang="ar-SA" b="1" dirty="0" err="1" smtClean="0">
                <a:solidFill>
                  <a:srgbClr val="000000"/>
                </a:solidFill>
                <a:ea typeface="Arial" panose="020B0604020202020204" pitchFamily="34" charset="0"/>
              </a:rPr>
              <a:t>تنمیة</a:t>
            </a:r>
            <a:r>
              <a:rPr lang="ar-SA" b="1" dirty="0" smtClean="0">
                <a:solidFill>
                  <a:srgbClr val="000000"/>
                </a:solidFill>
                <a:ea typeface="Arial" panose="020B0604020202020204" pitchFamily="34" charset="0"/>
              </a:rPr>
              <a:t> </a:t>
            </a:r>
            <a:r>
              <a:rPr lang="ar-SA" b="1" dirty="0">
                <a:solidFill>
                  <a:srgbClr val="000000"/>
                </a:solidFill>
                <a:ea typeface="Arial" panose="020B0604020202020204" pitchFamily="34" charset="0"/>
              </a:rPr>
              <a:t>خدمات </a:t>
            </a:r>
            <a:r>
              <a:rPr lang="ar-SA" b="1" dirty="0" err="1">
                <a:solidFill>
                  <a:srgbClr val="000000"/>
                </a:solidFill>
                <a:ea typeface="Arial" panose="020B0604020202020204" pitchFamily="34" charset="0"/>
              </a:rPr>
              <a:t>البنیة</a:t>
            </a:r>
            <a:r>
              <a:rPr lang="ar-SA" b="1" dirty="0">
                <a:solidFill>
                  <a:srgbClr val="000000"/>
                </a:solidFill>
                <a:ea typeface="Arial" panose="020B0604020202020204" pitchFamily="34" charset="0"/>
              </a:rPr>
              <a:t> </a:t>
            </a:r>
            <a:r>
              <a:rPr lang="ar-SA" b="1" dirty="0" err="1">
                <a:solidFill>
                  <a:srgbClr val="000000"/>
                </a:solidFill>
                <a:ea typeface="Arial" panose="020B0604020202020204" pitchFamily="34" charset="0"/>
              </a:rPr>
              <a:t>الأساسیة</a:t>
            </a:r>
            <a:endParaRPr lang="en-US" dirty="0"/>
          </a:p>
        </p:txBody>
      </p:sp>
      <p:sp>
        <p:nvSpPr>
          <p:cNvPr id="3" name="Content Placeholder 2"/>
          <p:cNvSpPr>
            <a:spLocks noGrp="1"/>
          </p:cNvSpPr>
          <p:nvPr>
            <p:ph idx="1"/>
          </p:nvPr>
        </p:nvSpPr>
        <p:spPr>
          <a:xfrm>
            <a:off x="395786" y="2438400"/>
            <a:ext cx="11308486" cy="3651504"/>
          </a:xfrm>
        </p:spPr>
        <p:txBody>
          <a:bodyPr>
            <a:normAutofit lnSpcReduction="10000"/>
          </a:bodyPr>
          <a:lstStyle/>
          <a:p>
            <a:pPr marL="0" indent="0" algn="r" rtl="1">
              <a:buNone/>
            </a:pPr>
            <a:r>
              <a:rPr lang="ar-SA" sz="3600" dirty="0"/>
              <a:t>صناعة </a:t>
            </a:r>
            <a:r>
              <a:rPr lang="ar-SA" sz="3600" dirty="0" err="1"/>
              <a:t>السیاحة</a:t>
            </a:r>
            <a:r>
              <a:rPr lang="ar-SA" sz="3600" dirty="0"/>
              <a:t> تحتاج </a:t>
            </a:r>
            <a:r>
              <a:rPr lang="ar-SA" sz="3600" dirty="0" smtClean="0"/>
              <a:t>الى </a:t>
            </a:r>
            <a:r>
              <a:rPr lang="ar-SA" sz="3600" dirty="0" err="1" smtClean="0"/>
              <a:t>البنیة</a:t>
            </a:r>
            <a:r>
              <a:rPr lang="ar-SA" sz="3600" dirty="0" smtClean="0"/>
              <a:t> </a:t>
            </a:r>
            <a:r>
              <a:rPr lang="ar-SA" sz="3600" dirty="0" err="1" smtClean="0"/>
              <a:t>ألاساسیة</a:t>
            </a:r>
            <a:r>
              <a:rPr lang="ar-SA" sz="3600" dirty="0" smtClean="0"/>
              <a:t> والمرافق </a:t>
            </a:r>
            <a:r>
              <a:rPr lang="ar-SA" sz="3600" dirty="0" err="1" smtClean="0"/>
              <a:t>ال</a:t>
            </a:r>
            <a:r>
              <a:rPr lang="ar-SA" sz="3600" dirty="0" err="1" smtClean="0"/>
              <a:t>خدمیة</a:t>
            </a:r>
            <a:r>
              <a:rPr lang="ar-SA" sz="3600" dirty="0" smtClean="0"/>
              <a:t> المتعددة والتي تساعد </a:t>
            </a:r>
            <a:r>
              <a:rPr lang="ar-SA" sz="3600" dirty="0"/>
              <a:t>على </a:t>
            </a:r>
            <a:r>
              <a:rPr lang="ar-SA" sz="3600" dirty="0" err="1"/>
              <a:t>زیادة</a:t>
            </a:r>
            <a:r>
              <a:rPr lang="ar-SA" sz="3600" dirty="0"/>
              <a:t> حركة التدفق </a:t>
            </a:r>
            <a:r>
              <a:rPr lang="ar-SA" sz="3600" dirty="0" err="1"/>
              <a:t>السیاحي</a:t>
            </a:r>
            <a:r>
              <a:rPr lang="ar-SA" sz="3600" dirty="0"/>
              <a:t>، لذلك فإن الدول </a:t>
            </a:r>
            <a:r>
              <a:rPr lang="ar-SA" sz="3600" dirty="0" err="1"/>
              <a:t>المضیفة</a:t>
            </a:r>
            <a:r>
              <a:rPr lang="ar-SA" sz="3600" dirty="0"/>
              <a:t> أو المستقبلة </a:t>
            </a:r>
            <a:r>
              <a:rPr lang="ar-SA" sz="3600" dirty="0" err="1"/>
              <a:t>تھتم</a:t>
            </a:r>
            <a:r>
              <a:rPr lang="ar-SA" sz="3600" dirty="0"/>
              <a:t> </a:t>
            </a:r>
            <a:r>
              <a:rPr lang="ar-SA" sz="3600" dirty="0" err="1" smtClean="0"/>
              <a:t>اھتماما</a:t>
            </a:r>
            <a:r>
              <a:rPr lang="ar-SA" sz="3600" dirty="0" smtClean="0"/>
              <a:t> </a:t>
            </a:r>
            <a:r>
              <a:rPr lang="ar-SA" sz="3600" dirty="0" err="1" smtClean="0"/>
              <a:t>كبیراً</a:t>
            </a:r>
            <a:r>
              <a:rPr lang="ar-SA" sz="3600" dirty="0" smtClean="0"/>
              <a:t> </a:t>
            </a:r>
            <a:r>
              <a:rPr lang="ar-SA" sz="3600" dirty="0"/>
              <a:t>بإنشاء الطرق </a:t>
            </a:r>
            <a:r>
              <a:rPr lang="ar-SA" sz="3600" dirty="0" err="1"/>
              <a:t>وتعبیدھا</a:t>
            </a:r>
            <a:r>
              <a:rPr lang="ar-SA" sz="3600" dirty="0"/>
              <a:t> وإنشاء الجسور </a:t>
            </a:r>
            <a:r>
              <a:rPr lang="ar-SA" sz="3600" dirty="0" err="1"/>
              <a:t>وزیادة</a:t>
            </a:r>
            <a:r>
              <a:rPr lang="ar-SA" sz="3600" dirty="0"/>
              <a:t> </a:t>
            </a:r>
            <a:r>
              <a:rPr lang="ar-SA" sz="3600" dirty="0" err="1"/>
              <a:t>تطویر</a:t>
            </a:r>
            <a:r>
              <a:rPr lang="ar-SA" sz="3600" dirty="0"/>
              <a:t> وسائل النقل المتعددة </a:t>
            </a:r>
            <a:r>
              <a:rPr lang="ar-SA" sz="3600" dirty="0" err="1"/>
              <a:t>وزیادة</a:t>
            </a:r>
            <a:r>
              <a:rPr lang="ar-SA" sz="3600" dirty="0"/>
              <a:t> وسائل الاتصالات </a:t>
            </a:r>
            <a:r>
              <a:rPr lang="ar-SA" sz="3600" dirty="0" err="1"/>
              <a:t>السلكیة</a:t>
            </a:r>
            <a:r>
              <a:rPr lang="ar-SA" sz="3600" dirty="0"/>
              <a:t> </a:t>
            </a:r>
            <a:r>
              <a:rPr lang="ar-SA" sz="3600" dirty="0" err="1"/>
              <a:t>واللاسلكیة</a:t>
            </a:r>
            <a:r>
              <a:rPr lang="ar-SA" sz="3600" dirty="0"/>
              <a:t> .ومما لا شك </a:t>
            </a:r>
            <a:r>
              <a:rPr lang="ar-SA" sz="3600" dirty="0" err="1" smtClean="0"/>
              <a:t>فیه</a:t>
            </a:r>
            <a:r>
              <a:rPr lang="ar-SA" sz="3600" dirty="0" smtClean="0"/>
              <a:t> </a:t>
            </a:r>
            <a:r>
              <a:rPr lang="ar-SA" sz="3600" dirty="0" err="1" smtClean="0"/>
              <a:t>أنھا</a:t>
            </a:r>
            <a:r>
              <a:rPr lang="ar-SA" sz="3600" dirty="0" smtClean="0"/>
              <a:t> </a:t>
            </a:r>
            <a:r>
              <a:rPr lang="ar-SA" sz="3600" dirty="0" err="1"/>
              <a:t>الاھتمام</a:t>
            </a:r>
            <a:r>
              <a:rPr lang="ar-SA" sz="3600" dirty="0"/>
              <a:t> بخدمات </a:t>
            </a:r>
            <a:r>
              <a:rPr lang="ar-SA" sz="3600" dirty="0" err="1"/>
              <a:t>البنیة</a:t>
            </a:r>
            <a:r>
              <a:rPr lang="ar-SA" sz="3600" dirty="0"/>
              <a:t> </a:t>
            </a:r>
            <a:r>
              <a:rPr lang="ar-SA" sz="3600" dirty="0" err="1"/>
              <a:t>الأساسیة</a:t>
            </a:r>
            <a:r>
              <a:rPr lang="ar-SA" sz="3600" dirty="0"/>
              <a:t> </a:t>
            </a:r>
            <a:r>
              <a:rPr lang="ar-SA" sz="3600" dirty="0" err="1"/>
              <a:t>وطبیعة</a:t>
            </a:r>
            <a:r>
              <a:rPr lang="ar-SA" sz="3600" dirty="0"/>
              <a:t> الخدمات المقدمة للسائح تؤدي إلى </a:t>
            </a:r>
            <a:r>
              <a:rPr lang="ar-SA" sz="3600" dirty="0" err="1"/>
              <a:t>تنشیط</a:t>
            </a:r>
            <a:r>
              <a:rPr lang="ar-SA" sz="3600" dirty="0"/>
              <a:t> حركة التدفق </a:t>
            </a:r>
            <a:r>
              <a:rPr lang="ar-SA" sz="3600" dirty="0" err="1"/>
              <a:t>السیاحي</a:t>
            </a:r>
            <a:r>
              <a:rPr lang="ar-SA" sz="3600" dirty="0"/>
              <a:t>.</a:t>
            </a:r>
            <a:endParaRPr lang="en-US" sz="3600" dirty="0"/>
          </a:p>
        </p:txBody>
      </p:sp>
    </p:spTree>
    <p:extLst>
      <p:ext uri="{BB962C8B-B14F-4D97-AF65-F5344CB8AC3E}">
        <p14:creationId xmlns:p14="http://schemas.microsoft.com/office/powerpoint/2010/main" val="1793138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rtl="1"/>
            <a:r>
              <a:rPr lang="ar-SA" sz="4000" b="1" u="sng" dirty="0" err="1"/>
              <a:t>التأثیرات</a:t>
            </a:r>
            <a:r>
              <a:rPr lang="ar-SA" sz="4000" b="1" u="sng" dirty="0"/>
              <a:t> </a:t>
            </a:r>
            <a:r>
              <a:rPr lang="ar-SA" sz="4000" b="1" u="sng" dirty="0" err="1"/>
              <a:t>السیاحیة</a:t>
            </a:r>
            <a:r>
              <a:rPr lang="ar-SA" sz="4000" b="1" u="sng" dirty="0"/>
              <a:t> </a:t>
            </a:r>
            <a:r>
              <a:rPr lang="ar-SA" sz="4000" b="1" u="sng" dirty="0" err="1"/>
              <a:t>السلبیة</a:t>
            </a:r>
            <a:r>
              <a:rPr lang="ar-SA" sz="4000" b="1" u="sng" dirty="0"/>
              <a:t> على النسق الاقتصادي</a:t>
            </a:r>
            <a:r>
              <a:rPr lang="ar-SA" sz="4000" b="1" dirty="0"/>
              <a:t> </a:t>
            </a:r>
            <a:endParaRPr lang="en-US" sz="40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78588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446" y="568345"/>
            <a:ext cx="11062826" cy="1560716"/>
          </a:xfrm>
        </p:spPr>
        <p:txBody>
          <a:bodyPr/>
          <a:lstStyle/>
          <a:p>
            <a:pPr algn="ctr"/>
            <a:r>
              <a:rPr lang="ar-SA" dirty="0"/>
              <a:t>	</a:t>
            </a:r>
            <a:r>
              <a:rPr lang="ar-SA" b="1" dirty="0"/>
              <a:t>أولا: الإضرار بالاقتصاد القومي</a:t>
            </a:r>
            <a:endParaRPr lang="en-US" b="1" dirty="0"/>
          </a:p>
        </p:txBody>
      </p:sp>
      <p:sp>
        <p:nvSpPr>
          <p:cNvPr id="3" name="Content Placeholder 2"/>
          <p:cNvSpPr>
            <a:spLocks noGrp="1"/>
          </p:cNvSpPr>
          <p:nvPr>
            <p:ph idx="1"/>
          </p:nvPr>
        </p:nvSpPr>
        <p:spPr>
          <a:xfrm>
            <a:off x="354842" y="2438400"/>
            <a:ext cx="11349429" cy="3651504"/>
          </a:xfrm>
        </p:spPr>
        <p:txBody>
          <a:bodyPr>
            <a:noAutofit/>
          </a:bodyPr>
          <a:lstStyle/>
          <a:p>
            <a:pPr marL="0" indent="0" algn="ctr">
              <a:buNone/>
            </a:pPr>
            <a:r>
              <a:rPr lang="ar-SA" sz="2800" dirty="0"/>
              <a:t>وجود السوق </a:t>
            </a:r>
            <a:r>
              <a:rPr lang="ar-SA" sz="2800" dirty="0" err="1"/>
              <a:t>المصرفیة</a:t>
            </a:r>
            <a:r>
              <a:rPr lang="ar-SA" sz="2800" dirty="0"/>
              <a:t> الحرة </a:t>
            </a:r>
            <a:r>
              <a:rPr lang="ar-SA" sz="2800" dirty="0" err="1"/>
              <a:t>وسھولة</a:t>
            </a:r>
            <a:r>
              <a:rPr lang="ar-SA" sz="2800" dirty="0"/>
              <a:t> تداول النقد الأجنبي عبر البنوك، حیث إن </a:t>
            </a:r>
            <a:r>
              <a:rPr lang="ar-SA" sz="2800" dirty="0" err="1"/>
              <a:t>السیاسة</a:t>
            </a:r>
            <a:r>
              <a:rPr lang="ar-SA" sz="2800" dirty="0"/>
              <a:t> </a:t>
            </a:r>
            <a:r>
              <a:rPr lang="ar-SA" sz="2800" dirty="0" err="1"/>
              <a:t>المصرفیة</a:t>
            </a:r>
            <a:r>
              <a:rPr lang="ar-SA" sz="2800" dirty="0"/>
              <a:t> </a:t>
            </a:r>
            <a:r>
              <a:rPr lang="ar-SA" sz="2800" dirty="0" err="1"/>
              <a:t>المقیدة</a:t>
            </a:r>
            <a:r>
              <a:rPr lang="ar-SA" sz="2800" dirty="0"/>
              <a:t> لحركة تداول النقد الأجنبي </a:t>
            </a:r>
            <a:r>
              <a:rPr lang="ar-SA" sz="2800" dirty="0" err="1"/>
              <a:t>تسھل</a:t>
            </a:r>
            <a:r>
              <a:rPr lang="ar-SA" sz="2800" dirty="0"/>
              <a:t> </a:t>
            </a:r>
            <a:r>
              <a:rPr lang="ar-SA" sz="2800" dirty="0" err="1"/>
              <a:t>عملیة</a:t>
            </a:r>
            <a:r>
              <a:rPr lang="ar-SA" sz="2800" dirty="0"/>
              <a:t> استغلال </a:t>
            </a:r>
            <a:r>
              <a:rPr lang="ar-SA" sz="2800" dirty="0" err="1"/>
              <a:t>السائحین</a:t>
            </a:r>
            <a:r>
              <a:rPr lang="ar-SA" sz="2800" dirty="0"/>
              <a:t> والإضرار </a:t>
            </a:r>
            <a:r>
              <a:rPr lang="ar-SA" sz="2800" dirty="0" err="1"/>
              <a:t>بھم</a:t>
            </a:r>
            <a:r>
              <a:rPr lang="ar-SA" sz="2800" dirty="0"/>
              <a:t> </a:t>
            </a:r>
            <a:r>
              <a:rPr lang="ar-SA" sz="2800" dirty="0" err="1"/>
              <a:t>وتعرضھم</a:t>
            </a:r>
            <a:r>
              <a:rPr lang="ar-SA" sz="2800" dirty="0"/>
              <a:t> في بعض الأحوال لأعمال النصب والسرقة. </a:t>
            </a:r>
            <a:r>
              <a:rPr lang="ar-SA" sz="2800" dirty="0" err="1"/>
              <a:t>ویتم</a:t>
            </a:r>
            <a:r>
              <a:rPr lang="ar-SA" sz="2800" dirty="0"/>
              <a:t> الإضرار بالاقتصاد القومي من جراء تداول </a:t>
            </a:r>
            <a:r>
              <a:rPr lang="ar-SA" sz="2800" dirty="0" smtClean="0"/>
              <a:t>العملة خارج </a:t>
            </a:r>
            <a:r>
              <a:rPr lang="ar-SA" sz="2800" dirty="0"/>
              <a:t>البنوك ولصالح فئة تعد على الأصابع ضاره بالمصلحة العامة.</a:t>
            </a:r>
            <a:endParaRPr lang="en-US" sz="2800" dirty="0">
              <a:latin typeface="+mj-lt"/>
              <a:ea typeface="+mj-ea"/>
              <a:cs typeface="+mj-cs"/>
            </a:endParaRPr>
          </a:p>
        </p:txBody>
      </p:sp>
    </p:spTree>
    <p:extLst>
      <p:ext uri="{BB962C8B-B14F-4D97-AF65-F5344CB8AC3E}">
        <p14:creationId xmlns:p14="http://schemas.microsoft.com/office/powerpoint/2010/main" val="2721780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149" y="342568"/>
            <a:ext cx="11090122" cy="1560716"/>
          </a:xfrm>
        </p:spPr>
        <p:txBody>
          <a:bodyPr/>
          <a:lstStyle/>
          <a:p>
            <a:pPr algn="ctr"/>
            <a:r>
              <a:rPr lang="ar-SA" dirty="0"/>
              <a:t>	</a:t>
            </a:r>
            <a:r>
              <a:rPr lang="ar-SA" b="1" dirty="0"/>
              <a:t>ثانيا: </a:t>
            </a:r>
            <a:r>
              <a:rPr lang="ar-SA" b="1" dirty="0" err="1"/>
              <a:t>موسمیة</a:t>
            </a:r>
            <a:r>
              <a:rPr lang="ar-SA" b="1" dirty="0"/>
              <a:t> العمل </a:t>
            </a:r>
            <a:r>
              <a:rPr lang="ar-SA" b="1" dirty="0" err="1"/>
              <a:t>السیاحي</a:t>
            </a:r>
            <a:endParaRPr lang="en-US" b="1" dirty="0"/>
          </a:p>
        </p:txBody>
      </p:sp>
      <p:sp>
        <p:nvSpPr>
          <p:cNvPr id="3" name="Content Placeholder 2"/>
          <p:cNvSpPr>
            <a:spLocks noGrp="1"/>
          </p:cNvSpPr>
          <p:nvPr>
            <p:ph idx="1"/>
          </p:nvPr>
        </p:nvSpPr>
        <p:spPr>
          <a:xfrm>
            <a:off x="614150" y="2438400"/>
            <a:ext cx="11090121" cy="3651504"/>
          </a:xfrm>
        </p:spPr>
        <p:txBody>
          <a:bodyPr>
            <a:normAutofit/>
          </a:bodyPr>
          <a:lstStyle/>
          <a:p>
            <a:pPr marL="0" indent="0" algn="ctr">
              <a:buNone/>
            </a:pPr>
            <a:r>
              <a:rPr lang="ar-SA" sz="3200" dirty="0"/>
              <a:t>حیث أن بعض العمالة في قطاع </a:t>
            </a:r>
            <a:r>
              <a:rPr lang="ar-SA" sz="3200" dirty="0" err="1"/>
              <a:t>السیاحة</a:t>
            </a:r>
            <a:r>
              <a:rPr lang="ar-SA" sz="3200" dirty="0"/>
              <a:t> قد </a:t>
            </a:r>
            <a:r>
              <a:rPr lang="ar-SA" sz="3200" dirty="0" smtClean="0"/>
              <a:t>تتسم </a:t>
            </a:r>
            <a:r>
              <a:rPr lang="ar-SA" sz="3200" dirty="0" err="1" smtClean="0"/>
              <a:t>بالموسمیة</a:t>
            </a:r>
            <a:r>
              <a:rPr lang="ar-SA" sz="3200" dirty="0"/>
              <a:t>، </a:t>
            </a:r>
            <a:r>
              <a:rPr lang="ar-SA" sz="3200" dirty="0" err="1"/>
              <a:t>ویتعرض</a:t>
            </a:r>
            <a:r>
              <a:rPr lang="ar-SA" sz="3200" dirty="0"/>
              <a:t> إلى </a:t>
            </a:r>
            <a:r>
              <a:rPr lang="ar-SA" sz="3200" dirty="0" err="1"/>
              <a:t>النطاقین</a:t>
            </a:r>
            <a:r>
              <a:rPr lang="ar-SA" sz="3200" dirty="0"/>
              <a:t> المحلي والقومي لمطالب في مستواه وفي </a:t>
            </a:r>
            <a:r>
              <a:rPr lang="ar-SA" sz="3200" dirty="0" err="1"/>
              <a:t>الكثیرمن</a:t>
            </a:r>
            <a:r>
              <a:rPr lang="ar-SA" sz="3200" dirty="0"/>
              <a:t> </a:t>
            </a:r>
            <a:r>
              <a:rPr lang="ar-SA" sz="3200" dirty="0" err="1"/>
              <a:t>الأحیان</a:t>
            </a:r>
            <a:r>
              <a:rPr lang="ar-SA" sz="3200" dirty="0"/>
              <a:t> </a:t>
            </a:r>
            <a:r>
              <a:rPr lang="ar-SA" sz="3200" dirty="0" err="1"/>
              <a:t>یتطلب</a:t>
            </a:r>
            <a:r>
              <a:rPr lang="ar-SA" sz="3200" dirty="0"/>
              <a:t> ذلك </a:t>
            </a:r>
            <a:r>
              <a:rPr lang="ar-SA" sz="3200" dirty="0" err="1"/>
              <a:t>تشغیل</a:t>
            </a:r>
            <a:r>
              <a:rPr lang="ar-SA" sz="3200" dirty="0"/>
              <a:t> عمالة </a:t>
            </a:r>
            <a:r>
              <a:rPr lang="ar-SA" sz="3200" dirty="0" err="1"/>
              <a:t>إضافیة</a:t>
            </a:r>
            <a:r>
              <a:rPr lang="ar-SA" sz="3200" dirty="0"/>
              <a:t> </a:t>
            </a:r>
            <a:r>
              <a:rPr lang="ar-SA" sz="3200" dirty="0" err="1"/>
              <a:t>لمواجھة</a:t>
            </a:r>
            <a:r>
              <a:rPr lang="ar-SA" sz="3200" dirty="0"/>
              <a:t> </a:t>
            </a:r>
            <a:r>
              <a:rPr lang="ar-SA" sz="3200" dirty="0" err="1"/>
              <a:t>الزیادة</a:t>
            </a:r>
            <a:r>
              <a:rPr lang="ar-SA" sz="3200" dirty="0"/>
              <a:t> في الطلب خلال موسم الذروة </a:t>
            </a:r>
            <a:r>
              <a:rPr lang="ar-SA" sz="3200" dirty="0" err="1" smtClean="0"/>
              <a:t>وھو</a:t>
            </a:r>
            <a:r>
              <a:rPr lang="ar-SA" sz="3200" dirty="0" smtClean="0"/>
              <a:t> </a:t>
            </a:r>
            <a:r>
              <a:rPr lang="ar-SA" sz="3200" dirty="0"/>
              <a:t>شيء </a:t>
            </a:r>
            <a:r>
              <a:rPr lang="ar-SA" sz="3200" dirty="0" err="1"/>
              <a:t>مفید</a:t>
            </a:r>
            <a:r>
              <a:rPr lang="ar-SA" sz="3200" dirty="0"/>
              <a:t> لأولئك </a:t>
            </a:r>
            <a:r>
              <a:rPr lang="ar-SA" sz="3200" dirty="0" err="1"/>
              <a:t>الذین</a:t>
            </a:r>
            <a:r>
              <a:rPr lang="ar-SA" sz="3200" dirty="0"/>
              <a:t> </a:t>
            </a:r>
            <a:r>
              <a:rPr lang="ar-SA" sz="3200" dirty="0" err="1"/>
              <a:t>یتطلعون</a:t>
            </a:r>
            <a:r>
              <a:rPr lang="ar-SA" sz="3200" dirty="0"/>
              <a:t> إلى عمل موسمي.</a:t>
            </a:r>
            <a:endParaRPr lang="ar-SA" sz="3200" dirty="0">
              <a:solidFill>
                <a:srgbClr val="000000"/>
              </a:solidFill>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418493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1946" y="568345"/>
            <a:ext cx="10462325" cy="1560716"/>
          </a:xfrm>
        </p:spPr>
        <p:txBody>
          <a:bodyPr/>
          <a:lstStyle/>
          <a:p>
            <a:pPr algn="ctr"/>
            <a:r>
              <a:rPr lang="ar-SA" b="1" dirty="0" smtClean="0"/>
              <a:t>ثالثا</a:t>
            </a:r>
            <a:r>
              <a:rPr lang="ar-SA" b="1" dirty="0" smtClean="0"/>
              <a:t>: </a:t>
            </a:r>
            <a:r>
              <a:rPr lang="ar-SA" b="1" dirty="0" err="1" smtClean="0"/>
              <a:t>تغیر</a:t>
            </a:r>
            <a:r>
              <a:rPr lang="ar-SA" b="1" dirty="0" smtClean="0"/>
              <a:t> </a:t>
            </a:r>
            <a:r>
              <a:rPr lang="ar-SA" b="1" dirty="0"/>
              <a:t>الأنماط </a:t>
            </a:r>
            <a:r>
              <a:rPr lang="ar-SA" b="1" dirty="0" err="1"/>
              <a:t>الاستھلاكیة</a:t>
            </a:r>
            <a:r>
              <a:rPr lang="ar-SA" b="1" dirty="0"/>
              <a:t> </a:t>
            </a:r>
            <a:r>
              <a:rPr lang="ar-SA" b="1" dirty="0" err="1" smtClean="0"/>
              <a:t>الاقتصادیة</a:t>
            </a:r>
            <a:endParaRPr lang="en-US" dirty="0"/>
          </a:p>
        </p:txBody>
      </p:sp>
      <p:sp>
        <p:nvSpPr>
          <p:cNvPr id="3" name="Content Placeholder 2"/>
          <p:cNvSpPr>
            <a:spLocks noGrp="1"/>
          </p:cNvSpPr>
          <p:nvPr>
            <p:ph idx="1"/>
          </p:nvPr>
        </p:nvSpPr>
        <p:spPr>
          <a:xfrm>
            <a:off x="423082" y="2438400"/>
            <a:ext cx="11281190" cy="3651504"/>
          </a:xfrm>
        </p:spPr>
        <p:txBody>
          <a:bodyPr>
            <a:normAutofit/>
          </a:bodyPr>
          <a:lstStyle/>
          <a:p>
            <a:pPr marL="0" indent="0" algn="r" rtl="1">
              <a:buNone/>
            </a:pPr>
            <a:r>
              <a:rPr lang="ar-SA" sz="4000" dirty="0" err="1"/>
              <a:t>السیاحة</a:t>
            </a:r>
            <a:r>
              <a:rPr lang="ar-SA" sz="4000" dirty="0"/>
              <a:t> مثلاً تؤدي إلى </a:t>
            </a:r>
            <a:r>
              <a:rPr lang="ar-SA" sz="4000" dirty="0" err="1"/>
              <a:t>تغیر</a:t>
            </a:r>
            <a:r>
              <a:rPr lang="ar-SA" sz="4000" dirty="0"/>
              <a:t> أنماط </a:t>
            </a:r>
            <a:r>
              <a:rPr lang="ar-SA" sz="4000" dirty="0" err="1"/>
              <a:t>استھلاك</a:t>
            </a:r>
            <a:r>
              <a:rPr lang="ar-SA" sz="4000" dirty="0"/>
              <a:t> الغذاء </a:t>
            </a:r>
            <a:r>
              <a:rPr lang="ar-SA" sz="4000" dirty="0" err="1"/>
              <a:t>السریعة</a:t>
            </a:r>
            <a:r>
              <a:rPr lang="ar-SA" sz="4000" dirty="0"/>
              <a:t> </a:t>
            </a:r>
            <a:r>
              <a:rPr lang="ar-SA" sz="4000" dirty="0" err="1"/>
              <a:t>والجاھزة</a:t>
            </a:r>
            <a:r>
              <a:rPr lang="ar-SA" sz="4000" dirty="0"/>
              <a:t> التي </a:t>
            </a:r>
            <a:r>
              <a:rPr lang="ar-SA" sz="4000" dirty="0" err="1"/>
              <a:t>یقبل</a:t>
            </a:r>
            <a:r>
              <a:rPr lang="ar-SA" sz="4000" dirty="0"/>
              <a:t> </a:t>
            </a:r>
            <a:r>
              <a:rPr lang="ar-SA" sz="4000" dirty="0" err="1"/>
              <a:t>علیھا</a:t>
            </a:r>
            <a:r>
              <a:rPr lang="ar-SA" sz="4000" dirty="0"/>
              <a:t> </a:t>
            </a:r>
            <a:r>
              <a:rPr lang="ar-SA" sz="4000" dirty="0" err="1"/>
              <a:t>السیاح</a:t>
            </a:r>
            <a:r>
              <a:rPr lang="ar-SA" sz="4000" dirty="0"/>
              <a:t> بحكم </a:t>
            </a:r>
            <a:r>
              <a:rPr lang="ar-SA" sz="4000" dirty="0" err="1"/>
              <a:t>تعودھم</a:t>
            </a:r>
            <a:r>
              <a:rPr lang="ar-SA" sz="4000" dirty="0"/>
              <a:t> </a:t>
            </a:r>
            <a:r>
              <a:rPr lang="ar-SA" sz="4000" dirty="0" err="1"/>
              <a:t>علیھا</a:t>
            </a:r>
            <a:r>
              <a:rPr lang="ar-SA" sz="4000" dirty="0"/>
              <a:t> في </a:t>
            </a:r>
            <a:r>
              <a:rPr lang="ar-SA" sz="4000" dirty="0" err="1"/>
              <a:t>أوطانھم</a:t>
            </a:r>
            <a:r>
              <a:rPr lang="ar-SA" sz="4000" dirty="0"/>
              <a:t> لذلك </a:t>
            </a:r>
            <a:r>
              <a:rPr lang="ar-SA" sz="4000" dirty="0" err="1"/>
              <a:t>تھتم</a:t>
            </a:r>
            <a:r>
              <a:rPr lang="ar-SA" sz="4000" dirty="0"/>
              <a:t> </a:t>
            </a:r>
            <a:r>
              <a:rPr lang="ar-SA" sz="4000" dirty="0" err="1"/>
              <a:t>أقالیم</a:t>
            </a:r>
            <a:r>
              <a:rPr lang="ar-SA" sz="4000" dirty="0"/>
              <a:t> العرض </a:t>
            </a:r>
            <a:r>
              <a:rPr lang="ar-SA" sz="4000" dirty="0" err="1"/>
              <a:t>السیاحي</a:t>
            </a:r>
            <a:r>
              <a:rPr lang="ar-SA" sz="4000" dirty="0"/>
              <a:t> </a:t>
            </a:r>
            <a:r>
              <a:rPr lang="ar-SA" sz="4000" dirty="0" err="1"/>
              <a:t>بتوفیرھا</a:t>
            </a:r>
            <a:r>
              <a:rPr lang="ar-SA" sz="4000" dirty="0"/>
              <a:t> </a:t>
            </a:r>
            <a:r>
              <a:rPr lang="ar-SA" sz="4000" dirty="0" err="1"/>
              <a:t>وكثیراً</a:t>
            </a:r>
            <a:r>
              <a:rPr lang="ar-SA" sz="4000" dirty="0"/>
              <a:t> ما </a:t>
            </a:r>
            <a:r>
              <a:rPr lang="ar-SA" sz="4000" dirty="0" err="1"/>
              <a:t>یكون</a:t>
            </a:r>
            <a:r>
              <a:rPr lang="ar-SA" sz="4000" dirty="0"/>
              <a:t> </a:t>
            </a:r>
            <a:r>
              <a:rPr lang="ar-SA" sz="4000" dirty="0" smtClean="0"/>
              <a:t>ذلك على  حساب </a:t>
            </a:r>
            <a:r>
              <a:rPr lang="ar-SA" sz="4000" dirty="0"/>
              <a:t>وجبات </a:t>
            </a:r>
            <a:r>
              <a:rPr lang="ar-SA" sz="4000" dirty="0" err="1"/>
              <a:t>غذائیة</a:t>
            </a:r>
            <a:r>
              <a:rPr lang="ar-SA" sz="4000" dirty="0"/>
              <a:t> </a:t>
            </a:r>
            <a:r>
              <a:rPr lang="ar-SA" sz="4000" dirty="0" err="1"/>
              <a:t>تقلیدیة</a:t>
            </a:r>
            <a:r>
              <a:rPr lang="ar-SA" sz="4000" dirty="0"/>
              <a:t>.</a:t>
            </a:r>
            <a:endParaRPr lang="en-US" sz="4000" dirty="0"/>
          </a:p>
        </p:txBody>
      </p:sp>
    </p:spTree>
    <p:extLst>
      <p:ext uri="{BB962C8B-B14F-4D97-AF65-F5344CB8AC3E}">
        <p14:creationId xmlns:p14="http://schemas.microsoft.com/office/powerpoint/2010/main" val="1373845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890" y="568345"/>
            <a:ext cx="10421381" cy="1560716"/>
          </a:xfrm>
        </p:spPr>
        <p:txBody>
          <a:bodyPr/>
          <a:lstStyle/>
          <a:p>
            <a:pPr algn="ctr"/>
            <a:r>
              <a:rPr lang="ar-SA" b="1" dirty="0" smtClean="0"/>
              <a:t>رابعا: انخفاض </a:t>
            </a:r>
            <a:r>
              <a:rPr lang="ar-SA" b="1" dirty="0"/>
              <a:t>مستوى الأجور في الأنشطة </a:t>
            </a:r>
            <a:r>
              <a:rPr lang="ar-SA" b="1" dirty="0" err="1" smtClean="0"/>
              <a:t>السیاحیة</a:t>
            </a:r>
            <a:endParaRPr lang="en-US" dirty="0"/>
          </a:p>
        </p:txBody>
      </p:sp>
      <p:sp>
        <p:nvSpPr>
          <p:cNvPr id="3" name="Content Placeholder 2"/>
          <p:cNvSpPr>
            <a:spLocks noGrp="1"/>
          </p:cNvSpPr>
          <p:nvPr>
            <p:ph idx="1"/>
          </p:nvPr>
        </p:nvSpPr>
        <p:spPr>
          <a:xfrm>
            <a:off x="409434" y="2438400"/>
            <a:ext cx="11294838" cy="3651504"/>
          </a:xfrm>
        </p:spPr>
        <p:txBody>
          <a:bodyPr>
            <a:normAutofit/>
          </a:bodyPr>
          <a:lstStyle/>
          <a:p>
            <a:pPr marL="0" indent="0" algn="r" rtl="1">
              <a:buNone/>
            </a:pPr>
            <a:r>
              <a:rPr lang="ar-SA" sz="2800" dirty="0"/>
              <a:t>أن </a:t>
            </a:r>
            <a:r>
              <a:rPr lang="ar-SA" sz="2800" dirty="0" err="1"/>
              <a:t>مستویات</a:t>
            </a:r>
            <a:r>
              <a:rPr lang="ar-SA" sz="2800" dirty="0"/>
              <a:t> الأجور في قطاع </a:t>
            </a:r>
            <a:r>
              <a:rPr lang="ar-SA" sz="2800" dirty="0" err="1"/>
              <a:t>السیاحة</a:t>
            </a:r>
            <a:r>
              <a:rPr lang="ar-SA" sz="2800" dirty="0"/>
              <a:t> قد لا تجذب العمالة المدربة </a:t>
            </a:r>
            <a:r>
              <a:rPr lang="ar-SA" sz="2800" dirty="0" err="1"/>
              <a:t>والمؤھلة</a:t>
            </a:r>
            <a:r>
              <a:rPr lang="ar-SA" sz="2800" dirty="0"/>
              <a:t> وذات </a:t>
            </a:r>
            <a:r>
              <a:rPr lang="ar-SA" sz="2800" dirty="0" err="1"/>
              <a:t>المھارات</a:t>
            </a:r>
            <a:r>
              <a:rPr lang="ar-SA" sz="2800" dirty="0"/>
              <a:t> </a:t>
            </a:r>
            <a:r>
              <a:rPr lang="ar-SA" sz="2800" dirty="0" err="1"/>
              <a:t>العالیة</a:t>
            </a:r>
            <a:r>
              <a:rPr lang="ar-SA" sz="2800" dirty="0"/>
              <a:t> بالمقارنة </a:t>
            </a:r>
            <a:r>
              <a:rPr lang="ar-SA" sz="2800" dirty="0" err="1"/>
              <a:t>بغیرھا</a:t>
            </a:r>
            <a:r>
              <a:rPr lang="ar-SA" sz="2800" dirty="0"/>
              <a:t> من القطاعات الأخرى، ولذلك </a:t>
            </a:r>
            <a:r>
              <a:rPr lang="ar-SA" sz="2800" dirty="0" err="1"/>
              <a:t>یعتمد</a:t>
            </a:r>
            <a:r>
              <a:rPr lang="ar-SA" sz="2800" dirty="0"/>
              <a:t> قطاع </a:t>
            </a:r>
            <a:r>
              <a:rPr lang="ar-SA" sz="2800" dirty="0" err="1"/>
              <a:t>السیاحة</a:t>
            </a:r>
            <a:r>
              <a:rPr lang="ar-SA" sz="2800" dirty="0"/>
              <a:t> على </a:t>
            </a:r>
            <a:r>
              <a:rPr lang="ar-SA" sz="2800" dirty="0" err="1"/>
              <a:t>خریجي</a:t>
            </a:r>
            <a:r>
              <a:rPr lang="ar-SA" sz="2800" dirty="0"/>
              <a:t> المدارس </a:t>
            </a:r>
            <a:r>
              <a:rPr lang="ar-SA" sz="2800" dirty="0" err="1"/>
              <a:t>الثانویة</a:t>
            </a:r>
            <a:r>
              <a:rPr lang="ar-SA" sz="2800" dirty="0"/>
              <a:t> </a:t>
            </a:r>
            <a:r>
              <a:rPr lang="ar-SA" sz="2800" dirty="0" err="1"/>
              <a:t>الفندقیة</a:t>
            </a:r>
            <a:r>
              <a:rPr lang="ar-SA" sz="2800" dirty="0"/>
              <a:t> أو </a:t>
            </a:r>
            <a:r>
              <a:rPr lang="ar-SA" sz="2800" dirty="0" err="1"/>
              <a:t>المعاھد</a:t>
            </a:r>
            <a:r>
              <a:rPr lang="ar-SA" sz="2800" dirty="0"/>
              <a:t> </a:t>
            </a:r>
            <a:r>
              <a:rPr lang="ar-SA" sz="2800" dirty="0" err="1"/>
              <a:t>السیاحیة</a:t>
            </a:r>
            <a:r>
              <a:rPr lang="ar-SA" sz="2800" dirty="0"/>
              <a:t> المتوسطة </a:t>
            </a:r>
            <a:r>
              <a:rPr lang="ar-SA" sz="2800" dirty="0" err="1"/>
              <a:t>والعلیا</a:t>
            </a:r>
            <a:r>
              <a:rPr lang="ar-SA" sz="2800" dirty="0"/>
              <a:t>.</a:t>
            </a:r>
            <a:endParaRPr lang="en-US" sz="2800" dirty="0"/>
          </a:p>
        </p:txBody>
      </p:sp>
    </p:spTree>
    <p:extLst>
      <p:ext uri="{BB962C8B-B14F-4D97-AF65-F5344CB8AC3E}">
        <p14:creationId xmlns:p14="http://schemas.microsoft.com/office/powerpoint/2010/main" val="1496933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2844" y="2438399"/>
            <a:ext cx="11241427" cy="3921457"/>
          </a:xfrm>
        </p:spPr>
        <p:txBody>
          <a:bodyPr>
            <a:normAutofit/>
          </a:bodyPr>
          <a:lstStyle/>
          <a:p>
            <a:pPr marL="0" indent="0" algn="ctr" rtl="1">
              <a:buNone/>
            </a:pPr>
            <a:r>
              <a:rPr lang="ar-SA" sz="8800" dirty="0" smtClean="0"/>
              <a:t>انتهت المحاضرة</a:t>
            </a:r>
          </a:p>
          <a:p>
            <a:pPr marL="0" indent="0" algn="ctr">
              <a:buNone/>
            </a:pPr>
            <a:endParaRPr lang="en-US" sz="8800" dirty="0"/>
          </a:p>
        </p:txBody>
      </p:sp>
    </p:spTree>
    <p:extLst>
      <p:ext uri="{BB962C8B-B14F-4D97-AF65-F5344CB8AC3E}">
        <p14:creationId xmlns:p14="http://schemas.microsoft.com/office/powerpoint/2010/main" val="4098368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a:xfrm>
            <a:off x="368490" y="2129060"/>
            <a:ext cx="11335781" cy="4476455"/>
          </a:xfrm>
        </p:spPr>
        <p:txBody>
          <a:bodyPr>
            <a:normAutofit/>
          </a:bodyPr>
          <a:lstStyle/>
          <a:p>
            <a:pPr marL="13970" marR="3810" indent="0" algn="just" rtl="1">
              <a:lnSpc>
                <a:spcPct val="155000"/>
              </a:lnSpc>
              <a:spcBef>
                <a:spcPts val="0"/>
              </a:spcBef>
              <a:spcAft>
                <a:spcPts val="15"/>
              </a:spcAft>
              <a:buNone/>
            </a:pPr>
            <a:r>
              <a:rPr lang="ar-SA" sz="2400" dirty="0" smtClean="0">
                <a:solidFill>
                  <a:srgbClr val="000000"/>
                </a:solidFill>
                <a:latin typeface="Arial" panose="020B0604020202020204" pitchFamily="34" charset="0"/>
                <a:ea typeface="Arial" panose="020B0604020202020204" pitchFamily="34" charset="0"/>
                <a:cs typeface="Times New Roman" panose="02020603050405020304" pitchFamily="18" charset="0"/>
              </a:rPr>
              <a:t>یشكل </a:t>
            </a:r>
            <a:r>
              <a:rPr lang="ar-SA" sz="2400" dirty="0">
                <a:solidFill>
                  <a:srgbClr val="000000"/>
                </a:solidFill>
                <a:latin typeface="Arial" panose="020B0604020202020204" pitchFamily="34" charset="0"/>
                <a:ea typeface="Arial" panose="020B0604020202020204" pitchFamily="34" charset="0"/>
                <a:cs typeface="Times New Roman" panose="02020603050405020304" pitchFamily="18" charset="0"/>
              </a:rPr>
              <a:t>النسق الاقتصادي نسقاً </a:t>
            </a:r>
            <a:r>
              <a:rPr lang="ar-SA" sz="2400" dirty="0" smtClean="0">
                <a:solidFill>
                  <a:srgbClr val="000000"/>
                </a:solidFill>
                <a:latin typeface="Arial" panose="020B0604020202020204" pitchFamily="34" charset="0"/>
                <a:ea typeface="Arial" panose="020B0604020202020204" pitchFamily="34" charset="0"/>
                <a:cs typeface="Times New Roman" panose="02020603050405020304" pitchFamily="18" charset="0"/>
              </a:rPr>
              <a:t>اجتماعيا فرعيا</a:t>
            </a:r>
            <a:r>
              <a:rPr lang="ar-SA" sz="2400" dirty="0">
                <a:solidFill>
                  <a:srgbClr val="000000"/>
                </a:solidFill>
                <a:latin typeface="Arial" panose="020B0604020202020204" pitchFamily="34" charset="0"/>
                <a:ea typeface="Arial" panose="020B0604020202020204" pitchFamily="34" charset="0"/>
                <a:cs typeface="Times New Roman" panose="02020603050405020304" pitchFamily="18" charset="0"/>
              </a:rPr>
              <a:t> </a:t>
            </a:r>
            <a:r>
              <a:rPr lang="ar-SA" sz="2400" dirty="0" smtClean="0">
                <a:solidFill>
                  <a:srgbClr val="000000"/>
                </a:solidFill>
                <a:latin typeface="Arial" panose="020B0604020202020204" pitchFamily="34" charset="0"/>
                <a:ea typeface="Arial" panose="020B0604020202020204" pitchFamily="34" charset="0"/>
                <a:cs typeface="Times New Roman" panose="02020603050405020304" pitchFamily="18" charset="0"/>
              </a:rPr>
              <a:t>حيث</a:t>
            </a:r>
            <a:r>
              <a:rPr lang="ar-SA" sz="2400" dirty="0" smtClean="0">
                <a:solidFill>
                  <a:srgbClr val="000000"/>
                </a:solidFill>
                <a:latin typeface="Arial" panose="020B0604020202020204" pitchFamily="34" charset="0"/>
                <a:ea typeface="Arial" panose="020B0604020202020204" pitchFamily="34" charset="0"/>
                <a:cs typeface="Times New Roman" panose="02020603050405020304" pitchFamily="18" charset="0"/>
              </a:rPr>
              <a:t> </a:t>
            </a:r>
            <a:r>
              <a:rPr lang="ar-SA" sz="2400" dirty="0">
                <a:solidFill>
                  <a:srgbClr val="000000"/>
                </a:solidFill>
                <a:latin typeface="Arial" panose="020B0604020202020204" pitchFamily="34" charset="0"/>
                <a:ea typeface="Arial" panose="020B0604020202020204" pitchFamily="34" charset="0"/>
                <a:cs typeface="Times New Roman" panose="02020603050405020304" pitchFamily="18" charset="0"/>
              </a:rPr>
              <a:t>یتكون من العلاقات المتبادلة بین </a:t>
            </a:r>
            <a:r>
              <a:rPr lang="ar-SA" sz="2400" dirty="0" smtClean="0">
                <a:solidFill>
                  <a:srgbClr val="000000"/>
                </a:solidFill>
                <a:latin typeface="Arial" panose="020B0604020202020204" pitchFamily="34" charset="0"/>
                <a:ea typeface="Arial" panose="020B0604020202020204" pitchFamily="34" charset="0"/>
                <a:cs typeface="Times New Roman" panose="02020603050405020304" pitchFamily="18" charset="0"/>
              </a:rPr>
              <a:t>عناصرها الأساسية : </a:t>
            </a:r>
            <a:r>
              <a:rPr lang="ar-SA" sz="2400" dirty="0">
                <a:solidFill>
                  <a:srgbClr val="000000"/>
                </a:solidFill>
                <a:latin typeface="Arial" panose="020B0604020202020204" pitchFamily="34" charset="0"/>
                <a:ea typeface="Arial" panose="020B0604020202020204" pitchFamily="34" charset="0"/>
                <a:cs typeface="Times New Roman" panose="02020603050405020304" pitchFamily="18" charset="0"/>
              </a:rPr>
              <a:t>وھي الإنتاج </a:t>
            </a:r>
            <a:r>
              <a:rPr lang="ar-SA" sz="2400" dirty="0" smtClean="0">
                <a:solidFill>
                  <a:srgbClr val="000000"/>
                </a:solidFill>
                <a:latin typeface="Arial" panose="020B0604020202020204" pitchFamily="34" charset="0"/>
                <a:ea typeface="Arial" panose="020B0604020202020204" pitchFamily="34" charset="0"/>
                <a:cs typeface="Times New Roman" panose="02020603050405020304" pitchFamily="18" charset="0"/>
              </a:rPr>
              <a:t>والتوزيع والاستهلاك للسلع والخدمات</a:t>
            </a:r>
            <a:r>
              <a:rPr lang="ar-SA" sz="2400" dirty="0">
                <a:solidFill>
                  <a:srgbClr val="000000"/>
                </a:solidFill>
                <a:latin typeface="Arial" panose="020B0604020202020204" pitchFamily="34" charset="0"/>
                <a:ea typeface="Arial" panose="020B0604020202020204" pitchFamily="34" charset="0"/>
                <a:cs typeface="Times New Roman" panose="02020603050405020304" pitchFamily="18" charset="0"/>
              </a:rPr>
              <a:t>، ومن أھم </a:t>
            </a:r>
            <a:r>
              <a:rPr lang="ar-SA" sz="2400" dirty="0" smtClean="0">
                <a:solidFill>
                  <a:srgbClr val="000000"/>
                </a:solidFill>
                <a:latin typeface="Arial" panose="020B0604020202020204" pitchFamily="34" charset="0"/>
                <a:ea typeface="Arial" panose="020B0604020202020204" pitchFamily="34" charset="0"/>
                <a:cs typeface="Times New Roman" panose="02020603050405020304" pitchFamily="18" charset="0"/>
              </a:rPr>
              <a:t>عناصرها </a:t>
            </a:r>
            <a:r>
              <a:rPr lang="ar-SA" sz="2400" dirty="0">
                <a:solidFill>
                  <a:srgbClr val="000000"/>
                </a:solidFill>
                <a:latin typeface="Arial" panose="020B0604020202020204" pitchFamily="34" charset="0"/>
                <a:ea typeface="Arial" panose="020B0604020202020204" pitchFamily="34" charset="0"/>
                <a:cs typeface="Times New Roman" panose="02020603050405020304" pitchFamily="18" charset="0"/>
              </a:rPr>
              <a:t>العمل: أي نشاط الأفراد ومھاراتھم والمعرفة </a:t>
            </a:r>
            <a:r>
              <a:rPr lang="ar-SA" sz="2400" dirty="0" smtClean="0">
                <a:solidFill>
                  <a:srgbClr val="000000"/>
                </a:solidFill>
                <a:latin typeface="Arial" panose="020B0604020202020204" pitchFamily="34" charset="0"/>
                <a:ea typeface="Arial" panose="020B0604020202020204" pitchFamily="34" charset="0"/>
                <a:cs typeface="Times New Roman" panose="02020603050405020304" pitchFamily="18" charset="0"/>
              </a:rPr>
              <a:t>والتكنولوجيا و </a:t>
            </a:r>
            <a:r>
              <a:rPr lang="ar-SA" sz="2400" dirty="0">
                <a:solidFill>
                  <a:srgbClr val="000000"/>
                </a:solidFill>
                <a:latin typeface="Arial" panose="020B0604020202020204" pitchFamily="34" charset="0"/>
                <a:ea typeface="Arial" panose="020B0604020202020204" pitchFamily="34" charset="0"/>
                <a:cs typeface="Times New Roman" panose="02020603050405020304" pitchFamily="18" charset="0"/>
              </a:rPr>
              <a:t>الأرض ورأس المال </a:t>
            </a:r>
            <a:r>
              <a:rPr lang="ar-SA" sz="2400" dirty="0" smtClean="0">
                <a:solidFill>
                  <a:srgbClr val="000000"/>
                </a:solidFill>
                <a:latin typeface="Arial" panose="020B0604020202020204" pitchFamily="34" charset="0"/>
                <a:ea typeface="Arial" panose="020B0604020202020204" pitchFamily="34" charset="0"/>
                <a:cs typeface="Times New Roman" panose="02020603050405020304" pitchFamily="18" charset="0"/>
              </a:rPr>
              <a:t>والتنظيم </a:t>
            </a:r>
            <a:r>
              <a:rPr lang="ar-SA" sz="2400" dirty="0">
                <a:solidFill>
                  <a:srgbClr val="000000"/>
                </a:solidFill>
                <a:latin typeface="Arial" panose="020B0604020202020204" pitchFamily="34" charset="0"/>
                <a:ea typeface="Arial" panose="020B0604020202020204" pitchFamily="34" charset="0"/>
                <a:cs typeface="Times New Roman" panose="02020603050405020304" pitchFamily="18" charset="0"/>
              </a:rPr>
              <a:t>فكل ھذه العناصر تتكامل من أجل إنتاج السلع والخدمات </a:t>
            </a:r>
            <a:r>
              <a:rPr lang="ar-SA" sz="2400" dirty="0" err="1">
                <a:solidFill>
                  <a:srgbClr val="000000"/>
                </a:solidFill>
                <a:latin typeface="Arial" panose="020B0604020202020204" pitchFamily="34" charset="0"/>
                <a:ea typeface="Arial" panose="020B0604020202020204" pitchFamily="34" charset="0"/>
                <a:cs typeface="Times New Roman" panose="02020603050405020304" pitchFamily="18" charset="0"/>
              </a:rPr>
              <a:t>ویشكل</a:t>
            </a:r>
            <a:r>
              <a:rPr lang="ar-SA" sz="2400" dirty="0">
                <a:solidFill>
                  <a:srgbClr val="000000"/>
                </a:solidFill>
                <a:latin typeface="Arial" panose="020B0604020202020204" pitchFamily="34" charset="0"/>
                <a:ea typeface="Arial" panose="020B0604020202020204" pitchFamily="34" charset="0"/>
                <a:cs typeface="Times New Roman" panose="02020603050405020304" pitchFamily="18" charset="0"/>
              </a:rPr>
              <a:t> الأساس الاقتصادي البناء التحتي الذي </a:t>
            </a:r>
            <a:r>
              <a:rPr lang="ar-SA" sz="2400" dirty="0" smtClean="0">
                <a:solidFill>
                  <a:srgbClr val="000000"/>
                </a:solidFill>
                <a:latin typeface="Arial" panose="020B0604020202020204" pitchFamily="34" charset="0"/>
                <a:ea typeface="Arial" panose="020B0604020202020204" pitchFamily="34" charset="0"/>
                <a:cs typeface="Times New Roman" panose="02020603050405020304" pitchFamily="18" charset="0"/>
              </a:rPr>
              <a:t>ینھض عليه </a:t>
            </a:r>
            <a:r>
              <a:rPr lang="ar-SA" sz="2400" dirty="0">
                <a:solidFill>
                  <a:srgbClr val="000000"/>
                </a:solidFill>
                <a:latin typeface="Arial" panose="020B0604020202020204" pitchFamily="34" charset="0"/>
                <a:ea typeface="Arial" panose="020B0604020202020204" pitchFamily="34" charset="0"/>
                <a:cs typeface="Times New Roman" panose="02020603050405020304" pitchFamily="18" charset="0"/>
              </a:rPr>
              <a:t>البناء الفوقي </a:t>
            </a:r>
            <a:r>
              <a:rPr lang="ar-SA" sz="2400" dirty="0" smtClean="0">
                <a:solidFill>
                  <a:srgbClr val="000000"/>
                </a:solidFill>
                <a:latin typeface="Arial" panose="020B0604020202020204" pitchFamily="34" charset="0"/>
                <a:ea typeface="Arial" panose="020B0604020202020204" pitchFamily="34" charset="0"/>
                <a:cs typeface="Times New Roman" panose="02020603050405020304" pitchFamily="18" charset="0"/>
              </a:rPr>
              <a:t>والذي يمثل </a:t>
            </a:r>
            <a:r>
              <a:rPr lang="ar-SA" sz="2400" dirty="0">
                <a:solidFill>
                  <a:srgbClr val="000000"/>
                </a:solidFill>
                <a:latin typeface="Arial" panose="020B0604020202020204" pitchFamily="34" charset="0"/>
                <a:ea typeface="Arial" panose="020B0604020202020204" pitchFamily="34" charset="0"/>
                <a:cs typeface="Times New Roman" panose="02020603050405020304" pitchFamily="18" charset="0"/>
              </a:rPr>
              <a:t>مجموعة </a:t>
            </a:r>
            <a:r>
              <a:rPr lang="ar-SA" sz="2400" dirty="0" smtClean="0">
                <a:solidFill>
                  <a:srgbClr val="000000"/>
                </a:solidFill>
                <a:latin typeface="Arial" panose="020B0604020202020204" pitchFamily="34" charset="0"/>
                <a:ea typeface="Arial" panose="020B0604020202020204" pitchFamily="34" charset="0"/>
                <a:cs typeface="Times New Roman" panose="02020603050405020304" pitchFamily="18" charset="0"/>
              </a:rPr>
              <a:t>النظم  القانونية  والسیاسیة </a:t>
            </a:r>
            <a:r>
              <a:rPr lang="ar-SA" sz="2400" dirty="0">
                <a:solidFill>
                  <a:srgbClr val="000000"/>
                </a:solidFill>
                <a:latin typeface="Arial" panose="020B0604020202020204" pitchFamily="34" charset="0"/>
                <a:ea typeface="Arial" panose="020B0604020202020204" pitchFamily="34" charset="0"/>
                <a:cs typeface="Times New Roman" panose="02020603050405020304" pitchFamily="18" charset="0"/>
              </a:rPr>
              <a:t>والدینیة </a:t>
            </a:r>
            <a:r>
              <a:rPr lang="ar-SA" sz="2400" dirty="0" smtClean="0">
                <a:solidFill>
                  <a:srgbClr val="000000"/>
                </a:solidFill>
                <a:latin typeface="Arial" panose="020B0604020202020204" pitchFamily="34" charset="0"/>
                <a:ea typeface="Arial" panose="020B0604020202020204" pitchFamily="34" charset="0"/>
                <a:cs typeface="Times New Roman" panose="02020603050405020304" pitchFamily="18" charset="0"/>
              </a:rPr>
              <a:t>والجمالية </a:t>
            </a:r>
            <a:r>
              <a:rPr lang="ar-SA" sz="2400" dirty="0">
                <a:solidFill>
                  <a:srgbClr val="000000"/>
                </a:solidFill>
                <a:latin typeface="Arial" panose="020B0604020202020204" pitchFamily="34" charset="0"/>
                <a:ea typeface="Arial" panose="020B0604020202020204" pitchFamily="34" charset="0"/>
                <a:cs typeface="Times New Roman" panose="02020603050405020304" pitchFamily="18" charset="0"/>
              </a:rPr>
              <a:t>فمجموع علاقات الإنتاج ھي التي تشكل البناء الاقتصادي للمجتمع، وھي الأساس </a:t>
            </a:r>
            <a:r>
              <a:rPr lang="ar-SA" sz="2400" dirty="0" smtClean="0">
                <a:solidFill>
                  <a:srgbClr val="000000"/>
                </a:solidFill>
                <a:latin typeface="Arial" panose="020B0604020202020204" pitchFamily="34" charset="0"/>
                <a:ea typeface="Arial" panose="020B0604020202020204" pitchFamily="34" charset="0"/>
                <a:cs typeface="Times New Roman" panose="02020603050405020304" pitchFamily="18" charset="0"/>
              </a:rPr>
              <a:t>الحقيقي </a:t>
            </a:r>
            <a:r>
              <a:rPr lang="ar-SA" sz="2400" dirty="0">
                <a:solidFill>
                  <a:srgbClr val="000000"/>
                </a:solidFill>
                <a:latin typeface="Arial" panose="020B0604020202020204" pitchFamily="34" charset="0"/>
                <a:ea typeface="Arial" panose="020B0604020202020204" pitchFamily="34" charset="0"/>
                <a:cs typeface="Times New Roman" panose="02020603050405020304" pitchFamily="18" charset="0"/>
              </a:rPr>
              <a:t>الذي ینھض </a:t>
            </a:r>
            <a:r>
              <a:rPr lang="ar-SA" sz="2400" dirty="0" smtClean="0">
                <a:solidFill>
                  <a:srgbClr val="000000"/>
                </a:solidFill>
                <a:latin typeface="Arial" panose="020B0604020202020204" pitchFamily="34" charset="0"/>
                <a:ea typeface="Arial" panose="020B0604020202020204" pitchFamily="34" charset="0"/>
                <a:cs typeface="Times New Roman" panose="02020603050405020304" pitchFamily="18" charset="0"/>
              </a:rPr>
              <a:t>عليه </a:t>
            </a:r>
            <a:r>
              <a:rPr lang="ar-SA" sz="2400" dirty="0">
                <a:solidFill>
                  <a:srgbClr val="000000"/>
                </a:solidFill>
                <a:latin typeface="Arial" panose="020B0604020202020204" pitchFamily="34" charset="0"/>
                <a:ea typeface="Arial" panose="020B0604020202020204" pitchFamily="34" charset="0"/>
                <a:cs typeface="Times New Roman" panose="02020603050405020304" pitchFamily="18" charset="0"/>
              </a:rPr>
              <a:t>البناء الفوقي القانوني </a:t>
            </a:r>
            <a:r>
              <a:rPr lang="ar-SA" sz="2400" dirty="0" smtClean="0">
                <a:solidFill>
                  <a:srgbClr val="000000"/>
                </a:solidFill>
                <a:latin typeface="Arial" panose="020B0604020202020204" pitchFamily="34" charset="0"/>
                <a:ea typeface="Arial" panose="020B0604020202020204" pitchFamily="34" charset="0"/>
                <a:cs typeface="Times New Roman" panose="02020603050405020304" pitchFamily="18" charset="0"/>
              </a:rPr>
              <a:t>و </a:t>
            </a:r>
            <a:r>
              <a:rPr lang="ar-SA" sz="2400" dirty="0" err="1" smtClean="0">
                <a:solidFill>
                  <a:srgbClr val="000000"/>
                </a:solidFill>
                <a:latin typeface="Arial" panose="020B0604020202020204" pitchFamily="34" charset="0"/>
                <a:ea typeface="Arial" panose="020B0604020202020204" pitchFamily="34" charset="0"/>
                <a:cs typeface="Times New Roman" panose="02020603050405020304" pitchFamily="18" charset="0"/>
              </a:rPr>
              <a:t>السیاسي</a:t>
            </a:r>
            <a:r>
              <a:rPr lang="ar-SA" sz="2400" dirty="0">
                <a:solidFill>
                  <a:srgbClr val="000000"/>
                </a:solidFill>
                <a:latin typeface="Arial" panose="020B0604020202020204" pitchFamily="34" charset="0"/>
                <a:ea typeface="Arial" panose="020B0604020202020204" pitchFamily="34" charset="0"/>
                <a:cs typeface="Times New Roman" panose="02020603050405020304" pitchFamily="18" charset="0"/>
              </a:rPr>
              <a:t>.</a:t>
            </a:r>
            <a:endParaRPr lang="en-US" sz="2400" dirty="0">
              <a:solidFill>
                <a:srgbClr val="000000"/>
              </a:solidFill>
              <a:latin typeface="Arial" panose="020B0604020202020204" pitchFamily="34" charset="0"/>
              <a:ea typeface="Arial" panose="020B0604020202020204" pitchFamily="34" charset="0"/>
            </a:endParaRPr>
          </a:p>
          <a:p>
            <a:pPr marL="0" indent="0" algn="ctr">
              <a:buNone/>
            </a:pPr>
            <a:endParaRPr lang="en-US" sz="2400" dirty="0"/>
          </a:p>
        </p:txBody>
      </p:sp>
    </p:spTree>
    <p:extLst>
      <p:ext uri="{BB962C8B-B14F-4D97-AF65-F5344CB8AC3E}">
        <p14:creationId xmlns:p14="http://schemas.microsoft.com/office/powerpoint/2010/main" val="2738589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286" y="568345"/>
            <a:ext cx="10778985" cy="1560716"/>
          </a:xfrm>
        </p:spPr>
        <p:txBody>
          <a:bodyPr>
            <a:normAutofit fontScale="90000"/>
          </a:bodyPr>
          <a:lstStyle/>
          <a:p>
            <a:pPr marL="342900" marR="3810" lvl="0" indent="-342900" algn="ctr" rtl="1">
              <a:lnSpc>
                <a:spcPct val="155000"/>
              </a:lnSpc>
              <a:spcBef>
                <a:spcPts val="0"/>
              </a:spcBef>
              <a:spcAft>
                <a:spcPts val="15"/>
              </a:spcAft>
            </a:pPr>
            <a:r>
              <a:rPr lang="ar-SA" sz="3200" b="1" dirty="0" err="1" smtClean="0">
                <a:solidFill>
                  <a:srgbClr val="000000"/>
                </a:solidFill>
                <a:latin typeface="Arial" panose="020B0604020202020204" pitchFamily="34" charset="0"/>
                <a:ea typeface="Arial" panose="020B0604020202020204" pitchFamily="34" charset="0"/>
                <a:cs typeface="Arial" panose="020B0604020202020204" pitchFamily="34" charset="0"/>
              </a:rPr>
              <a:t>السیاحة</a:t>
            </a:r>
            <a:r>
              <a:rPr lang="ar-SA" sz="3200" b="1" dirty="0" smtClean="0">
                <a:solidFill>
                  <a:srgbClr val="000000"/>
                </a:solidFill>
                <a:latin typeface="Arial" panose="020B0604020202020204" pitchFamily="34" charset="0"/>
                <a:ea typeface="Arial" panose="020B0604020202020204" pitchFamily="34" charset="0"/>
                <a:cs typeface="Arial" panose="020B0604020202020204" pitchFamily="34" charset="0"/>
              </a:rPr>
              <a:t> </a:t>
            </a:r>
            <a:r>
              <a:rPr lang="ar-SA" sz="3200" b="1" dirty="0">
                <a:solidFill>
                  <a:srgbClr val="000000"/>
                </a:solidFill>
                <a:latin typeface="Arial" panose="020B0604020202020204" pitchFamily="34" charset="0"/>
                <a:ea typeface="Arial" panose="020B0604020202020204" pitchFamily="34" charset="0"/>
                <a:cs typeface="Arial" panose="020B0604020202020204" pitchFamily="34" charset="0"/>
              </a:rPr>
              <a:t>كصناعة </a:t>
            </a:r>
            <a:r>
              <a:rPr lang="ar-SA" sz="3200" b="1" dirty="0" err="1">
                <a:solidFill>
                  <a:srgbClr val="000000"/>
                </a:solidFill>
                <a:latin typeface="Arial" panose="020B0604020202020204" pitchFamily="34" charset="0"/>
                <a:ea typeface="Arial" panose="020B0604020202020204" pitchFamily="34" charset="0"/>
                <a:cs typeface="Arial" panose="020B0604020202020204" pitchFamily="34" charset="0"/>
              </a:rPr>
              <a:t>مثلھا</a:t>
            </a:r>
            <a:r>
              <a:rPr lang="ar-SA" sz="3200" b="1" dirty="0">
                <a:solidFill>
                  <a:srgbClr val="000000"/>
                </a:solidFill>
                <a:latin typeface="Arial" panose="020B0604020202020204" pitchFamily="34" charset="0"/>
                <a:ea typeface="Arial" panose="020B0604020202020204" pitchFamily="34" charset="0"/>
                <a:cs typeface="Arial" panose="020B0604020202020204" pitchFamily="34" charset="0"/>
              </a:rPr>
              <a:t> </a:t>
            </a:r>
            <a:r>
              <a:rPr lang="ar-SA" sz="3200" b="1" dirty="0" smtClean="0">
                <a:solidFill>
                  <a:srgbClr val="000000"/>
                </a:solidFill>
                <a:latin typeface="Arial" panose="020B0604020202020204" pitchFamily="34" charset="0"/>
                <a:ea typeface="Arial" panose="020B0604020202020204" pitchFamily="34" charset="0"/>
                <a:cs typeface="Arial" panose="020B0604020202020204" pitchFamily="34" charset="0"/>
              </a:rPr>
              <a:t>كأية </a:t>
            </a:r>
            <a:r>
              <a:rPr lang="ar-SA" sz="3200" b="1" dirty="0">
                <a:solidFill>
                  <a:srgbClr val="000000"/>
                </a:solidFill>
                <a:latin typeface="Arial" panose="020B0604020202020204" pitchFamily="34" charset="0"/>
                <a:ea typeface="Arial" panose="020B0604020202020204" pitchFamily="34" charset="0"/>
                <a:cs typeface="Arial" panose="020B0604020202020204" pitchFamily="34" charset="0"/>
              </a:rPr>
              <a:t>صناعة أخرى تقوم على مقومات أساس تمثل عناصر </a:t>
            </a:r>
            <a:r>
              <a:rPr lang="ar-SA" sz="3200" b="1" dirty="0" err="1">
                <a:solidFill>
                  <a:srgbClr val="000000"/>
                </a:solidFill>
                <a:latin typeface="Arial" panose="020B0604020202020204" pitchFamily="34" charset="0"/>
                <a:ea typeface="Arial" panose="020B0604020202020204" pitchFamily="34" charset="0"/>
                <a:cs typeface="Arial" panose="020B0604020202020204" pitchFamily="34" charset="0"/>
              </a:rPr>
              <a:t>إنتاجھا</a:t>
            </a:r>
            <a:r>
              <a:rPr lang="ar-SA" sz="3200" b="1" dirty="0">
                <a:solidFill>
                  <a:srgbClr val="000000"/>
                </a:solidFill>
                <a:latin typeface="Arial" panose="020B0604020202020204" pitchFamily="34" charset="0"/>
                <a:ea typeface="Arial" panose="020B0604020202020204" pitchFamily="34" charset="0"/>
                <a:cs typeface="Arial" panose="020B0604020202020204" pitchFamily="34" charset="0"/>
              </a:rPr>
              <a:t>:  </a:t>
            </a:r>
            <a:r>
              <a:rPr lang="en-US" sz="2000" dirty="0">
                <a:solidFill>
                  <a:srgbClr val="000000"/>
                </a:solidFill>
                <a:latin typeface="Arial" panose="020B0604020202020204" pitchFamily="34" charset="0"/>
                <a:ea typeface="Arial" panose="020B0604020202020204" pitchFamily="34" charset="0"/>
              </a:rPr>
              <a:t/>
            </a:r>
            <a:br>
              <a:rPr lang="en-US" sz="2000" dirty="0">
                <a:solidFill>
                  <a:srgbClr val="000000"/>
                </a:solidFill>
                <a:latin typeface="Arial" panose="020B0604020202020204" pitchFamily="34" charset="0"/>
                <a:ea typeface="Arial" panose="020B0604020202020204" pitchFamily="34" charset="0"/>
              </a:rPr>
            </a:br>
            <a:endParaRPr lang="en-US" dirty="0"/>
          </a:p>
        </p:txBody>
      </p:sp>
      <p:sp>
        <p:nvSpPr>
          <p:cNvPr id="3" name="Content Placeholder 2"/>
          <p:cNvSpPr>
            <a:spLocks noGrp="1"/>
          </p:cNvSpPr>
          <p:nvPr>
            <p:ph idx="1"/>
          </p:nvPr>
        </p:nvSpPr>
        <p:spPr>
          <a:xfrm>
            <a:off x="101600" y="2438399"/>
            <a:ext cx="11864622" cy="3872089"/>
          </a:xfrm>
        </p:spPr>
        <p:txBody>
          <a:bodyPr>
            <a:normAutofit/>
          </a:bodyPr>
          <a:lstStyle/>
          <a:p>
            <a:pPr marL="342900" marR="0" lvl="0" indent="-342900" algn="r" rtl="1" fontAlgn="base">
              <a:lnSpc>
                <a:spcPct val="107000"/>
              </a:lnSpc>
              <a:spcBef>
                <a:spcPts val="0"/>
              </a:spcBef>
              <a:spcAft>
                <a:spcPts val="795"/>
              </a:spcAft>
              <a:buClr>
                <a:srgbClr val="000000"/>
              </a:buClr>
              <a:buSzPts val="1600"/>
              <a:buFont typeface="+mj-cs"/>
              <a:buAutoNum type="arabic2Minus"/>
            </a:pPr>
            <a:r>
              <a:rPr lang="ar-SA" sz="2400" dirty="0" smtClean="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رأس </a:t>
            </a: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المال. </a:t>
            </a:r>
            <a:endParaRPr lang="en-US"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0" lvl="0" indent="-342900" algn="r" rtl="1" fontAlgn="base">
              <a:lnSpc>
                <a:spcPct val="107000"/>
              </a:lnSpc>
              <a:spcBef>
                <a:spcPts val="0"/>
              </a:spcBef>
              <a:spcAft>
                <a:spcPts val="795"/>
              </a:spcAft>
              <a:buClr>
                <a:srgbClr val="000000"/>
              </a:buClr>
              <a:buSzPts val="1600"/>
              <a:buFont typeface="+mj-cs"/>
              <a:buAutoNum type="arabic2Minus"/>
            </a:pP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العمل. </a:t>
            </a:r>
            <a:endParaRPr lang="en-US"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0" lvl="0" indent="-342900" algn="r" rtl="1" fontAlgn="base">
              <a:lnSpc>
                <a:spcPct val="107000"/>
              </a:lnSpc>
              <a:spcBef>
                <a:spcPts val="0"/>
              </a:spcBef>
              <a:spcAft>
                <a:spcPts val="795"/>
              </a:spcAft>
              <a:buClr>
                <a:srgbClr val="000000"/>
              </a:buClr>
              <a:buSzPts val="1600"/>
              <a:buFont typeface="+mj-cs"/>
              <a:buAutoNum type="arabic2Minus"/>
            </a:pPr>
            <a:r>
              <a:rPr lang="ar-SA" sz="2400" dirty="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الموارد </a:t>
            </a:r>
            <a:r>
              <a:rPr lang="ar-SA" sz="2400" dirty="0" smtClean="0">
                <a:solidFill>
                  <a:srgbClr val="000000"/>
                </a:solidFill>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الطبيعية ( الأرض). </a:t>
            </a:r>
          </a:p>
          <a:p>
            <a:pPr marL="342900" marR="0" lvl="0" indent="-342900" algn="r" rtl="1" fontAlgn="base">
              <a:lnSpc>
                <a:spcPct val="107000"/>
              </a:lnSpc>
              <a:spcBef>
                <a:spcPts val="0"/>
              </a:spcBef>
              <a:spcAft>
                <a:spcPts val="795"/>
              </a:spcAft>
              <a:buClr>
                <a:srgbClr val="000000"/>
              </a:buClr>
              <a:buSzPts val="1600"/>
              <a:buFont typeface="+mj-cs"/>
              <a:buAutoNum type="arabic2Minus"/>
            </a:pPr>
            <a:r>
              <a:rPr lang="ar-SA" sz="2400" u="none" strike="noStrike" dirty="0" smtClean="0">
                <a:solidFill>
                  <a:srgbClr val="000000"/>
                </a:solidFill>
                <a:effectLst/>
                <a:uFill>
                  <a:solidFill>
                    <a:srgbClr val="000000"/>
                  </a:solidFill>
                </a:uFill>
                <a:latin typeface="Arial" panose="020B0604020202020204" pitchFamily="34" charset="0"/>
                <a:ea typeface="Arial" panose="020B0604020202020204" pitchFamily="34" charset="0"/>
                <a:cs typeface="Times New Roman" panose="02020603050405020304" pitchFamily="18" charset="0"/>
              </a:rPr>
              <a:t>التنظيم</a:t>
            </a:r>
            <a:endParaRPr lang="en-US"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2755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690" y="568345"/>
            <a:ext cx="11286582" cy="1560716"/>
          </a:xfrm>
        </p:spPr>
        <p:txBody>
          <a:bodyPr/>
          <a:lstStyle/>
          <a:p>
            <a:pPr algn="ctr"/>
            <a:r>
              <a:rPr lang="ar-SA" b="1" dirty="0" smtClean="0">
                <a:solidFill>
                  <a:srgbClr val="000000"/>
                </a:solidFill>
                <a:ea typeface="Arial" panose="020B0604020202020204" pitchFamily="34" charset="0"/>
                <a:cs typeface="Arial" panose="020B0604020202020204" pitchFamily="34" charset="0"/>
              </a:rPr>
              <a:t>التأثيرات الإيجابية للسياحة </a:t>
            </a:r>
            <a:r>
              <a:rPr lang="ar-SA" b="1" dirty="0">
                <a:solidFill>
                  <a:srgbClr val="000000"/>
                </a:solidFill>
                <a:ea typeface="Arial" panose="020B0604020202020204" pitchFamily="34" charset="0"/>
                <a:cs typeface="Arial" panose="020B0604020202020204" pitchFamily="34" charset="0"/>
              </a:rPr>
              <a:t>على النسق </a:t>
            </a:r>
            <a:r>
              <a:rPr lang="ar-SA" b="1" dirty="0" smtClean="0">
                <a:solidFill>
                  <a:srgbClr val="000000"/>
                </a:solidFill>
                <a:ea typeface="Arial" panose="020B0604020202020204" pitchFamily="34" charset="0"/>
                <a:cs typeface="Arial" panose="020B0604020202020204" pitchFamily="34" charset="0"/>
              </a:rPr>
              <a:t>الاقتصادي</a:t>
            </a:r>
            <a:endParaRPr lang="en-US" dirty="0"/>
          </a:p>
        </p:txBody>
      </p:sp>
      <p:sp>
        <p:nvSpPr>
          <p:cNvPr id="3" name="Content Placeholder 2"/>
          <p:cNvSpPr>
            <a:spLocks noGrp="1"/>
          </p:cNvSpPr>
          <p:nvPr>
            <p:ph idx="1"/>
          </p:nvPr>
        </p:nvSpPr>
        <p:spPr>
          <a:xfrm>
            <a:off x="627798" y="2438400"/>
            <a:ext cx="11076474" cy="3815644"/>
          </a:xfrm>
        </p:spPr>
        <p:txBody>
          <a:bodyPr>
            <a:normAutofit fontScale="92500" lnSpcReduction="10000"/>
          </a:bodyPr>
          <a:lstStyle/>
          <a:p>
            <a:pPr marL="0" indent="0" algn="ctr">
              <a:buNone/>
            </a:pPr>
            <a:r>
              <a:rPr lang="ar-SA" sz="3600" dirty="0"/>
              <a:t>أحدثت السياحة تحسناً كبيراً في المنظومات البيئية المختلفة للمجتمع: منها الهواء والتراث الطبيعي والحضاري، نتيجة اهتمام البعض بالبيئة وحمايتها والمحافظة عليا لتحقيق نمو سياحي متزايد </a:t>
            </a:r>
            <a:r>
              <a:rPr lang="ar-SA" sz="3600" dirty="0" smtClean="0"/>
              <a:t>ومتواصل ومستدام, </a:t>
            </a:r>
            <a:r>
              <a:rPr lang="ar-SA" sz="3600" dirty="0"/>
              <a:t>فالعلاقة بين السياحة والبيئة علاقة تكاملية وأساسً تؤثر في تحقيق التنمية المتواصلة من خلال الاستغلال الأمثل للموارد البيئية. وكان لهذا التحسن الأمثل دور تأثير إيجابي، يجعل النسق البيئي وما يتضمنه من موارد أساسا ثابتاً يرتكز عليه المجتمع </a:t>
            </a:r>
            <a:r>
              <a:rPr lang="ar-SA" sz="3600" dirty="0" err="1" smtClean="0"/>
              <a:t>بأتساقه</a:t>
            </a:r>
            <a:r>
              <a:rPr lang="ar-SA" sz="3600" dirty="0" smtClean="0"/>
              <a:t> </a:t>
            </a:r>
            <a:r>
              <a:rPr lang="ar-SA" sz="3600" dirty="0"/>
              <a:t>كافة في علاقته بظاهرة السياحة</a:t>
            </a:r>
            <a:endParaRPr lang="en-US" sz="3600" dirty="0"/>
          </a:p>
        </p:txBody>
      </p:sp>
    </p:spTree>
    <p:extLst>
      <p:ext uri="{BB962C8B-B14F-4D97-AF65-F5344CB8AC3E}">
        <p14:creationId xmlns:p14="http://schemas.microsoft.com/office/powerpoint/2010/main" val="3785083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9172" y="568345"/>
            <a:ext cx="9625100" cy="1560716"/>
          </a:xfrm>
        </p:spPr>
        <p:txBody>
          <a:bodyPr/>
          <a:lstStyle/>
          <a:p>
            <a:pPr algn="ctr"/>
            <a:r>
              <a:rPr lang="ar-SA" dirty="0"/>
              <a:t>	أولا: </a:t>
            </a:r>
            <a:r>
              <a:rPr lang="ar-SA" dirty="0" smtClean="0"/>
              <a:t>أثر السياحة </a:t>
            </a:r>
            <a:r>
              <a:rPr lang="ar-SA" dirty="0"/>
              <a:t>في الاقتصاد العالمي والقومي</a:t>
            </a:r>
            <a:endParaRPr lang="en-US" dirty="0"/>
          </a:p>
        </p:txBody>
      </p:sp>
      <p:sp>
        <p:nvSpPr>
          <p:cNvPr id="3" name="Content Placeholder 2"/>
          <p:cNvSpPr>
            <a:spLocks noGrp="1"/>
          </p:cNvSpPr>
          <p:nvPr>
            <p:ph idx="1"/>
          </p:nvPr>
        </p:nvSpPr>
        <p:spPr>
          <a:xfrm>
            <a:off x="532264" y="2438400"/>
            <a:ext cx="11172008" cy="3651504"/>
          </a:xfrm>
        </p:spPr>
        <p:txBody>
          <a:bodyPr>
            <a:normAutofit lnSpcReduction="10000"/>
          </a:bodyPr>
          <a:lstStyle/>
          <a:p>
            <a:pPr marL="0" lvl="0" indent="0" algn="r" rtl="1">
              <a:buNone/>
            </a:pPr>
            <a:r>
              <a:rPr lang="ar-SA" sz="3200" dirty="0" smtClean="0"/>
              <a:t>السياحة </a:t>
            </a:r>
            <a:r>
              <a:rPr lang="ar-SA" sz="3200" dirty="0"/>
              <a:t>لھا أھمیة من </a:t>
            </a:r>
            <a:r>
              <a:rPr lang="ar-SA" sz="3200" dirty="0" smtClean="0"/>
              <a:t>الناحية الاقتصادية: </a:t>
            </a:r>
            <a:r>
              <a:rPr lang="ar-SA" sz="3200" dirty="0"/>
              <a:t>حیث </a:t>
            </a:r>
            <a:r>
              <a:rPr lang="ar-SA" sz="3200" dirty="0" smtClean="0"/>
              <a:t>تساهم </a:t>
            </a:r>
            <a:r>
              <a:rPr lang="ar-SA" sz="3200" dirty="0"/>
              <a:t>في الاقتصاد العالمي بما </a:t>
            </a:r>
            <a:r>
              <a:rPr lang="ar-SA" sz="3200" dirty="0" smtClean="0"/>
              <a:t>تضيفه </a:t>
            </a:r>
            <a:r>
              <a:rPr lang="ar-SA" sz="3200" dirty="0"/>
              <a:t>صناعة </a:t>
            </a:r>
            <a:r>
              <a:rPr lang="ar-SA" sz="3200" dirty="0" smtClean="0"/>
              <a:t>السياحة </a:t>
            </a:r>
            <a:r>
              <a:rPr lang="ar-SA" sz="3200" dirty="0"/>
              <a:t>على المجتمع </a:t>
            </a:r>
            <a:r>
              <a:rPr lang="ar-SA" sz="3200" dirty="0" smtClean="0"/>
              <a:t>المضيف فينفق المستهلكون </a:t>
            </a:r>
            <a:r>
              <a:rPr lang="ar-SA" sz="3200" dirty="0"/>
              <a:t>في الدول المتقدمة على السفر </a:t>
            </a:r>
            <a:r>
              <a:rPr lang="ar-SA" sz="3200" dirty="0" smtClean="0"/>
              <a:t>والسياحة </a:t>
            </a:r>
            <a:r>
              <a:rPr lang="ar-SA" sz="3200" dirty="0"/>
              <a:t>أكثر مما </a:t>
            </a:r>
            <a:r>
              <a:rPr lang="ar-SA" sz="3200" dirty="0" smtClean="0"/>
              <a:t>ينفقون </a:t>
            </a:r>
            <a:r>
              <a:rPr lang="ar-SA" sz="3200" dirty="0"/>
              <a:t>على الملبس </a:t>
            </a:r>
            <a:r>
              <a:rPr lang="ar-SA" sz="3200" dirty="0" smtClean="0"/>
              <a:t>والرعاية الصحية، </a:t>
            </a:r>
            <a:r>
              <a:rPr lang="ar-SA" sz="3200" dirty="0"/>
              <a:t>وترجع </a:t>
            </a:r>
            <a:r>
              <a:rPr lang="ar-SA" sz="3200" dirty="0" err="1"/>
              <a:t>الأھمیة</a:t>
            </a:r>
            <a:r>
              <a:rPr lang="ar-SA" sz="3200" dirty="0"/>
              <a:t> </a:t>
            </a:r>
            <a:r>
              <a:rPr lang="ar-SA" sz="3200" dirty="0" err="1"/>
              <a:t>الاقتصادیة</a:t>
            </a:r>
            <a:r>
              <a:rPr lang="ar-SA" sz="3200" dirty="0"/>
              <a:t> </a:t>
            </a:r>
            <a:r>
              <a:rPr lang="ar-SA" sz="3200" dirty="0" err="1"/>
              <a:t>لھذه</a:t>
            </a:r>
            <a:r>
              <a:rPr lang="ar-SA" sz="3200" dirty="0"/>
              <a:t> الصناعة إلى ما </a:t>
            </a:r>
            <a:r>
              <a:rPr lang="ar-SA" sz="3200" dirty="0" smtClean="0"/>
              <a:t>تجلبه </a:t>
            </a:r>
            <a:r>
              <a:rPr lang="ar-SA" sz="3200" dirty="0"/>
              <a:t>من رؤوس أموال في الاستثمار بالإضافة إلى </a:t>
            </a:r>
            <a:r>
              <a:rPr lang="ar-SA" sz="3200" dirty="0" err="1"/>
              <a:t>إیرادات</a:t>
            </a:r>
            <a:r>
              <a:rPr lang="ar-SA" sz="3200" dirty="0"/>
              <a:t> الضرائب، كما تحفز على </a:t>
            </a:r>
            <a:r>
              <a:rPr lang="ar-SA" sz="3200" dirty="0" err="1"/>
              <a:t>الاستیراد</a:t>
            </a:r>
            <a:r>
              <a:rPr lang="ar-SA" sz="3200" dirty="0"/>
              <a:t> </a:t>
            </a:r>
            <a:r>
              <a:rPr lang="ar-SA" sz="3200" dirty="0" err="1"/>
              <a:t>والتصدیر</a:t>
            </a:r>
            <a:r>
              <a:rPr lang="ar-SA" sz="3200" dirty="0"/>
              <a:t> </a:t>
            </a:r>
            <a:r>
              <a:rPr lang="ar-SA" sz="3200" dirty="0" err="1"/>
              <a:t>وزیادة</a:t>
            </a:r>
            <a:r>
              <a:rPr lang="ar-SA" sz="3200" dirty="0"/>
              <a:t> الإنفاق </a:t>
            </a:r>
            <a:r>
              <a:rPr lang="ar-SA" sz="3200" dirty="0" err="1"/>
              <a:t>السیاحي</a:t>
            </a:r>
            <a:r>
              <a:rPr lang="ar-SA" sz="3200" dirty="0"/>
              <a:t> المبدئي الذي </a:t>
            </a:r>
            <a:r>
              <a:rPr lang="ar-SA" sz="3200" dirty="0" err="1"/>
              <a:t>یؤدي</a:t>
            </a:r>
            <a:r>
              <a:rPr lang="ar-SA" sz="3200" dirty="0"/>
              <a:t> إلى </a:t>
            </a:r>
            <a:r>
              <a:rPr lang="ar-SA" sz="3200" dirty="0" err="1"/>
              <a:t>تأثیرات</a:t>
            </a:r>
            <a:r>
              <a:rPr lang="ar-SA" sz="3200" dirty="0"/>
              <a:t> مضاعفة في </a:t>
            </a:r>
            <a:r>
              <a:rPr lang="ar-SA" sz="3200" dirty="0" smtClean="0"/>
              <a:t>الدخل </a:t>
            </a:r>
            <a:r>
              <a:rPr lang="ar-SA" sz="3200" dirty="0"/>
              <a:t>القومي وفقا </a:t>
            </a:r>
            <a:r>
              <a:rPr lang="ar-SA" sz="3200" dirty="0" smtClean="0"/>
              <a:t>ً </a:t>
            </a:r>
            <a:r>
              <a:rPr lang="ar-SA" sz="3200" dirty="0" err="1" smtClean="0"/>
              <a:t>لاثر</a:t>
            </a:r>
            <a:r>
              <a:rPr lang="ar-SA" sz="3200" dirty="0" smtClean="0"/>
              <a:t> مضاعف </a:t>
            </a:r>
            <a:r>
              <a:rPr lang="ar-SA" sz="3200" dirty="0"/>
              <a:t>الإنفاق </a:t>
            </a:r>
            <a:r>
              <a:rPr lang="ar-SA" sz="3200" dirty="0" smtClean="0"/>
              <a:t>السياحي </a:t>
            </a:r>
            <a:r>
              <a:rPr lang="ar-SA" sz="3200" dirty="0"/>
              <a:t>. </a:t>
            </a:r>
            <a:endParaRPr lang="en-US" sz="3200" dirty="0"/>
          </a:p>
        </p:txBody>
      </p:sp>
    </p:spTree>
    <p:extLst>
      <p:ext uri="{BB962C8B-B14F-4D97-AF65-F5344CB8AC3E}">
        <p14:creationId xmlns:p14="http://schemas.microsoft.com/office/powerpoint/2010/main" val="3274615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68345"/>
            <a:ext cx="9951671" cy="1560716"/>
          </a:xfrm>
        </p:spPr>
        <p:txBody>
          <a:bodyPr>
            <a:normAutofit/>
          </a:bodyPr>
          <a:lstStyle/>
          <a:p>
            <a:pPr algn="ctr"/>
            <a:r>
              <a:rPr lang="ar-SA" b="1" dirty="0">
                <a:solidFill>
                  <a:srgbClr val="000000"/>
                </a:solidFill>
                <a:ea typeface="Arial" panose="020B0604020202020204" pitchFamily="34" charset="0"/>
              </a:rPr>
              <a:t>ثانيا: </a:t>
            </a:r>
            <a:r>
              <a:rPr lang="ar-SA" b="1" dirty="0" smtClean="0">
                <a:solidFill>
                  <a:srgbClr val="000000"/>
                </a:solidFill>
                <a:ea typeface="Arial" panose="020B0604020202020204" pitchFamily="34" charset="0"/>
              </a:rPr>
              <a:t>تنمية </a:t>
            </a:r>
            <a:r>
              <a:rPr lang="ar-SA" b="1" dirty="0">
                <a:solidFill>
                  <a:srgbClr val="000000"/>
                </a:solidFill>
                <a:ea typeface="Arial" panose="020B0604020202020204" pitchFamily="34" charset="0"/>
              </a:rPr>
              <a:t>القطاعات </a:t>
            </a:r>
            <a:r>
              <a:rPr lang="ar-SA" b="1" dirty="0" smtClean="0">
                <a:solidFill>
                  <a:srgbClr val="000000"/>
                </a:solidFill>
                <a:ea typeface="Arial" panose="020B0604020202020204" pitchFamily="34" charset="0"/>
              </a:rPr>
              <a:t>الاقتصادية </a:t>
            </a:r>
            <a:r>
              <a:rPr lang="ar-SA" b="1" dirty="0">
                <a:solidFill>
                  <a:srgbClr val="000000"/>
                </a:solidFill>
                <a:ea typeface="Arial" panose="020B0604020202020204" pitchFamily="34" charset="0"/>
              </a:rPr>
              <a:t>المرتبطة بالمجتمع</a:t>
            </a:r>
            <a:endParaRPr lang="en-US" b="1" dirty="0">
              <a:solidFill>
                <a:srgbClr val="000000"/>
              </a:solidFill>
              <a:ea typeface="Arial" panose="020B0604020202020204" pitchFamily="34" charset="0"/>
            </a:endParaRPr>
          </a:p>
        </p:txBody>
      </p:sp>
      <p:sp>
        <p:nvSpPr>
          <p:cNvPr id="3" name="Content Placeholder 2"/>
          <p:cNvSpPr>
            <a:spLocks noGrp="1"/>
          </p:cNvSpPr>
          <p:nvPr>
            <p:ph idx="1"/>
          </p:nvPr>
        </p:nvSpPr>
        <p:spPr>
          <a:xfrm>
            <a:off x="832514" y="2438400"/>
            <a:ext cx="10871758" cy="3853218"/>
          </a:xfrm>
        </p:spPr>
        <p:txBody>
          <a:bodyPr>
            <a:normAutofit fontScale="92500" lnSpcReduction="10000"/>
          </a:bodyPr>
          <a:lstStyle/>
          <a:p>
            <a:pPr marL="0" indent="0" algn="r">
              <a:buNone/>
            </a:pPr>
            <a:r>
              <a:rPr lang="ar-SA" sz="3200" dirty="0">
                <a:solidFill>
                  <a:srgbClr val="000000"/>
                </a:solidFill>
                <a:ea typeface="Arial" panose="020B0604020202020204" pitchFamily="34" charset="0"/>
                <a:cs typeface="Times New Roman" panose="02020603050405020304" pitchFamily="18" charset="0"/>
              </a:rPr>
              <a:t>تعد </a:t>
            </a:r>
            <a:r>
              <a:rPr lang="ar-SA" sz="3200" dirty="0" err="1">
                <a:solidFill>
                  <a:srgbClr val="000000"/>
                </a:solidFill>
                <a:ea typeface="Arial" panose="020B0604020202020204" pitchFamily="34" charset="0"/>
                <a:cs typeface="Times New Roman" panose="02020603050405020304" pitchFamily="18" charset="0"/>
              </a:rPr>
              <a:t>السیاحة</a:t>
            </a:r>
            <a:r>
              <a:rPr lang="ar-SA" sz="3200" dirty="0">
                <a:solidFill>
                  <a:srgbClr val="000000"/>
                </a:solidFill>
                <a:ea typeface="Arial" panose="020B0604020202020204" pitchFamily="34" charset="0"/>
                <a:cs typeface="Times New Roman" panose="02020603050405020304" pitchFamily="18" charset="0"/>
              </a:rPr>
              <a:t> العامل </a:t>
            </a:r>
            <a:r>
              <a:rPr lang="ar-SA" sz="3200" dirty="0" err="1">
                <a:solidFill>
                  <a:srgbClr val="000000"/>
                </a:solidFill>
                <a:ea typeface="Arial" panose="020B0604020202020204" pitchFamily="34" charset="0"/>
                <a:cs typeface="Times New Roman" panose="02020603050405020304" pitchFamily="18" charset="0"/>
              </a:rPr>
              <a:t>الرئیسي</a:t>
            </a:r>
            <a:r>
              <a:rPr lang="ar-SA" sz="3200" dirty="0">
                <a:solidFill>
                  <a:srgbClr val="000000"/>
                </a:solidFill>
                <a:ea typeface="Arial" panose="020B0604020202020204" pitchFamily="34" charset="0"/>
                <a:cs typeface="Times New Roman" panose="02020603050405020304" pitchFamily="18" charset="0"/>
              </a:rPr>
              <a:t> </a:t>
            </a:r>
            <a:r>
              <a:rPr lang="ar-SA" sz="3200" dirty="0" smtClean="0">
                <a:solidFill>
                  <a:srgbClr val="000000"/>
                </a:solidFill>
                <a:ea typeface="Arial" panose="020B0604020202020204" pitchFamily="34" charset="0"/>
                <a:cs typeface="Times New Roman" panose="02020603050405020304" pitchFamily="18" charset="0"/>
              </a:rPr>
              <a:t>في </a:t>
            </a:r>
            <a:r>
              <a:rPr lang="ar-SA" sz="3200" dirty="0" err="1" smtClean="0">
                <a:solidFill>
                  <a:srgbClr val="000000"/>
                </a:solidFill>
                <a:ea typeface="Arial" panose="020B0604020202020204" pitchFamily="34" charset="0"/>
                <a:cs typeface="Times New Roman" panose="02020603050405020304" pitchFamily="18" charset="0"/>
              </a:rPr>
              <a:t>التنمیة</a:t>
            </a:r>
            <a:r>
              <a:rPr lang="ar-SA" sz="3200" dirty="0" smtClean="0">
                <a:solidFill>
                  <a:srgbClr val="000000"/>
                </a:solidFill>
                <a:ea typeface="Arial" panose="020B0604020202020204" pitchFamily="34" charset="0"/>
                <a:cs typeface="Times New Roman" panose="02020603050405020304" pitchFamily="18" charset="0"/>
              </a:rPr>
              <a:t> </a:t>
            </a:r>
            <a:r>
              <a:rPr lang="ar-SA" sz="3200" dirty="0" err="1">
                <a:solidFill>
                  <a:srgbClr val="000000"/>
                </a:solidFill>
                <a:ea typeface="Arial" panose="020B0604020202020204" pitchFamily="34" charset="0"/>
                <a:cs typeface="Times New Roman" panose="02020603050405020304" pitchFamily="18" charset="0"/>
              </a:rPr>
              <a:t>الأساسیة</a:t>
            </a:r>
            <a:r>
              <a:rPr lang="ar-SA" sz="3200" dirty="0">
                <a:solidFill>
                  <a:srgbClr val="000000"/>
                </a:solidFill>
                <a:ea typeface="Arial" panose="020B0604020202020204" pitchFamily="34" charset="0"/>
                <a:cs typeface="Times New Roman" panose="02020603050405020304" pitchFamily="18" charset="0"/>
              </a:rPr>
              <a:t> للاقتصاد من حیث </a:t>
            </a:r>
            <a:r>
              <a:rPr lang="ar-SA" sz="3200" dirty="0" err="1">
                <a:solidFill>
                  <a:srgbClr val="000000"/>
                </a:solidFill>
                <a:ea typeface="Arial" panose="020B0604020202020204" pitchFamily="34" charset="0"/>
                <a:cs typeface="Times New Roman" panose="02020603050405020304" pitchFamily="18" charset="0"/>
              </a:rPr>
              <a:t>أھمیتھا</a:t>
            </a:r>
            <a:r>
              <a:rPr lang="ar-SA" sz="3200" dirty="0">
                <a:solidFill>
                  <a:srgbClr val="000000"/>
                </a:solidFill>
                <a:ea typeface="Arial" panose="020B0604020202020204" pitchFamily="34" charset="0"/>
                <a:cs typeface="Times New Roman" panose="02020603050405020304" pitchFamily="18" charset="0"/>
              </a:rPr>
              <a:t> في مجال </a:t>
            </a:r>
            <a:r>
              <a:rPr lang="ar-SA" sz="3200" dirty="0" smtClean="0">
                <a:solidFill>
                  <a:srgbClr val="000000"/>
                </a:solidFill>
                <a:ea typeface="Arial" panose="020B0604020202020204" pitchFamily="34" charset="0"/>
                <a:cs typeface="Times New Roman" panose="02020603050405020304" pitchFamily="18" charset="0"/>
              </a:rPr>
              <a:t>التسويق والمبيعات والإدارة </a:t>
            </a:r>
            <a:r>
              <a:rPr lang="ar-SA" sz="3200" dirty="0" err="1" smtClean="0">
                <a:solidFill>
                  <a:srgbClr val="000000"/>
                </a:solidFill>
                <a:ea typeface="Arial" panose="020B0604020202020204" pitchFamily="34" charset="0"/>
                <a:cs typeface="Times New Roman" panose="02020603050405020304" pitchFamily="18" charset="0"/>
              </a:rPr>
              <a:t>والتخطیط</a:t>
            </a:r>
            <a:r>
              <a:rPr lang="ar-SA" sz="3200" dirty="0" smtClean="0">
                <a:solidFill>
                  <a:srgbClr val="000000"/>
                </a:solidFill>
                <a:ea typeface="Arial" panose="020B0604020202020204" pitchFamily="34" charset="0"/>
                <a:cs typeface="Times New Roman" panose="02020603050405020304" pitchFamily="18" charset="0"/>
              </a:rPr>
              <a:t> وتقوية </a:t>
            </a:r>
            <a:r>
              <a:rPr lang="ar-SA" sz="3200" dirty="0">
                <a:solidFill>
                  <a:srgbClr val="000000"/>
                </a:solidFill>
                <a:ea typeface="Arial" panose="020B0604020202020204" pitchFamily="34" charset="0"/>
                <a:cs typeface="Times New Roman" panose="02020603050405020304" pitchFamily="18" charset="0"/>
              </a:rPr>
              <a:t>الروابط </a:t>
            </a:r>
            <a:r>
              <a:rPr lang="ar-SA" sz="3200" dirty="0" smtClean="0">
                <a:solidFill>
                  <a:srgbClr val="000000"/>
                </a:solidFill>
                <a:ea typeface="Arial" panose="020B0604020202020204" pitchFamily="34" charset="0"/>
                <a:cs typeface="Times New Roman" panose="02020603050405020304" pitchFamily="18" charset="0"/>
              </a:rPr>
              <a:t>الاقتصادية </a:t>
            </a:r>
            <a:r>
              <a:rPr lang="ar-SA" sz="3200" dirty="0">
                <a:solidFill>
                  <a:srgbClr val="000000"/>
                </a:solidFill>
                <a:ea typeface="Arial" panose="020B0604020202020204" pitchFamily="34" charset="0"/>
                <a:cs typeface="Times New Roman" panose="02020603050405020304" pitchFamily="18" charset="0"/>
              </a:rPr>
              <a:t>بین الدول. كما </a:t>
            </a:r>
            <a:r>
              <a:rPr lang="ar-SA" sz="3200" dirty="0" err="1">
                <a:solidFill>
                  <a:srgbClr val="000000"/>
                </a:solidFill>
                <a:ea typeface="Arial" panose="020B0604020202020204" pitchFamily="34" charset="0"/>
                <a:cs typeface="Times New Roman" panose="02020603050405020304" pitchFamily="18" charset="0"/>
              </a:rPr>
              <a:t>تسھم</a:t>
            </a:r>
            <a:r>
              <a:rPr lang="ar-SA" sz="3200" dirty="0">
                <a:solidFill>
                  <a:srgbClr val="000000"/>
                </a:solidFill>
                <a:ea typeface="Arial" panose="020B0604020202020204" pitchFamily="34" charset="0"/>
                <a:cs typeface="Times New Roman" panose="02020603050405020304" pitchFamily="18" charset="0"/>
              </a:rPr>
              <a:t> عبر إقامة </a:t>
            </a:r>
            <a:r>
              <a:rPr lang="ar-SA" sz="3200" dirty="0" smtClean="0">
                <a:solidFill>
                  <a:srgbClr val="000000"/>
                </a:solidFill>
                <a:ea typeface="Arial" panose="020B0604020202020204" pitchFamily="34" charset="0"/>
                <a:cs typeface="Times New Roman" panose="02020603050405020304" pitchFamily="18" charset="0"/>
              </a:rPr>
              <a:t>المشروعات </a:t>
            </a:r>
            <a:r>
              <a:rPr lang="ar-SA" sz="3200" dirty="0" err="1" smtClean="0">
                <a:solidFill>
                  <a:srgbClr val="000000"/>
                </a:solidFill>
                <a:ea typeface="Arial" panose="020B0604020202020204" pitchFamily="34" charset="0"/>
                <a:cs typeface="Times New Roman" panose="02020603050405020304" pitchFamily="18" charset="0"/>
              </a:rPr>
              <a:t>السیاحیة</a:t>
            </a:r>
            <a:r>
              <a:rPr lang="ar-SA" sz="3200" dirty="0" smtClean="0">
                <a:solidFill>
                  <a:srgbClr val="000000"/>
                </a:solidFill>
                <a:ea typeface="Arial" panose="020B0604020202020204" pitchFamily="34" charset="0"/>
                <a:cs typeface="Times New Roman" panose="02020603050405020304" pitchFamily="18" charset="0"/>
              </a:rPr>
              <a:t> الجديدة </a:t>
            </a:r>
            <a:r>
              <a:rPr lang="ar-SA" sz="3200" dirty="0">
                <a:solidFill>
                  <a:srgbClr val="000000"/>
                </a:solidFill>
                <a:ea typeface="Arial" panose="020B0604020202020204" pitchFamily="34" charset="0"/>
                <a:cs typeface="Times New Roman" panose="02020603050405020304" pitchFamily="18" charset="0"/>
              </a:rPr>
              <a:t>في المناطق التي لا تكثر بھا المشروعات </a:t>
            </a:r>
            <a:r>
              <a:rPr lang="ar-SA" sz="3200" dirty="0" err="1">
                <a:solidFill>
                  <a:srgbClr val="000000"/>
                </a:solidFill>
                <a:ea typeface="Arial" panose="020B0604020202020204" pitchFamily="34" charset="0"/>
                <a:cs typeface="Times New Roman" panose="02020603050405020304" pitchFamily="18" charset="0"/>
              </a:rPr>
              <a:t>الصناعیة</a:t>
            </a:r>
            <a:r>
              <a:rPr lang="ar-SA" sz="3200" dirty="0">
                <a:solidFill>
                  <a:srgbClr val="000000"/>
                </a:solidFill>
                <a:ea typeface="Arial" panose="020B0604020202020204" pitchFamily="34" charset="0"/>
                <a:cs typeface="Times New Roman" panose="02020603050405020304" pitchFamily="18" charset="0"/>
              </a:rPr>
              <a:t> </a:t>
            </a:r>
            <a:r>
              <a:rPr lang="ar-SA" sz="3200" dirty="0" err="1">
                <a:solidFill>
                  <a:srgbClr val="000000"/>
                </a:solidFill>
                <a:ea typeface="Arial" panose="020B0604020202020204" pitchFamily="34" charset="0"/>
                <a:cs typeface="Times New Roman" panose="02020603050405020304" pitchFamily="18" charset="0"/>
              </a:rPr>
              <a:t>والتجاریة</a:t>
            </a:r>
            <a:r>
              <a:rPr lang="ar-SA" sz="3200" dirty="0">
                <a:solidFill>
                  <a:srgbClr val="000000"/>
                </a:solidFill>
                <a:ea typeface="Arial" panose="020B0604020202020204" pitchFamily="34" charset="0"/>
                <a:cs typeface="Times New Roman" panose="02020603050405020304" pitchFamily="18" charset="0"/>
              </a:rPr>
              <a:t> </a:t>
            </a:r>
            <a:r>
              <a:rPr lang="ar-SA" sz="3200" dirty="0" smtClean="0">
                <a:solidFill>
                  <a:srgbClr val="000000"/>
                </a:solidFill>
                <a:ea typeface="Arial" panose="020B0604020202020204" pitchFamily="34" charset="0"/>
                <a:cs typeface="Times New Roman" panose="02020603050405020304" pitchFamily="18" charset="0"/>
              </a:rPr>
              <a:t>إلى </a:t>
            </a:r>
            <a:r>
              <a:rPr lang="ar-SA" sz="3200" dirty="0" err="1" smtClean="0">
                <a:solidFill>
                  <a:srgbClr val="000000"/>
                </a:solidFill>
                <a:ea typeface="Arial" panose="020B0604020202020204" pitchFamily="34" charset="0"/>
                <a:cs typeface="Times New Roman" panose="02020603050405020304" pitchFamily="18" charset="0"/>
              </a:rPr>
              <a:t>تنمیة</a:t>
            </a:r>
            <a:r>
              <a:rPr lang="ar-SA" sz="3200" dirty="0" smtClean="0">
                <a:solidFill>
                  <a:srgbClr val="000000"/>
                </a:solidFill>
                <a:ea typeface="Arial" panose="020B0604020202020204" pitchFamily="34" charset="0"/>
                <a:cs typeface="Times New Roman" panose="02020603050405020304" pitchFamily="18" charset="0"/>
              </a:rPr>
              <a:t> وتطوير </a:t>
            </a:r>
            <a:r>
              <a:rPr lang="ar-SA" sz="3200" dirty="0">
                <a:solidFill>
                  <a:srgbClr val="000000"/>
                </a:solidFill>
                <a:ea typeface="Arial" panose="020B0604020202020204" pitchFamily="34" charset="0"/>
                <a:cs typeface="Times New Roman" panose="02020603050405020304" pitchFamily="18" charset="0"/>
              </a:rPr>
              <a:t>المناطق الأقل حظاً في </a:t>
            </a:r>
            <a:r>
              <a:rPr lang="ar-SA" sz="3200" dirty="0" err="1">
                <a:solidFill>
                  <a:srgbClr val="000000"/>
                </a:solidFill>
                <a:ea typeface="Arial" panose="020B0604020202020204" pitchFamily="34" charset="0"/>
                <a:cs typeface="Times New Roman" panose="02020603050405020304" pitchFamily="18" charset="0"/>
              </a:rPr>
              <a:t>التنمیة</a:t>
            </a:r>
            <a:r>
              <a:rPr lang="ar-SA" sz="3200" dirty="0">
                <a:solidFill>
                  <a:srgbClr val="000000"/>
                </a:solidFill>
                <a:ea typeface="Arial" panose="020B0604020202020204" pitchFamily="34" charset="0"/>
                <a:cs typeface="Times New Roman" panose="02020603050405020304" pitchFamily="18" charset="0"/>
              </a:rPr>
              <a:t>: كمناطق الجبال والصحراء التي </a:t>
            </a:r>
            <a:r>
              <a:rPr lang="ar-SA" sz="3200" dirty="0" err="1">
                <a:solidFill>
                  <a:srgbClr val="000000"/>
                </a:solidFill>
                <a:ea typeface="Arial" panose="020B0604020202020204" pitchFamily="34" charset="0"/>
                <a:cs typeface="Times New Roman" panose="02020603050405020304" pitchFamily="18" charset="0"/>
              </a:rPr>
              <a:t>كثیراً</a:t>
            </a:r>
            <a:r>
              <a:rPr lang="ar-SA" sz="3200" dirty="0">
                <a:solidFill>
                  <a:srgbClr val="000000"/>
                </a:solidFill>
                <a:ea typeface="Arial" panose="020B0604020202020204" pitchFamily="34" charset="0"/>
                <a:cs typeface="Times New Roman" panose="02020603050405020304" pitchFamily="18" charset="0"/>
              </a:rPr>
              <a:t> ما تكون محرومة من العمران </a:t>
            </a:r>
            <a:r>
              <a:rPr lang="ar-SA" sz="3200" dirty="0" err="1">
                <a:solidFill>
                  <a:srgbClr val="000000"/>
                </a:solidFill>
                <a:ea typeface="Arial" panose="020B0604020202020204" pitchFamily="34" charset="0"/>
                <a:cs typeface="Times New Roman" panose="02020603050405020304" pitchFamily="18" charset="0"/>
              </a:rPr>
              <a:t>والنھضة</a:t>
            </a:r>
            <a:r>
              <a:rPr lang="ar-SA" sz="3200" dirty="0">
                <a:solidFill>
                  <a:srgbClr val="000000"/>
                </a:solidFill>
                <a:ea typeface="Arial" panose="020B0604020202020204" pitchFamily="34" charset="0"/>
                <a:cs typeface="Times New Roman" panose="02020603050405020304" pitchFamily="18" charset="0"/>
              </a:rPr>
              <a:t> </a:t>
            </a:r>
            <a:r>
              <a:rPr lang="ar-SA" sz="3200" dirty="0" err="1">
                <a:solidFill>
                  <a:srgbClr val="000000"/>
                </a:solidFill>
                <a:ea typeface="Arial" panose="020B0604020202020204" pitchFamily="34" charset="0"/>
                <a:cs typeface="Times New Roman" panose="02020603050405020304" pitchFamily="18" charset="0"/>
              </a:rPr>
              <a:t>الاقتصادیة</a:t>
            </a:r>
            <a:r>
              <a:rPr lang="ar-SA" sz="3200" dirty="0">
                <a:solidFill>
                  <a:srgbClr val="000000"/>
                </a:solidFill>
                <a:ea typeface="Arial" panose="020B0604020202020204" pitchFamily="34" charset="0"/>
                <a:cs typeface="Times New Roman" panose="02020603050405020304" pitchFamily="18" charset="0"/>
              </a:rPr>
              <a:t>: </a:t>
            </a:r>
            <a:r>
              <a:rPr lang="ar-SA" sz="3200" dirty="0" err="1">
                <a:solidFill>
                  <a:srgbClr val="000000"/>
                </a:solidFill>
                <a:ea typeface="Arial" panose="020B0604020202020204" pitchFamily="34" charset="0"/>
                <a:cs typeface="Times New Roman" panose="02020603050405020304" pitchFamily="18" charset="0"/>
              </a:rPr>
              <a:t>فنتیجة</a:t>
            </a:r>
            <a:r>
              <a:rPr lang="ar-SA" sz="3200" dirty="0">
                <a:solidFill>
                  <a:srgbClr val="000000"/>
                </a:solidFill>
                <a:ea typeface="Arial" panose="020B0604020202020204" pitchFamily="34" charset="0"/>
                <a:cs typeface="Times New Roman" panose="02020603050405020304" pitchFamily="18" charset="0"/>
              </a:rPr>
              <a:t> لذلك </a:t>
            </a:r>
            <a:r>
              <a:rPr lang="ar-SA" sz="3200" dirty="0" err="1">
                <a:solidFill>
                  <a:srgbClr val="000000"/>
                </a:solidFill>
                <a:ea typeface="Arial" panose="020B0604020202020204" pitchFamily="34" charset="0"/>
                <a:cs typeface="Times New Roman" panose="02020603050405020304" pitchFamily="18" charset="0"/>
              </a:rPr>
              <a:t>یرتفع</a:t>
            </a:r>
            <a:r>
              <a:rPr lang="ar-SA" sz="3200" dirty="0">
                <a:solidFill>
                  <a:srgbClr val="000000"/>
                </a:solidFill>
                <a:ea typeface="Arial" panose="020B0604020202020204" pitchFamily="34" charset="0"/>
                <a:cs typeface="Times New Roman" panose="02020603050405020304" pitchFamily="18" charset="0"/>
              </a:rPr>
              <a:t> مستوى الدخل بین </a:t>
            </a:r>
            <a:r>
              <a:rPr lang="ar-SA" sz="3200" dirty="0" err="1">
                <a:solidFill>
                  <a:srgbClr val="000000"/>
                </a:solidFill>
                <a:ea typeface="Arial" panose="020B0604020202020204" pitchFamily="34" charset="0"/>
                <a:cs typeface="Times New Roman" panose="02020603050405020304" pitchFamily="18" charset="0"/>
              </a:rPr>
              <a:t>العاملین</a:t>
            </a:r>
            <a:r>
              <a:rPr lang="ar-SA" sz="3200" dirty="0">
                <a:solidFill>
                  <a:srgbClr val="000000"/>
                </a:solidFill>
                <a:ea typeface="Arial" panose="020B0604020202020204" pitchFamily="34" charset="0"/>
                <a:cs typeface="Times New Roman" panose="02020603050405020304" pitchFamily="18" charset="0"/>
              </a:rPr>
              <a:t> في تلك المشروعات </a:t>
            </a:r>
            <a:r>
              <a:rPr lang="ar-SA" sz="3200" dirty="0" err="1">
                <a:solidFill>
                  <a:srgbClr val="000000"/>
                </a:solidFill>
                <a:ea typeface="Arial" panose="020B0604020202020204" pitchFamily="34" charset="0"/>
                <a:cs typeface="Times New Roman" panose="02020603050405020304" pitchFamily="18" charset="0"/>
              </a:rPr>
              <a:t>والمقیمین</a:t>
            </a:r>
            <a:r>
              <a:rPr lang="ar-SA" sz="3200" dirty="0">
                <a:solidFill>
                  <a:srgbClr val="000000"/>
                </a:solidFill>
                <a:ea typeface="Arial" panose="020B0604020202020204" pitchFamily="34" charset="0"/>
                <a:cs typeface="Times New Roman" panose="02020603050405020304" pitchFamily="18" charset="0"/>
              </a:rPr>
              <a:t> في تلك المناطق: ما </a:t>
            </a:r>
            <a:r>
              <a:rPr lang="ar-SA" sz="3200" dirty="0" err="1">
                <a:solidFill>
                  <a:srgbClr val="000000"/>
                </a:solidFill>
                <a:ea typeface="Arial" panose="020B0604020202020204" pitchFamily="34" charset="0"/>
                <a:cs typeface="Times New Roman" panose="02020603050405020304" pitchFamily="18" charset="0"/>
              </a:rPr>
              <a:t>یترتب</a:t>
            </a:r>
            <a:r>
              <a:rPr lang="ar-SA" sz="3200" dirty="0">
                <a:solidFill>
                  <a:srgbClr val="000000"/>
                </a:solidFill>
                <a:ea typeface="Arial" panose="020B0604020202020204" pitchFamily="34" charset="0"/>
                <a:cs typeface="Times New Roman" panose="02020603050405020304" pitchFamily="18" charset="0"/>
              </a:rPr>
              <a:t> </a:t>
            </a:r>
            <a:r>
              <a:rPr lang="ar-SA" sz="3200" dirty="0" err="1" smtClean="0">
                <a:solidFill>
                  <a:srgbClr val="000000"/>
                </a:solidFill>
                <a:ea typeface="Arial" panose="020B0604020202020204" pitchFamily="34" charset="0"/>
                <a:cs typeface="Times New Roman" panose="02020603050405020304" pitchFamily="18" charset="0"/>
              </a:rPr>
              <a:t>علیه</a:t>
            </a:r>
            <a:r>
              <a:rPr lang="ar-SA" sz="3200" dirty="0" smtClean="0">
                <a:solidFill>
                  <a:srgbClr val="000000"/>
                </a:solidFill>
                <a:ea typeface="Arial" panose="020B0604020202020204" pitchFamily="34" charset="0"/>
                <a:cs typeface="Times New Roman" panose="02020603050405020304" pitchFamily="18" charset="0"/>
              </a:rPr>
              <a:t> </a:t>
            </a:r>
            <a:r>
              <a:rPr lang="ar-SA" sz="3200" dirty="0">
                <a:solidFill>
                  <a:srgbClr val="000000"/>
                </a:solidFill>
                <a:ea typeface="Arial" panose="020B0604020202020204" pitchFamily="34" charset="0"/>
                <a:cs typeface="Times New Roman" panose="02020603050405020304" pitchFamily="18" charset="0"/>
              </a:rPr>
              <a:t>إعادة </a:t>
            </a:r>
            <a:r>
              <a:rPr lang="ar-SA" sz="3200" dirty="0" err="1">
                <a:solidFill>
                  <a:srgbClr val="000000"/>
                </a:solidFill>
                <a:ea typeface="Arial" panose="020B0604020202020204" pitchFamily="34" charset="0"/>
                <a:cs typeface="Times New Roman" panose="02020603050405020304" pitchFamily="18" charset="0"/>
              </a:rPr>
              <a:t>توزیع</a:t>
            </a:r>
            <a:r>
              <a:rPr lang="ar-SA" sz="3200" dirty="0">
                <a:solidFill>
                  <a:srgbClr val="000000"/>
                </a:solidFill>
                <a:ea typeface="Arial" panose="020B0604020202020204" pitchFamily="34" charset="0"/>
                <a:cs typeface="Times New Roman" panose="02020603050405020304" pitchFamily="18" charset="0"/>
              </a:rPr>
              <a:t> الدخول بین سكان المناطق </a:t>
            </a:r>
            <a:r>
              <a:rPr lang="ar-SA" sz="3200" dirty="0" err="1">
                <a:solidFill>
                  <a:srgbClr val="000000"/>
                </a:solidFill>
                <a:ea typeface="Arial" panose="020B0604020202020204" pitchFamily="34" charset="0"/>
                <a:cs typeface="Times New Roman" panose="02020603050405020304" pitchFamily="18" charset="0"/>
              </a:rPr>
              <a:t>المعماریة</a:t>
            </a:r>
            <a:r>
              <a:rPr lang="ar-SA" sz="3200" dirty="0">
                <a:solidFill>
                  <a:srgbClr val="000000"/>
                </a:solidFill>
                <a:ea typeface="Arial" panose="020B0604020202020204" pitchFamily="34" charset="0"/>
                <a:cs typeface="Times New Roman" panose="02020603050405020304" pitchFamily="18" charset="0"/>
              </a:rPr>
              <a:t> </a:t>
            </a:r>
            <a:r>
              <a:rPr lang="ar-SA" sz="3200" dirty="0" err="1">
                <a:solidFill>
                  <a:srgbClr val="000000"/>
                </a:solidFill>
                <a:ea typeface="Arial" panose="020B0604020202020204" pitchFamily="34" charset="0"/>
                <a:cs typeface="Times New Roman" panose="02020603050405020304" pitchFamily="18" charset="0"/>
              </a:rPr>
              <a:t>الرئیسة</a:t>
            </a:r>
            <a:r>
              <a:rPr lang="ar-SA" sz="3200" dirty="0">
                <a:solidFill>
                  <a:srgbClr val="000000"/>
                </a:solidFill>
                <a:ea typeface="Arial" panose="020B0604020202020204" pitchFamily="34" charset="0"/>
                <a:cs typeface="Times New Roman" panose="02020603050405020304" pitchFamily="18" charset="0"/>
              </a:rPr>
              <a:t> والمناطق </a:t>
            </a:r>
            <a:r>
              <a:rPr lang="ar-SA" sz="3200" dirty="0" err="1">
                <a:solidFill>
                  <a:srgbClr val="000000"/>
                </a:solidFill>
                <a:ea typeface="Arial" panose="020B0604020202020204" pitchFamily="34" charset="0"/>
                <a:cs typeface="Times New Roman" panose="02020603050405020304" pitchFamily="18" charset="0"/>
              </a:rPr>
              <a:t>السیاحیة</a:t>
            </a:r>
            <a:r>
              <a:rPr lang="ar-SA" sz="3200" dirty="0">
                <a:solidFill>
                  <a:srgbClr val="000000"/>
                </a:solidFill>
                <a:ea typeface="Arial" panose="020B0604020202020204" pitchFamily="34" charset="0"/>
                <a:cs typeface="Times New Roman" panose="02020603050405020304" pitchFamily="18" charset="0"/>
              </a:rPr>
              <a:t> </a:t>
            </a:r>
            <a:r>
              <a:rPr lang="ar-SA" sz="3200" dirty="0" err="1">
                <a:solidFill>
                  <a:srgbClr val="000000"/>
                </a:solidFill>
                <a:ea typeface="Arial" panose="020B0604020202020204" pitchFamily="34" charset="0"/>
                <a:cs typeface="Times New Roman" panose="02020603050405020304" pitchFamily="18" charset="0"/>
              </a:rPr>
              <a:t>الجدیدة</a:t>
            </a:r>
            <a:r>
              <a:rPr lang="ar-SA" sz="3200" dirty="0">
                <a:solidFill>
                  <a:srgbClr val="000000"/>
                </a:solidFill>
                <a:ea typeface="Arial" panose="020B0604020202020204" pitchFamily="34" charset="0"/>
                <a:cs typeface="Times New Roman" panose="02020603050405020304" pitchFamily="18" charset="0"/>
              </a:rPr>
              <a:t> </a:t>
            </a:r>
            <a:r>
              <a:rPr lang="ar-SA" sz="3200" dirty="0" err="1">
                <a:solidFill>
                  <a:srgbClr val="000000"/>
                </a:solidFill>
                <a:ea typeface="Arial" panose="020B0604020202020204" pitchFamily="34" charset="0"/>
                <a:cs typeface="Times New Roman" panose="02020603050405020304" pitchFamily="18" charset="0"/>
              </a:rPr>
              <a:t>ویتحقق</a:t>
            </a:r>
            <a:r>
              <a:rPr lang="ar-SA" sz="3200" dirty="0">
                <a:solidFill>
                  <a:srgbClr val="000000"/>
                </a:solidFill>
                <a:ea typeface="Arial" panose="020B0604020202020204" pitchFamily="34" charset="0"/>
                <a:cs typeface="Times New Roman" panose="02020603050405020304" pitchFamily="18" charset="0"/>
              </a:rPr>
              <a:t> التوازن.</a:t>
            </a:r>
            <a:endParaRPr lang="en-US" sz="3200" dirty="0"/>
          </a:p>
        </p:txBody>
      </p:sp>
    </p:spTree>
    <p:extLst>
      <p:ext uri="{BB962C8B-B14F-4D97-AF65-F5344CB8AC3E}">
        <p14:creationId xmlns:p14="http://schemas.microsoft.com/office/powerpoint/2010/main" val="2311556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solidFill>
                  <a:srgbClr val="000000"/>
                </a:solidFill>
                <a:ea typeface="Arial" panose="020B0604020202020204" pitchFamily="34" charset="0"/>
              </a:rPr>
              <a:t>	ثالثا: </a:t>
            </a:r>
            <a:r>
              <a:rPr lang="ar-SA" b="1" dirty="0" smtClean="0">
                <a:solidFill>
                  <a:srgbClr val="000000"/>
                </a:solidFill>
                <a:ea typeface="Arial" panose="020B0604020202020204" pitchFamily="34" charset="0"/>
              </a:rPr>
              <a:t>زيادة معدلات التوظيف</a:t>
            </a:r>
            <a:endParaRPr lang="en-US" b="1" dirty="0">
              <a:solidFill>
                <a:srgbClr val="000000"/>
              </a:solidFill>
              <a:ea typeface="Arial" panose="020B0604020202020204" pitchFamily="34" charset="0"/>
            </a:endParaRPr>
          </a:p>
        </p:txBody>
      </p:sp>
      <p:sp>
        <p:nvSpPr>
          <p:cNvPr id="3" name="Content Placeholder 2"/>
          <p:cNvSpPr>
            <a:spLocks noGrp="1"/>
          </p:cNvSpPr>
          <p:nvPr>
            <p:ph idx="1"/>
          </p:nvPr>
        </p:nvSpPr>
        <p:spPr>
          <a:xfrm>
            <a:off x="450376" y="2438400"/>
            <a:ext cx="11253895" cy="3939822"/>
          </a:xfrm>
        </p:spPr>
        <p:txBody>
          <a:bodyPr>
            <a:normAutofit/>
          </a:bodyPr>
          <a:lstStyle/>
          <a:p>
            <a:pPr marL="0" indent="0" algn="r">
              <a:buNone/>
            </a:pPr>
            <a:r>
              <a:rPr lang="ar-SA" sz="4400" dirty="0">
                <a:solidFill>
                  <a:srgbClr val="000000"/>
                </a:solidFill>
                <a:ea typeface="Arial" panose="020B0604020202020204" pitchFamily="34" charset="0"/>
                <a:cs typeface="Times New Roman" panose="02020603050405020304" pitchFamily="18" charset="0"/>
              </a:rPr>
              <a:t>إن البطالة ھي التحدي الاقتصادي </a:t>
            </a:r>
            <a:r>
              <a:rPr lang="ar-SA" sz="4400" dirty="0" smtClean="0">
                <a:solidFill>
                  <a:srgbClr val="000000"/>
                </a:solidFill>
                <a:ea typeface="Arial" panose="020B0604020202020204" pitchFamily="34" charset="0"/>
                <a:cs typeface="Times New Roman" panose="02020603050405020304" pitchFamily="18" charset="0"/>
              </a:rPr>
              <a:t>والاجتماعي </a:t>
            </a:r>
            <a:r>
              <a:rPr lang="ar-SA" sz="4400" dirty="0" err="1">
                <a:solidFill>
                  <a:srgbClr val="000000"/>
                </a:solidFill>
                <a:ea typeface="Arial" panose="020B0604020202020204" pitchFamily="34" charset="0"/>
                <a:cs typeface="Times New Roman" panose="02020603050405020304" pitchFamily="18" charset="0"/>
              </a:rPr>
              <a:t>الرئیسي</a:t>
            </a:r>
            <a:r>
              <a:rPr lang="ar-SA" sz="4400" dirty="0">
                <a:solidFill>
                  <a:srgbClr val="000000"/>
                </a:solidFill>
                <a:ea typeface="Arial" panose="020B0604020202020204" pitchFamily="34" charset="0"/>
                <a:cs typeface="Times New Roman" panose="02020603050405020304" pitchFamily="18" charset="0"/>
              </a:rPr>
              <a:t> الذي </a:t>
            </a:r>
            <a:r>
              <a:rPr lang="ar-SA" sz="4400" dirty="0" err="1" smtClean="0">
                <a:solidFill>
                  <a:srgbClr val="000000"/>
                </a:solidFill>
                <a:ea typeface="Arial" panose="020B0604020202020204" pitchFamily="34" charset="0"/>
                <a:cs typeface="Times New Roman" panose="02020603050405020304" pitchFamily="18" charset="0"/>
              </a:rPr>
              <a:t>یواجه</a:t>
            </a:r>
            <a:r>
              <a:rPr lang="ar-SA" sz="4400" dirty="0" smtClean="0">
                <a:solidFill>
                  <a:srgbClr val="000000"/>
                </a:solidFill>
                <a:ea typeface="Arial" panose="020B0604020202020204" pitchFamily="34" charset="0"/>
                <a:cs typeface="Times New Roman" panose="02020603050405020304" pitchFamily="18" charset="0"/>
              </a:rPr>
              <a:t> </a:t>
            </a:r>
            <a:r>
              <a:rPr lang="ar-SA" sz="4400" dirty="0">
                <a:solidFill>
                  <a:srgbClr val="000000"/>
                </a:solidFill>
                <a:ea typeface="Arial" panose="020B0604020202020204" pitchFamily="34" charset="0"/>
                <a:cs typeface="Times New Roman" panose="02020603050405020304" pitchFamily="18" charset="0"/>
              </a:rPr>
              <a:t>حكومات العالم، وتحاول الحكومات بشتى الطرق </a:t>
            </a:r>
            <a:r>
              <a:rPr lang="ar-SA" sz="4400" dirty="0" err="1">
                <a:solidFill>
                  <a:srgbClr val="000000"/>
                </a:solidFill>
                <a:ea typeface="Arial" panose="020B0604020202020204" pitchFamily="34" charset="0"/>
                <a:cs typeface="Times New Roman" panose="02020603050405020304" pitchFamily="18" charset="0"/>
              </a:rPr>
              <a:t>إیجاد</a:t>
            </a:r>
            <a:r>
              <a:rPr lang="ar-SA" sz="4400" dirty="0">
                <a:solidFill>
                  <a:srgbClr val="000000"/>
                </a:solidFill>
                <a:ea typeface="Arial" panose="020B0604020202020204" pitchFamily="34" charset="0"/>
                <a:cs typeface="Times New Roman" panose="02020603050405020304" pitchFamily="18" charset="0"/>
              </a:rPr>
              <a:t> فرص العمل، ومع ندرة الفرص </a:t>
            </a:r>
            <a:r>
              <a:rPr lang="ar-SA" sz="4400" dirty="0" err="1">
                <a:solidFill>
                  <a:srgbClr val="000000"/>
                </a:solidFill>
                <a:ea typeface="Arial" panose="020B0604020202020204" pitchFamily="34" charset="0"/>
                <a:cs typeface="Times New Roman" panose="02020603050405020304" pitchFamily="18" charset="0"/>
              </a:rPr>
              <a:t>ومحدودیتھا</a:t>
            </a:r>
            <a:r>
              <a:rPr lang="ar-SA" sz="4400" dirty="0">
                <a:solidFill>
                  <a:srgbClr val="000000"/>
                </a:solidFill>
                <a:ea typeface="Arial" panose="020B0604020202020204" pitchFamily="34" charset="0"/>
                <a:cs typeface="Times New Roman" panose="02020603050405020304" pitchFamily="18" charset="0"/>
              </a:rPr>
              <a:t> في القطاعات </a:t>
            </a:r>
            <a:r>
              <a:rPr lang="ar-SA" sz="4400" dirty="0" err="1">
                <a:solidFill>
                  <a:srgbClr val="000000"/>
                </a:solidFill>
                <a:ea typeface="Arial" panose="020B0604020202020204" pitchFamily="34" charset="0"/>
                <a:cs typeface="Times New Roman" panose="02020603050405020304" pitchFamily="18" charset="0"/>
              </a:rPr>
              <a:t>التقلیدیة</a:t>
            </a:r>
            <a:r>
              <a:rPr lang="ar-SA" sz="4400" dirty="0">
                <a:solidFill>
                  <a:srgbClr val="000000"/>
                </a:solidFill>
                <a:ea typeface="Arial" panose="020B0604020202020204" pitchFamily="34" charset="0"/>
                <a:cs typeface="Times New Roman" panose="02020603050405020304" pitchFamily="18" charset="0"/>
              </a:rPr>
              <a:t> </a:t>
            </a:r>
            <a:r>
              <a:rPr lang="ar-SA" sz="4400" dirty="0" err="1">
                <a:solidFill>
                  <a:srgbClr val="000000"/>
                </a:solidFill>
                <a:ea typeface="Arial" panose="020B0604020202020204" pitchFamily="34" charset="0"/>
                <a:cs typeface="Times New Roman" panose="02020603050405020304" pitchFamily="18" charset="0"/>
              </a:rPr>
              <a:t>تظھر</a:t>
            </a:r>
            <a:r>
              <a:rPr lang="ar-SA" sz="4400" dirty="0">
                <a:solidFill>
                  <a:srgbClr val="000000"/>
                </a:solidFill>
                <a:ea typeface="Arial" panose="020B0604020202020204" pitchFamily="34" charset="0"/>
                <a:cs typeface="Times New Roman" panose="02020603050405020304" pitchFamily="18" charset="0"/>
              </a:rPr>
              <a:t> صناعات الخدمات كمخرج </a:t>
            </a:r>
            <a:r>
              <a:rPr lang="ar-SA" sz="4400" dirty="0" err="1">
                <a:solidFill>
                  <a:srgbClr val="000000"/>
                </a:solidFill>
                <a:ea typeface="Arial" panose="020B0604020202020204" pitchFamily="34" charset="0"/>
                <a:cs typeface="Times New Roman" panose="02020603050405020304" pitchFamily="18" charset="0"/>
              </a:rPr>
              <a:t>رئیسي</a:t>
            </a:r>
            <a:r>
              <a:rPr lang="ar-SA" sz="4400" dirty="0">
                <a:solidFill>
                  <a:srgbClr val="000000"/>
                </a:solidFill>
                <a:ea typeface="Arial" panose="020B0604020202020204" pitchFamily="34" charset="0"/>
                <a:cs typeface="Times New Roman" panose="02020603050405020304" pitchFamily="18" charset="0"/>
              </a:rPr>
              <a:t> </a:t>
            </a:r>
            <a:r>
              <a:rPr lang="ar-SA" sz="4400" dirty="0" err="1">
                <a:solidFill>
                  <a:srgbClr val="000000"/>
                </a:solidFill>
                <a:ea typeface="Arial" panose="020B0604020202020204" pitchFamily="34" charset="0"/>
                <a:cs typeface="Times New Roman" panose="02020603050405020304" pitchFamily="18" charset="0"/>
              </a:rPr>
              <a:t>والسیاحة</a:t>
            </a:r>
            <a:r>
              <a:rPr lang="ar-SA" sz="4400" dirty="0">
                <a:solidFill>
                  <a:srgbClr val="000000"/>
                </a:solidFill>
                <a:ea typeface="Arial" panose="020B0604020202020204" pitchFamily="34" charset="0"/>
                <a:cs typeface="Times New Roman" panose="02020603050405020304" pitchFamily="18" charset="0"/>
              </a:rPr>
              <a:t> واحدة من ھذه المخارج.</a:t>
            </a:r>
            <a:endParaRPr lang="en-US" sz="4400" dirty="0"/>
          </a:p>
        </p:txBody>
      </p:sp>
    </p:spTree>
    <p:extLst>
      <p:ext uri="{BB962C8B-B14F-4D97-AF65-F5344CB8AC3E}">
        <p14:creationId xmlns:p14="http://schemas.microsoft.com/office/powerpoint/2010/main" val="2887849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3230" y="568345"/>
            <a:ext cx="9821042" cy="1560716"/>
          </a:xfrm>
        </p:spPr>
        <p:txBody>
          <a:bodyPr/>
          <a:lstStyle/>
          <a:p>
            <a:pPr algn="ctr"/>
            <a:r>
              <a:rPr lang="ar-SA" b="1" dirty="0">
                <a:solidFill>
                  <a:srgbClr val="000000"/>
                </a:solidFill>
                <a:ea typeface="Arial" panose="020B0604020202020204" pitchFamily="34" charset="0"/>
              </a:rPr>
              <a:t>	رابعا:</a:t>
            </a:r>
            <a:r>
              <a:rPr lang="ar-SA" dirty="0"/>
              <a:t> </a:t>
            </a:r>
            <a:r>
              <a:rPr lang="ar-SA" b="1" dirty="0" err="1">
                <a:solidFill>
                  <a:srgbClr val="000000"/>
                </a:solidFill>
                <a:ea typeface="Arial" panose="020B0604020202020204" pitchFamily="34" charset="0"/>
              </a:rPr>
              <a:t>تنشیط</a:t>
            </a:r>
            <a:r>
              <a:rPr lang="ar-SA" b="1" dirty="0">
                <a:solidFill>
                  <a:srgbClr val="000000"/>
                </a:solidFill>
                <a:ea typeface="Arial" panose="020B0604020202020204" pitchFamily="34" charset="0"/>
              </a:rPr>
              <a:t> الصناعات والأنشطة </a:t>
            </a:r>
            <a:r>
              <a:rPr lang="ar-SA" b="1" dirty="0" err="1">
                <a:solidFill>
                  <a:srgbClr val="000000"/>
                </a:solidFill>
                <a:ea typeface="Arial" panose="020B0604020202020204" pitchFamily="34" charset="0"/>
              </a:rPr>
              <a:t>الاقتصادیة</a:t>
            </a:r>
            <a:endParaRPr lang="en-US" dirty="0"/>
          </a:p>
        </p:txBody>
      </p:sp>
      <p:sp>
        <p:nvSpPr>
          <p:cNvPr id="3" name="Content Placeholder 2"/>
          <p:cNvSpPr>
            <a:spLocks noGrp="1"/>
          </p:cNvSpPr>
          <p:nvPr>
            <p:ph idx="1"/>
          </p:nvPr>
        </p:nvSpPr>
        <p:spPr>
          <a:xfrm>
            <a:off x="504968" y="2438400"/>
            <a:ext cx="11199304" cy="3875314"/>
          </a:xfrm>
        </p:spPr>
        <p:txBody>
          <a:bodyPr>
            <a:normAutofit lnSpcReduction="10000"/>
          </a:bodyPr>
          <a:lstStyle/>
          <a:p>
            <a:pPr marL="0" indent="0" algn="ctr">
              <a:buNone/>
            </a:pPr>
            <a:r>
              <a:rPr lang="ar-SA" sz="3200" dirty="0">
                <a:solidFill>
                  <a:srgbClr val="000000"/>
                </a:solidFill>
                <a:ea typeface="Arial" panose="020B0604020202020204" pitchFamily="34" charset="0"/>
                <a:cs typeface="Times New Roman" panose="02020603050405020304" pitchFamily="18" charset="0"/>
              </a:rPr>
              <a:t>لقد </a:t>
            </a:r>
            <a:r>
              <a:rPr lang="ar-SA" sz="3200" dirty="0" err="1">
                <a:solidFill>
                  <a:srgbClr val="000000"/>
                </a:solidFill>
                <a:ea typeface="Arial" panose="020B0604020202020204" pitchFamily="34" charset="0"/>
                <a:cs typeface="Times New Roman" panose="02020603050405020304" pitchFamily="18" charset="0"/>
              </a:rPr>
              <a:t>أسھمت</a:t>
            </a:r>
            <a:r>
              <a:rPr lang="ar-SA" sz="3200" dirty="0">
                <a:solidFill>
                  <a:srgbClr val="000000"/>
                </a:solidFill>
                <a:ea typeface="Arial" panose="020B0604020202020204" pitchFamily="34" charset="0"/>
                <a:cs typeface="Times New Roman" panose="02020603050405020304" pitchFamily="18" charset="0"/>
              </a:rPr>
              <a:t> </a:t>
            </a:r>
            <a:r>
              <a:rPr lang="ar-SA" sz="3200" dirty="0" err="1">
                <a:solidFill>
                  <a:srgbClr val="000000"/>
                </a:solidFill>
                <a:ea typeface="Arial" panose="020B0604020202020204" pitchFamily="34" charset="0"/>
                <a:cs typeface="Times New Roman" panose="02020603050405020304" pitchFamily="18" charset="0"/>
              </a:rPr>
              <a:t>السیاحة</a:t>
            </a:r>
            <a:r>
              <a:rPr lang="ar-SA" sz="3200" dirty="0">
                <a:solidFill>
                  <a:srgbClr val="000000"/>
                </a:solidFill>
                <a:ea typeface="Arial" panose="020B0604020202020204" pitchFamily="34" charset="0"/>
                <a:cs typeface="Times New Roman" panose="02020603050405020304" pitchFamily="18" charset="0"/>
              </a:rPr>
              <a:t> في </a:t>
            </a:r>
            <a:r>
              <a:rPr lang="ar-SA" sz="3200" dirty="0" err="1">
                <a:solidFill>
                  <a:srgbClr val="000000"/>
                </a:solidFill>
                <a:ea typeface="Arial" panose="020B0604020202020204" pitchFamily="34" charset="0"/>
                <a:cs typeface="Times New Roman" panose="02020603050405020304" pitchFamily="18" charset="0"/>
              </a:rPr>
              <a:t>تنشیط</a:t>
            </a:r>
            <a:r>
              <a:rPr lang="ar-SA" sz="3200" dirty="0">
                <a:solidFill>
                  <a:srgbClr val="000000"/>
                </a:solidFill>
                <a:ea typeface="Arial" panose="020B0604020202020204" pitchFamily="34" charset="0"/>
                <a:cs typeface="Times New Roman" panose="02020603050405020304" pitchFamily="18" charset="0"/>
              </a:rPr>
              <a:t> بعض الحرف </a:t>
            </a:r>
            <a:r>
              <a:rPr lang="ar-SA" sz="3200" dirty="0" err="1">
                <a:solidFill>
                  <a:srgbClr val="000000"/>
                </a:solidFill>
                <a:ea typeface="Arial" panose="020B0604020202020204" pitchFamily="34" charset="0"/>
                <a:cs typeface="Times New Roman" panose="02020603050405020304" pitchFamily="18" charset="0"/>
              </a:rPr>
              <a:t>المتمیزة</a:t>
            </a:r>
            <a:r>
              <a:rPr lang="ar-SA" sz="3200" dirty="0">
                <a:solidFill>
                  <a:srgbClr val="000000"/>
                </a:solidFill>
                <a:ea typeface="Arial" panose="020B0604020202020204" pitchFamily="34" charset="0"/>
                <a:cs typeface="Times New Roman" panose="02020603050405020304" pitchFamily="18" charset="0"/>
              </a:rPr>
              <a:t> لبعض الشعوب والتي تشكل </a:t>
            </a:r>
            <a:r>
              <a:rPr lang="ar-SA" sz="3200" dirty="0" err="1">
                <a:solidFill>
                  <a:srgbClr val="000000"/>
                </a:solidFill>
                <a:ea typeface="Arial" panose="020B0604020202020204" pitchFamily="34" charset="0"/>
                <a:cs typeface="Times New Roman" panose="02020603050405020304" pitchFamily="18" charset="0"/>
              </a:rPr>
              <a:t>منتجاتھا</a:t>
            </a:r>
            <a:r>
              <a:rPr lang="ar-SA" sz="3200" dirty="0">
                <a:solidFill>
                  <a:srgbClr val="000000"/>
                </a:solidFill>
                <a:ea typeface="Arial" panose="020B0604020202020204" pitchFamily="34" charset="0"/>
                <a:cs typeface="Times New Roman" panose="02020603050405020304" pitchFamily="18" charset="0"/>
              </a:rPr>
              <a:t> من الجلود والأصواف والأحجار والأخشاب أو من النباتات أو المطرزات المغزول </a:t>
            </a:r>
            <a:r>
              <a:rPr lang="ar-SA" sz="3200" dirty="0" err="1">
                <a:solidFill>
                  <a:srgbClr val="000000"/>
                </a:solidFill>
                <a:ea typeface="Arial" panose="020B0604020202020204" pitchFamily="34" charset="0"/>
                <a:cs typeface="Times New Roman" panose="02020603050405020304" pitchFamily="18" charset="0"/>
              </a:rPr>
              <a:t>نسیجھا</a:t>
            </a:r>
            <a:r>
              <a:rPr lang="ar-SA" sz="3200" dirty="0">
                <a:solidFill>
                  <a:srgbClr val="000000"/>
                </a:solidFill>
                <a:ea typeface="Arial" panose="020B0604020202020204" pitchFamily="34" charset="0"/>
                <a:cs typeface="Times New Roman" panose="02020603050405020304" pitchFamily="18" charset="0"/>
              </a:rPr>
              <a:t> </a:t>
            </a:r>
            <a:r>
              <a:rPr lang="ar-SA" sz="3200" dirty="0" err="1">
                <a:solidFill>
                  <a:srgbClr val="000000"/>
                </a:solidFill>
                <a:ea typeface="Arial" panose="020B0604020202020204" pitchFamily="34" charset="0"/>
                <a:cs typeface="Times New Roman" panose="02020603050405020304" pitchFamily="18" charset="0"/>
              </a:rPr>
              <a:t>یدویاً</a:t>
            </a:r>
            <a:r>
              <a:rPr lang="ar-SA" sz="3200" dirty="0">
                <a:solidFill>
                  <a:srgbClr val="000000"/>
                </a:solidFill>
                <a:ea typeface="Arial" panose="020B0604020202020204" pitchFamily="34" charset="0"/>
                <a:cs typeface="Times New Roman" panose="02020603050405020304" pitchFamily="18" charset="0"/>
              </a:rPr>
              <a:t> سلعاً </a:t>
            </a:r>
            <a:r>
              <a:rPr lang="ar-SA" sz="3200" dirty="0" err="1">
                <a:solidFill>
                  <a:srgbClr val="000000"/>
                </a:solidFill>
                <a:ea typeface="Arial" panose="020B0604020202020204" pitchFamily="34" charset="0"/>
                <a:cs typeface="Times New Roman" panose="02020603050405020304" pitchFamily="18" charset="0"/>
              </a:rPr>
              <a:t>یتھافت</a:t>
            </a:r>
            <a:r>
              <a:rPr lang="ar-SA" sz="3200" dirty="0">
                <a:solidFill>
                  <a:srgbClr val="000000"/>
                </a:solidFill>
                <a:ea typeface="Arial" panose="020B0604020202020204" pitchFamily="34" charset="0"/>
                <a:cs typeface="Times New Roman" panose="02020603050405020304" pitchFamily="18" charset="0"/>
              </a:rPr>
              <a:t> </a:t>
            </a:r>
            <a:r>
              <a:rPr lang="ar-SA" sz="3200" dirty="0" err="1">
                <a:solidFill>
                  <a:srgbClr val="000000"/>
                </a:solidFill>
                <a:ea typeface="Arial" panose="020B0604020202020204" pitchFamily="34" charset="0"/>
                <a:cs typeface="Times New Roman" panose="02020603050405020304" pitchFamily="18" charset="0"/>
              </a:rPr>
              <a:t>علیھا</a:t>
            </a:r>
            <a:r>
              <a:rPr lang="ar-SA" sz="3200" dirty="0">
                <a:solidFill>
                  <a:srgbClr val="000000"/>
                </a:solidFill>
                <a:ea typeface="Arial" panose="020B0604020202020204" pitchFamily="34" charset="0"/>
                <a:cs typeface="Times New Roman" panose="02020603050405020304" pitchFamily="18" charset="0"/>
              </a:rPr>
              <a:t> </a:t>
            </a:r>
            <a:r>
              <a:rPr lang="ar-SA" sz="3200" dirty="0" err="1">
                <a:solidFill>
                  <a:srgbClr val="000000"/>
                </a:solidFill>
                <a:ea typeface="Arial" panose="020B0604020202020204" pitchFamily="34" charset="0"/>
                <a:cs typeface="Times New Roman" panose="02020603050405020304" pitchFamily="18" charset="0"/>
              </a:rPr>
              <a:t>السیاح</a:t>
            </a:r>
            <a:r>
              <a:rPr lang="ar-SA" sz="3200" dirty="0">
                <a:solidFill>
                  <a:srgbClr val="000000"/>
                </a:solidFill>
                <a:ea typeface="Arial" panose="020B0604020202020204" pitchFamily="34" charset="0"/>
                <a:cs typeface="Times New Roman" panose="02020603050405020304" pitchFamily="18" charset="0"/>
              </a:rPr>
              <a:t> وتحقق القبائل من </a:t>
            </a:r>
            <a:r>
              <a:rPr lang="ar-SA" sz="3200" dirty="0" err="1">
                <a:solidFill>
                  <a:srgbClr val="000000"/>
                </a:solidFill>
                <a:ea typeface="Arial" panose="020B0604020202020204" pitchFamily="34" charset="0"/>
                <a:cs typeface="Times New Roman" panose="02020603050405020304" pitchFamily="18" charset="0"/>
              </a:rPr>
              <a:t>بیعھا</a:t>
            </a:r>
            <a:r>
              <a:rPr lang="ar-SA" sz="3200" dirty="0">
                <a:solidFill>
                  <a:srgbClr val="000000"/>
                </a:solidFill>
                <a:ea typeface="Arial" panose="020B0604020202020204" pitchFamily="34" charset="0"/>
                <a:cs typeface="Times New Roman" panose="02020603050405020304" pitchFamily="18" charset="0"/>
              </a:rPr>
              <a:t> مكاسب </a:t>
            </a:r>
            <a:r>
              <a:rPr lang="ar-SA" sz="3200" dirty="0" err="1">
                <a:solidFill>
                  <a:srgbClr val="000000"/>
                </a:solidFill>
                <a:ea typeface="Arial" panose="020B0604020202020204" pitchFamily="34" charset="0"/>
                <a:cs typeface="Times New Roman" panose="02020603050405020304" pitchFamily="18" charset="0"/>
              </a:rPr>
              <a:t>مادیة</a:t>
            </a:r>
            <a:r>
              <a:rPr lang="ar-SA" sz="3200" dirty="0">
                <a:solidFill>
                  <a:srgbClr val="000000"/>
                </a:solidFill>
                <a:ea typeface="Arial" panose="020B0604020202020204" pitchFamily="34" charset="0"/>
                <a:cs typeface="Times New Roman" panose="02020603050405020304" pitchFamily="18" charset="0"/>
              </a:rPr>
              <a:t> </a:t>
            </a:r>
            <a:r>
              <a:rPr lang="ar-SA" sz="3200" dirty="0" err="1">
                <a:solidFill>
                  <a:srgbClr val="000000"/>
                </a:solidFill>
                <a:ea typeface="Arial" panose="020B0604020202020204" pitchFamily="34" charset="0"/>
                <a:cs typeface="Times New Roman" panose="02020603050405020304" pitchFamily="18" charset="0"/>
              </a:rPr>
              <a:t>كبیرة</a:t>
            </a:r>
            <a:r>
              <a:rPr lang="ar-SA" sz="3200" dirty="0">
                <a:solidFill>
                  <a:srgbClr val="000000"/>
                </a:solidFill>
                <a:ea typeface="Arial" panose="020B0604020202020204" pitchFamily="34" charset="0"/>
                <a:cs typeface="Times New Roman" panose="02020603050405020304" pitchFamily="18" charset="0"/>
              </a:rPr>
              <a:t> </a:t>
            </a:r>
            <a:r>
              <a:rPr lang="ar-SA" sz="3200" dirty="0" err="1">
                <a:solidFill>
                  <a:srgbClr val="000000"/>
                </a:solidFill>
                <a:ea typeface="Arial" panose="020B0604020202020204" pitchFamily="34" charset="0"/>
                <a:cs typeface="Times New Roman" panose="02020603050405020304" pitchFamily="18" charset="0"/>
              </a:rPr>
              <a:t>أسھمت</a:t>
            </a:r>
            <a:r>
              <a:rPr lang="ar-SA" sz="3200" dirty="0">
                <a:solidFill>
                  <a:srgbClr val="000000"/>
                </a:solidFill>
                <a:ea typeface="Arial" panose="020B0604020202020204" pitchFamily="34" charset="0"/>
                <a:cs typeface="Times New Roman" panose="02020603050405020304" pitchFamily="18" charset="0"/>
              </a:rPr>
              <a:t> في </a:t>
            </a:r>
            <a:r>
              <a:rPr lang="ar-SA" sz="3200" dirty="0" err="1">
                <a:solidFill>
                  <a:srgbClr val="000000"/>
                </a:solidFill>
                <a:ea typeface="Arial" panose="020B0604020202020204" pitchFamily="34" charset="0"/>
                <a:cs typeface="Times New Roman" panose="02020603050405020304" pitchFamily="18" charset="0"/>
              </a:rPr>
              <a:t>تغیر</a:t>
            </a:r>
            <a:r>
              <a:rPr lang="ar-SA" sz="3200" dirty="0">
                <a:solidFill>
                  <a:srgbClr val="000000"/>
                </a:solidFill>
                <a:ea typeface="Arial" panose="020B0604020202020204" pitchFamily="34" charset="0"/>
                <a:cs typeface="Times New Roman" panose="02020603050405020304" pitchFamily="18" charset="0"/>
              </a:rPr>
              <a:t> </a:t>
            </a:r>
            <a:r>
              <a:rPr lang="ar-SA" sz="3200" dirty="0" err="1" smtClean="0">
                <a:solidFill>
                  <a:srgbClr val="000000"/>
                </a:solidFill>
                <a:ea typeface="Arial" panose="020B0604020202020204" pitchFamily="34" charset="0"/>
                <a:cs typeface="Times New Roman" panose="02020603050405020304" pitchFamily="18" charset="0"/>
              </a:rPr>
              <a:t>بنائھم</a:t>
            </a:r>
            <a:r>
              <a:rPr lang="ar-SA" sz="3200" dirty="0">
                <a:solidFill>
                  <a:srgbClr val="000000"/>
                </a:solidFill>
                <a:ea typeface="Arial" panose="020B0604020202020204" pitchFamily="34" charset="0"/>
                <a:cs typeface="Times New Roman" panose="02020603050405020304" pitchFamily="18" charset="0"/>
              </a:rPr>
              <a:t>، وطمس </a:t>
            </a:r>
            <a:r>
              <a:rPr lang="ar-SA" sz="3200" dirty="0" err="1">
                <a:solidFill>
                  <a:srgbClr val="000000"/>
                </a:solidFill>
                <a:ea typeface="Arial" panose="020B0604020202020204" pitchFamily="34" charset="0"/>
                <a:cs typeface="Times New Roman" panose="02020603050405020304" pitchFamily="18" charset="0"/>
              </a:rPr>
              <a:t>العدید</a:t>
            </a:r>
            <a:r>
              <a:rPr lang="ar-SA" sz="3200" dirty="0">
                <a:solidFill>
                  <a:srgbClr val="000000"/>
                </a:solidFill>
                <a:ea typeface="Arial" panose="020B0604020202020204" pitchFamily="34" charset="0"/>
                <a:cs typeface="Times New Roman" panose="02020603050405020304" pitchFamily="18" charset="0"/>
              </a:rPr>
              <a:t> في </a:t>
            </a:r>
            <a:r>
              <a:rPr lang="ar-SA" sz="3200" dirty="0" err="1" smtClean="0">
                <a:solidFill>
                  <a:srgbClr val="000000"/>
                </a:solidFill>
                <a:ea typeface="Arial" panose="020B0604020202020204" pitchFamily="34" charset="0"/>
                <a:cs typeface="Times New Roman" panose="02020603050405020304" pitchFamily="18" charset="0"/>
              </a:rPr>
              <a:t>خصائصھا</a:t>
            </a:r>
            <a:r>
              <a:rPr lang="ar-SA" sz="3200" dirty="0" smtClean="0">
                <a:solidFill>
                  <a:srgbClr val="000000"/>
                </a:solidFill>
                <a:ea typeface="Arial" panose="020B0604020202020204" pitchFamily="34" charset="0"/>
                <a:cs typeface="Times New Roman" panose="02020603050405020304" pitchFamily="18" charset="0"/>
              </a:rPr>
              <a:t> </a:t>
            </a:r>
            <a:r>
              <a:rPr lang="ar-SA" sz="3200" dirty="0">
                <a:solidFill>
                  <a:srgbClr val="000000"/>
                </a:solidFill>
                <a:ea typeface="Arial" panose="020B0604020202020204" pitchFamily="34" charset="0"/>
                <a:cs typeface="Times New Roman" panose="02020603050405020304" pitchFamily="18" charset="0"/>
              </a:rPr>
              <a:t>المتوارثة. كما </a:t>
            </a:r>
            <a:r>
              <a:rPr lang="ar-SA" sz="3200" dirty="0" err="1" smtClean="0">
                <a:solidFill>
                  <a:srgbClr val="000000"/>
                </a:solidFill>
                <a:ea typeface="Arial" panose="020B0604020202020204" pitchFamily="34" charset="0"/>
                <a:cs typeface="Times New Roman" panose="02020603050405020304" pitchFamily="18" charset="0"/>
              </a:rPr>
              <a:t>ھو</a:t>
            </a:r>
            <a:r>
              <a:rPr lang="ar-SA" sz="3200" dirty="0" smtClean="0">
                <a:solidFill>
                  <a:srgbClr val="000000"/>
                </a:solidFill>
                <a:ea typeface="Arial" panose="020B0604020202020204" pitchFamily="34" charset="0"/>
                <a:cs typeface="Times New Roman" panose="02020603050405020304" pitchFamily="18" charset="0"/>
              </a:rPr>
              <a:t> </a:t>
            </a:r>
            <a:r>
              <a:rPr lang="ar-SA" sz="3200" dirty="0">
                <a:solidFill>
                  <a:srgbClr val="000000"/>
                </a:solidFill>
                <a:ea typeface="Arial" panose="020B0604020202020204" pitchFamily="34" charset="0"/>
                <a:cs typeface="Times New Roman" panose="02020603050405020304" pitchFamily="18" charset="0"/>
              </a:rPr>
              <a:t>الحال بالنسبة لقبائل </a:t>
            </a:r>
            <a:r>
              <a:rPr lang="ar-SA" sz="3200" dirty="0" err="1">
                <a:solidFill>
                  <a:srgbClr val="000000"/>
                </a:solidFill>
                <a:ea typeface="Arial" panose="020B0604020202020204" pitchFamily="34" charset="0"/>
                <a:cs typeface="Times New Roman" panose="02020603050405020304" pitchFamily="18" charset="0"/>
              </a:rPr>
              <a:t>الھنود</a:t>
            </a:r>
            <a:r>
              <a:rPr lang="ar-SA" sz="3200" dirty="0">
                <a:solidFill>
                  <a:srgbClr val="000000"/>
                </a:solidFill>
                <a:ea typeface="Arial" panose="020B0604020202020204" pitchFamily="34" charset="0"/>
                <a:cs typeface="Times New Roman" panose="02020603050405020304" pitchFamily="18" charset="0"/>
              </a:rPr>
              <a:t> </a:t>
            </a:r>
            <a:r>
              <a:rPr lang="ar-SA" sz="3200" dirty="0" err="1">
                <a:solidFill>
                  <a:srgbClr val="000000"/>
                </a:solidFill>
                <a:ea typeface="Arial" panose="020B0604020202020204" pitchFamily="34" charset="0"/>
                <a:cs typeface="Times New Roman" panose="02020603050405020304" pitchFamily="18" charset="0"/>
              </a:rPr>
              <a:t>الأمریكیین</a:t>
            </a:r>
            <a:r>
              <a:rPr lang="ar-SA" sz="3200" dirty="0">
                <a:solidFill>
                  <a:srgbClr val="000000"/>
                </a:solidFill>
                <a:ea typeface="Arial" panose="020B0604020202020204" pitchFamily="34" charset="0"/>
                <a:cs typeface="Times New Roman" panose="02020603050405020304" pitchFamily="18" charset="0"/>
              </a:rPr>
              <a:t> في كندا </a:t>
            </a:r>
            <a:r>
              <a:rPr lang="ar-SA" sz="3200" dirty="0" err="1">
                <a:solidFill>
                  <a:srgbClr val="000000"/>
                </a:solidFill>
                <a:ea typeface="Arial" panose="020B0604020202020204" pitchFamily="34" charset="0"/>
                <a:cs typeface="Times New Roman" panose="02020603050405020304" pitchFamily="18" charset="0"/>
              </a:rPr>
              <a:t>والولایات</a:t>
            </a:r>
            <a:r>
              <a:rPr lang="ar-SA" sz="3200" dirty="0">
                <a:solidFill>
                  <a:srgbClr val="000000"/>
                </a:solidFill>
                <a:ea typeface="Arial" panose="020B0604020202020204" pitchFamily="34" charset="0"/>
                <a:cs typeface="Times New Roman" panose="02020603050405020304" pitchFamily="18" charset="0"/>
              </a:rPr>
              <a:t> المتحدة </a:t>
            </a:r>
            <a:r>
              <a:rPr lang="ar-SA" sz="3200" dirty="0" err="1">
                <a:solidFill>
                  <a:srgbClr val="000000"/>
                </a:solidFill>
                <a:ea typeface="Arial" panose="020B0604020202020204" pitchFamily="34" charset="0"/>
                <a:cs typeface="Times New Roman" panose="02020603050405020304" pitchFamily="18" charset="0"/>
              </a:rPr>
              <a:t>الأمریكیة</a:t>
            </a:r>
            <a:r>
              <a:rPr lang="ar-SA" sz="3200" dirty="0">
                <a:solidFill>
                  <a:srgbClr val="000000"/>
                </a:solidFill>
                <a:ea typeface="Arial" panose="020B0604020202020204" pitchFamily="34" charset="0"/>
                <a:cs typeface="Times New Roman" panose="02020603050405020304" pitchFamily="18" charset="0"/>
              </a:rPr>
              <a:t> </a:t>
            </a:r>
            <a:r>
              <a:rPr lang="ar-SA" sz="3200" dirty="0" err="1">
                <a:solidFill>
                  <a:srgbClr val="000000"/>
                </a:solidFill>
                <a:ea typeface="Arial" panose="020B0604020202020204" pitchFamily="34" charset="0"/>
                <a:cs typeface="Times New Roman" panose="02020603050405020304" pitchFamily="18" charset="0"/>
              </a:rPr>
              <a:t>والعدید</a:t>
            </a:r>
            <a:r>
              <a:rPr lang="ar-SA" sz="3200" dirty="0">
                <a:solidFill>
                  <a:srgbClr val="000000"/>
                </a:solidFill>
                <a:ea typeface="Arial" panose="020B0604020202020204" pitchFamily="34" charset="0"/>
                <a:cs typeface="Times New Roman" panose="02020603050405020304" pitchFamily="18" charset="0"/>
              </a:rPr>
              <a:t> من دول </a:t>
            </a:r>
            <a:r>
              <a:rPr lang="ar-SA" sz="3200" dirty="0" err="1">
                <a:solidFill>
                  <a:srgbClr val="000000"/>
                </a:solidFill>
                <a:ea typeface="Arial" panose="020B0604020202020204" pitchFamily="34" charset="0"/>
                <a:cs typeface="Times New Roman" panose="02020603050405020304" pitchFamily="18" charset="0"/>
              </a:rPr>
              <a:t>أمریكا</a:t>
            </a:r>
            <a:r>
              <a:rPr lang="ar-SA" sz="3200" dirty="0">
                <a:solidFill>
                  <a:srgbClr val="000000"/>
                </a:solidFill>
                <a:ea typeface="Arial" panose="020B0604020202020204" pitchFamily="34" charset="0"/>
                <a:cs typeface="Times New Roman" panose="02020603050405020304" pitchFamily="18" charset="0"/>
              </a:rPr>
              <a:t> </a:t>
            </a:r>
            <a:r>
              <a:rPr lang="ar-SA" sz="3200" dirty="0" err="1">
                <a:solidFill>
                  <a:srgbClr val="000000"/>
                </a:solidFill>
                <a:ea typeface="Arial" panose="020B0604020202020204" pitchFamily="34" charset="0"/>
                <a:cs typeface="Times New Roman" panose="02020603050405020304" pitchFamily="18" charset="0"/>
              </a:rPr>
              <a:t>اللاتینیة</a:t>
            </a:r>
            <a:r>
              <a:rPr lang="ar-SA" sz="3200" dirty="0">
                <a:solidFill>
                  <a:srgbClr val="000000"/>
                </a:solidFill>
                <a:ea typeface="Arial" panose="020B0604020202020204" pitchFamily="34" charset="0"/>
                <a:cs typeface="Times New Roman" panose="02020603050405020304" pitchFamily="18" charset="0"/>
              </a:rPr>
              <a:t> .أما الأنشطة </a:t>
            </a:r>
            <a:r>
              <a:rPr lang="ar-SA" sz="3200" dirty="0" err="1">
                <a:solidFill>
                  <a:srgbClr val="000000"/>
                </a:solidFill>
                <a:ea typeface="Arial" panose="020B0604020202020204" pitchFamily="34" charset="0"/>
                <a:cs typeface="Times New Roman" panose="02020603050405020304" pitchFamily="18" charset="0"/>
              </a:rPr>
              <a:t>السیاحیة</a:t>
            </a:r>
            <a:r>
              <a:rPr lang="ar-SA" sz="3200" dirty="0">
                <a:solidFill>
                  <a:srgbClr val="000000"/>
                </a:solidFill>
                <a:ea typeface="Arial" panose="020B0604020202020204" pitchFamily="34" charset="0"/>
                <a:cs typeface="Times New Roman" panose="02020603050405020304" pitchFamily="18" charset="0"/>
              </a:rPr>
              <a:t> </a:t>
            </a:r>
            <a:r>
              <a:rPr lang="ar-SA" sz="3200" dirty="0" err="1">
                <a:solidFill>
                  <a:srgbClr val="000000"/>
                </a:solidFill>
                <a:ea typeface="Arial" panose="020B0604020202020204" pitchFamily="34" charset="0"/>
                <a:cs typeface="Times New Roman" panose="02020603050405020304" pitchFamily="18" charset="0"/>
              </a:rPr>
              <a:t>نجدھا</a:t>
            </a:r>
            <a:r>
              <a:rPr lang="ar-SA" sz="3200" dirty="0">
                <a:solidFill>
                  <a:srgbClr val="000000"/>
                </a:solidFill>
                <a:ea typeface="Arial" panose="020B0604020202020204" pitchFamily="34" charset="0"/>
                <a:cs typeface="Times New Roman" panose="02020603050405020304" pitchFamily="18" charset="0"/>
              </a:rPr>
              <a:t> تؤدي إلى </a:t>
            </a:r>
            <a:r>
              <a:rPr lang="ar-SA" sz="3200" dirty="0" err="1">
                <a:solidFill>
                  <a:srgbClr val="000000"/>
                </a:solidFill>
                <a:ea typeface="Arial" panose="020B0604020202020204" pitchFamily="34" charset="0"/>
                <a:cs typeface="Times New Roman" panose="02020603050405020304" pitchFamily="18" charset="0"/>
              </a:rPr>
              <a:t>تشجیع</a:t>
            </a:r>
            <a:r>
              <a:rPr lang="ar-SA" sz="3200" dirty="0">
                <a:solidFill>
                  <a:srgbClr val="000000"/>
                </a:solidFill>
                <a:ea typeface="Arial" panose="020B0604020202020204" pitchFamily="34" charset="0"/>
                <a:cs typeface="Times New Roman" panose="02020603050405020304" pitchFamily="18" charset="0"/>
              </a:rPr>
              <a:t> الشركات </a:t>
            </a:r>
            <a:r>
              <a:rPr lang="ar-SA" sz="3200" dirty="0" err="1">
                <a:solidFill>
                  <a:srgbClr val="000000"/>
                </a:solidFill>
                <a:ea typeface="Arial" panose="020B0604020202020204" pitchFamily="34" charset="0"/>
                <a:cs typeface="Times New Roman" panose="02020603050405020304" pitchFamily="18" charset="0"/>
              </a:rPr>
              <a:t>الوطنیة</a:t>
            </a:r>
            <a:r>
              <a:rPr lang="ar-SA" sz="3200" dirty="0">
                <a:solidFill>
                  <a:srgbClr val="000000"/>
                </a:solidFill>
                <a:ea typeface="Arial" panose="020B0604020202020204" pitchFamily="34" charset="0"/>
                <a:cs typeface="Times New Roman" panose="02020603050405020304" pitchFamily="18" charset="0"/>
              </a:rPr>
              <a:t> </a:t>
            </a:r>
            <a:r>
              <a:rPr lang="ar-SA" sz="3200" dirty="0" err="1">
                <a:solidFill>
                  <a:srgbClr val="000000"/>
                </a:solidFill>
                <a:ea typeface="Arial" panose="020B0604020202020204" pitchFamily="34" charset="0"/>
                <a:cs typeface="Times New Roman" panose="02020603050405020304" pitchFamily="18" charset="0"/>
              </a:rPr>
              <a:t>وغیرھا</a:t>
            </a:r>
            <a:r>
              <a:rPr lang="ar-SA" sz="3200" dirty="0">
                <a:solidFill>
                  <a:srgbClr val="000000"/>
                </a:solidFill>
                <a:ea typeface="Arial" panose="020B0604020202020204" pitchFamily="34" charset="0"/>
                <a:cs typeface="Times New Roman" panose="02020603050405020304" pitchFamily="18" charset="0"/>
              </a:rPr>
              <a:t> من المؤسسات </a:t>
            </a:r>
            <a:r>
              <a:rPr lang="ar-SA" sz="3200" dirty="0" err="1">
                <a:solidFill>
                  <a:srgbClr val="000000"/>
                </a:solidFill>
                <a:ea typeface="Arial" panose="020B0604020202020204" pitchFamily="34" charset="0"/>
                <a:cs typeface="Times New Roman" panose="02020603050405020304" pitchFamily="18" charset="0"/>
              </a:rPr>
              <a:t>الاقتصادیة</a:t>
            </a:r>
            <a:r>
              <a:rPr lang="ar-SA" sz="3200" dirty="0">
                <a:solidFill>
                  <a:srgbClr val="000000"/>
                </a:solidFill>
                <a:ea typeface="Arial" panose="020B0604020202020204" pitchFamily="34" charset="0"/>
                <a:cs typeface="Times New Roman" panose="02020603050405020304" pitchFamily="18" charset="0"/>
              </a:rPr>
              <a:t> على </a:t>
            </a:r>
            <a:r>
              <a:rPr lang="ar-SA" sz="3200" dirty="0" err="1">
                <a:solidFill>
                  <a:srgbClr val="000000"/>
                </a:solidFill>
                <a:ea typeface="Arial" panose="020B0604020202020204" pitchFamily="34" charset="0"/>
                <a:cs typeface="Times New Roman" panose="02020603050405020304" pitchFamily="18" charset="0"/>
              </a:rPr>
              <a:t>تصدیر</a:t>
            </a:r>
            <a:r>
              <a:rPr lang="ar-SA" sz="3200" dirty="0">
                <a:solidFill>
                  <a:srgbClr val="000000"/>
                </a:solidFill>
                <a:ea typeface="Arial" panose="020B0604020202020204" pitchFamily="34" charset="0"/>
                <a:cs typeface="Times New Roman" panose="02020603050405020304" pitchFamily="18" charset="0"/>
              </a:rPr>
              <a:t> السلع إلى الخارج.</a:t>
            </a:r>
            <a:endParaRPr lang="en-US" sz="3100" dirty="0"/>
          </a:p>
        </p:txBody>
      </p:sp>
    </p:spTree>
    <p:extLst>
      <p:ext uri="{BB962C8B-B14F-4D97-AF65-F5344CB8AC3E}">
        <p14:creationId xmlns:p14="http://schemas.microsoft.com/office/powerpoint/2010/main" val="2146044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solidFill>
                  <a:srgbClr val="000000"/>
                </a:solidFill>
                <a:ea typeface="Arial" panose="020B0604020202020204" pitchFamily="34" charset="0"/>
              </a:rPr>
              <a:t>خامسا: </a:t>
            </a:r>
            <a:r>
              <a:rPr lang="ar-SA" b="1" dirty="0" err="1" smtClean="0">
                <a:solidFill>
                  <a:srgbClr val="000000"/>
                </a:solidFill>
                <a:ea typeface="Arial" panose="020B0604020202020204" pitchFamily="34" charset="0"/>
              </a:rPr>
              <a:t>تحقیق</a:t>
            </a:r>
            <a:r>
              <a:rPr lang="ar-SA" b="1" dirty="0" smtClean="0">
                <a:solidFill>
                  <a:srgbClr val="000000"/>
                </a:solidFill>
                <a:ea typeface="Arial" panose="020B0604020202020204" pitchFamily="34" charset="0"/>
              </a:rPr>
              <a:t> </a:t>
            </a:r>
            <a:r>
              <a:rPr lang="ar-SA" b="1" dirty="0">
                <a:solidFill>
                  <a:srgbClr val="000000"/>
                </a:solidFill>
                <a:ea typeface="Arial" panose="020B0604020202020204" pitchFamily="34" charset="0"/>
              </a:rPr>
              <a:t>التوازن في </a:t>
            </a:r>
            <a:r>
              <a:rPr lang="ar-SA" b="1" dirty="0" err="1">
                <a:solidFill>
                  <a:srgbClr val="000000"/>
                </a:solidFill>
                <a:ea typeface="Arial" panose="020B0604020202020204" pitchFamily="34" charset="0"/>
              </a:rPr>
              <a:t>میزان</a:t>
            </a:r>
            <a:r>
              <a:rPr lang="ar-SA" b="1" dirty="0">
                <a:solidFill>
                  <a:srgbClr val="000000"/>
                </a:solidFill>
                <a:ea typeface="Arial" panose="020B0604020202020204" pitchFamily="34" charset="0"/>
              </a:rPr>
              <a:t> المدفوعات</a:t>
            </a:r>
            <a:endParaRPr lang="en-US" dirty="0"/>
          </a:p>
        </p:txBody>
      </p:sp>
      <p:sp>
        <p:nvSpPr>
          <p:cNvPr id="3" name="Content Placeholder 2"/>
          <p:cNvSpPr>
            <a:spLocks noGrp="1"/>
          </p:cNvSpPr>
          <p:nvPr>
            <p:ph idx="1"/>
          </p:nvPr>
        </p:nvSpPr>
        <p:spPr>
          <a:xfrm>
            <a:off x="464024" y="2438400"/>
            <a:ext cx="11240247" cy="3651504"/>
          </a:xfrm>
        </p:spPr>
        <p:txBody>
          <a:bodyPr>
            <a:normAutofit fontScale="77500" lnSpcReduction="20000"/>
          </a:bodyPr>
          <a:lstStyle/>
          <a:p>
            <a:pPr marL="0" indent="0" algn="ctr">
              <a:buNone/>
            </a:pPr>
            <a:r>
              <a:rPr lang="ar-SA" sz="4400" dirty="0" err="1"/>
              <a:t>للسیاحة</a:t>
            </a:r>
            <a:r>
              <a:rPr lang="ar-SA" sz="4400" dirty="0"/>
              <a:t> دور </a:t>
            </a:r>
            <a:r>
              <a:rPr lang="ar-SA" sz="4400" dirty="0" err="1"/>
              <a:t>كبیر</a:t>
            </a:r>
            <a:r>
              <a:rPr lang="ar-SA" sz="4400" dirty="0"/>
              <a:t> في </a:t>
            </a:r>
            <a:r>
              <a:rPr lang="ar-SA" sz="4400" dirty="0" err="1"/>
              <a:t>اقتصادیات</a:t>
            </a:r>
            <a:r>
              <a:rPr lang="ar-SA" sz="4400" dirty="0"/>
              <a:t> الدول </a:t>
            </a:r>
            <a:r>
              <a:rPr lang="ar-SA" sz="4400" dirty="0" err="1"/>
              <a:t>ینعكس</a:t>
            </a:r>
            <a:r>
              <a:rPr lang="ar-SA" sz="4400" dirty="0"/>
              <a:t> أثره على </a:t>
            </a:r>
            <a:r>
              <a:rPr lang="ar-SA" sz="4400" dirty="0" err="1"/>
              <a:t>تحقیق</a:t>
            </a:r>
            <a:r>
              <a:rPr lang="ar-SA" sz="4400" dirty="0"/>
              <a:t> التوازن في </a:t>
            </a:r>
            <a:r>
              <a:rPr lang="ar-SA" sz="4400" dirty="0" err="1"/>
              <a:t>میزان</a:t>
            </a:r>
            <a:r>
              <a:rPr lang="ar-SA" sz="4400" dirty="0"/>
              <a:t> المدفوعات، وحل بعض المشكلات </a:t>
            </a:r>
            <a:r>
              <a:rPr lang="ar-SA" sz="4400" dirty="0" smtClean="0"/>
              <a:t>الاقتصادية </a:t>
            </a:r>
            <a:r>
              <a:rPr lang="ar-SA" sz="4400" dirty="0"/>
              <a:t>ارتباطاً </a:t>
            </a:r>
            <a:r>
              <a:rPr lang="ar-SA" sz="4400" dirty="0" smtClean="0"/>
              <a:t>كبيرا </a:t>
            </a:r>
            <a:r>
              <a:rPr lang="ar-SA" sz="4400" dirty="0"/>
              <a:t>بعد أن كانت علماً مجرداً </a:t>
            </a:r>
            <a:r>
              <a:rPr lang="ar-SA" sz="4400" dirty="0" smtClean="0"/>
              <a:t>تدرس </a:t>
            </a:r>
            <a:r>
              <a:rPr lang="ar-SA" sz="4400" dirty="0"/>
              <a:t>في الجامعات. </a:t>
            </a:r>
            <a:r>
              <a:rPr lang="ar-SA" sz="4400" dirty="0" smtClean="0"/>
              <a:t>فھي في </a:t>
            </a:r>
            <a:r>
              <a:rPr lang="ar-SA" sz="4400" dirty="0" err="1" smtClean="0"/>
              <a:t>الحقیقة</a:t>
            </a:r>
            <a:r>
              <a:rPr lang="ar-SA" sz="4400" dirty="0" smtClean="0"/>
              <a:t> </a:t>
            </a:r>
            <a:r>
              <a:rPr lang="ar-SA" sz="4400" dirty="0"/>
              <a:t>تمثل أحد الصادرات </a:t>
            </a:r>
            <a:r>
              <a:rPr lang="ar-SA" sz="4400" dirty="0" err="1"/>
              <a:t>المھمة</a:t>
            </a:r>
            <a:r>
              <a:rPr lang="ar-SA" sz="4400" dirty="0"/>
              <a:t> </a:t>
            </a:r>
            <a:r>
              <a:rPr lang="ar-SA" sz="4400" dirty="0" err="1"/>
              <a:t>غیر</a:t>
            </a:r>
            <a:r>
              <a:rPr lang="ar-SA" sz="4400" dirty="0"/>
              <a:t> المنظورة، وعنصر أساس من </a:t>
            </a:r>
            <a:r>
              <a:rPr lang="ar-SA" sz="4400" dirty="0" smtClean="0"/>
              <a:t>عناصر النشاط  </a:t>
            </a:r>
            <a:r>
              <a:rPr lang="ar-SA" sz="4400" dirty="0"/>
              <a:t>الاقتصادي في الدول المختلفة </a:t>
            </a:r>
            <a:r>
              <a:rPr lang="ar-SA" sz="4400" dirty="0" err="1"/>
              <a:t>واھتمت</a:t>
            </a:r>
            <a:r>
              <a:rPr lang="ar-SA" sz="4400" dirty="0"/>
              <a:t> بھا المنظمات </a:t>
            </a:r>
            <a:r>
              <a:rPr lang="ar-SA" sz="4400" dirty="0" err="1"/>
              <a:t>العلمیة</a:t>
            </a:r>
            <a:r>
              <a:rPr lang="ar-SA" sz="4400" dirty="0"/>
              <a:t> </a:t>
            </a:r>
            <a:r>
              <a:rPr lang="ar-SA" sz="4400" dirty="0" err="1" smtClean="0"/>
              <a:t>والاقتصادیة</a:t>
            </a:r>
            <a:r>
              <a:rPr lang="ar-SA" sz="4400" dirty="0" smtClean="0"/>
              <a:t> كالبنك </a:t>
            </a:r>
            <a:r>
              <a:rPr lang="ar-SA" sz="4400" dirty="0"/>
              <a:t>الدولي منظمة </a:t>
            </a:r>
            <a:r>
              <a:rPr lang="ar-SA" sz="4400" dirty="0" err="1"/>
              <a:t>الیونسكو</a:t>
            </a:r>
            <a:r>
              <a:rPr lang="ar-SA" sz="4400" dirty="0"/>
              <a:t> " التي تنظر </a:t>
            </a:r>
            <a:r>
              <a:rPr lang="ar-SA" sz="4400" dirty="0" err="1"/>
              <a:t>للسیاحة</a:t>
            </a:r>
            <a:r>
              <a:rPr lang="ar-SA" sz="4400" dirty="0"/>
              <a:t> كعامل عام من عوامل </a:t>
            </a:r>
            <a:r>
              <a:rPr lang="ar-SA" sz="4400" dirty="0" err="1" smtClean="0"/>
              <a:t>التقریب</a:t>
            </a:r>
            <a:r>
              <a:rPr lang="ar-SA" sz="4400" dirty="0" smtClean="0"/>
              <a:t> بین </a:t>
            </a:r>
            <a:r>
              <a:rPr lang="ar-SA" sz="4400" dirty="0"/>
              <a:t>الثقافات.</a:t>
            </a:r>
            <a:endParaRPr lang="en-US" sz="4400" dirty="0"/>
          </a:p>
        </p:txBody>
      </p:sp>
    </p:spTree>
    <p:extLst>
      <p:ext uri="{BB962C8B-B14F-4D97-AF65-F5344CB8AC3E}">
        <p14:creationId xmlns:p14="http://schemas.microsoft.com/office/powerpoint/2010/main" val="3597272698"/>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6774</TotalTime>
  <Words>918</Words>
  <Application>Microsoft Office PowerPoint</Application>
  <PresentationFormat>Widescreen</PresentationFormat>
  <Paragraphs>33</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Schoolbook</vt:lpstr>
      <vt:lpstr>Corbel</vt:lpstr>
      <vt:lpstr>Times New Roman</vt:lpstr>
      <vt:lpstr>Feathered</vt:lpstr>
      <vt:lpstr>السیاحة في علاقتھا بالنسق الاقتصادي</vt:lpstr>
      <vt:lpstr>PowerPoint Presentation</vt:lpstr>
      <vt:lpstr>السیاحة كصناعة مثلھا كأية صناعة أخرى تقوم على مقومات أساس تمثل عناصر إنتاجھا:   </vt:lpstr>
      <vt:lpstr>التأثيرات الإيجابية للسياحة على النسق الاقتصادي</vt:lpstr>
      <vt:lpstr> أولا: أثر السياحة في الاقتصاد العالمي والقومي</vt:lpstr>
      <vt:lpstr>ثانيا: تنمية القطاعات الاقتصادية المرتبطة بالمجتمع</vt:lpstr>
      <vt:lpstr> ثالثا: زيادة معدلات التوظيف</vt:lpstr>
      <vt:lpstr> رابعا: تنشیط الصناعات والأنشطة الاقتصادیة</vt:lpstr>
      <vt:lpstr>خامسا: تحقیق التوازن في میزان المدفوعات</vt:lpstr>
      <vt:lpstr>سادسا: العائد الاقتصادي للسیاحة الثقافیة</vt:lpstr>
      <vt:lpstr>سابعا: تنمیة خدمات البنیة الأساسیة</vt:lpstr>
      <vt:lpstr>التأثیرات السیاحیة السلبیة على النسق الاقتصادي </vt:lpstr>
      <vt:lpstr> أولا: الإضرار بالاقتصاد القومي</vt:lpstr>
      <vt:lpstr> ثانيا: موسمیة العمل السیاحي</vt:lpstr>
      <vt:lpstr>ثالثا: تغیر الأنماط الاستھلاكیة الاقتصادیة</vt:lpstr>
      <vt:lpstr>رابعا: انخفاض مستوى الأجور في الأنشطة السیاحیة</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المجتمع و صناعة السياحة</dc:title>
  <dc:creator>saif alswied</dc:creator>
  <cp:lastModifiedBy>Windows User</cp:lastModifiedBy>
  <cp:revision>23</cp:revision>
  <dcterms:created xsi:type="dcterms:W3CDTF">2018-10-23T18:00:32Z</dcterms:created>
  <dcterms:modified xsi:type="dcterms:W3CDTF">2019-02-03T07:04:25Z</dcterms:modified>
</cp:coreProperties>
</file>