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4"/>
  </p:sldMasterIdLst>
  <p:sldIdLst>
    <p:sldId id="256" r:id="rId5"/>
    <p:sldId id="259" r:id="rId6"/>
    <p:sldId id="275" r:id="rId7"/>
    <p:sldId id="258" r:id="rId8"/>
    <p:sldId id="257" r:id="rId9"/>
    <p:sldId id="264" r:id="rId10"/>
    <p:sldId id="260" r:id="rId11"/>
    <p:sldId id="261" r:id="rId12"/>
    <p:sldId id="262" r:id="rId13"/>
    <p:sldId id="263" r:id="rId14"/>
    <p:sldId id="265" r:id="rId15"/>
    <p:sldId id="266" r:id="rId16"/>
    <p:sldId id="267" r:id="rId17"/>
    <p:sldId id="268" r:id="rId18"/>
    <p:sldId id="269" r:id="rId19"/>
    <p:sldId id="270" r:id="rId20"/>
    <p:sldId id="271" r:id="rId21"/>
    <p:sldId id="272" r:id="rId22"/>
    <p:sldId id="273" r:id="rId23"/>
    <p:sldId id="274"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919E311-E189-4AAD-8FA3-643B1498ED34}" type="datetimeFigureOut">
              <a:rPr lang="en-US" smtClean="0"/>
              <a:pPr/>
              <a:t>1/25/2017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6BE3182-F2D1-469F-BD25-C28C20898BA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19E311-E189-4AAD-8FA3-643B1498ED34}"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E3182-F2D1-469F-BD25-C28C20898BA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19E311-E189-4AAD-8FA3-643B1498ED34}"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E3182-F2D1-469F-BD25-C28C20898BA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919E311-E189-4AAD-8FA3-643B1498ED34}"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E3182-F2D1-469F-BD25-C28C20898BA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919E311-E189-4AAD-8FA3-643B1498ED34}"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E3182-F2D1-469F-BD25-C28C20898BA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919E311-E189-4AAD-8FA3-643B1498ED34}"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E3182-F2D1-469F-BD25-C28C20898BA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919E311-E189-4AAD-8FA3-643B1498ED34}" type="datetimeFigureOut">
              <a:rPr lang="en-US" smtClean="0"/>
              <a:pPr/>
              <a:t>1/25/2017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BE3182-F2D1-469F-BD25-C28C20898BA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919E311-E189-4AAD-8FA3-643B1498ED34}" type="datetimeFigureOut">
              <a:rPr lang="en-US" smtClean="0"/>
              <a:pPr/>
              <a:t>1/25/2017</a:t>
            </a:fld>
            <a:endParaRPr lang="en-US"/>
          </a:p>
        </p:txBody>
      </p:sp>
      <p:sp>
        <p:nvSpPr>
          <p:cNvPr id="8" name="Slide Number Placeholder 7"/>
          <p:cNvSpPr>
            <a:spLocks noGrp="1"/>
          </p:cNvSpPr>
          <p:nvPr>
            <p:ph type="sldNum" sz="quarter" idx="11"/>
          </p:nvPr>
        </p:nvSpPr>
        <p:spPr/>
        <p:txBody>
          <a:bodyPr/>
          <a:lstStyle/>
          <a:p>
            <a:fld id="{C6BE3182-F2D1-469F-BD25-C28C20898BA7}"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19E311-E189-4AAD-8FA3-643B1498ED34}" type="datetimeFigureOut">
              <a:rPr lang="en-US" smtClean="0"/>
              <a:pPr/>
              <a:t>1/25/2017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BE3182-F2D1-469F-BD25-C28C20898BA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919E311-E189-4AAD-8FA3-643B1498ED34}"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C6BE3182-F2D1-469F-BD25-C28C20898BA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2919E311-E189-4AAD-8FA3-643B1498ED34}"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E3182-F2D1-469F-BD25-C28C20898BA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2919E311-E189-4AAD-8FA3-643B1498ED34}" type="datetimeFigureOut">
              <a:rPr lang="en-US" smtClean="0"/>
              <a:pPr/>
              <a:t>1/25/2017</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C6BE3182-F2D1-469F-BD25-C28C20898BA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8077200" cy="2133600"/>
          </a:xfrm>
        </p:spPr>
        <p:txBody>
          <a:bodyPr>
            <a:normAutofit fontScale="90000"/>
          </a:bodyPr>
          <a:lstStyle/>
          <a:p>
            <a:pPr algn="ctr"/>
            <a:r>
              <a:rPr lang="en-US" dirty="0" smtClean="0"/>
              <a:t>Principals of Flowering Plants Taxonomy </a:t>
            </a:r>
            <a:br>
              <a:rPr lang="en-US" dirty="0" smtClean="0"/>
            </a:br>
            <a:r>
              <a:rPr lang="en-US" dirty="0" smtClean="0"/>
              <a:t>BOT 222</a:t>
            </a:r>
            <a:endParaRPr lang="en-US" dirty="0"/>
          </a:p>
        </p:txBody>
      </p:sp>
      <p:sp>
        <p:nvSpPr>
          <p:cNvPr id="3" name="Subtitle 2"/>
          <p:cNvSpPr>
            <a:spLocks noGrp="1"/>
          </p:cNvSpPr>
          <p:nvPr>
            <p:ph type="subTitle" idx="1"/>
          </p:nvPr>
        </p:nvSpPr>
        <p:spPr>
          <a:xfrm>
            <a:off x="1143000" y="3733800"/>
            <a:ext cx="6705600" cy="657664"/>
          </a:xfrm>
        </p:spPr>
        <p:txBody>
          <a:bodyPr anchor="ctr" anchorCtr="0">
            <a:noAutofit/>
          </a:bodyPr>
          <a:lstStyle/>
          <a:p>
            <a:pPr algn="ctr"/>
            <a:r>
              <a:rPr lang="en-US" sz="3200" dirty="0" smtClean="0"/>
              <a:t>Dr. </a:t>
            </a:r>
            <a:r>
              <a:rPr lang="en-US" sz="3200" dirty="0" err="1" smtClean="0"/>
              <a:t>Najat</a:t>
            </a:r>
            <a:r>
              <a:rPr lang="en-US" sz="3200" dirty="0" smtClean="0"/>
              <a:t> </a:t>
            </a:r>
            <a:r>
              <a:rPr lang="en-US" sz="3200" dirty="0" err="1" smtClean="0"/>
              <a:t>Abdulwahab</a:t>
            </a:r>
            <a:r>
              <a:rPr lang="en-US" sz="3200" dirty="0" smtClean="0"/>
              <a:t> </a:t>
            </a:r>
            <a:r>
              <a:rPr lang="en-US" sz="3200" dirty="0" err="1" smtClean="0"/>
              <a:t>Bukhari</a:t>
            </a:r>
            <a:endParaRPr lang="en-US" sz="3200" dirty="0"/>
          </a:p>
        </p:txBody>
      </p:sp>
      <p:sp>
        <p:nvSpPr>
          <p:cNvPr id="4" name="Subtitle 2"/>
          <p:cNvSpPr txBox="1">
            <a:spLocks/>
          </p:cNvSpPr>
          <p:nvPr/>
        </p:nvSpPr>
        <p:spPr>
          <a:xfrm>
            <a:off x="2514600" y="4876800"/>
            <a:ext cx="3124200" cy="657664"/>
          </a:xfrm>
          <a:prstGeom prst="rect">
            <a:avLst/>
          </a:prstGeom>
        </p:spPr>
        <p:txBody>
          <a:bodyPr vert="horz" tIns="0" rIns="45720" bIns="0" anchor="ctr" anchorCtr="0">
            <a:noAutofit/>
          </a:bodyPr>
          <a:lstStyle/>
          <a:p>
            <a:pPr marL="0" marR="0" lvl="0" indent="0" algn="ctr"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Lecture 1</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Effect transition="in" filter="wipe(down)">
                                      <p:cBhvr>
                                        <p:cTn id="43" dur="580">
                                          <p:stCondLst>
                                            <p:cond delay="0"/>
                                          </p:stCondLst>
                                        </p:cTn>
                                        <p:tgtEl>
                                          <p:spTgt spid="4">
                                            <p:txEl>
                                              <p:pRg st="0" end="0"/>
                                            </p:txEl>
                                          </p:spTgt>
                                        </p:tgtEl>
                                      </p:cBhvr>
                                    </p:animEffect>
                                    <p:anim calcmode="lin" valueType="num">
                                      <p:cBhvr>
                                        <p:cTn id="44"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xEl>
                                              <p:pRg st="0" end="0"/>
                                            </p:txEl>
                                          </p:spTgt>
                                        </p:tgtEl>
                                      </p:cBhvr>
                                      <p:to x="100000" y="60000"/>
                                    </p:animScale>
                                    <p:animScale>
                                      <p:cBhvr>
                                        <p:cTn id="50" dur="166" decel="50000">
                                          <p:stCondLst>
                                            <p:cond delay="676"/>
                                          </p:stCondLst>
                                        </p:cTn>
                                        <p:tgtEl>
                                          <p:spTgt spid="4">
                                            <p:txEl>
                                              <p:pRg st="0" end="0"/>
                                            </p:txEl>
                                          </p:spTgt>
                                        </p:tgtEl>
                                      </p:cBhvr>
                                      <p:to x="100000" y="100000"/>
                                    </p:animScale>
                                    <p:animScale>
                                      <p:cBhvr>
                                        <p:cTn id="51" dur="26">
                                          <p:stCondLst>
                                            <p:cond delay="1312"/>
                                          </p:stCondLst>
                                        </p:cTn>
                                        <p:tgtEl>
                                          <p:spTgt spid="4">
                                            <p:txEl>
                                              <p:pRg st="0" end="0"/>
                                            </p:txEl>
                                          </p:spTgt>
                                        </p:tgtEl>
                                      </p:cBhvr>
                                      <p:to x="100000" y="80000"/>
                                    </p:animScale>
                                    <p:animScale>
                                      <p:cBhvr>
                                        <p:cTn id="52" dur="166" decel="50000">
                                          <p:stCondLst>
                                            <p:cond delay="1338"/>
                                          </p:stCondLst>
                                        </p:cTn>
                                        <p:tgtEl>
                                          <p:spTgt spid="4">
                                            <p:txEl>
                                              <p:pRg st="0" end="0"/>
                                            </p:txEl>
                                          </p:spTgt>
                                        </p:tgtEl>
                                      </p:cBhvr>
                                      <p:to x="100000" y="100000"/>
                                    </p:animScale>
                                    <p:animScale>
                                      <p:cBhvr>
                                        <p:cTn id="53" dur="26">
                                          <p:stCondLst>
                                            <p:cond delay="1642"/>
                                          </p:stCondLst>
                                        </p:cTn>
                                        <p:tgtEl>
                                          <p:spTgt spid="4">
                                            <p:txEl>
                                              <p:pRg st="0" end="0"/>
                                            </p:txEl>
                                          </p:spTgt>
                                        </p:tgtEl>
                                      </p:cBhvr>
                                      <p:to x="100000" y="90000"/>
                                    </p:animScale>
                                    <p:animScale>
                                      <p:cBhvr>
                                        <p:cTn id="54" dur="166" decel="50000">
                                          <p:stCondLst>
                                            <p:cond delay="1668"/>
                                          </p:stCondLst>
                                        </p:cTn>
                                        <p:tgtEl>
                                          <p:spTgt spid="4">
                                            <p:txEl>
                                              <p:pRg st="0" end="0"/>
                                            </p:txEl>
                                          </p:spTgt>
                                        </p:tgtEl>
                                      </p:cBhvr>
                                      <p:to x="100000" y="100000"/>
                                    </p:animScale>
                                    <p:animScale>
                                      <p:cBhvr>
                                        <p:cTn id="55" dur="26">
                                          <p:stCondLst>
                                            <p:cond delay="1808"/>
                                          </p:stCondLst>
                                        </p:cTn>
                                        <p:tgtEl>
                                          <p:spTgt spid="4">
                                            <p:txEl>
                                              <p:pRg st="0" end="0"/>
                                            </p:txEl>
                                          </p:spTgt>
                                        </p:tgtEl>
                                      </p:cBhvr>
                                      <p:to x="100000" y="95000"/>
                                    </p:animScale>
                                    <p:animScale>
                                      <p:cBhvr>
                                        <p:cTn id="56"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normAutofit/>
          </a:bodyPr>
          <a:lstStyle/>
          <a:p>
            <a:r>
              <a:rPr lang="en-US" b="1" dirty="0" smtClean="0">
                <a:solidFill>
                  <a:srgbClr val="00B0F0"/>
                </a:solidFill>
              </a:rPr>
              <a:t>Taxonomical terminology:</a:t>
            </a:r>
            <a:endParaRPr lang="en-US" dirty="0">
              <a:solidFill>
                <a:srgbClr val="00B0F0"/>
              </a:solidFill>
            </a:endParaRPr>
          </a:p>
        </p:txBody>
      </p:sp>
      <p:sp>
        <p:nvSpPr>
          <p:cNvPr id="3" name="Content Placeholder 2"/>
          <p:cNvSpPr>
            <a:spLocks noGrp="1"/>
          </p:cNvSpPr>
          <p:nvPr>
            <p:ph idx="1"/>
          </p:nvPr>
        </p:nvSpPr>
        <p:spPr>
          <a:xfrm>
            <a:off x="381000" y="1371600"/>
            <a:ext cx="8382000" cy="5486400"/>
          </a:xfrm>
        </p:spPr>
        <p:txBody>
          <a:bodyPr>
            <a:normAutofit fontScale="85000" lnSpcReduction="10000"/>
          </a:bodyPr>
          <a:lstStyle/>
          <a:p>
            <a:pPr marL="0" algn="just"/>
            <a:r>
              <a:rPr lang="en-US" b="1" dirty="0" smtClean="0">
                <a:solidFill>
                  <a:srgbClr val="FF0000"/>
                </a:solidFill>
              </a:rPr>
              <a:t>Classification</a:t>
            </a:r>
            <a:r>
              <a:rPr lang="en-US" dirty="0" smtClean="0"/>
              <a:t>:  placing known plants into groups or categories such as Species. to show the relationship.</a:t>
            </a:r>
          </a:p>
          <a:p>
            <a:pPr marL="0" algn="just"/>
            <a:endParaRPr lang="en-US" dirty="0" smtClean="0"/>
          </a:p>
          <a:p>
            <a:pPr marL="0" algn="just"/>
            <a:r>
              <a:rPr lang="en-US" b="1" dirty="0" smtClean="0">
                <a:solidFill>
                  <a:srgbClr val="FF0000"/>
                </a:solidFill>
              </a:rPr>
              <a:t>Taxonomy</a:t>
            </a:r>
            <a:r>
              <a:rPr lang="en-US" dirty="0" smtClean="0"/>
              <a:t>: finding , describing and naming species. Various classifications systems.</a:t>
            </a:r>
          </a:p>
          <a:p>
            <a:pPr marL="0" algn="just">
              <a:buNone/>
            </a:pPr>
            <a:endParaRPr lang="en-US" dirty="0" smtClean="0"/>
          </a:p>
          <a:p>
            <a:pPr marL="0" algn="just"/>
            <a:r>
              <a:rPr lang="en-US" b="1" dirty="0" smtClean="0">
                <a:solidFill>
                  <a:srgbClr val="FF0000"/>
                </a:solidFill>
              </a:rPr>
              <a:t>Systematic</a:t>
            </a:r>
            <a:r>
              <a:rPr lang="en-US" dirty="0" smtClean="0"/>
              <a:t>: the study of different plants and relationship among them.</a:t>
            </a:r>
          </a:p>
          <a:p>
            <a:pPr marL="0" algn="just"/>
            <a:r>
              <a:rPr lang="en-US" b="1" dirty="0" smtClean="0">
                <a:solidFill>
                  <a:srgbClr val="FFFF00"/>
                </a:solidFill>
              </a:rPr>
              <a:t>Note</a:t>
            </a:r>
            <a:r>
              <a:rPr lang="en-US" dirty="0" smtClean="0">
                <a:solidFill>
                  <a:srgbClr val="FFFF00"/>
                </a:solidFill>
              </a:rPr>
              <a:t>: and there is no sharp boundary between the two. In practice, "plant </a:t>
            </a:r>
            <a:r>
              <a:rPr lang="en-US" dirty="0" err="1" smtClean="0">
                <a:solidFill>
                  <a:srgbClr val="FFFF00"/>
                </a:solidFill>
              </a:rPr>
              <a:t>systematics</a:t>
            </a:r>
            <a:r>
              <a:rPr lang="en-US" dirty="0" smtClean="0">
                <a:solidFill>
                  <a:srgbClr val="FFFF00"/>
                </a:solidFill>
              </a:rPr>
              <a:t>" is involved with relationships between plants and their evolution, especially at the higher levels, whereas "plant taxonomy" deals with the actual handling of plant specimens</a:t>
            </a:r>
            <a:endParaRPr lang="en-US" dirty="0">
              <a:solidFill>
                <a:srgbClr val="FFFF00"/>
              </a:solidFill>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5"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p:stCondLst>
                        <p:cond delay="indefinite"/>
                      </p:stCondLst>
                      <p:childTnLst>
                        <p:par>
                          <p:cTn id="26" fill="hold">
                            <p:stCondLst>
                              <p:cond delay="0"/>
                            </p:stCondLst>
                            <p:childTnLst>
                              <p:par>
                                <p:cTn id="27" presetID="15"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3" fill="hold">
                      <p:stCondLst>
                        <p:cond delay="indefinite"/>
                      </p:stCondLst>
                      <p:childTnLst>
                        <p:par>
                          <p:cTn id="34" fill="hold">
                            <p:stCondLst>
                              <p:cond delay="0"/>
                            </p:stCondLst>
                            <p:childTnLst>
                              <p:par>
                                <p:cTn id="35" presetID="58" presetClass="entr" presetSubtype="0" accel="10000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strVal val="#ppt_w*2.5"/>
                                          </p:val>
                                        </p:tav>
                                        <p:tav tm="100000">
                                          <p:val>
                                            <p:strVal val="#ppt_w"/>
                                          </p:val>
                                        </p:tav>
                                      </p:tavLst>
                                    </p:anim>
                                    <p:anim calcmode="lin" valueType="num">
                                      <p:cBhvr>
                                        <p:cTn id="38" dur="500" fill="hold"/>
                                        <p:tgtEl>
                                          <p:spTgt spid="3">
                                            <p:txEl>
                                              <p:pRg st="5" end="5"/>
                                            </p:txEl>
                                          </p:spTgt>
                                        </p:tgtEl>
                                        <p:attrNameLst>
                                          <p:attrName>ppt_h</p:attrName>
                                        </p:attrNameLst>
                                      </p:cBhvr>
                                      <p:tavLst>
                                        <p:tav tm="0">
                                          <p:val>
                                            <p:strVal val="#ppt_h*0.01"/>
                                          </p:val>
                                        </p:tav>
                                        <p:tav tm="100000">
                                          <p:val>
                                            <p:strVal val="#ppt_h"/>
                                          </p:val>
                                        </p:tav>
                                      </p:tavLst>
                                    </p:anim>
                                    <p:anim calcmode="lin" valueType="num">
                                      <p:cBhvr>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500" fill="hold"/>
                                        <p:tgtEl>
                                          <p:spTgt spid="3">
                                            <p:txEl>
                                              <p:pRg st="5" end="5"/>
                                            </p:txEl>
                                          </p:spTgt>
                                        </p:tgtEl>
                                        <p:attrNameLst>
                                          <p:attrName>ppt_y</p:attrName>
                                        </p:attrNameLst>
                                      </p:cBhvr>
                                      <p:tavLst>
                                        <p:tav tm="0">
                                          <p:val>
                                            <p:strVal val="#ppt_h+1"/>
                                          </p:val>
                                        </p:tav>
                                        <p:tav tm="100000">
                                          <p:val>
                                            <p:strVal val="#ppt_y"/>
                                          </p:val>
                                        </p:tav>
                                      </p:tavLst>
                                    </p:anim>
                                    <p:animEffect transition="in" filter="fade">
                                      <p:cBhvr>
                                        <p:cTn id="4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305800" cy="5943600"/>
          </a:xfrm>
        </p:spPr>
        <p:txBody>
          <a:bodyPr>
            <a:normAutofit fontScale="92500" lnSpcReduction="10000"/>
          </a:bodyPr>
          <a:lstStyle/>
          <a:p>
            <a:pPr marL="0" algn="just" fontAlgn="t"/>
            <a:r>
              <a:rPr lang="en-US" b="1" dirty="0" smtClean="0">
                <a:solidFill>
                  <a:srgbClr val="FF0000"/>
                </a:solidFill>
              </a:rPr>
              <a:t>Biosystematics</a:t>
            </a:r>
            <a:r>
              <a:rPr lang="en-US" dirty="0" smtClean="0"/>
              <a:t>: the field of study deals with differences between species and evolution from various plant groups. This field is initially an experimental and analytical tool that relies mainly on the genetic aspects.</a:t>
            </a:r>
          </a:p>
          <a:p>
            <a:pPr marL="0" algn="just" fontAlgn="t">
              <a:buNone/>
            </a:pPr>
            <a:endParaRPr lang="en-US" dirty="0" smtClean="0"/>
          </a:p>
          <a:p>
            <a:pPr marL="0" algn="just"/>
            <a:r>
              <a:rPr lang="en-US" b="1" dirty="0" err="1" smtClean="0">
                <a:solidFill>
                  <a:srgbClr val="FF0000"/>
                </a:solidFill>
              </a:rPr>
              <a:t>Ecosstematiocs</a:t>
            </a:r>
            <a:r>
              <a:rPr lang="en-US" dirty="0" smtClean="0"/>
              <a:t>:  the field of study deals with evolutionary development and division on the level of Genus, family , order and class </a:t>
            </a:r>
          </a:p>
          <a:p>
            <a:pPr marL="0" algn="just">
              <a:buNone/>
            </a:pPr>
            <a:endParaRPr lang="en-US" dirty="0" smtClean="0"/>
          </a:p>
          <a:p>
            <a:pPr marL="0" algn="just"/>
            <a:r>
              <a:rPr lang="en-US" b="1" dirty="0" err="1" smtClean="0">
                <a:solidFill>
                  <a:srgbClr val="FF0000"/>
                </a:solidFill>
              </a:rPr>
              <a:t>Phytography</a:t>
            </a:r>
            <a:r>
              <a:rPr lang="en-US" dirty="0" smtClean="0"/>
              <a:t>: stage of the study which is interested in descriptive terms of plant, and its various parts in order to reach the exact specimen to identify the plant species under study. </a:t>
            </a:r>
          </a:p>
          <a:p>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86600" cy="1143000"/>
          </a:xfrm>
        </p:spPr>
        <p:txBody>
          <a:bodyPr>
            <a:noAutofit/>
          </a:bodyPr>
          <a:lstStyle/>
          <a:p>
            <a:r>
              <a:rPr lang="en-US" sz="4400" b="1" dirty="0" smtClean="0">
                <a:solidFill>
                  <a:srgbClr val="00B0F0"/>
                </a:solidFill>
              </a:rPr>
              <a:t>History of plant taxonomy science:</a:t>
            </a:r>
            <a:endParaRPr lang="en-US" sz="4400" dirty="0">
              <a:solidFill>
                <a:srgbClr val="00B0F0"/>
              </a:solidFill>
            </a:endParaRPr>
          </a:p>
        </p:txBody>
      </p:sp>
      <p:sp>
        <p:nvSpPr>
          <p:cNvPr id="3" name="Content Placeholder 2"/>
          <p:cNvSpPr>
            <a:spLocks noGrp="1"/>
          </p:cNvSpPr>
          <p:nvPr>
            <p:ph idx="1"/>
          </p:nvPr>
        </p:nvSpPr>
        <p:spPr>
          <a:xfrm>
            <a:off x="381000" y="1600200"/>
            <a:ext cx="8382000" cy="4525963"/>
          </a:xfrm>
        </p:spPr>
        <p:txBody>
          <a:bodyPr>
            <a:normAutofit lnSpcReduction="10000"/>
          </a:bodyPr>
          <a:lstStyle/>
          <a:p>
            <a:pPr marL="0" lvl="0" algn="just">
              <a:buFont typeface="Wingdings" pitchFamily="2" charset="2"/>
              <a:buChar char="Ø"/>
            </a:pPr>
            <a:r>
              <a:rPr lang="en-US" b="1" dirty="0" err="1" smtClean="0">
                <a:solidFill>
                  <a:srgbClr val="FF0000"/>
                </a:solidFill>
              </a:rPr>
              <a:t>Theophrastus</a:t>
            </a:r>
            <a:r>
              <a:rPr lang="en-US" b="1" dirty="0" err="1" smtClean="0"/>
              <a:t>’s</a:t>
            </a:r>
            <a:r>
              <a:rPr lang="en-US" dirty="0" smtClean="0"/>
              <a:t> (372–287 BC), a student of Aristotle, produced </a:t>
            </a:r>
            <a:r>
              <a:rPr lang="en-US" dirty="0" err="1" smtClean="0">
                <a:solidFill>
                  <a:srgbClr val="FF0000"/>
                </a:solidFill>
              </a:rPr>
              <a:t>Historia</a:t>
            </a:r>
            <a:r>
              <a:rPr lang="en-US" dirty="0" smtClean="0">
                <a:solidFill>
                  <a:srgbClr val="FF0000"/>
                </a:solidFill>
              </a:rPr>
              <a:t> </a:t>
            </a:r>
            <a:r>
              <a:rPr lang="en-US" dirty="0" err="1" smtClean="0">
                <a:solidFill>
                  <a:srgbClr val="FF0000"/>
                </a:solidFill>
              </a:rPr>
              <a:t>Plantarum</a:t>
            </a:r>
            <a:r>
              <a:rPr lang="en-US" dirty="0" smtClean="0"/>
              <a:t>, the earliest surviving treatise on plants, where he listed the names of over 500 plant species. he relied on the common groupings of folklore combined with growth form such as </a:t>
            </a:r>
            <a:r>
              <a:rPr lang="en-US" dirty="0" smtClean="0">
                <a:solidFill>
                  <a:srgbClr val="92D050"/>
                </a:solidFill>
              </a:rPr>
              <a:t>( tree shrub; </a:t>
            </a:r>
            <a:r>
              <a:rPr lang="en-US" dirty="0" err="1" smtClean="0">
                <a:solidFill>
                  <a:srgbClr val="92D050"/>
                </a:solidFill>
              </a:rPr>
              <a:t>undershrub</a:t>
            </a:r>
            <a:r>
              <a:rPr lang="en-US" dirty="0" smtClean="0"/>
              <a:t>); or herb. Or </a:t>
            </a:r>
            <a:r>
              <a:rPr lang="en-US" dirty="0" smtClean="0">
                <a:solidFill>
                  <a:srgbClr val="00B050"/>
                </a:solidFill>
              </a:rPr>
              <a:t>(annual and biennials plants)</a:t>
            </a:r>
            <a:r>
              <a:rPr lang="en-US" dirty="0" smtClean="0"/>
              <a:t> or </a:t>
            </a:r>
            <a:r>
              <a:rPr lang="en-US" dirty="0" smtClean="0">
                <a:solidFill>
                  <a:srgbClr val="00B0F0"/>
                </a:solidFill>
              </a:rPr>
              <a:t>(</a:t>
            </a:r>
            <a:r>
              <a:rPr lang="en-US" dirty="0" err="1" smtClean="0">
                <a:solidFill>
                  <a:srgbClr val="00B0F0"/>
                </a:solidFill>
              </a:rPr>
              <a:t>cyme</a:t>
            </a:r>
            <a:r>
              <a:rPr lang="en-US" dirty="0" smtClean="0">
                <a:solidFill>
                  <a:srgbClr val="00B0F0"/>
                </a:solidFill>
              </a:rPr>
              <a:t> and raceme inflorescences) </a:t>
            </a:r>
            <a:r>
              <a:rPr lang="en-US" dirty="0" smtClean="0"/>
              <a:t>or </a:t>
            </a:r>
            <a:r>
              <a:rPr lang="en-US" dirty="0" smtClean="0">
                <a:solidFill>
                  <a:srgbClr val="0070C0"/>
                </a:solidFill>
              </a:rPr>
              <a:t>(</a:t>
            </a:r>
            <a:r>
              <a:rPr lang="en-US" dirty="0" err="1" smtClean="0">
                <a:solidFill>
                  <a:srgbClr val="0070C0"/>
                </a:solidFill>
              </a:rPr>
              <a:t>archichlamydeae</a:t>
            </a:r>
            <a:r>
              <a:rPr lang="en-US" dirty="0" smtClean="0">
                <a:solidFill>
                  <a:srgbClr val="0070C0"/>
                </a:solidFill>
              </a:rPr>
              <a:t> and Meta </a:t>
            </a:r>
            <a:r>
              <a:rPr lang="en-US" dirty="0" err="1" smtClean="0">
                <a:solidFill>
                  <a:srgbClr val="0070C0"/>
                </a:solidFill>
              </a:rPr>
              <a:t>chlamydeae</a:t>
            </a:r>
            <a:r>
              <a:rPr lang="en-US" dirty="0" smtClean="0">
                <a:solidFill>
                  <a:srgbClr val="0070C0"/>
                </a:solidFill>
              </a:rPr>
              <a:t>) </a:t>
            </a:r>
            <a:r>
              <a:rPr lang="en-US" dirty="0" smtClean="0"/>
              <a:t>or  </a:t>
            </a:r>
            <a:r>
              <a:rPr lang="en-US" dirty="0" smtClean="0">
                <a:solidFill>
                  <a:srgbClr val="FFFF00"/>
                </a:solidFill>
              </a:rPr>
              <a:t>(upper or lower ovarian ). </a:t>
            </a:r>
          </a:p>
          <a:p>
            <a:endParaRPr lang="en-US" dirty="0"/>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26"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7"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2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19800"/>
          </a:xfrm>
        </p:spPr>
        <p:txBody>
          <a:bodyPr>
            <a:normAutofit fontScale="92500" lnSpcReduction="20000"/>
          </a:bodyPr>
          <a:lstStyle/>
          <a:p>
            <a:pPr lvl="0" algn="just" fontAlgn="t"/>
            <a:r>
              <a:rPr lang="en-US" b="1" dirty="0" err="1" smtClean="0">
                <a:solidFill>
                  <a:srgbClr val="FF0000"/>
                </a:solidFill>
              </a:rPr>
              <a:t>Pedanius</a:t>
            </a:r>
            <a:r>
              <a:rPr lang="en-US" b="1" dirty="0" smtClean="0">
                <a:solidFill>
                  <a:srgbClr val="FF0000"/>
                </a:solidFill>
              </a:rPr>
              <a:t> </a:t>
            </a:r>
            <a:r>
              <a:rPr lang="en-US" b="1" dirty="0" err="1" smtClean="0">
                <a:solidFill>
                  <a:srgbClr val="FF0000"/>
                </a:solidFill>
              </a:rPr>
              <a:t>Dioscorides</a:t>
            </a:r>
            <a:r>
              <a:rPr lang="en-US" dirty="0" smtClean="0">
                <a:solidFill>
                  <a:srgbClr val="FF0000"/>
                </a:solidFill>
              </a:rPr>
              <a:t> </a:t>
            </a:r>
            <a:r>
              <a:rPr lang="en-US" dirty="0" smtClean="0"/>
              <a:t>(circa 40—90 AD) is the author of </a:t>
            </a:r>
            <a:r>
              <a:rPr lang="en-US" dirty="0" smtClean="0">
                <a:solidFill>
                  <a:srgbClr val="00B050"/>
                </a:solidFill>
              </a:rPr>
              <a:t>(De </a:t>
            </a:r>
            <a:r>
              <a:rPr lang="en-US" dirty="0" err="1" smtClean="0">
                <a:solidFill>
                  <a:srgbClr val="00B050"/>
                </a:solidFill>
              </a:rPr>
              <a:t>Materia</a:t>
            </a:r>
            <a:r>
              <a:rPr lang="en-US" dirty="0" smtClean="0">
                <a:solidFill>
                  <a:srgbClr val="00B050"/>
                </a:solidFill>
              </a:rPr>
              <a:t> </a:t>
            </a:r>
            <a:r>
              <a:rPr lang="en-US" dirty="0" err="1" smtClean="0">
                <a:solidFill>
                  <a:srgbClr val="00B050"/>
                </a:solidFill>
              </a:rPr>
              <a:t>Medica</a:t>
            </a:r>
            <a:r>
              <a:rPr lang="en-US" dirty="0" smtClean="0">
                <a:solidFill>
                  <a:srgbClr val="00B050"/>
                </a:solidFill>
              </a:rPr>
              <a:t>) </a:t>
            </a:r>
            <a:r>
              <a:rPr lang="en-US" dirty="0" smtClean="0"/>
              <a:t>The work presents about 600 plants  most  of the Mediterranean Basin for medical purposes.</a:t>
            </a:r>
          </a:p>
          <a:p>
            <a:pPr lvl="0" algn="just" fontAlgn="t">
              <a:buNone/>
            </a:pPr>
            <a:endParaRPr lang="en-US" dirty="0" smtClean="0"/>
          </a:p>
          <a:p>
            <a:pPr lvl="0" algn="just" fontAlgn="t"/>
            <a:r>
              <a:rPr lang="en-US" b="1" dirty="0" err="1" smtClean="0">
                <a:solidFill>
                  <a:srgbClr val="FF0000"/>
                </a:solidFill>
              </a:rPr>
              <a:t>Gaspard</a:t>
            </a:r>
            <a:r>
              <a:rPr lang="en-US" b="1" dirty="0" smtClean="0">
                <a:solidFill>
                  <a:srgbClr val="FF0000"/>
                </a:solidFill>
              </a:rPr>
              <a:t> </a:t>
            </a:r>
            <a:r>
              <a:rPr lang="en-US" b="1" dirty="0" err="1" smtClean="0">
                <a:solidFill>
                  <a:srgbClr val="FF0000"/>
                </a:solidFill>
              </a:rPr>
              <a:t>Bauhin</a:t>
            </a:r>
            <a:r>
              <a:rPr lang="en-US" dirty="0" smtClean="0"/>
              <a:t>,  the first to use </a:t>
            </a:r>
            <a:r>
              <a:rPr lang="en-US" dirty="0" err="1" smtClean="0">
                <a:solidFill>
                  <a:srgbClr val="00B050"/>
                </a:solidFill>
              </a:rPr>
              <a:t>Binomical</a:t>
            </a:r>
            <a:r>
              <a:rPr lang="en-US" dirty="0" smtClean="0">
                <a:solidFill>
                  <a:srgbClr val="00B050"/>
                </a:solidFill>
              </a:rPr>
              <a:t> Nomenclature.</a:t>
            </a:r>
          </a:p>
          <a:p>
            <a:pPr lvl="0" algn="just" fontAlgn="t">
              <a:buNone/>
            </a:pPr>
            <a:endParaRPr lang="en-US" dirty="0" smtClean="0"/>
          </a:p>
          <a:p>
            <a:pPr lvl="0" algn="just"/>
            <a:r>
              <a:rPr lang="en-US" b="1" dirty="0" smtClean="0">
                <a:solidFill>
                  <a:srgbClr val="FF0000"/>
                </a:solidFill>
              </a:rPr>
              <a:t>Andrea </a:t>
            </a:r>
            <a:r>
              <a:rPr lang="en-US" b="1" dirty="0" err="1" smtClean="0">
                <a:solidFill>
                  <a:srgbClr val="FF0000"/>
                </a:solidFill>
              </a:rPr>
              <a:t>Cesalpino</a:t>
            </a:r>
            <a:r>
              <a:rPr lang="en-US" dirty="0" smtClean="0"/>
              <a:t>,  the author of </a:t>
            </a:r>
            <a:r>
              <a:rPr lang="en-US" dirty="0" smtClean="0">
                <a:solidFill>
                  <a:srgbClr val="00B050"/>
                </a:solidFill>
              </a:rPr>
              <a:t>(</a:t>
            </a:r>
            <a:r>
              <a:rPr lang="en-US" dirty="0" err="1" smtClean="0">
                <a:solidFill>
                  <a:srgbClr val="00B050"/>
                </a:solidFill>
              </a:rPr>
              <a:t>Methodus</a:t>
            </a:r>
            <a:r>
              <a:rPr lang="en-US" dirty="0" smtClean="0">
                <a:solidFill>
                  <a:srgbClr val="00B050"/>
                </a:solidFill>
              </a:rPr>
              <a:t> </a:t>
            </a:r>
            <a:r>
              <a:rPr lang="en-US" dirty="0" err="1" smtClean="0">
                <a:solidFill>
                  <a:srgbClr val="00B050"/>
                </a:solidFill>
              </a:rPr>
              <a:t>plantarum</a:t>
            </a:r>
            <a:r>
              <a:rPr lang="en-US" dirty="0" smtClean="0">
                <a:solidFill>
                  <a:srgbClr val="00B050"/>
                </a:solidFill>
              </a:rPr>
              <a:t>).</a:t>
            </a:r>
          </a:p>
          <a:p>
            <a:pPr lvl="0" algn="just">
              <a:buNone/>
            </a:pPr>
            <a:endParaRPr lang="en-US" dirty="0" smtClean="0"/>
          </a:p>
          <a:p>
            <a:pPr lvl="0" algn="just"/>
            <a:r>
              <a:rPr lang="en-US" dirty="0" err="1" smtClean="0">
                <a:solidFill>
                  <a:srgbClr val="FF0000"/>
                </a:solidFill>
              </a:rPr>
              <a:t>Carolus</a:t>
            </a:r>
            <a:r>
              <a:rPr lang="en-US" dirty="0" smtClean="0">
                <a:solidFill>
                  <a:srgbClr val="FF0000"/>
                </a:solidFill>
              </a:rPr>
              <a:t> Linnaeus</a:t>
            </a:r>
            <a:r>
              <a:rPr lang="en-US" dirty="0" smtClean="0"/>
              <a:t>, the founder of the modern plant and animal taxonomy, the author of </a:t>
            </a:r>
            <a:r>
              <a:rPr lang="en-US" dirty="0" smtClean="0">
                <a:solidFill>
                  <a:srgbClr val="00B050"/>
                </a:solidFill>
              </a:rPr>
              <a:t>(species </a:t>
            </a:r>
            <a:r>
              <a:rPr lang="en-US" dirty="0" err="1" smtClean="0">
                <a:solidFill>
                  <a:srgbClr val="00B050"/>
                </a:solidFill>
              </a:rPr>
              <a:t>Plantarum</a:t>
            </a:r>
            <a:r>
              <a:rPr lang="en-US" dirty="0" smtClean="0">
                <a:solidFill>
                  <a:srgbClr val="00B050"/>
                </a:solidFill>
              </a:rPr>
              <a:t>), </a:t>
            </a:r>
            <a:r>
              <a:rPr lang="en-US" dirty="0" smtClean="0"/>
              <a:t>and </a:t>
            </a:r>
            <a:r>
              <a:rPr lang="en-US" dirty="0" err="1" smtClean="0">
                <a:solidFill>
                  <a:srgbClr val="00B050"/>
                </a:solidFill>
              </a:rPr>
              <a:t>binomical</a:t>
            </a:r>
            <a:r>
              <a:rPr lang="en-US" dirty="0" smtClean="0">
                <a:solidFill>
                  <a:srgbClr val="00B050"/>
                </a:solidFill>
              </a:rPr>
              <a:t> </a:t>
            </a:r>
            <a:r>
              <a:rPr lang="en-US" dirty="0" err="1" smtClean="0">
                <a:solidFill>
                  <a:srgbClr val="00B050"/>
                </a:solidFill>
              </a:rPr>
              <a:t>Nomenclaure</a:t>
            </a:r>
            <a:r>
              <a:rPr lang="en-US" dirty="0" smtClean="0">
                <a:solidFill>
                  <a:srgbClr val="00B050"/>
                </a:solidFill>
              </a:rPr>
              <a:t>.</a:t>
            </a:r>
          </a:p>
          <a:p>
            <a:pPr lvl="0">
              <a:buNone/>
            </a:pPr>
            <a:endParaRPr lang="en-US" dirty="0" smtClean="0"/>
          </a:p>
          <a:p>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500" fill="hold"/>
                                        <p:tgtEl>
                                          <p:spTgt spid="3">
                                            <p:txEl>
                                              <p:pRg st="4" end="4"/>
                                            </p:txEl>
                                          </p:spTgt>
                                        </p:tgtEl>
                                        <p:attrNameLst>
                                          <p:attrName>ppt_w</p:attrName>
                                        </p:attrNameLst>
                                      </p:cBhvr>
                                      <p:tavLst>
                                        <p:tav tm="0">
                                          <p:val>
                                            <p:strVal val="#ppt_w*2.5"/>
                                          </p:val>
                                        </p:tav>
                                        <p:tav tm="100000">
                                          <p:val>
                                            <p:strVal val="#ppt_w"/>
                                          </p:val>
                                        </p:tav>
                                      </p:tavLst>
                                    </p:anim>
                                    <p:anim calcmode="lin" valueType="num">
                                      <p:cBhvr>
                                        <p:cTn id="26" dur="500" fill="hold"/>
                                        <p:tgtEl>
                                          <p:spTgt spid="3">
                                            <p:txEl>
                                              <p:pRg st="4" end="4"/>
                                            </p:txEl>
                                          </p:spTgt>
                                        </p:tgtEl>
                                        <p:attrNameLst>
                                          <p:attrName>ppt_h</p:attrName>
                                        </p:attrNameLst>
                                      </p:cBhvr>
                                      <p:tavLst>
                                        <p:tav tm="0">
                                          <p:val>
                                            <p:strVal val="#ppt_h*0.01"/>
                                          </p:val>
                                        </p:tav>
                                        <p:tav tm="100000">
                                          <p:val>
                                            <p:strVal val="#ppt_h"/>
                                          </p:val>
                                        </p:tav>
                                      </p:tavLst>
                                    </p:anim>
                                    <p:anim calcmode="lin" valueType="num">
                                      <p:cBhvr>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500" fill="hold"/>
                                        <p:tgtEl>
                                          <p:spTgt spid="3">
                                            <p:txEl>
                                              <p:pRg st="4" end="4"/>
                                            </p:txEl>
                                          </p:spTgt>
                                        </p:tgtEl>
                                        <p:attrNameLst>
                                          <p:attrName>ppt_y</p:attrName>
                                        </p:attrNameLst>
                                      </p:cBhvr>
                                      <p:tavLst>
                                        <p:tav tm="0">
                                          <p:val>
                                            <p:strVal val="#ppt_h+1"/>
                                          </p:val>
                                        </p:tav>
                                        <p:tav tm="100000">
                                          <p:val>
                                            <p:strVal val="#ppt_y"/>
                                          </p:val>
                                        </p:tav>
                                      </p:tavLst>
                                    </p:anim>
                                    <p:animEffect transition="in" filter="fade">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8" presetClass="entr" presetSubtype="0" accel="100000" fill="hold"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 calcmode="lin" valueType="num">
                                      <p:cBhvr>
                                        <p:cTn id="34" dur="500" fill="hold"/>
                                        <p:tgtEl>
                                          <p:spTgt spid="3">
                                            <p:txEl>
                                              <p:pRg st="6" end="6"/>
                                            </p:txEl>
                                          </p:spTgt>
                                        </p:tgtEl>
                                        <p:attrNameLst>
                                          <p:attrName>ppt_w</p:attrName>
                                        </p:attrNameLst>
                                      </p:cBhvr>
                                      <p:tavLst>
                                        <p:tav tm="0">
                                          <p:val>
                                            <p:strVal val="#ppt_w*2.5"/>
                                          </p:val>
                                        </p:tav>
                                        <p:tav tm="100000">
                                          <p:val>
                                            <p:strVal val="#ppt_w"/>
                                          </p:val>
                                        </p:tav>
                                      </p:tavLst>
                                    </p:anim>
                                    <p:anim calcmode="lin" valueType="num">
                                      <p:cBhvr>
                                        <p:cTn id="35" dur="500" fill="hold"/>
                                        <p:tgtEl>
                                          <p:spTgt spid="3">
                                            <p:txEl>
                                              <p:pRg st="6" end="6"/>
                                            </p:txEl>
                                          </p:spTgt>
                                        </p:tgtEl>
                                        <p:attrNameLst>
                                          <p:attrName>ppt_h</p:attrName>
                                        </p:attrNameLst>
                                      </p:cBhvr>
                                      <p:tavLst>
                                        <p:tav tm="0">
                                          <p:val>
                                            <p:strVal val="#ppt_h*0.01"/>
                                          </p:val>
                                        </p:tav>
                                        <p:tav tm="100000">
                                          <p:val>
                                            <p:strVal val="#ppt_h"/>
                                          </p:val>
                                        </p:tav>
                                      </p:tavLst>
                                    </p:anim>
                                    <p:anim calcmode="lin" valueType="num">
                                      <p:cBhvr>
                                        <p:cTn id="3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500" fill="hold"/>
                                        <p:tgtEl>
                                          <p:spTgt spid="3">
                                            <p:txEl>
                                              <p:pRg st="6" end="6"/>
                                            </p:txEl>
                                          </p:spTgt>
                                        </p:tgtEl>
                                        <p:attrNameLst>
                                          <p:attrName>ppt_y</p:attrName>
                                        </p:attrNameLst>
                                      </p:cBhvr>
                                      <p:tavLst>
                                        <p:tav tm="0">
                                          <p:val>
                                            <p:strVal val="#ppt_h+1"/>
                                          </p:val>
                                        </p:tav>
                                        <p:tav tm="100000">
                                          <p:val>
                                            <p:strVal val="#ppt_y"/>
                                          </p:val>
                                        </p:tav>
                                      </p:tavLst>
                                    </p:anim>
                                    <p:animEffect transition="in" filter="fade">
                                      <p:cBhvr>
                                        <p:cTn id="3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077200" cy="5592763"/>
          </a:xfrm>
        </p:spPr>
        <p:txBody>
          <a:bodyPr>
            <a:normAutofit/>
          </a:bodyPr>
          <a:lstStyle/>
          <a:p>
            <a:pPr lvl="0" algn="just" fontAlgn="t">
              <a:buFont typeface="Wingdings" pitchFamily="2" charset="2"/>
              <a:buChar char="Ø"/>
            </a:pPr>
            <a:r>
              <a:rPr lang="en-US" b="1" dirty="0" smtClean="0">
                <a:solidFill>
                  <a:srgbClr val="FF0000"/>
                </a:solidFill>
              </a:rPr>
              <a:t>Western scholars of modern times:</a:t>
            </a:r>
            <a:endParaRPr lang="en-US" dirty="0" smtClean="0">
              <a:solidFill>
                <a:srgbClr val="FF0000"/>
              </a:solidFill>
            </a:endParaRPr>
          </a:p>
          <a:p>
            <a:pPr lvl="0" algn="just" fontAlgn="t">
              <a:buFont typeface="Wingdings" pitchFamily="2" charset="2"/>
              <a:buChar char="§"/>
            </a:pPr>
            <a:r>
              <a:rPr lang="en-US" dirty="0" smtClean="0"/>
              <a:t>Bernard and Antoine de </a:t>
            </a:r>
            <a:r>
              <a:rPr lang="en-US" dirty="0" err="1" smtClean="0"/>
              <a:t>Jussieu</a:t>
            </a:r>
            <a:endParaRPr lang="en-US" dirty="0" smtClean="0"/>
          </a:p>
          <a:p>
            <a:pPr lvl="0" algn="just" fontAlgn="t">
              <a:buFont typeface="Wingdings" pitchFamily="2" charset="2"/>
              <a:buChar char="§"/>
            </a:pPr>
            <a:r>
              <a:rPr lang="en-US" dirty="0" err="1" smtClean="0"/>
              <a:t>Eichler</a:t>
            </a:r>
            <a:r>
              <a:rPr lang="en-US" dirty="0" smtClean="0"/>
              <a:t> </a:t>
            </a:r>
          </a:p>
          <a:p>
            <a:pPr lvl="0" algn="just" fontAlgn="t">
              <a:buFont typeface="Wingdings" pitchFamily="2" charset="2"/>
              <a:buChar char="§"/>
            </a:pPr>
            <a:r>
              <a:rPr lang="en-US" dirty="0" err="1" smtClean="0"/>
              <a:t>Engler</a:t>
            </a:r>
            <a:endParaRPr lang="en-US" dirty="0" smtClean="0"/>
          </a:p>
          <a:p>
            <a:pPr lvl="0" algn="just" fontAlgn="t">
              <a:buFont typeface="Wingdings" pitchFamily="2" charset="2"/>
              <a:buChar char="§"/>
            </a:pPr>
            <a:r>
              <a:rPr lang="en-US" dirty="0" smtClean="0"/>
              <a:t>Charles E.</a:t>
            </a:r>
          </a:p>
          <a:p>
            <a:pPr lvl="0" algn="just" fontAlgn="t">
              <a:buFont typeface="Wingdings" pitchFamily="2" charset="2"/>
              <a:buChar char="Ø"/>
            </a:pPr>
            <a:r>
              <a:rPr lang="en-US" dirty="0" err="1" smtClean="0">
                <a:solidFill>
                  <a:srgbClr val="FF0000"/>
                </a:solidFill>
              </a:rPr>
              <a:t>Bessey</a:t>
            </a:r>
            <a:r>
              <a:rPr lang="en-US" dirty="0" smtClean="0"/>
              <a:t> ( </a:t>
            </a:r>
            <a:r>
              <a:rPr lang="en-US" dirty="0" err="1" smtClean="0"/>
              <a:t>Bessey</a:t>
            </a:r>
            <a:r>
              <a:rPr lang="en-US" dirty="0" smtClean="0"/>
              <a:t> system of plant taxonomy-1915).</a:t>
            </a:r>
          </a:p>
          <a:p>
            <a:pPr lvl="0" algn="just" fontAlgn="t">
              <a:buFont typeface="Wingdings" pitchFamily="2" charset="2"/>
              <a:buChar char="Ø"/>
            </a:pPr>
            <a:r>
              <a:rPr lang="en-US" b="1" dirty="0" smtClean="0">
                <a:solidFill>
                  <a:srgbClr val="FF0000"/>
                </a:solidFill>
              </a:rPr>
              <a:t>Muslim and Arab scientists:</a:t>
            </a:r>
            <a:endParaRPr lang="en-US" dirty="0" smtClean="0">
              <a:solidFill>
                <a:srgbClr val="FF0000"/>
              </a:solidFill>
            </a:endParaRPr>
          </a:p>
          <a:p>
            <a:pPr algn="just">
              <a:buFont typeface="Wingdings" pitchFamily="2" charset="2"/>
              <a:buChar char="§"/>
            </a:pPr>
            <a:r>
              <a:rPr lang="en-US" dirty="0" err="1" smtClean="0"/>
              <a:t>Ibn</a:t>
            </a:r>
            <a:r>
              <a:rPr lang="en-US" dirty="0" smtClean="0"/>
              <a:t> </a:t>
            </a:r>
            <a:r>
              <a:rPr lang="en-US" dirty="0" err="1" smtClean="0"/>
              <a:t>Hayyan</a:t>
            </a:r>
            <a:r>
              <a:rPr lang="en-US" dirty="0" smtClean="0"/>
              <a:t> - Abu </a:t>
            </a:r>
            <a:r>
              <a:rPr lang="en-US" dirty="0" err="1" smtClean="0"/>
              <a:t>Bakr</a:t>
            </a:r>
            <a:r>
              <a:rPr lang="en-US" dirty="0" smtClean="0"/>
              <a:t> Al-</a:t>
            </a:r>
            <a:r>
              <a:rPr lang="en-US" dirty="0" err="1" smtClean="0"/>
              <a:t>Razi</a:t>
            </a:r>
            <a:r>
              <a:rPr lang="en-US" dirty="0" smtClean="0"/>
              <a:t> - </a:t>
            </a:r>
            <a:r>
              <a:rPr lang="en-US" dirty="0" err="1" smtClean="0"/>
              <a:t>Ibn</a:t>
            </a:r>
            <a:r>
              <a:rPr lang="en-US" dirty="0" smtClean="0"/>
              <a:t> </a:t>
            </a:r>
            <a:r>
              <a:rPr lang="en-US" dirty="0" err="1" smtClean="0"/>
              <a:t>Sina</a:t>
            </a:r>
            <a:r>
              <a:rPr lang="en-US" dirty="0" smtClean="0"/>
              <a:t> - </a:t>
            </a:r>
            <a:r>
              <a:rPr lang="en-US" dirty="0" err="1" smtClean="0"/>
              <a:t>Ibn</a:t>
            </a:r>
            <a:r>
              <a:rPr lang="en-US" dirty="0" smtClean="0"/>
              <a:t> Al-</a:t>
            </a:r>
            <a:r>
              <a:rPr lang="en-US" dirty="0" err="1" smtClean="0"/>
              <a:t>Bitar</a:t>
            </a:r>
            <a:r>
              <a:rPr lang="en-US" dirty="0" smtClean="0"/>
              <a:t> - </a:t>
            </a:r>
            <a:r>
              <a:rPr lang="en-US" dirty="0" err="1" smtClean="0"/>
              <a:t>Ibn</a:t>
            </a:r>
            <a:r>
              <a:rPr lang="en-US" dirty="0" smtClean="0"/>
              <a:t> </a:t>
            </a:r>
            <a:r>
              <a:rPr lang="en-US" dirty="0" err="1" smtClean="0"/>
              <a:t>Battuta</a:t>
            </a:r>
            <a:r>
              <a:rPr lang="en-US" dirty="0" smtClean="0"/>
              <a:t> - </a:t>
            </a:r>
            <a:r>
              <a:rPr lang="en-US" dirty="0" err="1" smtClean="0"/>
              <a:t>Kashif</a:t>
            </a:r>
            <a:r>
              <a:rPr lang="en-US" dirty="0" smtClean="0"/>
              <a:t> </a:t>
            </a:r>
            <a:r>
              <a:rPr lang="en-US" dirty="0" err="1" smtClean="0"/>
              <a:t>Alntaki</a:t>
            </a:r>
            <a:r>
              <a:rPr lang="en-US" dirty="0" smtClean="0"/>
              <a:t>.</a:t>
            </a:r>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143000"/>
          </a:xfrm>
        </p:spPr>
        <p:txBody>
          <a:bodyPr>
            <a:normAutofit fontScale="90000"/>
          </a:bodyPr>
          <a:lstStyle/>
          <a:p>
            <a:r>
              <a:rPr lang="en-US" b="1" dirty="0" smtClean="0">
                <a:solidFill>
                  <a:srgbClr val="00B0F0"/>
                </a:solidFill>
              </a:rPr>
              <a:t>Development of system of plant taxonomy</a:t>
            </a:r>
            <a:endParaRPr lang="en-US" dirty="0">
              <a:solidFill>
                <a:srgbClr val="00B0F0"/>
              </a:solidFill>
            </a:endParaRPr>
          </a:p>
        </p:txBody>
      </p:sp>
      <p:sp>
        <p:nvSpPr>
          <p:cNvPr id="3" name="Content Placeholder 2"/>
          <p:cNvSpPr>
            <a:spLocks noGrp="1"/>
          </p:cNvSpPr>
          <p:nvPr>
            <p:ph idx="1"/>
          </p:nvPr>
        </p:nvSpPr>
        <p:spPr>
          <a:xfrm>
            <a:off x="457200" y="1600200"/>
            <a:ext cx="8305800" cy="4876800"/>
          </a:xfrm>
        </p:spPr>
        <p:txBody>
          <a:bodyPr>
            <a:normAutofit fontScale="77500" lnSpcReduction="20000"/>
          </a:bodyPr>
          <a:lstStyle/>
          <a:p>
            <a:pPr algn="just"/>
            <a:r>
              <a:rPr lang="en-US" sz="3600" dirty="0" smtClean="0"/>
              <a:t>The division of plants have been started since time immemorial, where it was human nature since the beginning of creation to label all that surrounds you from various organisms or inanimate, and arrange them in one way or another in specific systems.</a:t>
            </a:r>
          </a:p>
          <a:p>
            <a:pPr algn="just">
              <a:buNone/>
            </a:pPr>
            <a:endParaRPr lang="en-US" sz="3600" dirty="0" smtClean="0"/>
          </a:p>
          <a:p>
            <a:pPr algn="just"/>
            <a:r>
              <a:rPr lang="en-US" sz="3600" dirty="0" smtClean="0"/>
              <a:t> Evidence  was found that ancient civilizations such as </a:t>
            </a:r>
            <a:r>
              <a:rPr lang="en-US" sz="3600" dirty="0" err="1" smtClean="0"/>
              <a:t>Alfraouinp</a:t>
            </a:r>
            <a:r>
              <a:rPr lang="en-US" sz="3600" dirty="0" smtClean="0"/>
              <a:t> Assyrian, Chinese, to some extent aroused  on cultivated plants, as active scientists of those civilizations in the description of plants, especially if they have a medicinal value.</a:t>
            </a:r>
          </a:p>
          <a:p>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1143000"/>
          </a:xfrm>
        </p:spPr>
        <p:txBody>
          <a:bodyPr>
            <a:normAutofit fontScale="90000"/>
          </a:bodyPr>
          <a:lstStyle/>
          <a:p>
            <a:r>
              <a:rPr lang="en-US" sz="3600" b="1" dirty="0" smtClean="0">
                <a:solidFill>
                  <a:srgbClr val="00B0F0"/>
                </a:solidFill>
              </a:rPr>
              <a:t>Different systems and patens were used across successive times for plant division:</a:t>
            </a:r>
            <a:endParaRPr lang="en-US" dirty="0">
              <a:solidFill>
                <a:srgbClr val="00B0F0"/>
              </a:solidFill>
            </a:endParaRPr>
          </a:p>
        </p:txBody>
      </p:sp>
      <p:sp>
        <p:nvSpPr>
          <p:cNvPr id="3" name="Content Placeholder 2"/>
          <p:cNvSpPr>
            <a:spLocks noGrp="1"/>
          </p:cNvSpPr>
          <p:nvPr>
            <p:ph idx="1"/>
          </p:nvPr>
        </p:nvSpPr>
        <p:spPr>
          <a:xfrm>
            <a:off x="457200" y="1600200"/>
            <a:ext cx="8382000" cy="4724400"/>
          </a:xfrm>
        </p:spPr>
        <p:txBody>
          <a:bodyPr>
            <a:normAutofit fontScale="85000" lnSpcReduction="20000"/>
          </a:bodyPr>
          <a:lstStyle/>
          <a:p>
            <a:r>
              <a:rPr lang="en-US" sz="3500" b="1" dirty="0" smtClean="0">
                <a:solidFill>
                  <a:srgbClr val="FF0000"/>
                </a:solidFill>
              </a:rPr>
              <a:t>Artificial classification</a:t>
            </a:r>
          </a:p>
          <a:p>
            <a:pPr>
              <a:buNone/>
            </a:pPr>
            <a:endParaRPr lang="en-US" dirty="0" smtClean="0">
              <a:solidFill>
                <a:srgbClr val="FF0000"/>
              </a:solidFill>
            </a:endParaRPr>
          </a:p>
          <a:p>
            <a:pPr algn="just"/>
            <a:r>
              <a:rPr lang="en-US" sz="3300" dirty="0" smtClean="0"/>
              <a:t>The aim of this classification facilitating the integration of plants in groups to serve a particular purpose with clarity the differences between them, Usually take the nature of plant growth or economic importance as a basis for the classification where plants arranged and classified on the basis of similarities of morphological characteristics ,or plant usefulness to humans. This line of division prevailed since the dawn of history until about 1580</a:t>
            </a:r>
            <a:r>
              <a:rPr lang="en-US" dirty="0" smtClean="0"/>
              <a:t>. </a:t>
            </a:r>
          </a:p>
          <a:p>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5" presetClass="entr" presetSubtype="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7"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 fill="hold">
                      <p:stCondLst>
                        <p:cond delay="indefinite"/>
                      </p:stCondLst>
                      <p:childTnLst>
                        <p:par>
                          <p:cTn id="21" fill="hold">
                            <p:stCondLst>
                              <p:cond delay="0"/>
                            </p:stCondLst>
                            <p:childTnLst>
                              <p:par>
                                <p:cTn id="22" presetID="15"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153400" cy="5135563"/>
          </a:xfrm>
        </p:spPr>
        <p:txBody>
          <a:bodyPr>
            <a:normAutofit/>
          </a:bodyPr>
          <a:lstStyle/>
          <a:p>
            <a:pPr algn="just"/>
            <a:r>
              <a:rPr lang="en-US" sz="3200" b="1" dirty="0" smtClean="0">
                <a:solidFill>
                  <a:srgbClr val="FF0000"/>
                </a:solidFill>
              </a:rPr>
              <a:t>Mechanical classification</a:t>
            </a:r>
          </a:p>
          <a:p>
            <a:pPr algn="just"/>
            <a:endParaRPr lang="en-US" dirty="0" smtClean="0">
              <a:solidFill>
                <a:srgbClr val="FF0000"/>
              </a:solidFill>
            </a:endParaRPr>
          </a:p>
          <a:p>
            <a:pPr algn="just"/>
            <a:r>
              <a:rPr lang="en-US" dirty="0" smtClean="0"/>
              <a:t>This is also called the old classification system , it is based on numerical method for a specific main character of the reproduction parts of the plant. One or several characters is used as a basis to arrange the plants in different taxonomic groups. This system was used from 1760-1580.</a:t>
            </a:r>
          </a:p>
          <a:p>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153400" cy="4983163"/>
          </a:xfrm>
        </p:spPr>
        <p:txBody>
          <a:bodyPr/>
          <a:lstStyle/>
          <a:p>
            <a:pPr algn="just"/>
            <a:r>
              <a:rPr lang="en-US" sz="3200" b="1" dirty="0" smtClean="0">
                <a:solidFill>
                  <a:srgbClr val="FF0000"/>
                </a:solidFill>
              </a:rPr>
              <a:t>Natural classification</a:t>
            </a:r>
          </a:p>
          <a:p>
            <a:pPr algn="just">
              <a:buNone/>
            </a:pPr>
            <a:endParaRPr lang="en-US" dirty="0" smtClean="0">
              <a:solidFill>
                <a:srgbClr val="FF0000"/>
              </a:solidFill>
            </a:endParaRPr>
          </a:p>
          <a:p>
            <a:pPr algn="just"/>
            <a:r>
              <a:rPr lang="en-US" dirty="0" smtClean="0"/>
              <a:t>This system depends on the use of largest possible number of attributes and relations that are based on formal and on composition as a basis to arrange the plants in taxonomic groups. This system was used in the period from 1760-1880. </a:t>
            </a:r>
          </a:p>
          <a:p>
            <a:endParaRPr lang="en-US" dirty="0"/>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5"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153400" cy="5638800"/>
          </a:xfrm>
        </p:spPr>
        <p:txBody>
          <a:bodyPr>
            <a:normAutofit fontScale="92500" lnSpcReduction="10000"/>
          </a:bodyPr>
          <a:lstStyle/>
          <a:p>
            <a:pPr algn="just"/>
            <a:r>
              <a:rPr lang="en-US" sz="3500" b="1" dirty="0" err="1" smtClean="0">
                <a:solidFill>
                  <a:srgbClr val="FF0000"/>
                </a:solidFill>
              </a:rPr>
              <a:t>Phylogenetic</a:t>
            </a:r>
            <a:r>
              <a:rPr lang="en-US" sz="3500" b="1" dirty="0" smtClean="0">
                <a:solidFill>
                  <a:srgbClr val="FF0000"/>
                </a:solidFill>
              </a:rPr>
              <a:t> classification</a:t>
            </a:r>
          </a:p>
          <a:p>
            <a:pPr algn="just">
              <a:buNone/>
            </a:pPr>
            <a:endParaRPr lang="en-US" dirty="0" smtClean="0">
              <a:solidFill>
                <a:srgbClr val="FF0000"/>
              </a:solidFill>
            </a:endParaRPr>
          </a:p>
          <a:p>
            <a:pPr algn="just"/>
            <a:r>
              <a:rPr lang="en-US" sz="3200" dirty="0" smtClean="0"/>
              <a:t>The aim of this system is to place plants in order to show the links and real relationships among them based on evolution. Largest possible number of attributes is used to arrange the plants in certain taxonomic groups, taking into account the origin and evolutionary succession, which reflects the genetic links between plants. This system was known since 1880 until the present time.</a:t>
            </a:r>
          </a:p>
          <a:p>
            <a:endParaRPr lang="en-US" dirty="0"/>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r>
              <a:rPr lang="en-US" dirty="0" smtClean="0">
                <a:solidFill>
                  <a:srgbClr val="00B0F0"/>
                </a:solidFill>
              </a:rPr>
              <a:t>University Vision and Mission</a:t>
            </a:r>
            <a:endParaRPr lang="en-US" dirty="0">
              <a:solidFill>
                <a:srgbClr val="00B0F0"/>
              </a:solidFill>
            </a:endParaRPr>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b="1" dirty="0" smtClean="0">
                <a:solidFill>
                  <a:srgbClr val="92D050"/>
                </a:solidFill>
              </a:rPr>
              <a:t>Vision:</a:t>
            </a:r>
          </a:p>
          <a:p>
            <a:pPr marL="0">
              <a:buNone/>
            </a:pPr>
            <a:r>
              <a:rPr lang="en-US" sz="3500" dirty="0" smtClean="0"/>
              <a:t>To be a world-class university and a leader in developing Saudi Arabia’s knowledge economy</a:t>
            </a:r>
          </a:p>
          <a:p>
            <a:pPr>
              <a:buNone/>
            </a:pPr>
            <a:endParaRPr lang="en-US" dirty="0" smtClean="0"/>
          </a:p>
          <a:p>
            <a:r>
              <a:rPr lang="en-US" b="1" dirty="0" smtClean="0">
                <a:solidFill>
                  <a:srgbClr val="92D050"/>
                </a:solidFill>
              </a:rPr>
              <a:t>Mission:</a:t>
            </a:r>
          </a:p>
          <a:p>
            <a:pPr marL="0" algn="just">
              <a:buNone/>
            </a:pPr>
            <a:r>
              <a:rPr lang="en-US" sz="3800" dirty="0" smtClean="0"/>
              <a:t>To provide students with a quality education, conduct valuable research, serve the national and international societies and contribute to Saudi Arabia’s knowledge economy through learning, creativity, the use of current and developing technologies and effective international partnership. </a:t>
            </a:r>
          </a:p>
          <a:p>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 calcmode="lin" valueType="num">
                                      <p:cBhvr>
                                        <p:cTn id="43"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44"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3">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nodeType="clickEffect">
                                  <p:stCondLst>
                                    <p:cond delay="0"/>
                                  </p:stCondLst>
                                  <p:childTnLst>
                                    <p:set>
                                      <p:cBhvr>
                                        <p:cTn id="49" dur="1" fill="hold">
                                          <p:stCondLst>
                                            <p:cond delay="0"/>
                                          </p:stCondLst>
                                        </p:cTn>
                                        <p:tgtEl>
                                          <p:spTgt spid="3">
                                            <p:txEl>
                                              <p:pRg st="3" end="3"/>
                                            </p:txEl>
                                          </p:spTgt>
                                        </p:tgtEl>
                                        <p:attrNameLst>
                                          <p:attrName>style.visibility</p:attrName>
                                        </p:attrNameLst>
                                      </p:cBhvr>
                                      <p:to>
                                        <p:strVal val="visible"/>
                                      </p:to>
                                    </p:set>
                                    <p:animEffect transition="in" filter="wipe(down)">
                                      <p:cBhvr>
                                        <p:cTn id="50" dur="580">
                                          <p:stCondLst>
                                            <p:cond delay="0"/>
                                          </p:stCondLst>
                                        </p:cTn>
                                        <p:tgtEl>
                                          <p:spTgt spid="3">
                                            <p:txEl>
                                              <p:pRg st="3" end="3"/>
                                            </p:txEl>
                                          </p:spTgt>
                                        </p:tgtEl>
                                      </p:cBhvr>
                                    </p:animEffect>
                                    <p:anim calcmode="lin" valueType="num">
                                      <p:cBhvr>
                                        <p:cTn id="51"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3">
                                            <p:txEl>
                                              <p:pRg st="3" end="3"/>
                                            </p:txEl>
                                          </p:spTgt>
                                        </p:tgtEl>
                                      </p:cBhvr>
                                      <p:to x="100000" y="60000"/>
                                    </p:animScale>
                                    <p:animScale>
                                      <p:cBhvr>
                                        <p:cTn id="57" dur="166" decel="50000">
                                          <p:stCondLst>
                                            <p:cond delay="676"/>
                                          </p:stCondLst>
                                        </p:cTn>
                                        <p:tgtEl>
                                          <p:spTgt spid="3">
                                            <p:txEl>
                                              <p:pRg st="3" end="3"/>
                                            </p:txEl>
                                          </p:spTgt>
                                        </p:tgtEl>
                                      </p:cBhvr>
                                      <p:to x="100000" y="100000"/>
                                    </p:animScale>
                                    <p:animScale>
                                      <p:cBhvr>
                                        <p:cTn id="58" dur="26">
                                          <p:stCondLst>
                                            <p:cond delay="1312"/>
                                          </p:stCondLst>
                                        </p:cTn>
                                        <p:tgtEl>
                                          <p:spTgt spid="3">
                                            <p:txEl>
                                              <p:pRg st="3" end="3"/>
                                            </p:txEl>
                                          </p:spTgt>
                                        </p:tgtEl>
                                      </p:cBhvr>
                                      <p:to x="100000" y="80000"/>
                                    </p:animScale>
                                    <p:animScale>
                                      <p:cBhvr>
                                        <p:cTn id="59" dur="166" decel="50000">
                                          <p:stCondLst>
                                            <p:cond delay="1338"/>
                                          </p:stCondLst>
                                        </p:cTn>
                                        <p:tgtEl>
                                          <p:spTgt spid="3">
                                            <p:txEl>
                                              <p:pRg st="3" end="3"/>
                                            </p:txEl>
                                          </p:spTgt>
                                        </p:tgtEl>
                                      </p:cBhvr>
                                      <p:to x="100000" y="100000"/>
                                    </p:animScale>
                                    <p:animScale>
                                      <p:cBhvr>
                                        <p:cTn id="60" dur="26">
                                          <p:stCondLst>
                                            <p:cond delay="1642"/>
                                          </p:stCondLst>
                                        </p:cTn>
                                        <p:tgtEl>
                                          <p:spTgt spid="3">
                                            <p:txEl>
                                              <p:pRg st="3" end="3"/>
                                            </p:txEl>
                                          </p:spTgt>
                                        </p:tgtEl>
                                      </p:cBhvr>
                                      <p:to x="100000" y="90000"/>
                                    </p:animScale>
                                    <p:animScale>
                                      <p:cBhvr>
                                        <p:cTn id="61" dur="166" decel="50000">
                                          <p:stCondLst>
                                            <p:cond delay="1668"/>
                                          </p:stCondLst>
                                        </p:cTn>
                                        <p:tgtEl>
                                          <p:spTgt spid="3">
                                            <p:txEl>
                                              <p:pRg st="3" end="3"/>
                                            </p:txEl>
                                          </p:spTgt>
                                        </p:tgtEl>
                                      </p:cBhvr>
                                      <p:to x="100000" y="100000"/>
                                    </p:animScale>
                                    <p:animScale>
                                      <p:cBhvr>
                                        <p:cTn id="62" dur="26">
                                          <p:stCondLst>
                                            <p:cond delay="1808"/>
                                          </p:stCondLst>
                                        </p:cTn>
                                        <p:tgtEl>
                                          <p:spTgt spid="3">
                                            <p:txEl>
                                              <p:pRg st="3" end="3"/>
                                            </p:txEl>
                                          </p:spTgt>
                                        </p:tgtEl>
                                      </p:cBhvr>
                                      <p:to x="100000" y="95000"/>
                                    </p:animScale>
                                    <p:animScale>
                                      <p:cBhvr>
                                        <p:cTn id="63" dur="166" decel="50000">
                                          <p:stCondLst>
                                            <p:cond delay="1834"/>
                                          </p:stCondLst>
                                        </p:cTn>
                                        <p:tgtEl>
                                          <p:spTgt spid="3">
                                            <p:txEl>
                                              <p:pRg st="3" end="3"/>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9" presetClass="entr" presetSubtype="0" fill="hold" nodeType="clickEffect">
                                  <p:stCondLst>
                                    <p:cond delay="0"/>
                                  </p:stCondLst>
                                  <p:childTnLst>
                                    <p:set>
                                      <p:cBhvr>
                                        <p:cTn id="67" dur="1" fill="hold">
                                          <p:stCondLst>
                                            <p:cond delay="0"/>
                                          </p:stCondLst>
                                        </p:cTn>
                                        <p:tgtEl>
                                          <p:spTgt spid="3">
                                            <p:txEl>
                                              <p:pRg st="4" end="4"/>
                                            </p:txEl>
                                          </p:spTgt>
                                        </p:tgtEl>
                                        <p:attrNameLst>
                                          <p:attrName>style.visibility</p:attrName>
                                        </p:attrNameLst>
                                      </p:cBhvr>
                                      <p:to>
                                        <p:strVal val="visible"/>
                                      </p:to>
                                    </p:set>
                                    <p:anim calcmode="lin" valueType="num">
                                      <p:cBhvr>
                                        <p:cTn id="68"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69"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7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305800" cy="5592763"/>
          </a:xfrm>
        </p:spPr>
        <p:txBody>
          <a:bodyPr/>
          <a:lstStyle/>
          <a:p>
            <a:r>
              <a:rPr lang="en-US" b="1" dirty="0" smtClean="0">
                <a:solidFill>
                  <a:srgbClr val="FF0000"/>
                </a:solidFill>
              </a:rPr>
              <a:t>Modern phonetic systems of classification</a:t>
            </a:r>
          </a:p>
          <a:p>
            <a:endParaRPr lang="en-US" dirty="0" smtClean="0">
              <a:solidFill>
                <a:srgbClr val="FF0000"/>
              </a:solidFill>
            </a:endParaRPr>
          </a:p>
          <a:p>
            <a:pPr algn="just"/>
            <a:r>
              <a:rPr lang="en-US" sz="3200" dirty="0" smtClean="0"/>
              <a:t>This classification system uses different scoring methods of measurement and uses the modern means of Technology such as (Electron Micro, computer) and , and benefit from the progression related sciences division of plant. Such as bio-cell biology and molecular biology Molecular biology.</a:t>
            </a:r>
          </a:p>
          <a:p>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143000"/>
          </a:xfrm>
        </p:spPr>
        <p:txBody>
          <a:bodyPr>
            <a:noAutofit/>
          </a:bodyPr>
          <a:lstStyle/>
          <a:p>
            <a:pPr algn="ctr"/>
            <a:r>
              <a:rPr lang="en-US" sz="4100" dirty="0" smtClean="0">
                <a:solidFill>
                  <a:srgbClr val="FFC000"/>
                </a:solidFill>
              </a:rPr>
              <a:t>College of science vision and Mission</a:t>
            </a:r>
          </a:p>
        </p:txBody>
      </p:sp>
      <p:sp>
        <p:nvSpPr>
          <p:cNvPr id="3" name="Content Placeholder 2"/>
          <p:cNvSpPr>
            <a:spLocks noGrp="1"/>
          </p:cNvSpPr>
          <p:nvPr>
            <p:ph idx="1"/>
          </p:nvPr>
        </p:nvSpPr>
        <p:spPr>
          <a:xfrm>
            <a:off x="457200" y="1143000"/>
            <a:ext cx="8305800" cy="5410200"/>
          </a:xfrm>
        </p:spPr>
        <p:txBody>
          <a:bodyPr>
            <a:normAutofit fontScale="92500" lnSpcReduction="10000"/>
          </a:bodyPr>
          <a:lstStyle/>
          <a:p>
            <a:pPr>
              <a:buNone/>
            </a:pPr>
            <a:r>
              <a:rPr lang="en-US" sz="3500" dirty="0" smtClean="0">
                <a:solidFill>
                  <a:srgbClr val="FFC000"/>
                </a:solidFill>
              </a:rPr>
              <a:t>Vision</a:t>
            </a:r>
            <a:r>
              <a:rPr lang="en-US" dirty="0" smtClean="0"/>
              <a:t>:</a:t>
            </a:r>
          </a:p>
          <a:p>
            <a:pPr marL="0" algn="just">
              <a:spcBef>
                <a:spcPts val="0"/>
              </a:spcBef>
              <a:buNone/>
            </a:pPr>
            <a:r>
              <a:rPr lang="en-US" dirty="0" smtClean="0"/>
              <a:t/>
            </a:r>
            <a:br>
              <a:rPr lang="en-US" dirty="0" smtClean="0"/>
            </a:br>
            <a:r>
              <a:rPr lang="en-US" dirty="0" smtClean="0"/>
              <a:t>To be a leader in basic science, its applications and culture to contribute to building the knowledge society.</a:t>
            </a:r>
          </a:p>
          <a:p>
            <a:pPr>
              <a:buNone/>
            </a:pPr>
            <a:r>
              <a:rPr lang="en-US" sz="3500" dirty="0" smtClean="0">
                <a:solidFill>
                  <a:srgbClr val="FFC000"/>
                </a:solidFill>
              </a:rPr>
              <a:t>Mission:</a:t>
            </a:r>
          </a:p>
          <a:p>
            <a:pPr marL="0" algn="just">
              <a:spcBef>
                <a:spcPts val="0"/>
              </a:spcBef>
              <a:buNone/>
            </a:pPr>
            <a:r>
              <a:rPr lang="en-US" dirty="0" smtClean="0"/>
              <a:t/>
            </a:r>
            <a:br>
              <a:rPr lang="en-US" dirty="0" smtClean="0"/>
            </a:br>
            <a:r>
              <a:rPr lang="en-US" dirty="0" smtClean="0"/>
              <a:t>To offer study programs and developed research projects capable of providing society with knowledge and trained personnel through a stimulating environment for learning, creativity and scientific research with continuing quality to ensure optimal use of technology and general partnership.</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257800"/>
          </a:xfrm>
        </p:spPr>
        <p:txBody>
          <a:bodyPr>
            <a:noAutofit/>
          </a:bodyPr>
          <a:lstStyle/>
          <a:p>
            <a:pPr marL="0" algn="just">
              <a:buNone/>
            </a:pPr>
            <a:r>
              <a:rPr lang="en-US" sz="2600" dirty="0" smtClean="0">
                <a:solidFill>
                  <a:srgbClr val="92D050"/>
                </a:solidFill>
              </a:rPr>
              <a:t>Vision: </a:t>
            </a:r>
          </a:p>
          <a:p>
            <a:pPr marL="0" algn="just">
              <a:buNone/>
            </a:pPr>
            <a:r>
              <a:rPr lang="en-US" sz="2600" dirty="0" smtClean="0"/>
              <a:t>upgrading the academic and research to keep pace with scientific progress and requirements of society.</a:t>
            </a:r>
          </a:p>
          <a:p>
            <a:pPr marL="0" algn="just">
              <a:buNone/>
            </a:pPr>
            <a:r>
              <a:rPr lang="en-US" sz="2600" dirty="0" smtClean="0"/>
              <a:t> </a:t>
            </a:r>
          </a:p>
          <a:p>
            <a:pPr marL="0" algn="just">
              <a:buNone/>
            </a:pPr>
            <a:r>
              <a:rPr lang="en-US" sz="2600" dirty="0" smtClean="0">
                <a:solidFill>
                  <a:srgbClr val="92D050"/>
                </a:solidFill>
              </a:rPr>
              <a:t>Mission:</a:t>
            </a:r>
          </a:p>
          <a:p>
            <a:pPr marL="0" algn="just">
              <a:buNone/>
            </a:pPr>
            <a:r>
              <a:rPr lang="en-US" sz="2600" dirty="0" smtClean="0"/>
              <a:t>Development of Academic process and develop scientific research through strategic planning and a clear vision for science and technology at the country level. As well as training of national cadres, and the introduction of a methodology developed to meet the different needs of society, and to serve the various research and developmental projects in the community </a:t>
            </a:r>
          </a:p>
          <a:p>
            <a:pPr>
              <a:buNone/>
            </a:pPr>
            <a:endParaRPr lang="en-US" sz="2800" dirty="0"/>
          </a:p>
        </p:txBody>
      </p:sp>
      <p:sp>
        <p:nvSpPr>
          <p:cNvPr id="4" name="Title 1"/>
          <p:cNvSpPr>
            <a:spLocks noGrp="1"/>
          </p:cNvSpPr>
          <p:nvPr>
            <p:ph type="title"/>
          </p:nvPr>
        </p:nvSpPr>
        <p:spPr>
          <a:xfrm>
            <a:off x="457200" y="274638"/>
            <a:ext cx="8153400" cy="1096962"/>
          </a:xfrm>
        </p:spPr>
        <p:txBody>
          <a:bodyPr>
            <a:normAutofit fontScale="90000"/>
          </a:bodyPr>
          <a:lstStyle/>
          <a:p>
            <a:pPr algn="ctr"/>
            <a:r>
              <a:rPr lang="en-US" dirty="0" smtClean="0">
                <a:solidFill>
                  <a:srgbClr val="00B0F0"/>
                </a:solidFill>
              </a:rPr>
              <a:t>Botany department Vision and Mission</a:t>
            </a:r>
            <a:endParaRPr lang="en-US" dirty="0">
              <a:solidFill>
                <a:srgbClr val="00B0F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Scale>
                                      <p:cBhvr>
                                        <p:cTn id="14"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0" end="0"/>
                                            </p:txEl>
                                          </p:spTgt>
                                        </p:tgtEl>
                                        <p:attrNameLst>
                                          <p:attrName>ppt_x</p:attrName>
                                          <p:attrName>ppt_y</p:attrName>
                                        </p:attrNameLst>
                                      </p:cBhvr>
                                    </p:animMotion>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Scale>
                                      <p:cBhvr>
                                        <p:cTn id="27"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
                                            <p:txEl>
                                              <p:pRg st="3" end="3"/>
                                            </p:txEl>
                                          </p:spTgt>
                                        </p:tgtEl>
                                        <p:attrNameLst>
                                          <p:attrName>ppt_x</p:attrName>
                                          <p:attrName>ppt_y</p:attrName>
                                        </p:attrNameLst>
                                      </p:cBhvr>
                                    </p:animMotion>
                                    <p:animEffect transition="in" filter="fade">
                                      <p:cBhvr>
                                        <p:cTn id="29" dur="1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Autofit/>
          </a:bodyPr>
          <a:lstStyle/>
          <a:p>
            <a:pPr algn="ctr"/>
            <a:r>
              <a:rPr lang="en-AU" sz="4800" b="1" dirty="0" smtClean="0">
                <a:solidFill>
                  <a:srgbClr val="00B0F0"/>
                </a:solidFill>
              </a:rPr>
              <a:t>  Course Description</a:t>
            </a:r>
            <a:r>
              <a:rPr lang="en-AU" sz="4800" dirty="0" smtClean="0">
                <a:solidFill>
                  <a:srgbClr val="00B0F0"/>
                </a:solidFill>
              </a:rPr>
              <a:t> </a:t>
            </a:r>
            <a:endParaRPr lang="en-US" sz="4800" dirty="0">
              <a:solidFill>
                <a:srgbClr val="00B0F0"/>
              </a:solidFill>
            </a:endParaRPr>
          </a:p>
        </p:txBody>
      </p:sp>
      <p:graphicFrame>
        <p:nvGraphicFramePr>
          <p:cNvPr id="4" name="Table 3"/>
          <p:cNvGraphicFramePr>
            <a:graphicFrameLocks noGrp="1"/>
          </p:cNvGraphicFramePr>
          <p:nvPr/>
        </p:nvGraphicFramePr>
        <p:xfrm>
          <a:off x="533400" y="1143000"/>
          <a:ext cx="8001001" cy="5250832"/>
        </p:xfrm>
        <a:graphic>
          <a:graphicData uri="http://schemas.openxmlformats.org/drawingml/2006/table">
            <a:tbl>
              <a:tblPr>
                <a:tableStyleId>{3C2FFA5D-87B4-456A-9821-1D502468CF0F}</a:tableStyleId>
              </a:tblPr>
              <a:tblGrid>
                <a:gridCol w="6334125"/>
                <a:gridCol w="833438"/>
                <a:gridCol w="833438"/>
              </a:tblGrid>
              <a:tr h="271736">
                <a:tc gridSpan="3">
                  <a:txBody>
                    <a:bodyPr/>
                    <a:lstStyle/>
                    <a:p>
                      <a:pPr marL="0" marR="0">
                        <a:spcBef>
                          <a:spcPts val="0"/>
                        </a:spcBef>
                        <a:spcAft>
                          <a:spcPts val="0"/>
                        </a:spcAft>
                      </a:pPr>
                      <a:r>
                        <a:rPr lang="en-AU" sz="2000"/>
                        <a:t>1 Topics to be Covered </a:t>
                      </a:r>
                      <a:endParaRPr lang="en-US" sz="2000">
                        <a:latin typeface="Times New Roman"/>
                        <a:ea typeface="Times New Roman"/>
                        <a:cs typeface="Arial"/>
                      </a:endParaRPr>
                    </a:p>
                  </a:txBody>
                  <a:tcPr marL="68580" marR="68580" marT="0" marB="0"/>
                </a:tc>
                <a:tc hMerge="1">
                  <a:txBody>
                    <a:bodyPr/>
                    <a:lstStyle/>
                    <a:p>
                      <a:endParaRPr lang="en-US"/>
                    </a:p>
                  </a:txBody>
                  <a:tcPr/>
                </a:tc>
                <a:tc hMerge="1">
                  <a:txBody>
                    <a:bodyPr/>
                    <a:lstStyle/>
                    <a:p>
                      <a:endParaRPr lang="en-US"/>
                    </a:p>
                  </a:txBody>
                  <a:tcPr/>
                </a:tc>
              </a:tr>
              <a:tr h="815209">
                <a:tc>
                  <a:txBody>
                    <a:bodyPr/>
                    <a:lstStyle/>
                    <a:p>
                      <a:pPr marL="0" marR="0" algn="ctr">
                        <a:spcBef>
                          <a:spcPts val="0"/>
                        </a:spcBef>
                        <a:spcAft>
                          <a:spcPts val="0"/>
                        </a:spcAft>
                      </a:pPr>
                      <a:r>
                        <a:rPr lang="fr-FR" sz="2000"/>
                        <a:t>Topic</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No of</a:t>
                      </a:r>
                      <a:endParaRPr lang="en-US" sz="2000"/>
                    </a:p>
                    <a:p>
                      <a:pPr marL="0" marR="0" algn="ctr">
                        <a:spcBef>
                          <a:spcPts val="0"/>
                        </a:spcBef>
                        <a:spcAft>
                          <a:spcPts val="0"/>
                        </a:spcAft>
                      </a:pPr>
                      <a:r>
                        <a:rPr lang="en-AU" sz="2000"/>
                        <a:t>Weeks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Contact hours</a:t>
                      </a:r>
                      <a:endParaRPr lang="en-US" sz="2000">
                        <a:latin typeface="Times New Roman"/>
                        <a:ea typeface="Times New Roman"/>
                        <a:cs typeface="Arial"/>
                      </a:endParaRPr>
                    </a:p>
                  </a:txBody>
                  <a:tcPr marL="68580" marR="68580" marT="0" marB="0"/>
                </a:tc>
              </a:tr>
              <a:tr h="543473">
                <a:tc>
                  <a:txBody>
                    <a:bodyPr/>
                    <a:lstStyle/>
                    <a:p>
                      <a:pPr marL="0" marR="0">
                        <a:spcBef>
                          <a:spcPts val="0"/>
                        </a:spcBef>
                        <a:spcAft>
                          <a:spcPts val="0"/>
                        </a:spcAft>
                      </a:pPr>
                      <a:r>
                        <a:rPr lang="en-AU" sz="2000"/>
                        <a:t>- Historical review of plant taxonomy (industrial , natural, evolution)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Nomenclature </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815209">
                <a:tc>
                  <a:txBody>
                    <a:bodyPr/>
                    <a:lstStyle/>
                    <a:p>
                      <a:pPr marL="0" marR="0">
                        <a:spcBef>
                          <a:spcPts val="0"/>
                        </a:spcBef>
                        <a:spcAft>
                          <a:spcPts val="0"/>
                        </a:spcAft>
                      </a:pPr>
                      <a:r>
                        <a:rPr lang="en-AU" sz="2000"/>
                        <a:t>- Classic taxonomy (morphological taxonomy of vegetation and floral characters – Fruits and seed characters. </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5</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Key to taxonomical unites.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Fertilization and seed formation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The different kinds of fruits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543473">
                <a:tc>
                  <a:txBody>
                    <a:bodyPr/>
                    <a:lstStyle/>
                    <a:p>
                      <a:pPr marL="0" marR="0">
                        <a:spcBef>
                          <a:spcPts val="0"/>
                        </a:spcBef>
                        <a:spcAft>
                          <a:spcPts val="0"/>
                        </a:spcAft>
                      </a:pPr>
                      <a:r>
                        <a:rPr lang="en-AU" sz="2000"/>
                        <a:t>- The  sexual differentiations of flowers and their fertilization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339416">
                <a:tc>
                  <a:txBody>
                    <a:bodyPr/>
                    <a:lstStyle/>
                    <a:p>
                      <a:pPr marL="0" marR="0">
                        <a:spcBef>
                          <a:spcPts val="0"/>
                        </a:spcBef>
                        <a:spcAft>
                          <a:spcPts val="0"/>
                        </a:spcAft>
                      </a:pPr>
                      <a:endParaRPr lang="en-US" sz="2000" dirty="0">
                        <a:latin typeface="Times New Roman"/>
                        <a:ea typeface="Times New Roman"/>
                        <a:cs typeface="Arial"/>
                      </a:endParaRPr>
                    </a:p>
                  </a:txBody>
                  <a:tcPr marL="68580" marR="68580" marT="0" marB="0"/>
                </a:tc>
                <a:tc>
                  <a:txBody>
                    <a:bodyPr/>
                    <a:lstStyle/>
                    <a:p>
                      <a:pPr marL="0" marR="0" algn="ctr">
                        <a:spcBef>
                          <a:spcPts val="0"/>
                        </a:spcBef>
                        <a:spcAft>
                          <a:spcPts val="0"/>
                        </a:spcAft>
                      </a:pP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endParaRPr lang="en-US" sz="2000">
                        <a:latin typeface="Times New Roman"/>
                        <a:ea typeface="Times New Roman"/>
                        <a:cs typeface="Arial"/>
                      </a:endParaRPr>
                    </a:p>
                  </a:txBody>
                  <a:tcPr marL="68580" marR="68580" marT="0" marB="0"/>
                </a:tc>
              </a:tr>
              <a:tr h="339416">
                <a:tc>
                  <a:txBody>
                    <a:bodyPr/>
                    <a:lstStyle/>
                    <a:p>
                      <a:pPr marL="0" marR="0">
                        <a:spcBef>
                          <a:spcPts val="0"/>
                        </a:spcBef>
                        <a:spcAft>
                          <a:spcPts val="0"/>
                        </a:spcAft>
                      </a:pP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14</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dirty="0"/>
                        <a:t>14</a:t>
                      </a:r>
                      <a:endParaRPr lang="en-US" sz="2000" dirty="0">
                        <a:latin typeface="Times New Roman"/>
                        <a:ea typeface="Times New Roman"/>
                        <a:cs typeface="Arial"/>
                      </a:endParaRPr>
                    </a:p>
                  </a:txBody>
                  <a:tcPr marL="68580" marR="68580" marT="0" marB="0"/>
                </a:tc>
              </a:tr>
            </a:tbl>
          </a:graphicData>
        </a:graphic>
      </p:graphicFrame>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00B0F0"/>
                </a:solidFill>
              </a:rPr>
              <a:t>Introduction</a:t>
            </a:r>
            <a:endParaRPr lang="en-US" dirty="0">
              <a:solidFill>
                <a:srgbClr val="00B0F0"/>
              </a:solidFill>
            </a:endParaRPr>
          </a:p>
        </p:txBody>
      </p:sp>
      <p:sp>
        <p:nvSpPr>
          <p:cNvPr id="3" name="Content Placeholder 2"/>
          <p:cNvSpPr>
            <a:spLocks noGrp="1"/>
          </p:cNvSpPr>
          <p:nvPr>
            <p:ph idx="1"/>
          </p:nvPr>
        </p:nvSpPr>
        <p:spPr>
          <a:xfrm>
            <a:off x="457200" y="1600201"/>
            <a:ext cx="8153400" cy="2286000"/>
          </a:xfrm>
        </p:spPr>
        <p:txBody>
          <a:bodyPr>
            <a:normAutofit lnSpcReduction="10000"/>
          </a:bodyPr>
          <a:lstStyle/>
          <a:p>
            <a:pPr marL="0" algn="just">
              <a:buNone/>
            </a:pPr>
            <a:r>
              <a:rPr lang="en-US" sz="4000" dirty="0" smtClean="0"/>
              <a:t>This subject is about Plant taxonomy or plant classification and the use of some plants science in taxonomy.</a:t>
            </a:r>
          </a:p>
          <a:p>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chor="ctr" anchorCtr="0">
            <a:normAutofit fontScale="90000"/>
          </a:bodyPr>
          <a:lstStyle/>
          <a:p>
            <a:pPr algn="ctr"/>
            <a:r>
              <a:rPr lang="en-US" b="1" dirty="0" smtClean="0">
                <a:solidFill>
                  <a:srgbClr val="00B0F0"/>
                </a:solidFill>
              </a:rPr>
              <a:t>The need of plant classification</a:t>
            </a:r>
            <a:endParaRPr lang="en-US" dirty="0">
              <a:solidFill>
                <a:srgbClr val="00B0F0"/>
              </a:solidFill>
            </a:endParaRPr>
          </a:p>
        </p:txBody>
      </p:sp>
      <p:sp>
        <p:nvSpPr>
          <p:cNvPr id="3" name="Content Placeholder 2"/>
          <p:cNvSpPr>
            <a:spLocks noGrp="1"/>
          </p:cNvSpPr>
          <p:nvPr>
            <p:ph idx="1"/>
          </p:nvPr>
        </p:nvSpPr>
        <p:spPr>
          <a:xfrm>
            <a:off x="457200" y="1600200"/>
            <a:ext cx="8229600" cy="4525963"/>
          </a:xfrm>
        </p:spPr>
        <p:txBody>
          <a:bodyPr>
            <a:normAutofit/>
          </a:bodyPr>
          <a:lstStyle/>
          <a:p>
            <a:pPr marL="0"/>
            <a:r>
              <a:rPr lang="en-US" sz="3200" dirty="0" smtClean="0">
                <a:solidFill>
                  <a:srgbClr val="FFC000"/>
                </a:solidFill>
              </a:rPr>
              <a:t>Human interest in plants was for the need of food, clothe, medicine and shelter . Those needs set the base of the plant taxonomy filed. In Greek Taxis (order), </a:t>
            </a:r>
            <a:r>
              <a:rPr lang="en-US" sz="3200" dirty="0" err="1" smtClean="0">
                <a:solidFill>
                  <a:srgbClr val="FFC000"/>
                </a:solidFill>
              </a:rPr>
              <a:t>Nomos</a:t>
            </a:r>
            <a:r>
              <a:rPr lang="en-US" sz="3200" dirty="0" smtClean="0">
                <a:solidFill>
                  <a:srgbClr val="FFC000"/>
                </a:solidFill>
              </a:rPr>
              <a:t> (code or rule) .</a:t>
            </a:r>
          </a:p>
          <a:p>
            <a:pPr marL="0"/>
            <a:r>
              <a:rPr lang="en-US" sz="3200" dirty="0" smtClean="0">
                <a:solidFill>
                  <a:srgbClr val="00B0F0"/>
                </a:solidFill>
              </a:rPr>
              <a:t>Classification means arranging Symmetric things in groups to make it easy to deal with it and collect information about it.</a:t>
            </a:r>
          </a:p>
          <a:p>
            <a:endParaRPr lang="en-US" dirty="0" smtClean="0"/>
          </a:p>
          <a:p>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7"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20" dur="5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p:cTn id="25"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6"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153400" cy="5516563"/>
          </a:xfrm>
        </p:spPr>
        <p:txBody>
          <a:bodyPr>
            <a:normAutofit fontScale="92500" lnSpcReduction="20000"/>
          </a:bodyPr>
          <a:lstStyle/>
          <a:p>
            <a:pPr algn="just"/>
            <a:r>
              <a:rPr lang="en-US" dirty="0" smtClean="0">
                <a:solidFill>
                  <a:srgbClr val="FFC000"/>
                </a:solidFill>
              </a:rPr>
              <a:t>Plant classification science is the field that finds different plant kinds, name, describe and group them in a specific sequential order  according to and with consistent with a classification system to show the similarities and differences among them in a comprehensive and clear way, to show the real links between the different kinds of plants.</a:t>
            </a:r>
          </a:p>
          <a:p>
            <a:pPr algn="just">
              <a:buNone/>
            </a:pPr>
            <a:endParaRPr lang="en-US" dirty="0" smtClean="0">
              <a:solidFill>
                <a:srgbClr val="FFC000"/>
              </a:solidFill>
            </a:endParaRPr>
          </a:p>
          <a:p>
            <a:pPr algn="just"/>
            <a:r>
              <a:rPr lang="en-US" dirty="0" smtClean="0">
                <a:solidFill>
                  <a:srgbClr val="00B0F0"/>
                </a:solidFill>
              </a:rPr>
              <a:t>Taking in consideration the similarities or differences of taxonomic characteristics that are based on evolutionary systems each species placed into order and each order into class and then under division which is the largest rank of the taxonomical hierarchy.  </a:t>
            </a:r>
          </a:p>
          <a:p>
            <a:endParaRPr lang="en-US" dirty="0" smtClean="0"/>
          </a:p>
          <a:p>
            <a:endParaRPr lang="en-US" dirty="0"/>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391400" cy="1143000"/>
          </a:xfrm>
        </p:spPr>
        <p:txBody>
          <a:bodyPr>
            <a:normAutofit fontScale="90000"/>
          </a:bodyPr>
          <a:lstStyle/>
          <a:p>
            <a:r>
              <a:rPr lang="en-US" b="1" dirty="0" smtClean="0">
                <a:solidFill>
                  <a:srgbClr val="00B0F0"/>
                </a:solidFill>
              </a:rPr>
              <a:t>The main objectives of plant taxonomy:</a:t>
            </a:r>
            <a:endParaRPr lang="en-US" dirty="0">
              <a:solidFill>
                <a:srgbClr val="00B0F0"/>
              </a:solidFill>
            </a:endParaRPr>
          </a:p>
        </p:txBody>
      </p:sp>
      <p:sp>
        <p:nvSpPr>
          <p:cNvPr id="3" name="Content Placeholder 2"/>
          <p:cNvSpPr>
            <a:spLocks noGrp="1"/>
          </p:cNvSpPr>
          <p:nvPr>
            <p:ph idx="1"/>
          </p:nvPr>
        </p:nvSpPr>
        <p:spPr>
          <a:xfrm>
            <a:off x="457200" y="1600200"/>
            <a:ext cx="8153400" cy="4525963"/>
          </a:xfrm>
        </p:spPr>
        <p:txBody>
          <a:bodyPr>
            <a:normAutofit fontScale="92500" lnSpcReduction="10000"/>
          </a:bodyPr>
          <a:lstStyle/>
          <a:p>
            <a:pPr marL="550926" lvl="0" indent="-514350" algn="just">
              <a:buFont typeface="+mj-lt"/>
              <a:buAutoNum type="arabicPeriod"/>
            </a:pPr>
            <a:r>
              <a:rPr lang="en-US" dirty="0" smtClean="0">
                <a:solidFill>
                  <a:srgbClr val="FF0000"/>
                </a:solidFill>
              </a:rPr>
              <a:t>Discretion, for example: is the plant tree or shrub…</a:t>
            </a:r>
          </a:p>
          <a:p>
            <a:pPr marL="550926" lvl="0" indent="-514350" algn="just" fontAlgn="t">
              <a:buFont typeface="+mj-lt"/>
              <a:buAutoNum type="arabicPeriod"/>
            </a:pPr>
            <a:r>
              <a:rPr lang="en-US" dirty="0" smtClean="0">
                <a:solidFill>
                  <a:srgbClr val="FFC000"/>
                </a:solidFill>
              </a:rPr>
              <a:t>Identification, by giving a definition to identify the plant name and identity.</a:t>
            </a:r>
          </a:p>
          <a:p>
            <a:pPr marL="550926" lvl="0" indent="-514350" algn="just">
              <a:buFont typeface="+mj-lt"/>
              <a:buAutoNum type="arabicPeriod"/>
            </a:pPr>
            <a:r>
              <a:rPr lang="en-US" dirty="0" smtClean="0"/>
              <a:t>Naming, after identification the plant can be given a name.</a:t>
            </a:r>
          </a:p>
          <a:p>
            <a:pPr marL="550926" lvl="0" indent="-514350" algn="just">
              <a:buFont typeface="+mj-lt"/>
              <a:buAutoNum type="arabicPeriod"/>
            </a:pPr>
            <a:r>
              <a:rPr lang="en-US" dirty="0" smtClean="0">
                <a:solidFill>
                  <a:srgbClr val="00B0F0"/>
                </a:solidFill>
              </a:rPr>
              <a:t>Linking relationship between plants.</a:t>
            </a:r>
          </a:p>
          <a:p>
            <a:pPr marL="550926" lvl="0" indent="-514350" algn="just">
              <a:buFont typeface="+mj-lt"/>
              <a:buAutoNum type="arabicPeriod"/>
            </a:pPr>
            <a:r>
              <a:rPr lang="en-US" dirty="0" smtClean="0">
                <a:solidFill>
                  <a:srgbClr val="FFC000"/>
                </a:solidFill>
              </a:rPr>
              <a:t>Advanced definition which means the gradient from the primitive characters to the high sophisticated advanced ones.</a:t>
            </a:r>
          </a:p>
          <a:p>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9"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7"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9"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4"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9"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p:cTn id="30"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2" dur="10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9"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9436859A381F347977C19537A0933FC" ma:contentTypeVersion="0" ma:contentTypeDescription="Create a new document." ma:contentTypeScope="" ma:versionID="021990f7ec8470574b13b8b644a60d1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36C80EF-2CB2-4459-B8C7-B787E3C4FC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FA097576-4881-47FB-AA99-723A7F51E719}">
  <ds:schemaRefs>
    <ds:schemaRef ds:uri="http://schemas.microsoft.com/office/2006/metadata/properties"/>
  </ds:schemaRefs>
</ds:datastoreItem>
</file>

<file path=customXml/itemProps3.xml><?xml version="1.0" encoding="utf-8"?>
<ds:datastoreItem xmlns:ds="http://schemas.openxmlformats.org/officeDocument/2006/customXml" ds:itemID="{CAF39F4B-C717-457C-8D82-1E6ECD81070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Technic</Template>
  <TotalTime>91</TotalTime>
  <Words>1250</Words>
  <Application>Microsoft Office PowerPoint</Application>
  <PresentationFormat>On-screen Show (4:3)</PresentationFormat>
  <Paragraphs>112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Technic</vt:lpstr>
      <vt:lpstr>Principals of Flowering Plants Taxonomy  BOT 222</vt:lpstr>
      <vt:lpstr>University Vision and Mission</vt:lpstr>
      <vt:lpstr>College of science vision and Mission</vt:lpstr>
      <vt:lpstr>Botany department Vision and Mission</vt:lpstr>
      <vt:lpstr>  Course Description </vt:lpstr>
      <vt:lpstr>Introduction</vt:lpstr>
      <vt:lpstr>The need of plant classification</vt:lpstr>
      <vt:lpstr>Slide 8</vt:lpstr>
      <vt:lpstr>The main objectives of plant taxonomy:</vt:lpstr>
      <vt:lpstr>Taxonomical terminology:</vt:lpstr>
      <vt:lpstr>Slide 11</vt:lpstr>
      <vt:lpstr>History of plant taxonomy science:</vt:lpstr>
      <vt:lpstr>Slide 13</vt:lpstr>
      <vt:lpstr>Slide 14</vt:lpstr>
      <vt:lpstr>Development of system of plant taxonomy</vt:lpstr>
      <vt:lpstr>Different systems and patens were used across successive times for plant division:</vt:lpstr>
      <vt:lpstr>Slide 17</vt:lpstr>
      <vt:lpstr>Slide 18</vt:lpstr>
      <vt:lpstr>Slide 19</vt:lpstr>
      <vt:lpstr>Slide 20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Principals of Flowering Plants Taxonomy  BOT 222</dc:title>
  <dc:creator>Seham</dc:creator>
  <cp:lastModifiedBy>seham</cp:lastModifiedBy>
  <cp:revision>12</cp:revision>
  <dcterms:created xsi:type="dcterms:W3CDTF">2010-09-25T21:59:26Z</dcterms:created>
  <dcterms:modified xsi:type="dcterms:W3CDTF">2017-01-25T07:16:56Z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0x01010099436859A381F347977C19537A0933FC</vt:lpwstr>
  </property>
</Properties>
</file>