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8" r:id="rId3"/>
    <p:sldId id="267" r:id="rId4"/>
    <p:sldId id="269" r:id="rId5"/>
    <p:sldId id="261" r:id="rId6"/>
    <p:sldId id="262" r:id="rId7"/>
    <p:sldId id="260" r:id="rId8"/>
    <p:sldId id="259" r:id="rId9"/>
    <p:sldId id="263" r:id="rId10"/>
    <p:sldId id="264" r:id="rId11"/>
    <p:sldId id="265" r:id="rId12"/>
    <p:sldId id="266" r:id="rId13"/>
  </p:sldIdLst>
  <p:sldSz cx="12192000" cy="6858000"/>
  <p:notesSz cx="6858000" cy="9144000"/>
  <p:custDataLst>
    <p:tags r:id="rId14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79" autoAdjust="0"/>
    <p:restoredTop sz="94755" autoAdjust="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036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6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9492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6399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3854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9174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4986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948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526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773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485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4018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409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372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952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202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66F8-51D5-4316-8605-C03384786DA4}" type="datetimeFigureOut">
              <a:rPr lang="ar-SA" smtClean="0"/>
              <a:t>29/04/1437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9D1B445-2EF4-4204-AAE6-4DC72B9D587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13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hyperlink" Target="https://www.youtube.com/watch?v=4oNOA3HnGG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10157075" cy="1600200"/>
          </a:xfrm>
        </p:spPr>
        <p:txBody>
          <a:bodyPr/>
          <a:lstStyle/>
          <a:p>
            <a:pPr algn="ctr"/>
            <a:r>
              <a:rPr lang="en-US" dirty="0" smtClean="0"/>
              <a:t>Medical Terminology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365582" y="2429543"/>
            <a:ext cx="9105483" cy="19267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Introduction </a:t>
            </a:r>
            <a:endParaRPr lang="ar-SA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59325" y="4158121"/>
            <a:ext cx="3932237" cy="1140577"/>
          </a:xfrm>
        </p:spPr>
        <p:txBody>
          <a:bodyPr/>
          <a:lstStyle/>
          <a:p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120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/>
              <a:t>Terms Pertaining to Human Body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744066"/>
              </p:ext>
            </p:extLst>
          </p:nvPr>
        </p:nvGraphicFramePr>
        <p:xfrm>
          <a:off x="1578279" y="2235740"/>
          <a:ext cx="8555277" cy="32631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59447"/>
                <a:gridCol w="3547126"/>
                <a:gridCol w="2848704"/>
              </a:tblGrid>
              <a:tr h="92742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Root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Meaning.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How to pertaining to 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464492">
                <a:tc gridSpan="3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2. </a:t>
                      </a:r>
                      <a:r>
                        <a:rPr lang="en-US" sz="2400" dirty="0" err="1">
                          <a:effectLst/>
                        </a:rPr>
                        <a:t>Extremitties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7779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Ped / 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Foot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Pedal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46449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Dactyl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Finger , toe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Dactylic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46449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Brachi / o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Arm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Brachial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464492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Acr / 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Extremity , end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Acr</a:t>
                      </a:r>
                      <a:r>
                        <a:rPr lang="en-US" sz="2400" dirty="0">
                          <a:effectLst/>
                        </a:rPr>
                        <a:t>…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920450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/>
              <a:t>Terms Pertaining to Human Body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278485"/>
              </p:ext>
            </p:extLst>
          </p:nvPr>
        </p:nvGraphicFramePr>
        <p:xfrm>
          <a:off x="964504" y="2160581"/>
          <a:ext cx="9018739" cy="366402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67628"/>
                <a:gridCol w="237994"/>
                <a:gridCol w="3310092"/>
                <a:gridCol w="3003025"/>
              </a:tblGrid>
              <a:tr h="33309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Root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Meaning.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How to pertaining to 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4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3. Internal Organs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 Crani / o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Brain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Cranial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Mening / 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Meninges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Meningeal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Thorac / o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Chest , thorax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Thoracic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Cardi / 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Heart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Cardiac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Gastr / 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Stomach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Gastric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666184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Periton / o Peritone / o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Peritoneum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Peritoneal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Pelv / I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Pelvis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Pelvic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333093">
                <a:tc gridSpan="2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>
                          <a:effectLst/>
                        </a:rPr>
                        <a:t>Cellul / o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Cells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000" dirty="0">
                          <a:effectLst/>
                        </a:rPr>
                        <a:t>Cellular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660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51" y="0"/>
            <a:ext cx="7878725" cy="59861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36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9495" y="459824"/>
            <a:ext cx="7766936" cy="1646302"/>
          </a:xfrm>
        </p:spPr>
        <p:txBody>
          <a:bodyPr/>
          <a:lstStyle/>
          <a:p>
            <a:pPr algn="l"/>
            <a:r>
              <a:rPr lang="en-US" dirty="0"/>
              <a:t>Today we will talking about: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3433" y="2350822"/>
            <a:ext cx="7766936" cy="1718902"/>
          </a:xfrm>
        </p:spPr>
        <p:txBody>
          <a:bodyPr/>
          <a:lstStyle/>
          <a:p>
            <a:pPr algn="l" rtl="0"/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1- Define Medicine:</a:t>
            </a:r>
          </a:p>
          <a:p>
            <a:pPr algn="l" rtl="0"/>
            <a:r>
              <a:rPr lang="en-US" dirty="0" smtClean="0"/>
              <a:t>2-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The main branches  and Some interdisciplinary sub-</a:t>
            </a:r>
            <a:r>
              <a:rPr lang="en-US" b="1" i="1" dirty="0" err="1">
                <a:solidFill>
                  <a:schemeClr val="accent1">
                    <a:lumMod val="75000"/>
                  </a:schemeClr>
                </a:solidFill>
              </a:rPr>
              <a:t>specialtiesof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medicine are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l" rtl="0"/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3- Terms Pertaining to Human Body</a:t>
            </a:r>
            <a:endParaRPr lang="en-US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011" y="1034563"/>
            <a:ext cx="2143125" cy="438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1264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1" y="133277"/>
            <a:ext cx="8255357" cy="1278466"/>
          </a:xfrm>
        </p:spPr>
        <p:txBody>
          <a:bodyPr>
            <a:normAutofit/>
          </a:bodyPr>
          <a:lstStyle/>
          <a:p>
            <a:r>
              <a:rPr lang="en-US" sz="5400" b="1" i="1" dirty="0">
                <a:solidFill>
                  <a:srgbClr val="002060"/>
                </a:solidFill>
              </a:rPr>
              <a:t>What is Medicine?</a:t>
            </a:r>
            <a:endParaRPr lang="ar-S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67639" y="772510"/>
            <a:ext cx="2627604" cy="2499577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978" y="4759796"/>
            <a:ext cx="8860664" cy="1255889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It includes a variety of health care practices evolved to maintain and restore health </a:t>
            </a:r>
            <a:r>
              <a:rPr lang="en-US" sz="2400" b="1" dirty="0" err="1"/>
              <a:t>bynthe</a:t>
            </a:r>
            <a:r>
              <a:rPr lang="en-US" sz="2400" b="1" dirty="0"/>
              <a:t> prevention and     treatment of illness. </a:t>
            </a:r>
            <a:endParaRPr lang="ar-SA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327" y="2159475"/>
            <a:ext cx="2676376" cy="1713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563" y="3217222"/>
            <a:ext cx="3462828" cy="13107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5161" y="2646705"/>
            <a:ext cx="24727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Prevention of disease.</a:t>
            </a:r>
          </a:p>
        </p:txBody>
      </p:sp>
    </p:spTree>
    <p:extLst>
      <p:ext uri="{BB962C8B-B14F-4D97-AF65-F5344CB8AC3E}">
        <p14:creationId xmlns:p14="http://schemas.microsoft.com/office/powerpoint/2010/main" val="12481284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main branches of medicine are: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3341" y="2160588"/>
            <a:ext cx="9272789" cy="3881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1323975" y="3177976"/>
            <a:ext cx="25717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1) Basic sciences of medicine (Anatomy, physiology, Pathology,….)</a:t>
            </a:r>
          </a:p>
        </p:txBody>
      </p:sp>
      <p:sp>
        <p:nvSpPr>
          <p:cNvPr id="6" name="Rectangle 5"/>
          <p:cNvSpPr/>
          <p:nvPr/>
        </p:nvSpPr>
        <p:spPr>
          <a:xfrm>
            <a:off x="4233395" y="3454975"/>
            <a:ext cx="3272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2) Medical Specialties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(</a:t>
            </a:r>
            <a:r>
              <a:rPr lang="en-US" dirty="0"/>
              <a:t>see table-1)</a:t>
            </a:r>
          </a:p>
        </p:txBody>
      </p:sp>
      <p:sp>
        <p:nvSpPr>
          <p:cNvPr id="7" name="Rectangle 6"/>
          <p:cNvSpPr/>
          <p:nvPr/>
        </p:nvSpPr>
        <p:spPr>
          <a:xfrm>
            <a:off x="7677149" y="3288088"/>
            <a:ext cx="26522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3)Interdisciplinary </a:t>
            </a:r>
            <a:r>
              <a:rPr lang="en-US" dirty="0"/>
              <a:t>fields, where different medical specialties are mixed to function in certain occasions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6855796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Table 1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467430"/>
              </p:ext>
            </p:extLst>
          </p:nvPr>
        </p:nvGraphicFramePr>
        <p:xfrm>
          <a:off x="986589" y="1624265"/>
          <a:ext cx="9372600" cy="5113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96281"/>
                <a:gridCol w="4576319"/>
              </a:tblGrid>
              <a:tr h="924113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Subspecialties of internal medicine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Subspecialties of internal medicine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Angiology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Critical  care medicine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Cardiology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Endocrinology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Pulmonology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Hepatology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Pediatrics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Rheumatology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Oncology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Infectious diseases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Neurology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 dirty="0">
                          <a:effectLst/>
                        </a:rPr>
                        <a:t>Dermatology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Gastroenterology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Obstetrics &amp; Gynecology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205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Emergency medicine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Family medicine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2861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400">
                          <a:effectLst/>
                        </a:rPr>
                        <a:t>Psychiatry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677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Some interdisciplinary sub-specialties of medicine include: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395134" cy="3880773"/>
          </a:xfrm>
        </p:spPr>
        <p:txBody>
          <a:bodyPr>
            <a:noAutofit/>
          </a:bodyPr>
          <a:lstStyle/>
          <a:p>
            <a:pPr marL="0" lvl="0" indent="0" algn="l" rtl="0">
              <a:lnSpc>
                <a:spcPct val="200000"/>
              </a:lnSpc>
              <a:buNone/>
            </a:pPr>
            <a:r>
              <a:rPr lang="en-US" sz="2400" i="1" dirty="0"/>
              <a:t>A)</a:t>
            </a:r>
            <a:r>
              <a:rPr lang="en-US" sz="2400" i="1" u="sng" dirty="0"/>
              <a:t>Addiction medicine</a:t>
            </a:r>
            <a:r>
              <a:rPr lang="en-US" sz="2400" dirty="0"/>
              <a:t> deals with the treatment of addiction.</a:t>
            </a:r>
          </a:p>
          <a:p>
            <a:pPr marL="0" lvl="0" indent="0" algn="l" rtl="0">
              <a:lnSpc>
                <a:spcPct val="200000"/>
              </a:lnSpc>
              <a:buNone/>
            </a:pPr>
            <a:r>
              <a:rPr lang="en-US" sz="2400" i="1" dirty="0"/>
              <a:t>B)</a:t>
            </a:r>
            <a:r>
              <a:rPr lang="en-US" sz="2400" i="1" u="sng" dirty="0"/>
              <a:t>Medical ethics</a:t>
            </a:r>
            <a:r>
              <a:rPr lang="en-US" sz="2400" dirty="0"/>
              <a:t> deals with ethical and moral principles that apply values and judgments to the practice of medicine.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2400" i="1" dirty="0"/>
              <a:t>C)</a:t>
            </a:r>
            <a:r>
              <a:rPr lang="en-US" sz="2400" i="1" u="sng" dirty="0"/>
              <a:t>Biomedical Engineering</a:t>
            </a:r>
            <a:r>
              <a:rPr lang="en-US" sz="2400" dirty="0"/>
              <a:t> is a field dealing with the application </a:t>
            </a:r>
            <a:endParaRPr lang="ar-SA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95991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Some interdisciplinary sub-specialties of medicine include: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704624" cy="3880773"/>
          </a:xfrm>
        </p:spPr>
        <p:txBody>
          <a:bodyPr>
            <a:noAutofit/>
          </a:bodyPr>
          <a:lstStyle/>
          <a:p>
            <a:pPr lvl="0" algn="l" rtl="0">
              <a:lnSpc>
                <a:spcPct val="150000"/>
              </a:lnSpc>
            </a:pPr>
            <a:r>
              <a:rPr lang="en-US" sz="2400" i="1" dirty="0" smtClean="0"/>
              <a:t>D)</a:t>
            </a:r>
            <a:r>
              <a:rPr lang="en-US" sz="2400" i="1" u="sng" dirty="0" smtClean="0"/>
              <a:t>Clinical </a:t>
            </a:r>
            <a:r>
              <a:rPr lang="en-US" sz="2400" i="1" u="sng" dirty="0"/>
              <a:t>pharmacology</a:t>
            </a:r>
            <a:r>
              <a:rPr lang="en-US" sz="2400" dirty="0"/>
              <a:t> is concerned with how systems of </a:t>
            </a:r>
            <a:r>
              <a:rPr lang="en-US" sz="2400" u="sng" dirty="0"/>
              <a:t>therapeutics</a:t>
            </a:r>
            <a:r>
              <a:rPr lang="en-US" sz="2400" dirty="0"/>
              <a:t> interact with patients.</a:t>
            </a:r>
          </a:p>
          <a:p>
            <a:pPr lvl="0" algn="l" rtl="0">
              <a:lnSpc>
                <a:spcPct val="150000"/>
              </a:lnSpc>
            </a:pPr>
            <a:r>
              <a:rPr lang="en-US" sz="2400" i="1" dirty="0"/>
              <a:t>E)</a:t>
            </a:r>
            <a:r>
              <a:rPr lang="en-US" sz="2400" i="1" u="sng" dirty="0"/>
              <a:t>Conservation medicine</a:t>
            </a:r>
            <a:r>
              <a:rPr lang="en-US" sz="2400" u="sng" dirty="0"/>
              <a:t> </a:t>
            </a:r>
            <a:r>
              <a:rPr lang="en-US" sz="2400" dirty="0"/>
              <a:t>studies the relationship between human and animal health, and environmental conditions.</a:t>
            </a:r>
          </a:p>
          <a:p>
            <a:pPr lvl="0" algn="l" rtl="0">
              <a:lnSpc>
                <a:spcPct val="150000"/>
              </a:lnSpc>
            </a:pPr>
            <a:r>
              <a:rPr lang="en-US" sz="2400" i="1" dirty="0"/>
              <a:t>F) </a:t>
            </a:r>
            <a:r>
              <a:rPr lang="en-US" sz="2400" i="1" u="sng" dirty="0"/>
              <a:t>Forensic medicine</a:t>
            </a:r>
            <a:r>
              <a:rPr lang="en-US" sz="2400" dirty="0"/>
              <a:t> deals with medical questions in </a:t>
            </a:r>
            <a:r>
              <a:rPr lang="en-US" sz="2400" u="sng" dirty="0"/>
              <a:t>legal</a:t>
            </a:r>
            <a:r>
              <a:rPr lang="en-US" sz="2400" dirty="0"/>
              <a:t> context, such as determination of the time and cause of death, type of weapon used to inflict trauma.</a:t>
            </a:r>
          </a:p>
          <a:p>
            <a:pPr algn="l">
              <a:lnSpc>
                <a:spcPct val="150000"/>
              </a:lnSpc>
            </a:pPr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3014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89747" y="1270000"/>
            <a:ext cx="5823285" cy="5438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884" y="238125"/>
            <a:ext cx="8295216" cy="590550"/>
          </a:xfrm>
        </p:spPr>
        <p:txBody>
          <a:bodyPr>
            <a:noAutofit/>
          </a:bodyPr>
          <a:lstStyle/>
          <a:p>
            <a:pPr algn="ctr" rtl="0"/>
            <a:r>
              <a:rPr lang="en-US" sz="2400" b="1" i="1" u="sng" dirty="0"/>
              <a:t>Terms Pertaining to Human </a:t>
            </a:r>
            <a:r>
              <a:rPr lang="en-US" sz="2400" b="1" i="1" u="sng" dirty="0" smtClean="0"/>
              <a:t>Body</a:t>
            </a:r>
            <a:br>
              <a:rPr lang="en-US" sz="2400" b="1" i="1" u="sng" dirty="0" smtClean="0"/>
            </a:br>
            <a:r>
              <a:rPr lang="en-US" sz="2400" b="1" i="1" u="sng" dirty="0" smtClean="0">
                <a:hlinkClick r:id="rId4"/>
              </a:rPr>
              <a:t>https://www.youtube.com/watch?v=4oNOA3HnGG4</a:t>
            </a:r>
            <a:endParaRPr lang="ar-SA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685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6455" y="-352927"/>
            <a:ext cx="8596668" cy="13208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/>
              <a:t/>
            </a:r>
            <a:br>
              <a:rPr lang="en-US" dirty="0"/>
            </a:br>
            <a:r>
              <a:rPr lang="en-US" b="1" i="1" u="sng" dirty="0"/>
              <a:t>Terms Pertaining to Human Body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228314"/>
              </p:ext>
            </p:extLst>
          </p:nvPr>
        </p:nvGraphicFramePr>
        <p:xfrm>
          <a:off x="764087" y="2020054"/>
          <a:ext cx="9782827" cy="250617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69294"/>
                <a:gridCol w="4056084"/>
                <a:gridCol w="3257449"/>
              </a:tblGrid>
              <a:tr h="43012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 dirty="0">
                          <a:effectLst/>
                        </a:rPr>
                        <a:t>Root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Meaning.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How to pertaining to it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215426">
                <a:tc gridSpan="3"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1. Head and trunk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2159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Cephal / o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Head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Cephalic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21542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Cervic / o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Neck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Cervical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21542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Thorac</a:t>
                      </a:r>
                      <a:r>
                        <a:rPr lang="en-US" sz="1800" dirty="0">
                          <a:effectLst/>
                        </a:rPr>
                        <a:t> / o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Chest – thorax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Thoracic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21542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Abdomin / o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Abdomen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Abdominal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215426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Celi / o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Abdomen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Celiac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  <a:tr h="430127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Lumb / o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>
                          <a:effectLst/>
                        </a:rPr>
                        <a:t>Lumbar region &amp; lower back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800" dirty="0">
                          <a:effectLst/>
                        </a:rPr>
                        <a:t>Lumbar 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228" marR="47228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06935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469</TotalTime>
  <Words>289</Words>
  <Application>Microsoft Office PowerPoint</Application>
  <PresentationFormat>Widescreen</PresentationFormat>
  <Paragraphs>113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Tahoma</vt:lpstr>
      <vt:lpstr>Times New Roman</vt:lpstr>
      <vt:lpstr>Trebuchet MS</vt:lpstr>
      <vt:lpstr>Wingdings 3</vt:lpstr>
      <vt:lpstr>Facet</vt:lpstr>
      <vt:lpstr>Medical Terminology </vt:lpstr>
      <vt:lpstr>Today we will talking about:</vt:lpstr>
      <vt:lpstr>What is Medicine?</vt:lpstr>
      <vt:lpstr>The main branches of medicine are:</vt:lpstr>
      <vt:lpstr>Table 1</vt:lpstr>
      <vt:lpstr>Some interdisciplinary sub-specialties of medicine include: </vt:lpstr>
      <vt:lpstr>Some interdisciplinary sub-specialties of medicine include: </vt:lpstr>
      <vt:lpstr>Terms Pertaining to Human Body https://www.youtube.com/watch?v=4oNOA3HnGG4</vt:lpstr>
      <vt:lpstr> Terms Pertaining to Human Body </vt:lpstr>
      <vt:lpstr>Terms Pertaining to Human Body </vt:lpstr>
      <vt:lpstr>Terms Pertaining to Human Body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Jawher Alhejjy</cp:lastModifiedBy>
  <cp:revision>28</cp:revision>
  <dcterms:created xsi:type="dcterms:W3CDTF">2015-02-02T17:42:37Z</dcterms:created>
  <dcterms:modified xsi:type="dcterms:W3CDTF">2016-02-09T07:29:38Z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50D6EE72-11B7-45A5-A704-291863E3D9F1</vt:lpwstr>
  </property>
  <property fmtid="{D5CDD505-2E9C-101B-9397-08002B2CF9AE}" pid="3" name="ArticulatePath">
    <vt:lpwstr>Presentation1</vt:lpwstr>
  </property>
</Properties>
</file>