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6" r:id="rId4"/>
  </p:sldMasterIdLst>
  <p:notesMasterIdLst>
    <p:notesMasterId r:id="rId26"/>
  </p:notesMasterIdLst>
  <p:sldIdLst>
    <p:sldId id="256" r:id="rId5"/>
    <p:sldId id="293" r:id="rId6"/>
    <p:sldId id="294" r:id="rId7"/>
    <p:sldId id="258" r:id="rId8"/>
    <p:sldId id="264" r:id="rId9"/>
    <p:sldId id="265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63" r:id="rId19"/>
    <p:sldId id="267" r:id="rId20"/>
    <p:sldId id="273" r:id="rId21"/>
    <p:sldId id="278" r:id="rId22"/>
    <p:sldId id="280" r:id="rId23"/>
    <p:sldId id="284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17EB8-00F9-4BBB-A5C1-1E67DC8DB738}" type="datetimeFigureOut">
              <a:rPr lang="en-US"/>
              <a:pPr>
                <a:defRPr/>
              </a:pPr>
              <a:t>9/8/2012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P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CBCFF5-935D-4487-AFA9-E7C7FFF34C5B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143C63-50CB-414B-9A56-5C0447733CD8}" type="slidenum">
              <a:rPr lang="en-PH" smtClean="0"/>
              <a:pPr/>
              <a:t>1</a:t>
            </a:fld>
            <a:endParaRPr lang="en-P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629545-3EAE-418F-B4BA-89B1C19CDF88}" type="slidenum">
              <a:rPr lang="en-PH" smtClean="0"/>
              <a:pPr/>
              <a:t>21</a:t>
            </a:fld>
            <a:endParaRPr lang="en-P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FA9667-E302-4B8A-B7F5-D23E916DD423}" type="slidenum">
              <a:rPr lang="en-PH" smtClean="0"/>
              <a:pPr/>
              <a:t>4</a:t>
            </a:fld>
            <a:endParaRPr lang="en-P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8D5ED0-B6CF-4E91-A924-07A15C150A89}" type="slidenum">
              <a:rPr lang="en-PH" smtClean="0"/>
              <a:pPr/>
              <a:t>5</a:t>
            </a:fld>
            <a:endParaRPr lang="en-P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AFCDF-1AAD-4F7E-A54D-D11E902D9808}" type="slidenum">
              <a:rPr lang="en-PH" smtClean="0"/>
              <a:pPr/>
              <a:t>6</a:t>
            </a:fld>
            <a:endParaRPr lang="en-P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EC1B8A-B2A5-4676-AD54-4BBBCEE42642}" type="slidenum">
              <a:rPr lang="en-PH" smtClean="0"/>
              <a:pPr/>
              <a:t>15</a:t>
            </a:fld>
            <a:endParaRPr lang="en-P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3FD205-B42C-43E1-B76C-E213527E4A68}" type="slidenum">
              <a:rPr lang="en-PH" smtClean="0"/>
              <a:pPr/>
              <a:t>16</a:t>
            </a:fld>
            <a:endParaRPr lang="en-P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40D3EB-A1CC-422C-9025-3697638E52D2}" type="slidenum">
              <a:rPr lang="en-PH" smtClean="0"/>
              <a:pPr/>
              <a:t>17</a:t>
            </a:fld>
            <a:endParaRPr lang="en-P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1EDF96-A7AA-4CEE-8FF0-FF9502DEBBAF}" type="slidenum">
              <a:rPr lang="en-PH" smtClean="0"/>
              <a:pPr/>
              <a:t>18</a:t>
            </a:fld>
            <a:endParaRPr lang="en-P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626FD4-84BE-43FB-9D62-D56A9934A4A7}" type="slidenum">
              <a:rPr lang="en-PH" smtClean="0"/>
              <a:pPr/>
              <a:t>19</a:t>
            </a:fld>
            <a:endParaRPr lang="en-P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FD77-79BB-4896-B575-E595CFC4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12B20-6473-4231-A97D-9F2E246B0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414-4BC4-460A-A6BB-F5473D48A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92BB-16ED-472C-85B4-FB8B3F28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9F82B-46E7-4C12-B7B2-19865DD57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1747-BE5F-4C68-A6F8-48314B94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7B1D-509C-406D-8546-F412E937E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318CF-A746-4CC6-BE87-AF1A9FE4F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43E6-7EC5-4829-9F0D-62868245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6D0D5-39FF-4530-B147-50AC4B774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F320-3907-4DE2-81FD-ABD1C32B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F62D-3E9F-4579-8FC6-F05378FD5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Computer System.ppt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C14656-EAA6-4A68-AE82-4D9B86E5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7" descr="Large confetti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PH" b="1" dirty="0">
                <a:solidFill>
                  <a:schemeClr val="accent5">
                    <a:lumMod val="50000"/>
                  </a:schemeClr>
                </a:solidFill>
                <a:latin typeface="Times New Roman" charset="0"/>
              </a:rPr>
              <a:t>Computer 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5200" y="4953000"/>
            <a:ext cx="2861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Alanoud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Al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Saleh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aditional Arabic" pitchFamily="18" charset="-78"/>
              </a:rPr>
              <a:t>Processing hardware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cs typeface="Majalla UI"/>
            </a:endParaRPr>
          </a:p>
          <a:p>
            <a:pPr algn="l" eaLnBrk="1" hangingPunct="1">
              <a:buFontTx/>
              <a:buNone/>
            </a:pPr>
            <a:r>
              <a:rPr lang="en-US" smtClean="0">
                <a:cs typeface="Majalla UI"/>
              </a:rPr>
              <a:t>-CPU</a:t>
            </a:r>
          </a:p>
          <a:p>
            <a:pPr algn="l" eaLnBrk="1" hangingPunct="1">
              <a:buFontTx/>
              <a:buNone/>
            </a:pPr>
            <a:r>
              <a:rPr lang="en-US" smtClean="0">
                <a:cs typeface="Majalla UI"/>
              </a:rPr>
              <a:t>-Internal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042275" cy="1336675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Traditional Arabic" pitchFamily="18" charset="-78"/>
              </a:rPr>
              <a:t>CPU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066800"/>
            <a:ext cx="8042275" cy="5105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latin typeface="Arial" charset="0"/>
              </a:rPr>
              <a:t>         Small </a:t>
            </a:r>
            <a:r>
              <a:rPr lang="en-US" dirty="0" smtClean="0">
                <a:latin typeface="Arial" charset="0"/>
              </a:rPr>
              <a:t>chip found on the </a:t>
            </a:r>
            <a:r>
              <a:rPr lang="en-US" dirty="0" err="1" smtClean="0">
                <a:latin typeface="Arial" charset="0"/>
              </a:rPr>
              <a:t>motherboard.</a:t>
            </a:r>
            <a:r>
              <a:rPr lang="en-US" dirty="0" err="1" smtClean="0">
                <a:cs typeface="Majalla UI"/>
              </a:rPr>
              <a:t>It</a:t>
            </a:r>
            <a:r>
              <a:rPr lang="en-US" dirty="0" smtClean="0">
                <a:cs typeface="Majalla UI"/>
              </a:rPr>
              <a:t> </a:t>
            </a:r>
            <a:r>
              <a:rPr lang="en-US" dirty="0" smtClean="0">
                <a:cs typeface="Majalla UI"/>
              </a:rPr>
              <a:t>is the brain of the computer, it consists of a control unit that direct the activities of the machine and an arithmetic-logic unit (ALU) to perform mathematical calculations and data </a:t>
            </a:r>
            <a:r>
              <a:rPr lang="en-US" dirty="0" smtClean="0">
                <a:latin typeface="Arial" pitchFamily="34" charset="0"/>
              </a:rPr>
              <a:t>Processing ( transforming data into information) .</a:t>
            </a:r>
          </a:p>
          <a:p>
            <a:pPr eaLnBrk="1" hangingPunct="1">
              <a:buNone/>
            </a:pPr>
            <a:endParaRPr lang="en-US" dirty="0" smtClean="0">
              <a:latin typeface="Arial" pitchFamily="34" charset="0"/>
            </a:endParaRPr>
          </a:p>
          <a:p>
            <a:pPr eaLnBrk="1" hangingPunct="1">
              <a:buNone/>
            </a:pPr>
            <a:endParaRPr lang="en-US" dirty="0" smtClean="0">
              <a:latin typeface="Arial" pitchFamily="34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Arial" pitchFamily="34" charset="0"/>
              </a:rPr>
              <a:t> 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The internal memory or main memory for the permanent storage of software instructions and data.</a:t>
            </a:r>
          </a:p>
        </p:txBody>
      </p:sp>
      <p:pic>
        <p:nvPicPr>
          <p:cNvPr id="4" name="Picture 5" descr="Fig05-0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819400"/>
            <a:ext cx="3588566" cy="18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ig05-0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124200"/>
            <a:ext cx="2601430" cy="154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3733800"/>
            <a:ext cx="1828800" cy="609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Microprocessor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042275" cy="1336675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raditional Arabic" pitchFamily="18" charset="-78"/>
              </a:rPr>
              <a:t>Output devices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95400"/>
            <a:ext cx="8042275" cy="4648200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sz="2800" dirty="0" smtClean="0">
                <a:cs typeface="Majalla UI"/>
              </a:rPr>
              <a:t>After data is processed, results are sent to an output device in the form of hard or soft copy.</a:t>
            </a:r>
          </a:p>
          <a:p>
            <a:pPr algn="l" eaLnBrk="1" hangingPunct="1">
              <a:buFontTx/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cs typeface="Majalla UI"/>
              </a:rPr>
              <a:t>Example:</a:t>
            </a:r>
          </a:p>
          <a:p>
            <a:pPr algn="l" eaLnBrk="1" hangingPunct="1">
              <a:buFontTx/>
              <a:buNone/>
            </a:pPr>
            <a:r>
              <a:rPr lang="en-US" sz="2800" dirty="0" smtClean="0">
                <a:cs typeface="Majalla UI"/>
              </a:rPr>
              <a:t>Hardcopy output devices is the printer.</a:t>
            </a:r>
          </a:p>
          <a:p>
            <a:pPr algn="l" eaLnBrk="1" hangingPunct="1">
              <a:buFontTx/>
              <a:buNone/>
            </a:pPr>
            <a:r>
              <a:rPr lang="en-US" sz="2800" dirty="0" smtClean="0">
                <a:cs typeface="Majalla UI"/>
              </a:rPr>
              <a:t>Softcopy output devices is when the results are displayed on a monitor for direct viewing.</a:t>
            </a:r>
          </a:p>
          <a:p>
            <a:pPr eaLnBrk="1" hangingPunct="1">
              <a:buFontTx/>
              <a:buNone/>
            </a:pPr>
            <a:endParaRPr lang="en-US" dirty="0" smtClean="0">
              <a:cs typeface="Majalla UI"/>
            </a:endParaRPr>
          </a:p>
        </p:txBody>
      </p:sp>
      <p:pic>
        <p:nvPicPr>
          <p:cNvPr id="4" name="Picture 2" descr="Computer%20Moni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953000"/>
            <a:ext cx="1713751" cy="16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pri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876800"/>
            <a:ext cx="2371725" cy="175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aditional Arabic" pitchFamily="18" charset="-78"/>
              </a:rPr>
              <a:t>External storage devices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Finally, processing results can be stored on external storage devices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These are: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-Magnetic storage devices such as disks and tapes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-Optical storage devices</a:t>
            </a:r>
          </a:p>
        </p:txBody>
      </p:sp>
      <p:pic>
        <p:nvPicPr>
          <p:cNvPr id="1026" name="Picture 2" descr="C:\Users\Dell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0"/>
            <a:ext cx="1905000" cy="1914525"/>
          </a:xfrm>
          <a:prstGeom prst="rect">
            <a:avLst/>
          </a:prstGeom>
          <a:noFill/>
        </p:spPr>
      </p:pic>
      <p:pic>
        <p:nvPicPr>
          <p:cNvPr id="1027" name="Picture 3" descr="C:\Users\Dell\Desktop\di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196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743200" y="2420938"/>
            <a:ext cx="3124200" cy="18732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52400" y="1752600"/>
            <a:ext cx="1800225" cy="194468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0"/>
            <a:r>
              <a:rPr lang="en-US" dirty="0"/>
              <a:t>Input devices:</a:t>
            </a:r>
          </a:p>
          <a:p>
            <a:pPr rtl="0"/>
            <a:r>
              <a:rPr lang="en-US" dirty="0"/>
              <a:t>-Keyboard</a:t>
            </a:r>
          </a:p>
          <a:p>
            <a:pPr rtl="0"/>
            <a:r>
              <a:rPr lang="en-US" dirty="0"/>
              <a:t>-Mouse</a:t>
            </a:r>
          </a:p>
          <a:p>
            <a:pPr rtl="0"/>
            <a:r>
              <a:rPr lang="en-US" dirty="0"/>
              <a:t>-Touch screen</a:t>
            </a:r>
          </a:p>
          <a:p>
            <a:pPr rtl="0"/>
            <a:r>
              <a:rPr lang="en-US" dirty="0"/>
              <a:t>-Etc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732588" y="1989138"/>
            <a:ext cx="2106612" cy="16557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Output devices</a:t>
            </a:r>
          </a:p>
          <a:p>
            <a:r>
              <a:rPr lang="en-US" dirty="0"/>
              <a:t>-Video monitor</a:t>
            </a:r>
          </a:p>
          <a:p>
            <a:r>
              <a:rPr lang="en-US" dirty="0"/>
              <a:t>-Printers</a:t>
            </a:r>
          </a:p>
          <a:p>
            <a:r>
              <a:rPr lang="en-US" dirty="0"/>
              <a:t>-Plotters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3048001" y="304800"/>
            <a:ext cx="2387600" cy="13954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Secondary storage</a:t>
            </a:r>
          </a:p>
          <a:p>
            <a:r>
              <a:rPr lang="en-US" dirty="0"/>
              <a:t>-optical disk</a:t>
            </a:r>
          </a:p>
          <a:p>
            <a:r>
              <a:rPr lang="en-US" dirty="0"/>
              <a:t>-Magnetic tape</a:t>
            </a:r>
          </a:p>
          <a:p>
            <a:r>
              <a:rPr lang="en-US" dirty="0"/>
              <a:t>-Magnetic disk</a:t>
            </a: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2916238" y="2636838"/>
            <a:ext cx="25209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Central processing unit</a:t>
            </a:r>
          </a:p>
          <a:p>
            <a:r>
              <a:rPr lang="en-US" sz="1600"/>
              <a:t>-control unit</a:t>
            </a:r>
          </a:p>
          <a:p>
            <a:r>
              <a:rPr lang="en-US" sz="1600"/>
              <a:t>-arithmetic-logic unit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916238" y="3644900"/>
            <a:ext cx="25193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Primary storage</a:t>
            </a: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2051050" y="3068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4284663" y="17732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V="1">
            <a:off x="5940425" y="27082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 flipH="1">
            <a:off x="1547813" y="4221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V="1">
            <a:off x="1547813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>
            <a:off x="5867400" y="4149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 flipV="1">
            <a:off x="7019925" y="36449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Rectangle 21"/>
          <p:cNvSpPr>
            <a:spLocks noChangeArrowheads="1"/>
          </p:cNvSpPr>
          <p:nvPr/>
        </p:nvSpPr>
        <p:spPr bwMode="auto">
          <a:xfrm>
            <a:off x="5940425" y="4292600"/>
            <a:ext cx="15113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Control signal</a:t>
            </a:r>
          </a:p>
        </p:txBody>
      </p:sp>
      <p:sp>
        <p:nvSpPr>
          <p:cNvPr id="19475" name="Rectangle 22"/>
          <p:cNvSpPr>
            <a:spLocks noChangeArrowheads="1"/>
          </p:cNvSpPr>
          <p:nvPr/>
        </p:nvSpPr>
        <p:spPr bwMode="auto">
          <a:xfrm>
            <a:off x="1042988" y="4292600"/>
            <a:ext cx="15113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Control signal</a:t>
            </a:r>
          </a:p>
        </p:txBody>
      </p:sp>
      <p:sp>
        <p:nvSpPr>
          <p:cNvPr id="19478" name="Rectangle 25"/>
          <p:cNvSpPr>
            <a:spLocks noChangeArrowheads="1"/>
          </p:cNvSpPr>
          <p:nvPr/>
        </p:nvSpPr>
        <p:spPr bwMode="auto">
          <a:xfrm>
            <a:off x="5940425" y="2349500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Data flow</a:t>
            </a:r>
          </a:p>
        </p:txBody>
      </p:sp>
      <p:sp>
        <p:nvSpPr>
          <p:cNvPr id="19479" name="Rectangle 26"/>
          <p:cNvSpPr>
            <a:spLocks noChangeArrowheads="1"/>
          </p:cNvSpPr>
          <p:nvPr/>
        </p:nvSpPr>
        <p:spPr bwMode="auto">
          <a:xfrm>
            <a:off x="2057400" y="2743200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Data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fig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8534400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 descr="Large confetti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PH">
                <a:latin typeface="Times New Roman" charset="0"/>
              </a:rPr>
              <a:t>SOFTWARE</a:t>
            </a:r>
          </a:p>
        </p:txBody>
      </p:sp>
      <p:sp>
        <p:nvSpPr>
          <p:cNvPr id="44034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PH">
              <a:latin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latin typeface="Times New Roman" pitchFamily="18" charset="0"/>
              </a:rPr>
              <a:t>Categories of Software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System Software –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programs that take control of the PC on start-up, and then play a central role in everything that happens within a computer system by managing, maintaining, and controlling computer resources.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 Software –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designed and created to perform specific personal, business, scientific processing tasks.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PH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dvAuto="3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Large confetti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042275" cy="1336675"/>
          </a:xfrm>
        </p:spPr>
        <p:txBody>
          <a:bodyPr/>
          <a:lstStyle/>
          <a:p>
            <a:pPr eaLnBrk="1" hangingPunct="1"/>
            <a:r>
              <a:rPr lang="en-PH" dirty="0" smtClean="0">
                <a:latin typeface="Times New Roman" pitchFamily="18" charset="0"/>
              </a:rPr>
              <a:t>Application Software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42275" cy="4343400"/>
          </a:xfrm>
        </p:spPr>
        <p:txBody>
          <a:bodyPr/>
          <a:lstStyle/>
          <a:p>
            <a:pPr eaLnBrk="1" hangingPunct="1"/>
            <a:r>
              <a:rPr lang="en-PH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Word Processing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text editing program.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Types of Word Processors</a:t>
            </a:r>
            <a:endParaRPr lang="en-PH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WordStar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Word perfect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Microsoft Word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PH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Large confetti"/>
          <p:cNvSpPr>
            <a:spLocks noGrp="1"/>
          </p:cNvSpPr>
          <p:nvPr>
            <p:ph type="title"/>
          </p:nvPr>
        </p:nvSpPr>
        <p:spPr>
          <a:xfrm>
            <a:off x="533400" y="-457200"/>
            <a:ext cx="8042275" cy="1336675"/>
          </a:xfrm>
        </p:spPr>
        <p:txBody>
          <a:bodyPr/>
          <a:lstStyle/>
          <a:p>
            <a:pPr eaLnBrk="1" hangingPunct="1"/>
            <a:r>
              <a:rPr lang="en-PH" dirty="0" smtClean="0">
                <a:latin typeface="Times New Roman" pitchFamily="18" charset="0"/>
              </a:rPr>
              <a:t>Application Software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4191000"/>
          </a:xfrm>
        </p:spPr>
        <p:txBody>
          <a:bodyPr/>
          <a:lstStyle/>
          <a:p>
            <a:pPr eaLnBrk="1" hangingPunct="1"/>
            <a:r>
              <a:rPr lang="en-PH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Electronic Spreadsheet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program replacing the traditional financial modeling tools that offer modern improvements in ease of creating, editing, and using of financial models and graphical representations.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Kinds of Electronic Spreadsheet</a:t>
            </a:r>
            <a:endParaRPr lang="en-PH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Lotus 1-2-3	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MS EXCEL</a:t>
            </a:r>
            <a:endParaRPr lang="en-PH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QUATTRO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FRAMEWORK</a:t>
            </a:r>
            <a:endParaRPr lang="en-PH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PH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raditional Arabic" pitchFamily="18" charset="-78"/>
              </a:rPr>
              <a:t>Computer 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Are defined as:</a:t>
            </a:r>
          </a:p>
          <a:p>
            <a:pPr algn="l" eaLnBrk="1" hangingPunct="1">
              <a:buFontTx/>
              <a:buNone/>
            </a:pPr>
            <a:r>
              <a:rPr lang="en-US" sz="2400" dirty="0" smtClean="0">
                <a:cs typeface="Majalla UI"/>
              </a:rPr>
              <a:t>A machine for solving problems. Specifically the modern computer is high-speed electronic computational machine that accepts information in the form of data and instructions through some input device and processes this information with arithmetic and logic operation from a program stored in its memory. The results of processing can be displayed stored or recovered using suitable output devices or transmitted to another location.</a:t>
            </a:r>
          </a:p>
          <a:p>
            <a:pPr algn="l" eaLnBrk="1" hangingPunct="1">
              <a:buFontTx/>
              <a:buNone/>
            </a:pPr>
            <a:endParaRPr lang="en-US" sz="24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Historical perspective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ar-SA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First generation computers (1951-1958)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ar-SA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Second generation computers (1959-1963)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Third generation computers (1963-1970)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Fourth generation computers (1971-1987)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Fifth generation computers (1987-present)</a:t>
            </a:r>
          </a:p>
          <a:p>
            <a:pPr eaLnBrk="1" hangingPunct="1">
              <a:buFont typeface="Wingdings" pitchFamily="2" charset="2"/>
              <a:buChar char="§"/>
            </a:pPr>
            <a:endParaRPr lang="ar-SA" smtClean="0">
              <a:latin typeface="Times New Roman" pitchFamily="18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3" descr="Large confetti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Times New Roman" charset="0"/>
              </a:rPr>
              <a:t>Thank you</a:t>
            </a:r>
            <a:endParaRPr lang="en-PH" dirty="0">
              <a:latin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2275" cy="1139825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Computer system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</a:p>
          <a:p>
            <a:endParaRPr lang="en-US" dirty="0" smtClean="0"/>
          </a:p>
          <a:p>
            <a:r>
              <a:rPr lang="en-US" dirty="0" smtClean="0"/>
              <a:t>Software </a:t>
            </a:r>
          </a:p>
          <a:p>
            <a:endParaRPr lang="en-US" dirty="0" smtClean="0"/>
          </a:p>
          <a:p>
            <a:r>
              <a:rPr lang="en-US" dirty="0" smtClean="0"/>
              <a:t>Computer users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System.ppt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2286000" cy="523875"/>
          </a:xfr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Hardware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5124" name="Footer Placeholder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5638800"/>
            <a:ext cx="2438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Information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33600" y="1295400"/>
            <a:ext cx="67437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</a:rPr>
              <a:t>-</a:t>
            </a:r>
            <a:r>
              <a:rPr lang="en-US" sz="2800" dirty="0">
                <a:latin typeface="Arial" pitchFamily="34" charset="0"/>
              </a:rPr>
              <a:t> the physical components of the computer, including the computer itself and matched peripherals.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2667000"/>
            <a:ext cx="1703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Software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0" y="26670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itchFamily="34" charset="0"/>
              </a:rPr>
              <a:t>-</a:t>
            </a:r>
            <a:r>
              <a:rPr lang="en-US" sz="2800" dirty="0" smtClean="0">
                <a:latin typeface="Arial" pitchFamily="34" charset="0"/>
              </a:rPr>
              <a:t> the </a:t>
            </a:r>
            <a:r>
              <a:rPr lang="en-US" sz="2800" dirty="0">
                <a:latin typeface="Arial" pitchFamily="34" charset="0"/>
              </a:rPr>
              <a:t>programs that run the computer.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" y="3962400"/>
            <a:ext cx="9653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Data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05000" y="3886200"/>
            <a:ext cx="701357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</a:rPr>
              <a:t>- </a:t>
            </a:r>
            <a:r>
              <a:rPr lang="en-US" sz="2800" dirty="0">
                <a:latin typeface="Arial" pitchFamily="34" charset="0"/>
              </a:rPr>
              <a:t>are facts, or unorganized raw materials, which can be made up of words, numbers, images, or sounds.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43200" y="5608638"/>
            <a:ext cx="5324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itchFamily="34" charset="0"/>
              </a:rPr>
              <a:t>–</a:t>
            </a:r>
            <a:r>
              <a:rPr lang="en-US" sz="2800" dirty="0">
                <a:latin typeface="Arial" pitchFamily="34" charset="0"/>
              </a:rPr>
              <a:t> data that has been processed.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990600" y="152400"/>
            <a:ext cx="6248400" cy="838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Computer system elements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latin typeface="Times New Roman" pitchFamily="18" charset="0"/>
              </a:rPr>
              <a:t>Binary System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PH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Bit </a:t>
            </a:r>
            <a:r>
              <a:rPr lang="en-PH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smallest unit of data that a computer uses (microprocessors) . It can be used to represent two states of information, such as Yes or No(0,1).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2463" y="3471863"/>
            <a:ext cx="81105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Byte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equal to 8 Bits. A Byte can represent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256 states of information, for example, 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numbers or a combination of numbers and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letters. 1 Byte could be equal to one character.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>
                <a:latin typeface="Times New Roman" pitchFamily="18" charset="0"/>
              </a:rPr>
              <a:t>Bits on Bytes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1 byte 			= 8 bits</a:t>
            </a:r>
            <a:endParaRPr lang="en-PH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1 kilobyte (K / Kb) 	= 1,024 bytes</a:t>
            </a:r>
            <a:endParaRPr lang="en-PH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1 megabyte (M / MB) 	= 1,048,576 bytes</a:t>
            </a:r>
            <a:endParaRPr lang="en-PH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1 gigabyte (G / GB)	= 1,073,741,824 bytes</a:t>
            </a:r>
            <a:endParaRPr lang="en-PH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1 terabyte (T / TB) 	= 1,099,511,627,776 bytes</a:t>
            </a:r>
            <a:endParaRPr lang="en-PH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Computer System.ppt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dvAuto="5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aditional Arabic" pitchFamily="18" charset="-78"/>
              </a:rPr>
              <a:t>Hardware organization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9750" y="3141663"/>
            <a:ext cx="18002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Input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635375" y="3068638"/>
            <a:ext cx="18002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Processing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6588125" y="3068638"/>
            <a:ext cx="18002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Output</a:t>
            </a: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2339975" y="37893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>
            <a:off x="5435600" y="37163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aditional Arabic" pitchFamily="18" charset="-78"/>
              </a:rPr>
              <a:t>Organization of a computer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It includes at least five hardware components: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-An input device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-A central processing unit (CPU) 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-Internal memory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-An out put device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-An external memory or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aditional Arabic" pitchFamily="18" charset="-78"/>
              </a:rPr>
              <a:t>Input hardware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Refers to input devices from which information can be sent to the processor: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Example: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-Keyboards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-mouse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cs typeface="Majalla UI"/>
              </a:rPr>
              <a:t>-</a:t>
            </a:r>
            <a:r>
              <a:rPr lang="en-US" dirty="0" err="1" smtClean="0">
                <a:cs typeface="Majalla UI"/>
              </a:rPr>
              <a:t>tochscreen,etc</a:t>
            </a:r>
            <a:r>
              <a:rPr lang="en-US" dirty="0" smtClean="0">
                <a:cs typeface="Majalla UI"/>
              </a:rPr>
              <a:t>.</a:t>
            </a:r>
          </a:p>
        </p:txBody>
      </p:sp>
      <p:pic>
        <p:nvPicPr>
          <p:cNvPr id="4" name="Picture 6" descr="key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90800"/>
            <a:ext cx="419100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mous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724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C2E8CC970754D8ADDCFA1B6FF9207" ma:contentTypeVersion="0" ma:contentTypeDescription="Create a new document." ma:contentTypeScope="" ma:versionID="6dad69f0ad3f962ac3a636aa89e5db7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D5CE0C0-8894-40EA-8041-11195DD47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B48D5CF-1085-4AFC-A553-811846648B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CF5644-49C2-4CE8-8389-0509AF88D0D6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653</TotalTime>
  <Words>624</Words>
  <Application>Microsoft Office PowerPoint</Application>
  <PresentationFormat>عرض على الشاشة (3:4)‏</PresentationFormat>
  <Paragraphs>136</Paragraphs>
  <Slides>21</Slides>
  <Notes>10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Breeze</vt:lpstr>
      <vt:lpstr>Computer System</vt:lpstr>
      <vt:lpstr>Computer systems</vt:lpstr>
      <vt:lpstr>  Computer system elements</vt:lpstr>
      <vt:lpstr>الشريحة 4</vt:lpstr>
      <vt:lpstr>Binary System </vt:lpstr>
      <vt:lpstr>Bits on Bytes</vt:lpstr>
      <vt:lpstr>Hardware organization</vt:lpstr>
      <vt:lpstr>Organization of a computer</vt:lpstr>
      <vt:lpstr>Input hardware</vt:lpstr>
      <vt:lpstr>Processing hardware </vt:lpstr>
      <vt:lpstr>CPU</vt:lpstr>
      <vt:lpstr>Output devices</vt:lpstr>
      <vt:lpstr>External storage devices</vt:lpstr>
      <vt:lpstr>الشريحة 14</vt:lpstr>
      <vt:lpstr>الشريحة 15</vt:lpstr>
      <vt:lpstr>SOFTWARE</vt:lpstr>
      <vt:lpstr>Categories of Software</vt:lpstr>
      <vt:lpstr>Application Software</vt:lpstr>
      <vt:lpstr>Application Software</vt:lpstr>
      <vt:lpstr>Historical perspective</vt:lpstr>
      <vt:lpstr>Thank you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abernal</dc:creator>
  <cp:lastModifiedBy>ksu</cp:lastModifiedBy>
  <cp:revision>53</cp:revision>
  <dcterms:created xsi:type="dcterms:W3CDTF">2007-09-13T10:20:27Z</dcterms:created>
  <dcterms:modified xsi:type="dcterms:W3CDTF">2012-09-08T09:32:56Z</dcterms:modified>
</cp:coreProperties>
</file>