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6" r:id="rId4"/>
  </p:sldMasterIdLst>
  <p:notesMasterIdLst>
    <p:notesMasterId r:id="rId26"/>
  </p:notesMasterIdLst>
  <p:sldIdLst>
    <p:sldId id="256" r:id="rId5"/>
    <p:sldId id="293" r:id="rId6"/>
    <p:sldId id="294" r:id="rId7"/>
    <p:sldId id="258" r:id="rId8"/>
    <p:sldId id="264" r:id="rId9"/>
    <p:sldId id="265" r:id="rId10"/>
    <p:sldId id="285" r:id="rId11"/>
    <p:sldId id="286" r:id="rId12"/>
    <p:sldId id="287" r:id="rId13"/>
    <p:sldId id="288" r:id="rId14"/>
    <p:sldId id="289" r:id="rId15"/>
    <p:sldId id="290" r:id="rId16"/>
    <p:sldId id="291" r:id="rId17"/>
    <p:sldId id="292" r:id="rId18"/>
    <p:sldId id="263" r:id="rId19"/>
    <p:sldId id="267" r:id="rId20"/>
    <p:sldId id="273" r:id="rId21"/>
    <p:sldId id="278" r:id="rId22"/>
    <p:sldId id="280" r:id="rId23"/>
    <p:sldId id="284" r:id="rId24"/>
    <p:sldId id="282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84" y="-6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8917EB8-00F9-4BBB-A5C1-1E67DC8DB738}" type="datetimeFigureOut">
              <a:rPr lang="en-US"/>
              <a:pPr>
                <a:defRPr/>
              </a:pPr>
              <a:t>9/8/2012</a:t>
            </a:fld>
            <a:endParaRPr lang="en-P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PH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PH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ACBCFF5-935D-4487-AFA9-E7C7FFF34C5B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PH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6143C63-50CB-414B-9A56-5C0447733CD8}" type="slidenum">
              <a:rPr lang="en-PH" smtClean="0"/>
              <a:pPr/>
              <a:t>1</a:t>
            </a:fld>
            <a:endParaRPr lang="en-PH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PH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B629545-3EAE-418F-B4BA-89B1C19CDF88}" type="slidenum">
              <a:rPr lang="en-PH" smtClean="0"/>
              <a:pPr/>
              <a:t>21</a:t>
            </a:fld>
            <a:endParaRPr lang="en-PH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PH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0FA9667-E302-4B8A-B7F5-D23E916DD423}" type="slidenum">
              <a:rPr lang="en-PH" smtClean="0"/>
              <a:pPr/>
              <a:t>4</a:t>
            </a:fld>
            <a:endParaRPr lang="en-PH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PH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08D5ED0-B6CF-4E91-A924-07A15C150A89}" type="slidenum">
              <a:rPr lang="en-PH" smtClean="0"/>
              <a:pPr/>
              <a:t>5</a:t>
            </a:fld>
            <a:endParaRPr lang="en-PH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PH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C4AFCDF-1AAD-4F7E-A54D-D11E902D9808}" type="slidenum">
              <a:rPr lang="en-PH" smtClean="0"/>
              <a:pPr/>
              <a:t>6</a:t>
            </a:fld>
            <a:endParaRPr lang="en-PH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PH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AEC1B8A-B2A5-4676-AD54-4BBBCEE42642}" type="slidenum">
              <a:rPr lang="en-PH" smtClean="0"/>
              <a:pPr/>
              <a:t>15</a:t>
            </a:fld>
            <a:endParaRPr lang="en-PH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PH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23FD205-B42C-43E1-B76C-E213527E4A68}" type="slidenum">
              <a:rPr lang="en-PH" smtClean="0"/>
              <a:pPr/>
              <a:t>16</a:t>
            </a:fld>
            <a:endParaRPr lang="en-PH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PH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B40D3EB-A1CC-422C-9025-3697638E52D2}" type="slidenum">
              <a:rPr lang="en-PH" smtClean="0"/>
              <a:pPr/>
              <a:t>17</a:t>
            </a:fld>
            <a:endParaRPr lang="en-PH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PH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D1EDF96-A7AA-4CEE-8FF0-FF9502DEBBAF}" type="slidenum">
              <a:rPr lang="en-PH" smtClean="0"/>
              <a:pPr/>
              <a:t>18</a:t>
            </a:fld>
            <a:endParaRPr lang="en-PH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PH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5626FD4-84BE-43FB-9D62-D56A9934A4A7}" type="slidenum">
              <a:rPr lang="en-PH" smtClean="0"/>
              <a:pPr/>
              <a:t>19</a:t>
            </a:fld>
            <a:endParaRPr lang="en-PH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28738" y="1295400"/>
            <a:ext cx="6486525" cy="3152775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/>
          <a:p>
            <a:pPr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/>
            </a:pPr>
            <a:endParaRPr sz="3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rtlCol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 System.ppt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3FD77-79BB-4896-B575-E595CFC476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 System.ppt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012B20-6473-4231-A97D-9F2E246B06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 System.ppt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0B414-4BC4-460A-A6BB-F5473D48A3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 System.ppt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892BB-16ED-472C-85B4-FB8B3F2882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 System.ppt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59F82B-46E7-4C12-B7B2-19865DD57A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 System.ppt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B1747-BE5F-4C68-A6F8-48314B942C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 System.ppt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87B1D-509C-406D-8546-F412E937EC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 System.ppt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318CF-A746-4CC6-BE87-AF1A9FE4F1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 System.ppt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043E6-7EC5-4829-9F0D-628682454E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 System.ppt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6D0D5-39FF-4530-B147-50AC4B7749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 System.ppt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9F320-3907-4DE2-81FD-ABD1C32BE8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Computer System.ppt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7F62D-3E9F-4579-8FC6-F05378FD57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49275" y="107950"/>
            <a:ext cx="8042275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49275" y="1600200"/>
            <a:ext cx="8042275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275" y="62753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113" y="6275388"/>
            <a:ext cx="48402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Computer System.ppt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813" y="6275388"/>
            <a:ext cx="990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8C14656-EAA6-4A68-AE82-4D9B86E5DA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66" r:id="rId9"/>
    <p:sldLayoutId id="2147483867" r:id="rId10"/>
    <p:sldLayoutId id="2147483868" r:id="rId11"/>
    <p:sldLayoutId id="2147483869" r:id="rId1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accent1"/>
          </a:solidFill>
          <a:latin typeface="+mj-lt"/>
          <a:ea typeface="MS PGothic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accent1"/>
          </a:solidFill>
          <a:latin typeface="News Gothic MT" charset="0"/>
          <a:ea typeface="MS PGothic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accent1"/>
          </a:solidFill>
          <a:latin typeface="News Gothic MT" charset="0"/>
          <a:ea typeface="MS PGothic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accent1"/>
          </a:solidFill>
          <a:latin typeface="News Gothic MT" charset="0"/>
          <a:ea typeface="MS PGothic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600">
          <a:solidFill>
            <a:schemeClr val="accent1"/>
          </a:solidFill>
          <a:latin typeface="News Gothic MT" charset="0"/>
          <a:ea typeface="MS PGothic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600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600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600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600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9pPr>
    </p:titleStyle>
    <p:bodyStyle>
      <a:lvl1pPr marL="349250" indent="-349250" algn="l" rtl="0" eaLnBrk="0" fontAlgn="base" hangingPunct="0">
        <a:spcBef>
          <a:spcPts val="2000"/>
        </a:spcBef>
        <a:spcAft>
          <a:spcPct val="0"/>
        </a:spcAft>
        <a:buClr>
          <a:srgbClr val="6FB7D7"/>
        </a:buClr>
        <a:buSzPct val="110000"/>
        <a:buFont typeface="Wingdings 2" pitchFamily="18" charset="2"/>
        <a:buChar char=""/>
        <a:defRPr sz="2400" kern="1200">
          <a:solidFill>
            <a:srgbClr val="595959"/>
          </a:solidFill>
          <a:latin typeface="+mn-lt"/>
          <a:ea typeface="MS PGothic" pitchFamily="34" charset="-128"/>
          <a:cs typeface="ＭＳ Ｐゴシック" charset="0"/>
        </a:defRPr>
      </a:lvl1pPr>
      <a:lvl2pPr marL="685800" indent="-336550" algn="l" rtl="0" eaLnBrk="0" fontAlgn="base" hangingPunct="0">
        <a:spcBef>
          <a:spcPts val="600"/>
        </a:spcBef>
        <a:spcAft>
          <a:spcPct val="0"/>
        </a:spcAft>
        <a:buClr>
          <a:srgbClr val="215D77"/>
        </a:buClr>
        <a:buSzPct val="110000"/>
        <a:buFont typeface="Wingdings 2" pitchFamily="18" charset="2"/>
        <a:buChar char=""/>
        <a:defRPr sz="2200" kern="1200">
          <a:solidFill>
            <a:srgbClr val="595959"/>
          </a:solidFill>
          <a:latin typeface="+mn-lt"/>
          <a:ea typeface="MS PGothic" pitchFamily="34" charset="-128"/>
          <a:cs typeface="+mn-cs"/>
        </a:defRPr>
      </a:lvl2pPr>
      <a:lvl3pPr marL="968375" indent="-282575" algn="l" rtl="0" eaLnBrk="0" fontAlgn="base" hangingPunct="0">
        <a:spcBef>
          <a:spcPts val="600"/>
        </a:spcBef>
        <a:spcAft>
          <a:spcPct val="0"/>
        </a:spcAft>
        <a:buClr>
          <a:srgbClr val="6FB7D7"/>
        </a:buClr>
        <a:buSzPct val="110000"/>
        <a:buFont typeface="Wingdings 2" pitchFamily="18" charset="2"/>
        <a:buChar char=""/>
        <a:defRPr sz="2000" kern="1200">
          <a:solidFill>
            <a:srgbClr val="595959"/>
          </a:solidFill>
          <a:latin typeface="+mn-lt"/>
          <a:ea typeface="MS PGothic" pitchFamily="34" charset="-128"/>
          <a:cs typeface="+mn-cs"/>
        </a:defRPr>
      </a:lvl3pPr>
      <a:lvl4pPr marL="1263650" indent="-295275" algn="l" rtl="0" eaLnBrk="0" fontAlgn="base" hangingPunct="0">
        <a:spcBef>
          <a:spcPts val="600"/>
        </a:spcBef>
        <a:spcAft>
          <a:spcPct val="0"/>
        </a:spcAft>
        <a:buClr>
          <a:srgbClr val="215D77"/>
        </a:buClr>
        <a:buSzPct val="110000"/>
        <a:buFont typeface="Wingdings 2" pitchFamily="18" charset="2"/>
        <a:buChar char=""/>
        <a:defRPr kern="1200">
          <a:solidFill>
            <a:srgbClr val="595959"/>
          </a:solidFill>
          <a:latin typeface="+mn-lt"/>
          <a:ea typeface="MS PGothic" pitchFamily="34" charset="-128"/>
          <a:cs typeface="+mn-cs"/>
        </a:defRPr>
      </a:lvl4pPr>
      <a:lvl5pPr marL="1546225" indent="-282575" algn="l" rtl="0" eaLnBrk="0" fontAlgn="base" hangingPunct="0">
        <a:spcBef>
          <a:spcPts val="600"/>
        </a:spcBef>
        <a:spcAft>
          <a:spcPct val="0"/>
        </a:spcAft>
        <a:buClr>
          <a:srgbClr val="6FB7D7"/>
        </a:buClr>
        <a:buSzPct val="110000"/>
        <a:buFont typeface="Wingdings 2" pitchFamily="18" charset="2"/>
        <a:buChar char=""/>
        <a:defRPr kern="1200">
          <a:solidFill>
            <a:srgbClr val="595959"/>
          </a:solidFill>
          <a:latin typeface="+mn-lt"/>
          <a:ea typeface="MS PGothic" pitchFamily="34" charset="-128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7" descr="Large confetti"/>
          <p:cNvSpPr>
            <a:spLocks noGrp="1"/>
          </p:cNvSpPr>
          <p:nvPr>
            <p:ph type="ctrTitle"/>
          </p:nvPr>
        </p:nvSpPr>
        <p:spPr>
          <a:xfrm>
            <a:off x="1322388" y="1524000"/>
            <a:ext cx="6499225" cy="172561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PH" b="1" dirty="0">
                <a:solidFill>
                  <a:schemeClr val="accent5">
                    <a:lumMod val="50000"/>
                  </a:schemeClr>
                </a:solidFill>
                <a:latin typeface="Times New Roman" charset="0"/>
              </a:rPr>
              <a:t>Computer System</a:t>
            </a:r>
          </a:p>
        </p:txBody>
      </p:sp>
      <p:sp>
        <p:nvSpPr>
          <p:cNvPr id="3" name="Rectangle 2"/>
          <p:cNvSpPr/>
          <p:nvPr/>
        </p:nvSpPr>
        <p:spPr>
          <a:xfrm>
            <a:off x="3505200" y="4953000"/>
            <a:ext cx="28611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 smtClean="0">
                <a:solidFill>
                  <a:schemeClr val="bg2">
                    <a:lumMod val="50000"/>
                  </a:schemeClr>
                </a:solidFill>
              </a:rPr>
              <a:t>Alanoud</a:t>
            </a: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</a:rPr>
              <a:t> Al </a:t>
            </a:r>
            <a:r>
              <a:rPr lang="en-US" sz="2800" b="1" dirty="0" err="1" smtClean="0">
                <a:solidFill>
                  <a:schemeClr val="bg2">
                    <a:lumMod val="50000"/>
                  </a:schemeClr>
                </a:solidFill>
              </a:rPr>
              <a:t>Saleh</a:t>
            </a:r>
            <a:endParaRPr lang="en-US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Traditional Arabic" pitchFamily="18" charset="-78"/>
              </a:rPr>
              <a:t>Processing hardware	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en-US" smtClean="0">
              <a:cs typeface="Majalla UI"/>
            </a:endParaRPr>
          </a:p>
          <a:p>
            <a:pPr algn="l" eaLnBrk="1" hangingPunct="1">
              <a:buFontTx/>
              <a:buNone/>
            </a:pPr>
            <a:r>
              <a:rPr lang="en-US" smtClean="0">
                <a:cs typeface="Majalla UI"/>
              </a:rPr>
              <a:t>-CPU</a:t>
            </a:r>
          </a:p>
          <a:p>
            <a:pPr algn="l" eaLnBrk="1" hangingPunct="1">
              <a:buFontTx/>
              <a:buNone/>
            </a:pPr>
            <a:r>
              <a:rPr lang="en-US" smtClean="0">
                <a:cs typeface="Majalla UI"/>
              </a:rPr>
              <a:t>-Internal memory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304800"/>
            <a:ext cx="8042275" cy="1336675"/>
          </a:xfrm>
        </p:spPr>
        <p:txBody>
          <a:bodyPr/>
          <a:lstStyle/>
          <a:p>
            <a:pPr eaLnBrk="1" hangingPunct="1"/>
            <a:r>
              <a:rPr lang="en-US" b="1" dirty="0" smtClean="0">
                <a:cs typeface="Traditional Arabic" pitchFamily="18" charset="-78"/>
              </a:rPr>
              <a:t>CPU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549275" y="1066800"/>
            <a:ext cx="8042275" cy="5105400"/>
          </a:xfrm>
        </p:spPr>
        <p:txBody>
          <a:bodyPr/>
          <a:lstStyle/>
          <a:p>
            <a:pPr eaLnBrk="1" hangingPunct="1">
              <a:buNone/>
            </a:pPr>
            <a:r>
              <a:rPr lang="en-US" dirty="0" smtClean="0">
                <a:latin typeface="Arial" charset="0"/>
              </a:rPr>
              <a:t>         Small </a:t>
            </a:r>
            <a:r>
              <a:rPr lang="en-US" dirty="0" smtClean="0">
                <a:latin typeface="Arial" charset="0"/>
              </a:rPr>
              <a:t>chip found on the </a:t>
            </a:r>
            <a:r>
              <a:rPr lang="en-US" dirty="0" err="1" smtClean="0">
                <a:latin typeface="Arial" charset="0"/>
              </a:rPr>
              <a:t>motherboard.</a:t>
            </a:r>
            <a:r>
              <a:rPr lang="en-US" dirty="0" err="1" smtClean="0">
                <a:cs typeface="Majalla UI"/>
              </a:rPr>
              <a:t>It</a:t>
            </a:r>
            <a:r>
              <a:rPr lang="en-US" dirty="0" smtClean="0">
                <a:cs typeface="Majalla UI"/>
              </a:rPr>
              <a:t> </a:t>
            </a:r>
            <a:r>
              <a:rPr lang="en-US" dirty="0" smtClean="0">
                <a:cs typeface="Majalla UI"/>
              </a:rPr>
              <a:t>is the brain of the computer, it consists of a control unit that direct the activities of the machine and an arithmetic-logic unit (ALU) to perform mathematical calculations and data </a:t>
            </a:r>
            <a:r>
              <a:rPr lang="en-US" dirty="0" smtClean="0">
                <a:latin typeface="Arial" pitchFamily="34" charset="0"/>
              </a:rPr>
              <a:t>Processing ( transforming data into information) .</a:t>
            </a:r>
          </a:p>
          <a:p>
            <a:pPr eaLnBrk="1" hangingPunct="1">
              <a:buNone/>
            </a:pPr>
            <a:endParaRPr lang="en-US" dirty="0" smtClean="0">
              <a:latin typeface="Arial" pitchFamily="34" charset="0"/>
            </a:endParaRPr>
          </a:p>
          <a:p>
            <a:pPr eaLnBrk="1" hangingPunct="1">
              <a:buNone/>
            </a:pPr>
            <a:endParaRPr lang="en-US" dirty="0" smtClean="0">
              <a:latin typeface="Arial" pitchFamily="34" charset="0"/>
            </a:endParaRPr>
          </a:p>
          <a:p>
            <a:pPr eaLnBrk="1" hangingPunct="1">
              <a:buNone/>
            </a:pPr>
            <a:r>
              <a:rPr lang="en-US" dirty="0" smtClean="0">
                <a:latin typeface="Arial" pitchFamily="34" charset="0"/>
              </a:rPr>
              <a:t> </a:t>
            </a:r>
          </a:p>
          <a:p>
            <a:pPr algn="l" eaLnBrk="1" hangingPunct="1">
              <a:buFontTx/>
              <a:buNone/>
            </a:pPr>
            <a:r>
              <a:rPr lang="en-US" dirty="0" smtClean="0">
                <a:cs typeface="Majalla UI"/>
              </a:rPr>
              <a:t>The internal memory or main memory for the permanent storage of software instructions and data.</a:t>
            </a:r>
          </a:p>
        </p:txBody>
      </p:sp>
      <p:pic>
        <p:nvPicPr>
          <p:cNvPr id="4" name="Picture 5" descr="Fig05-0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76800" y="2819400"/>
            <a:ext cx="3588566" cy="188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Fig05-0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09800" y="3124200"/>
            <a:ext cx="2601430" cy="154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838200" y="3733800"/>
            <a:ext cx="1828800" cy="6096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Microprocessor</a:t>
            </a:r>
            <a:endParaRPr lang="en-US" sz="16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228600"/>
            <a:ext cx="8042275" cy="1336675"/>
          </a:xfrm>
        </p:spPr>
        <p:txBody>
          <a:bodyPr/>
          <a:lstStyle/>
          <a:p>
            <a:pPr eaLnBrk="1" hangingPunct="1"/>
            <a:r>
              <a:rPr lang="en-US" dirty="0" smtClean="0">
                <a:cs typeface="Traditional Arabic" pitchFamily="18" charset="-78"/>
              </a:rPr>
              <a:t>Output devices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549275" y="1295400"/>
            <a:ext cx="8042275" cy="4648200"/>
          </a:xfrm>
        </p:spPr>
        <p:txBody>
          <a:bodyPr/>
          <a:lstStyle/>
          <a:p>
            <a:pPr algn="l" eaLnBrk="1" hangingPunct="1">
              <a:buFontTx/>
              <a:buNone/>
            </a:pPr>
            <a:r>
              <a:rPr lang="en-US" sz="2800" dirty="0" smtClean="0">
                <a:cs typeface="Majalla UI"/>
              </a:rPr>
              <a:t>After data is processed, results are sent to an output device in the form of hard or soft copy.</a:t>
            </a:r>
          </a:p>
          <a:p>
            <a:pPr algn="l" eaLnBrk="1" hangingPunct="1">
              <a:buFontTx/>
              <a:buNone/>
            </a:pPr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  <a:cs typeface="Majalla UI"/>
              </a:rPr>
              <a:t>Example:</a:t>
            </a:r>
          </a:p>
          <a:p>
            <a:pPr algn="l" eaLnBrk="1" hangingPunct="1">
              <a:buFontTx/>
              <a:buNone/>
            </a:pPr>
            <a:r>
              <a:rPr lang="en-US" sz="2800" dirty="0" smtClean="0">
                <a:cs typeface="Majalla UI"/>
              </a:rPr>
              <a:t>Hardcopy output devices is the printer.</a:t>
            </a:r>
          </a:p>
          <a:p>
            <a:pPr algn="l" eaLnBrk="1" hangingPunct="1">
              <a:buFontTx/>
              <a:buNone/>
            </a:pPr>
            <a:r>
              <a:rPr lang="en-US" sz="2800" dirty="0" smtClean="0">
                <a:cs typeface="Majalla UI"/>
              </a:rPr>
              <a:t>Softcopy output devices is when the results are displayed on a monitor for direct viewing.</a:t>
            </a:r>
          </a:p>
          <a:p>
            <a:pPr eaLnBrk="1" hangingPunct="1">
              <a:buFontTx/>
              <a:buNone/>
            </a:pPr>
            <a:endParaRPr lang="en-US" dirty="0" smtClean="0">
              <a:cs typeface="Majalla UI"/>
            </a:endParaRPr>
          </a:p>
        </p:txBody>
      </p:sp>
      <p:pic>
        <p:nvPicPr>
          <p:cNvPr id="4" name="Picture 2" descr="Computer%20Monit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4953000"/>
            <a:ext cx="1713751" cy="1643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print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876800"/>
            <a:ext cx="2371725" cy="1757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Traditional Arabic" pitchFamily="18" charset="-78"/>
              </a:rPr>
              <a:t>External storage devices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eaLnBrk="1" hangingPunct="1">
              <a:buFontTx/>
              <a:buNone/>
            </a:pPr>
            <a:r>
              <a:rPr lang="en-US" dirty="0" smtClean="0">
                <a:cs typeface="Majalla UI"/>
              </a:rPr>
              <a:t>Finally, processing results can be stored on external storage devices</a:t>
            </a:r>
          </a:p>
          <a:p>
            <a:pPr algn="l" eaLnBrk="1" hangingPunct="1">
              <a:buFontTx/>
              <a:buNone/>
            </a:pPr>
            <a:r>
              <a:rPr lang="en-US" dirty="0" smtClean="0">
                <a:cs typeface="Majalla UI"/>
              </a:rPr>
              <a:t>These are:</a:t>
            </a:r>
          </a:p>
          <a:p>
            <a:pPr algn="l" eaLnBrk="1" hangingPunct="1">
              <a:buFontTx/>
              <a:buNone/>
            </a:pPr>
            <a:r>
              <a:rPr lang="en-US" dirty="0" smtClean="0">
                <a:cs typeface="Majalla UI"/>
              </a:rPr>
              <a:t>-Magnetic storage devices such as disks and tapes</a:t>
            </a:r>
          </a:p>
          <a:p>
            <a:pPr algn="l" eaLnBrk="1" hangingPunct="1">
              <a:buFontTx/>
              <a:buNone/>
            </a:pPr>
            <a:r>
              <a:rPr lang="en-US" dirty="0" smtClean="0">
                <a:cs typeface="Majalla UI"/>
              </a:rPr>
              <a:t>-Optical storage devices</a:t>
            </a:r>
          </a:p>
        </p:txBody>
      </p:sp>
      <p:pic>
        <p:nvPicPr>
          <p:cNvPr id="1026" name="Picture 2" descr="C:\Users\Dell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4572000"/>
            <a:ext cx="1905000" cy="1914525"/>
          </a:xfrm>
          <a:prstGeom prst="rect">
            <a:avLst/>
          </a:prstGeom>
          <a:noFill/>
        </p:spPr>
      </p:pic>
      <p:pic>
        <p:nvPicPr>
          <p:cNvPr id="1027" name="Picture 3" descr="C:\Users\Dell\Desktop\dis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4419600"/>
            <a:ext cx="2466975" cy="184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ChangeArrowheads="1"/>
          </p:cNvSpPr>
          <p:nvPr/>
        </p:nvSpPr>
        <p:spPr bwMode="auto">
          <a:xfrm>
            <a:off x="2743200" y="2420938"/>
            <a:ext cx="3124200" cy="187325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9460" name="Rectangle 6"/>
          <p:cNvSpPr>
            <a:spLocks noChangeArrowheads="1"/>
          </p:cNvSpPr>
          <p:nvPr/>
        </p:nvSpPr>
        <p:spPr bwMode="auto">
          <a:xfrm>
            <a:off x="152400" y="1752600"/>
            <a:ext cx="1800225" cy="1944687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rtl="0"/>
            <a:r>
              <a:rPr lang="en-US" dirty="0"/>
              <a:t>Input devices:</a:t>
            </a:r>
          </a:p>
          <a:p>
            <a:pPr rtl="0"/>
            <a:r>
              <a:rPr lang="en-US" dirty="0"/>
              <a:t>-Keyboard</a:t>
            </a:r>
          </a:p>
          <a:p>
            <a:pPr rtl="0"/>
            <a:r>
              <a:rPr lang="en-US" dirty="0"/>
              <a:t>-Mouse</a:t>
            </a:r>
          </a:p>
          <a:p>
            <a:pPr rtl="0"/>
            <a:r>
              <a:rPr lang="en-US" dirty="0"/>
              <a:t>-Touch screen</a:t>
            </a:r>
          </a:p>
          <a:p>
            <a:pPr rtl="0"/>
            <a:r>
              <a:rPr lang="en-US" dirty="0"/>
              <a:t>-Etc</a:t>
            </a:r>
          </a:p>
        </p:txBody>
      </p:sp>
      <p:sp>
        <p:nvSpPr>
          <p:cNvPr id="19461" name="Rectangle 7"/>
          <p:cNvSpPr>
            <a:spLocks noChangeArrowheads="1"/>
          </p:cNvSpPr>
          <p:nvPr/>
        </p:nvSpPr>
        <p:spPr bwMode="auto">
          <a:xfrm>
            <a:off x="6732588" y="1989138"/>
            <a:ext cx="2106612" cy="1655762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dirty="0"/>
              <a:t>Output devices</a:t>
            </a:r>
          </a:p>
          <a:p>
            <a:r>
              <a:rPr lang="en-US" dirty="0"/>
              <a:t>-Video monitor</a:t>
            </a:r>
          </a:p>
          <a:p>
            <a:r>
              <a:rPr lang="en-US" dirty="0"/>
              <a:t>-Printers</a:t>
            </a:r>
          </a:p>
          <a:p>
            <a:r>
              <a:rPr lang="en-US" dirty="0"/>
              <a:t>-Plotters</a:t>
            </a:r>
          </a:p>
        </p:txBody>
      </p:sp>
      <p:sp>
        <p:nvSpPr>
          <p:cNvPr id="19462" name="Rectangle 8"/>
          <p:cNvSpPr>
            <a:spLocks noChangeArrowheads="1"/>
          </p:cNvSpPr>
          <p:nvPr/>
        </p:nvSpPr>
        <p:spPr bwMode="auto">
          <a:xfrm>
            <a:off x="3048001" y="304800"/>
            <a:ext cx="2387600" cy="1395413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dirty="0"/>
              <a:t>Secondary storage</a:t>
            </a:r>
          </a:p>
          <a:p>
            <a:r>
              <a:rPr lang="en-US" dirty="0"/>
              <a:t>-optical disk</a:t>
            </a:r>
          </a:p>
          <a:p>
            <a:r>
              <a:rPr lang="en-US" dirty="0"/>
              <a:t>-Magnetic tape</a:t>
            </a:r>
          </a:p>
          <a:p>
            <a:r>
              <a:rPr lang="en-US" dirty="0"/>
              <a:t>-Magnetic disk</a:t>
            </a:r>
          </a:p>
        </p:txBody>
      </p:sp>
      <p:sp>
        <p:nvSpPr>
          <p:cNvPr id="19463" name="Rectangle 9"/>
          <p:cNvSpPr>
            <a:spLocks noChangeArrowheads="1"/>
          </p:cNvSpPr>
          <p:nvPr/>
        </p:nvSpPr>
        <p:spPr bwMode="auto">
          <a:xfrm>
            <a:off x="2916238" y="2636838"/>
            <a:ext cx="2520950" cy="720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/>
              <a:t>Central processing unit</a:t>
            </a:r>
          </a:p>
          <a:p>
            <a:r>
              <a:rPr lang="en-US" sz="1600"/>
              <a:t>-control unit</a:t>
            </a:r>
          </a:p>
          <a:p>
            <a:r>
              <a:rPr lang="en-US" sz="1600"/>
              <a:t>-arithmetic-logic unit</a:t>
            </a:r>
          </a:p>
        </p:txBody>
      </p:sp>
      <p:sp>
        <p:nvSpPr>
          <p:cNvPr id="19464" name="Rectangle 10"/>
          <p:cNvSpPr>
            <a:spLocks noChangeArrowheads="1"/>
          </p:cNvSpPr>
          <p:nvPr/>
        </p:nvSpPr>
        <p:spPr bwMode="auto">
          <a:xfrm>
            <a:off x="2916238" y="3644900"/>
            <a:ext cx="2519362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Primary storage</a:t>
            </a:r>
          </a:p>
        </p:txBody>
      </p:sp>
      <p:sp>
        <p:nvSpPr>
          <p:cNvPr id="19465" name="Line 11"/>
          <p:cNvSpPr>
            <a:spLocks noChangeShapeType="1"/>
          </p:cNvSpPr>
          <p:nvPr/>
        </p:nvSpPr>
        <p:spPr bwMode="auto">
          <a:xfrm>
            <a:off x="2051050" y="3068638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66" name="Line 12"/>
          <p:cNvSpPr>
            <a:spLocks noChangeShapeType="1"/>
          </p:cNvSpPr>
          <p:nvPr/>
        </p:nvSpPr>
        <p:spPr bwMode="auto">
          <a:xfrm>
            <a:off x="4284663" y="1773238"/>
            <a:ext cx="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67" name="Line 13"/>
          <p:cNvSpPr>
            <a:spLocks noChangeShapeType="1"/>
          </p:cNvSpPr>
          <p:nvPr/>
        </p:nvSpPr>
        <p:spPr bwMode="auto">
          <a:xfrm flipV="1">
            <a:off x="5940425" y="2708275"/>
            <a:ext cx="7191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70" name="Line 16"/>
          <p:cNvSpPr>
            <a:spLocks noChangeShapeType="1"/>
          </p:cNvSpPr>
          <p:nvPr/>
        </p:nvSpPr>
        <p:spPr bwMode="auto">
          <a:xfrm flipH="1">
            <a:off x="1547813" y="4221163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71" name="Line 17"/>
          <p:cNvSpPr>
            <a:spLocks noChangeShapeType="1"/>
          </p:cNvSpPr>
          <p:nvPr/>
        </p:nvSpPr>
        <p:spPr bwMode="auto">
          <a:xfrm flipV="1">
            <a:off x="1547813" y="3716338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72" name="Line 18"/>
          <p:cNvSpPr>
            <a:spLocks noChangeShapeType="1"/>
          </p:cNvSpPr>
          <p:nvPr/>
        </p:nvSpPr>
        <p:spPr bwMode="auto">
          <a:xfrm>
            <a:off x="5867400" y="4149725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73" name="Line 19"/>
          <p:cNvSpPr>
            <a:spLocks noChangeShapeType="1"/>
          </p:cNvSpPr>
          <p:nvPr/>
        </p:nvSpPr>
        <p:spPr bwMode="auto">
          <a:xfrm flipV="1">
            <a:off x="7019925" y="3644900"/>
            <a:ext cx="0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74" name="Rectangle 21"/>
          <p:cNvSpPr>
            <a:spLocks noChangeArrowheads="1"/>
          </p:cNvSpPr>
          <p:nvPr/>
        </p:nvSpPr>
        <p:spPr bwMode="auto">
          <a:xfrm>
            <a:off x="5940425" y="4292600"/>
            <a:ext cx="1511300" cy="3603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/>
              <a:t>Control signal</a:t>
            </a:r>
          </a:p>
        </p:txBody>
      </p:sp>
      <p:sp>
        <p:nvSpPr>
          <p:cNvPr id="19475" name="Rectangle 22"/>
          <p:cNvSpPr>
            <a:spLocks noChangeArrowheads="1"/>
          </p:cNvSpPr>
          <p:nvPr/>
        </p:nvSpPr>
        <p:spPr bwMode="auto">
          <a:xfrm>
            <a:off x="1042988" y="4292600"/>
            <a:ext cx="1511300" cy="3603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/>
              <a:t>Control signal</a:t>
            </a:r>
          </a:p>
        </p:txBody>
      </p:sp>
      <p:sp>
        <p:nvSpPr>
          <p:cNvPr id="19478" name="Rectangle 25"/>
          <p:cNvSpPr>
            <a:spLocks noChangeArrowheads="1"/>
          </p:cNvSpPr>
          <p:nvPr/>
        </p:nvSpPr>
        <p:spPr bwMode="auto">
          <a:xfrm>
            <a:off x="5940425" y="2349500"/>
            <a:ext cx="647700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/>
              <a:t>Data flow</a:t>
            </a:r>
          </a:p>
        </p:txBody>
      </p:sp>
      <p:sp>
        <p:nvSpPr>
          <p:cNvPr id="19479" name="Rectangle 26"/>
          <p:cNvSpPr>
            <a:spLocks noChangeArrowheads="1"/>
          </p:cNvSpPr>
          <p:nvPr/>
        </p:nvSpPr>
        <p:spPr bwMode="auto">
          <a:xfrm>
            <a:off x="2057400" y="2743200"/>
            <a:ext cx="647700" cy="288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dirty="0"/>
              <a:t>Data flow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fig3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52400"/>
            <a:ext cx="8534400" cy="651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z="1400" smtClean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Computer System.ppt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 descr="Large confetti"/>
          <p:cNvSpPr>
            <a:spLocks noGrp="1"/>
          </p:cNvSpPr>
          <p:nvPr>
            <p:ph type="ctrTitle"/>
          </p:nvPr>
        </p:nvSpPr>
        <p:spPr>
          <a:xfrm>
            <a:off x="1322388" y="1524000"/>
            <a:ext cx="6499225" cy="172561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PH">
                <a:latin typeface="Times New Roman" charset="0"/>
              </a:rPr>
              <a:t>SOFTWARE</a:t>
            </a:r>
          </a:p>
        </p:txBody>
      </p:sp>
      <p:sp>
        <p:nvSpPr>
          <p:cNvPr id="44034" name="Subtitle 2"/>
          <p:cNvSpPr>
            <a:spLocks noGrp="1"/>
          </p:cNvSpPr>
          <p:nvPr>
            <p:ph type="subTitle" idx="1"/>
          </p:nvPr>
        </p:nvSpPr>
        <p:spPr>
          <a:xfrm>
            <a:off x="1322388" y="3298825"/>
            <a:ext cx="6499225" cy="9175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PH">
              <a:latin typeface="Times New Roman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3" descr="Large confetti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PH" smtClean="0">
                <a:latin typeface="Times New Roman" pitchFamily="18" charset="0"/>
              </a:rPr>
              <a:t>Categories of Software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System Software –</a:t>
            </a:r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programs that take control of the PC on start-up, and then play a central role in everything that happens within a computer system by managing, maintaining, and controlling computer resources.</a:t>
            </a:r>
            <a:endParaRPr lang="en-PH" sz="2800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en-US" sz="28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Application Software –</a:t>
            </a:r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designed and created to perform specific personal, business, scientific processing tasks.</a:t>
            </a:r>
            <a:endParaRPr lang="en-PH" sz="2800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en-PH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484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z="1400" smtClean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Computer System.ppt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bldLvl="3" advAuto="300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 descr="Large confetti"/>
          <p:cNvSpPr>
            <a:spLocks noGrp="1"/>
          </p:cNvSpPr>
          <p:nvPr>
            <p:ph type="title"/>
          </p:nvPr>
        </p:nvSpPr>
        <p:spPr>
          <a:xfrm>
            <a:off x="533400" y="-381000"/>
            <a:ext cx="8042275" cy="1336675"/>
          </a:xfrm>
        </p:spPr>
        <p:txBody>
          <a:bodyPr/>
          <a:lstStyle/>
          <a:p>
            <a:pPr eaLnBrk="1" hangingPunct="1"/>
            <a:r>
              <a:rPr lang="en-PH" dirty="0" smtClean="0">
                <a:latin typeface="Times New Roman" pitchFamily="18" charset="0"/>
              </a:rPr>
              <a:t>Application Software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042275" cy="4343400"/>
          </a:xfrm>
        </p:spPr>
        <p:txBody>
          <a:bodyPr/>
          <a:lstStyle/>
          <a:p>
            <a:pPr eaLnBrk="1" hangingPunct="1"/>
            <a:r>
              <a:rPr lang="en-PH" sz="28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Word Processing</a:t>
            </a:r>
          </a:p>
          <a:p>
            <a:pPr eaLnBrk="1" hangingPunct="1">
              <a:buFontTx/>
              <a:buNone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	–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a text editing program.</a:t>
            </a:r>
          </a:p>
          <a:p>
            <a:pPr eaLnBrk="1" hangingPunct="1">
              <a:buFontTx/>
              <a:buNone/>
            </a:pP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Types of Word Processors</a:t>
            </a:r>
            <a:endParaRPr lang="en-PH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en-US" sz="2800" dirty="0" smtClean="0">
                <a:latin typeface="Arial" pitchFamily="34" charset="0"/>
                <a:cs typeface="Arial" pitchFamily="34" charset="0"/>
              </a:rPr>
              <a:t>WordStar</a:t>
            </a:r>
            <a:endParaRPr lang="en-PH" sz="2800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en-US" sz="2800" dirty="0" smtClean="0">
                <a:latin typeface="Arial" pitchFamily="34" charset="0"/>
                <a:cs typeface="Arial" pitchFamily="34" charset="0"/>
              </a:rPr>
              <a:t>Word perfect</a:t>
            </a:r>
            <a:endParaRPr lang="en-PH" sz="2800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en-US" sz="2800" dirty="0" smtClean="0">
                <a:latin typeface="Arial" pitchFamily="34" charset="0"/>
                <a:cs typeface="Arial" pitchFamily="34" charset="0"/>
              </a:rPr>
              <a:t>Microsoft Word</a:t>
            </a:r>
            <a:endParaRPr lang="en-PH" sz="28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Tx/>
              <a:buNone/>
            </a:pPr>
            <a:endParaRPr lang="en-PH" sz="28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Tx/>
              <a:buNone/>
            </a:pPr>
            <a:endParaRPr lang="en-PH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60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z="1400" smtClean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Computer System.ppt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 descr="Large confetti"/>
          <p:cNvSpPr>
            <a:spLocks noGrp="1"/>
          </p:cNvSpPr>
          <p:nvPr>
            <p:ph type="title"/>
          </p:nvPr>
        </p:nvSpPr>
        <p:spPr>
          <a:xfrm>
            <a:off x="533400" y="-457200"/>
            <a:ext cx="8042275" cy="1336675"/>
          </a:xfrm>
        </p:spPr>
        <p:txBody>
          <a:bodyPr/>
          <a:lstStyle/>
          <a:p>
            <a:pPr eaLnBrk="1" hangingPunct="1"/>
            <a:r>
              <a:rPr lang="en-PH" dirty="0" smtClean="0">
                <a:latin typeface="Times New Roman" pitchFamily="18" charset="0"/>
              </a:rPr>
              <a:t>Application Software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8001000" cy="4191000"/>
          </a:xfrm>
        </p:spPr>
        <p:txBody>
          <a:bodyPr/>
          <a:lstStyle/>
          <a:p>
            <a:pPr eaLnBrk="1" hangingPunct="1"/>
            <a:r>
              <a:rPr lang="en-PH" sz="28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Electronic Spreadsheet</a:t>
            </a:r>
          </a:p>
          <a:p>
            <a:pPr eaLnBrk="1" hangingPunct="1">
              <a:buFontTx/>
              <a:buNone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	–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is a program replacing the traditional financial modeling tools that offer modern improvements in ease of creating, editing, and using of financial models and graphical representations.</a:t>
            </a:r>
          </a:p>
          <a:p>
            <a:pPr eaLnBrk="1" hangingPunct="1">
              <a:buFontTx/>
              <a:buNone/>
            </a:pP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Kinds of Electronic Spreadsheet</a:t>
            </a:r>
            <a:endParaRPr lang="en-PH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en-US" sz="2000" dirty="0" smtClean="0">
                <a:latin typeface="Arial" pitchFamily="34" charset="0"/>
                <a:cs typeface="Arial" pitchFamily="34" charset="0"/>
              </a:rPr>
              <a:t>Lotus 1-2-3	</a:t>
            </a:r>
          </a:p>
          <a:p>
            <a:pPr eaLnBrk="1" hangingPunct="1"/>
            <a:r>
              <a:rPr lang="en-US" sz="2000" dirty="0" smtClean="0">
                <a:latin typeface="Arial" pitchFamily="34" charset="0"/>
                <a:cs typeface="Arial" pitchFamily="34" charset="0"/>
              </a:rPr>
              <a:t>MS EXCEL</a:t>
            </a:r>
            <a:endParaRPr lang="en-PH" sz="2000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en-US" sz="2000" dirty="0" smtClean="0">
                <a:latin typeface="Arial" pitchFamily="34" charset="0"/>
                <a:cs typeface="Arial" pitchFamily="34" charset="0"/>
              </a:rPr>
              <a:t>QUATTRO</a:t>
            </a:r>
          </a:p>
          <a:p>
            <a:pPr eaLnBrk="1" hangingPunct="1"/>
            <a:r>
              <a:rPr lang="en-US" sz="2000" dirty="0" smtClean="0">
                <a:latin typeface="Arial" pitchFamily="34" charset="0"/>
                <a:cs typeface="Arial" pitchFamily="34" charset="0"/>
              </a:rPr>
              <a:t>FRAMEWORK</a:t>
            </a:r>
            <a:endParaRPr lang="en-PH" sz="20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Tx/>
              <a:buNone/>
            </a:pPr>
            <a:endParaRPr lang="en-PH" sz="28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Tx/>
              <a:buNone/>
            </a:pPr>
            <a:endParaRPr lang="en-PH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65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Computer System.ppt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cs typeface="Traditional Arabic" pitchFamily="18" charset="-78"/>
              </a:rPr>
              <a:t>Computer systems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eaLnBrk="1" hangingPunct="1">
              <a:buFontTx/>
              <a:buNone/>
            </a:pPr>
            <a:r>
              <a:rPr lang="en-US" dirty="0" smtClean="0">
                <a:cs typeface="Majalla UI"/>
              </a:rPr>
              <a:t>Are defined as:</a:t>
            </a:r>
          </a:p>
          <a:p>
            <a:pPr algn="l" eaLnBrk="1" hangingPunct="1">
              <a:buFontTx/>
              <a:buNone/>
            </a:pPr>
            <a:r>
              <a:rPr lang="en-US" sz="2400" dirty="0" smtClean="0">
                <a:cs typeface="Majalla UI"/>
              </a:rPr>
              <a:t>A machine for solving problems. Specifically the modern computer is high-speed electronic computational machine that accepts information in the form of data and instructions through some input device and processes this information with arithmetic and logic operation from a program stored in its memory. The results of processing can be displayed stored or recovered using suitable output devices or transmitted to another location.</a:t>
            </a:r>
          </a:p>
          <a:p>
            <a:pPr algn="l" eaLnBrk="1" hangingPunct="1">
              <a:buFontTx/>
              <a:buNone/>
            </a:pPr>
            <a:endParaRPr lang="en-US" sz="2400" dirty="0" smtClean="0">
              <a:cs typeface="Majalla U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 descr="Large confetti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</a:rPr>
              <a:t>Historical perspective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§"/>
            </a:pPr>
            <a:r>
              <a:rPr lang="ar-SA" smtClean="0">
                <a:latin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</a:rPr>
              <a:t>First generation computers (1951-1958)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ar-SA" smtClean="0">
                <a:latin typeface="Times New Roman" pitchFamily="18" charset="0"/>
              </a:rPr>
              <a:t> </a:t>
            </a:r>
            <a:r>
              <a:rPr lang="en-US" smtClean="0">
                <a:latin typeface="Times New Roman" pitchFamily="18" charset="0"/>
              </a:rPr>
              <a:t>Second generation computers (1959-1963)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mtClean="0">
                <a:latin typeface="Times New Roman" pitchFamily="18" charset="0"/>
              </a:rPr>
              <a:t>Third generation computers (1963-1970)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mtClean="0">
                <a:latin typeface="Times New Roman" pitchFamily="18" charset="0"/>
              </a:rPr>
              <a:t>Fourth generation computers (1971-1987)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mtClean="0">
                <a:latin typeface="Times New Roman" pitchFamily="18" charset="0"/>
              </a:rPr>
              <a:t>Fifth generation computers (1987-present)</a:t>
            </a:r>
          </a:p>
          <a:p>
            <a:pPr eaLnBrk="1" hangingPunct="1">
              <a:buFont typeface="Wingdings" pitchFamily="2" charset="2"/>
              <a:buChar char="§"/>
            </a:pPr>
            <a:endParaRPr lang="ar-SA" smtClean="0">
              <a:latin typeface="Times New Roman" pitchFamily="18" charset="0"/>
            </a:endParaRPr>
          </a:p>
        </p:txBody>
      </p:sp>
      <p:sp>
        <p:nvSpPr>
          <p:cNvPr id="2970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Times New Roman" pitchFamily="18" charset="0"/>
                <a:ea typeface="MS PGothic" pitchFamily="34" charset="-128"/>
              </a:rPr>
              <a:t>Computer System.ppt</a:t>
            </a:r>
          </a:p>
        </p:txBody>
      </p:sp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itle 3" descr="Large confetti"/>
          <p:cNvSpPr>
            <a:spLocks noGrp="1"/>
          </p:cNvSpPr>
          <p:nvPr>
            <p:ph type="ctrTitle"/>
          </p:nvPr>
        </p:nvSpPr>
        <p:spPr>
          <a:xfrm>
            <a:off x="1322388" y="1524000"/>
            <a:ext cx="6499225" cy="172561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>
                <a:latin typeface="Times New Roman" charset="0"/>
              </a:rPr>
              <a:t>Thank you</a:t>
            </a:r>
            <a:endParaRPr lang="en-PH" dirty="0">
              <a:latin typeface="Times New Roman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042275" cy="1139825"/>
          </a:xfrm>
        </p:spPr>
        <p:txBody>
          <a:bodyPr/>
          <a:lstStyle/>
          <a:p>
            <a:r>
              <a:rPr lang="en-US" sz="4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4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4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Computer system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Hardware </a:t>
            </a:r>
          </a:p>
          <a:p>
            <a:endParaRPr lang="en-US" dirty="0" smtClean="0"/>
          </a:p>
          <a:p>
            <a:r>
              <a:rPr lang="en-US" dirty="0" smtClean="0"/>
              <a:t>Software </a:t>
            </a:r>
          </a:p>
          <a:p>
            <a:endParaRPr lang="en-US" dirty="0" smtClean="0"/>
          </a:p>
          <a:p>
            <a:r>
              <a:rPr lang="en-US" dirty="0" smtClean="0"/>
              <a:t>Computer users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Computer System.ppt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Grp="1" noChangeArrowheads="1"/>
          </p:cNvSpPr>
          <p:nvPr>
            <p:ph idx="1"/>
          </p:nvPr>
        </p:nvSpPr>
        <p:spPr>
          <a:xfrm>
            <a:off x="152400" y="1295400"/>
            <a:ext cx="2286000" cy="523875"/>
          </a:xfrm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sz="28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Hardware</a:t>
            </a:r>
            <a:endParaRPr lang="en-US" sz="2800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5124" name="Footer Placeholder 1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z="1400" smtClean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Computer System.ppt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81000" y="5638800"/>
            <a:ext cx="24384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Information</a:t>
            </a:r>
            <a:endParaRPr lang="en-US" sz="2800" dirty="0">
              <a:solidFill>
                <a:schemeClr val="accent5">
                  <a:lumMod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133600" y="1295400"/>
            <a:ext cx="67437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latin typeface="Arial" pitchFamily="34" charset="0"/>
              </a:rPr>
              <a:t>-</a:t>
            </a:r>
            <a:r>
              <a:rPr lang="en-US" sz="2800" dirty="0">
                <a:latin typeface="Arial" pitchFamily="34" charset="0"/>
              </a:rPr>
              <a:t> the physical components of the computer, including the computer itself and matched peripherals.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81000" y="2667000"/>
            <a:ext cx="17033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Software</a:t>
            </a:r>
            <a:endParaRPr lang="en-US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286000" y="2667000"/>
            <a:ext cx="6629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 smtClean="0">
                <a:latin typeface="Arial" pitchFamily="34" charset="0"/>
              </a:rPr>
              <a:t>-</a:t>
            </a:r>
            <a:r>
              <a:rPr lang="en-US" sz="2800" dirty="0" smtClean="0">
                <a:latin typeface="Arial" pitchFamily="34" charset="0"/>
              </a:rPr>
              <a:t> the </a:t>
            </a:r>
            <a:r>
              <a:rPr lang="en-US" sz="2800" dirty="0">
                <a:latin typeface="Arial" pitchFamily="34" charset="0"/>
              </a:rPr>
              <a:t>programs that run the computer.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762000" y="3962400"/>
            <a:ext cx="96532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Data</a:t>
            </a:r>
            <a:endParaRPr lang="en-US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905000" y="3886200"/>
            <a:ext cx="7013575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latin typeface="Arial" pitchFamily="34" charset="0"/>
              </a:rPr>
              <a:t>- </a:t>
            </a:r>
            <a:r>
              <a:rPr lang="en-US" sz="2800" dirty="0">
                <a:latin typeface="Arial" pitchFamily="34" charset="0"/>
              </a:rPr>
              <a:t>are facts, or unorganized raw materials, which can be made up of words, numbers, images, or sounds.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2743200" y="5608638"/>
            <a:ext cx="53244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latin typeface="Arial" pitchFamily="34" charset="0"/>
              </a:rPr>
              <a:t>–</a:t>
            </a:r>
            <a:r>
              <a:rPr lang="en-US" sz="2800" dirty="0">
                <a:latin typeface="Arial" pitchFamily="34" charset="0"/>
              </a:rPr>
              <a:t> data that has been processed.</a:t>
            </a:r>
            <a:endParaRPr lang="en-US" sz="2800" dirty="0"/>
          </a:p>
        </p:txBody>
      </p:sp>
      <p:sp>
        <p:nvSpPr>
          <p:cNvPr id="12" name="Rectangle 11"/>
          <p:cNvSpPr/>
          <p:nvPr/>
        </p:nvSpPr>
        <p:spPr>
          <a:xfrm>
            <a:off x="990600" y="152400"/>
            <a:ext cx="6248400" cy="8382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Computer system elements</a:t>
            </a:r>
            <a:endParaRPr lang="en-US" sz="3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 descr="Large confetti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PH" smtClean="0">
                <a:latin typeface="Times New Roman" pitchFamily="18" charset="0"/>
              </a:rPr>
              <a:t>Binary System 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1524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PH" sz="28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Bit </a:t>
            </a:r>
            <a:r>
              <a:rPr lang="en-PH" sz="2800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the smallest unit of data that a computer uses (microprocessors) . It can be used to represent two states of information, such as Yes or No(0,1).</a:t>
            </a:r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z="1400" smtClean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Computer System.ppt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652463" y="3471863"/>
            <a:ext cx="8110537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Byte</a:t>
            </a:r>
            <a:r>
              <a:rPr lang="en-US" sz="2800" b="1" dirty="0">
                <a:latin typeface="Arial" pitchFamily="34" charset="0"/>
                <a:cs typeface="Arial" pitchFamily="34" charset="0"/>
              </a:rPr>
              <a:t> -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is equal to 8 Bits. A Byte can represent</a:t>
            </a:r>
          </a:p>
          <a:p>
            <a:r>
              <a:rPr lang="en-US" sz="2800" dirty="0">
                <a:latin typeface="Arial" pitchFamily="34" charset="0"/>
                <a:cs typeface="Arial" pitchFamily="34" charset="0"/>
              </a:rPr>
              <a:t>   256 states of information, for example,  </a:t>
            </a:r>
          </a:p>
          <a:p>
            <a:r>
              <a:rPr lang="en-US" sz="2800" dirty="0">
                <a:latin typeface="Arial" pitchFamily="34" charset="0"/>
                <a:cs typeface="Arial" pitchFamily="34" charset="0"/>
              </a:rPr>
              <a:t>   numbers or a combination of numbers and </a:t>
            </a:r>
          </a:p>
          <a:p>
            <a:r>
              <a:rPr lang="en-US" sz="2800" dirty="0">
                <a:latin typeface="Arial" pitchFamily="34" charset="0"/>
                <a:cs typeface="Arial" pitchFamily="34" charset="0"/>
              </a:rPr>
              <a:t>   letters. 1 Byte could be equal to one character.</a:t>
            </a:r>
            <a:endParaRPr lang="en-PH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 descr="Large confetti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PH" smtClean="0">
                <a:latin typeface="Times New Roman" pitchFamily="18" charset="0"/>
              </a:rPr>
              <a:t>Bits on Bytes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8229600" cy="4191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smtClean="0">
                <a:latin typeface="Arial" pitchFamily="34" charset="0"/>
                <a:cs typeface="Arial" pitchFamily="34" charset="0"/>
              </a:rPr>
              <a:t>1 byte 			= 8 bits</a:t>
            </a:r>
            <a:endParaRPr lang="en-PH" sz="280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en-US" sz="2800" smtClean="0">
                <a:latin typeface="Arial" pitchFamily="34" charset="0"/>
                <a:cs typeface="Arial" pitchFamily="34" charset="0"/>
              </a:rPr>
              <a:t>1 kilobyte (K / Kb) 	= 1,024 bytes</a:t>
            </a:r>
            <a:endParaRPr lang="en-PH" sz="280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en-US" sz="2800" smtClean="0">
                <a:latin typeface="Arial" pitchFamily="34" charset="0"/>
                <a:cs typeface="Arial" pitchFamily="34" charset="0"/>
              </a:rPr>
              <a:t>1 megabyte (M / MB) 	= 1,048,576 bytes</a:t>
            </a:r>
            <a:endParaRPr lang="en-PH" sz="280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en-US" sz="2800" smtClean="0">
                <a:latin typeface="Arial" pitchFamily="34" charset="0"/>
                <a:cs typeface="Arial" pitchFamily="34" charset="0"/>
              </a:rPr>
              <a:t>1 gigabyte (G / GB)	= 1,073,741,824 bytes</a:t>
            </a:r>
            <a:endParaRPr lang="en-PH" sz="280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en-US" sz="2800" smtClean="0">
                <a:latin typeface="Arial" pitchFamily="34" charset="0"/>
                <a:cs typeface="Arial" pitchFamily="34" charset="0"/>
              </a:rPr>
              <a:t>1 terabyte (T / TB) 	= 1,099,511,627,776 bytes</a:t>
            </a:r>
            <a:endParaRPr lang="en-PH" sz="280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7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z="1400" smtClean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Computer System.ppt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dvAuto="50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Traditional Arabic" pitchFamily="18" charset="-78"/>
              </a:rPr>
              <a:t>Hardware organization</a:t>
            </a:r>
          </a:p>
        </p:txBody>
      </p:sp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539750" y="3141663"/>
            <a:ext cx="1800225" cy="12239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/>
              <a:t>Input</a:t>
            </a:r>
          </a:p>
        </p:txBody>
      </p:sp>
      <p:sp>
        <p:nvSpPr>
          <p:cNvPr id="12292" name="Rectangle 7"/>
          <p:cNvSpPr>
            <a:spLocks noChangeArrowheads="1"/>
          </p:cNvSpPr>
          <p:nvPr/>
        </p:nvSpPr>
        <p:spPr bwMode="auto">
          <a:xfrm>
            <a:off x="3635375" y="3068638"/>
            <a:ext cx="1800225" cy="12239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/>
              <a:t>Processing</a:t>
            </a:r>
          </a:p>
        </p:txBody>
      </p:sp>
      <p:sp>
        <p:nvSpPr>
          <p:cNvPr id="12293" name="Rectangle 8"/>
          <p:cNvSpPr>
            <a:spLocks noChangeArrowheads="1"/>
          </p:cNvSpPr>
          <p:nvPr/>
        </p:nvSpPr>
        <p:spPr bwMode="auto">
          <a:xfrm>
            <a:off x="6588125" y="3068638"/>
            <a:ext cx="1800225" cy="12239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/>
              <a:t>Output</a:t>
            </a:r>
          </a:p>
        </p:txBody>
      </p:sp>
      <p:sp>
        <p:nvSpPr>
          <p:cNvPr id="12294" name="Line 9"/>
          <p:cNvSpPr>
            <a:spLocks noChangeShapeType="1"/>
          </p:cNvSpPr>
          <p:nvPr/>
        </p:nvSpPr>
        <p:spPr bwMode="auto">
          <a:xfrm>
            <a:off x="2339975" y="3789363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295" name="Line 10"/>
          <p:cNvSpPr>
            <a:spLocks noChangeShapeType="1"/>
          </p:cNvSpPr>
          <p:nvPr/>
        </p:nvSpPr>
        <p:spPr bwMode="auto">
          <a:xfrm>
            <a:off x="5435600" y="3716338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Traditional Arabic" pitchFamily="18" charset="-78"/>
              </a:rPr>
              <a:t>Organization of a computer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eaLnBrk="1" hangingPunct="1">
              <a:buFontTx/>
              <a:buNone/>
            </a:pPr>
            <a:r>
              <a:rPr lang="en-US" dirty="0" smtClean="0">
                <a:cs typeface="Majalla UI"/>
              </a:rPr>
              <a:t>It includes at least five hardware components:</a:t>
            </a:r>
          </a:p>
          <a:p>
            <a:pPr algn="l" eaLnBrk="1" hangingPunct="1">
              <a:buFontTx/>
              <a:buNone/>
            </a:pPr>
            <a:r>
              <a:rPr lang="en-US" dirty="0" smtClean="0">
                <a:cs typeface="Majalla UI"/>
              </a:rPr>
              <a:t>-An input device</a:t>
            </a:r>
          </a:p>
          <a:p>
            <a:pPr algn="l" eaLnBrk="1" hangingPunct="1">
              <a:buFontTx/>
              <a:buNone/>
            </a:pPr>
            <a:r>
              <a:rPr lang="en-US" dirty="0" smtClean="0">
                <a:cs typeface="Majalla UI"/>
              </a:rPr>
              <a:t>-A central processing unit (CPU) </a:t>
            </a:r>
          </a:p>
          <a:p>
            <a:pPr algn="l" eaLnBrk="1" hangingPunct="1">
              <a:buFontTx/>
              <a:buNone/>
            </a:pPr>
            <a:r>
              <a:rPr lang="en-US" dirty="0" smtClean="0">
                <a:cs typeface="Majalla UI"/>
              </a:rPr>
              <a:t>-Internal memory</a:t>
            </a:r>
          </a:p>
          <a:p>
            <a:pPr algn="l" eaLnBrk="1" hangingPunct="1">
              <a:buFontTx/>
              <a:buNone/>
            </a:pPr>
            <a:r>
              <a:rPr lang="en-US" dirty="0" smtClean="0">
                <a:cs typeface="Majalla UI"/>
              </a:rPr>
              <a:t>-An out put device</a:t>
            </a:r>
          </a:p>
          <a:p>
            <a:pPr algn="l" eaLnBrk="1" hangingPunct="1">
              <a:buFontTx/>
              <a:buNone/>
            </a:pPr>
            <a:r>
              <a:rPr lang="en-US" dirty="0" smtClean="0">
                <a:cs typeface="Majalla UI"/>
              </a:rPr>
              <a:t>-An external memory or storage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Traditional Arabic" pitchFamily="18" charset="-78"/>
              </a:rPr>
              <a:t>Input hardware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eaLnBrk="1" hangingPunct="1">
              <a:buFontTx/>
              <a:buNone/>
            </a:pPr>
            <a:r>
              <a:rPr lang="en-US" dirty="0" smtClean="0">
                <a:cs typeface="Majalla UI"/>
              </a:rPr>
              <a:t>Refers to input devices from which information can be sent to the processor:</a:t>
            </a:r>
          </a:p>
          <a:p>
            <a:pPr algn="l" eaLnBrk="1" hangingPunct="1">
              <a:buFontTx/>
              <a:buNone/>
            </a:pPr>
            <a:r>
              <a:rPr lang="en-US" dirty="0" smtClean="0">
                <a:cs typeface="Majalla UI"/>
              </a:rPr>
              <a:t>Example:</a:t>
            </a:r>
          </a:p>
          <a:p>
            <a:pPr algn="l" eaLnBrk="1" hangingPunct="1">
              <a:buFontTx/>
              <a:buNone/>
            </a:pPr>
            <a:r>
              <a:rPr lang="en-US" dirty="0" smtClean="0">
                <a:cs typeface="Majalla UI"/>
              </a:rPr>
              <a:t>-Keyboards</a:t>
            </a:r>
          </a:p>
          <a:p>
            <a:pPr algn="l" eaLnBrk="1" hangingPunct="1">
              <a:buFontTx/>
              <a:buNone/>
            </a:pPr>
            <a:r>
              <a:rPr lang="en-US" dirty="0" smtClean="0">
                <a:cs typeface="Majalla UI"/>
              </a:rPr>
              <a:t>-mouse</a:t>
            </a:r>
          </a:p>
          <a:p>
            <a:pPr algn="l" eaLnBrk="1" hangingPunct="1">
              <a:buFontTx/>
              <a:buNone/>
            </a:pPr>
            <a:r>
              <a:rPr lang="en-US" dirty="0" smtClean="0">
                <a:cs typeface="Majalla UI"/>
              </a:rPr>
              <a:t>-</a:t>
            </a:r>
            <a:r>
              <a:rPr lang="en-US" dirty="0" err="1" smtClean="0">
                <a:cs typeface="Majalla UI"/>
              </a:rPr>
              <a:t>tochscreen,etc</a:t>
            </a:r>
            <a:r>
              <a:rPr lang="en-US" dirty="0" smtClean="0">
                <a:cs typeface="Majalla UI"/>
              </a:rPr>
              <a:t>.</a:t>
            </a:r>
          </a:p>
        </p:txBody>
      </p:sp>
      <p:pic>
        <p:nvPicPr>
          <p:cNvPr id="4" name="Picture 6" descr="keyboar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590800"/>
            <a:ext cx="4191000" cy="211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mous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86600" y="4724400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46C2E8CC970754D8ADDCFA1B6FF9207" ma:contentTypeVersion="0" ma:contentTypeDescription="Create a new document." ma:contentTypeScope="" ma:versionID="6dad69f0ad3f962ac3a636aa89e5db74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6D5CE0C0-8894-40EA-8041-11195DD4702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EB48D5CF-1085-4AFC-A553-811846648BE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FCF5644-49C2-4CE8-8389-0509AF88D0D6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653</TotalTime>
  <Words>624</Words>
  <Application>Microsoft Office PowerPoint</Application>
  <PresentationFormat>عرض على الشاشة (3:4)‏</PresentationFormat>
  <Paragraphs>136</Paragraphs>
  <Slides>21</Slides>
  <Notes>10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21</vt:i4>
      </vt:variant>
    </vt:vector>
  </HeadingPairs>
  <TitlesOfParts>
    <vt:vector size="22" baseType="lpstr">
      <vt:lpstr>Breeze</vt:lpstr>
      <vt:lpstr>Computer System</vt:lpstr>
      <vt:lpstr>Computer systems</vt:lpstr>
      <vt:lpstr>  Computer system elements</vt:lpstr>
      <vt:lpstr>الشريحة 4</vt:lpstr>
      <vt:lpstr>Binary System </vt:lpstr>
      <vt:lpstr>Bits on Bytes</vt:lpstr>
      <vt:lpstr>Hardware organization</vt:lpstr>
      <vt:lpstr>Organization of a computer</vt:lpstr>
      <vt:lpstr>Input hardware</vt:lpstr>
      <vt:lpstr>Processing hardware </vt:lpstr>
      <vt:lpstr>CPU</vt:lpstr>
      <vt:lpstr>Output devices</vt:lpstr>
      <vt:lpstr>External storage devices</vt:lpstr>
      <vt:lpstr>الشريحة 14</vt:lpstr>
      <vt:lpstr>الشريحة 15</vt:lpstr>
      <vt:lpstr>SOFTWARE</vt:lpstr>
      <vt:lpstr>Categories of Software</vt:lpstr>
      <vt:lpstr>Application Software</vt:lpstr>
      <vt:lpstr>Application Software</vt:lpstr>
      <vt:lpstr>Historical perspective</vt:lpstr>
      <vt:lpstr>Thank you</vt:lpstr>
    </vt:vector>
  </TitlesOfParts>
  <Company>_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abernal</dc:creator>
  <cp:lastModifiedBy>ksu</cp:lastModifiedBy>
  <cp:revision>53</cp:revision>
  <dcterms:created xsi:type="dcterms:W3CDTF">2007-09-13T10:20:27Z</dcterms:created>
  <dcterms:modified xsi:type="dcterms:W3CDTF">2012-09-08T09:32:56Z</dcterms:modified>
</cp:coreProperties>
</file>