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24"/>
  </p:handoutMasterIdLst>
  <p:sldIdLst>
    <p:sldId id="256" r:id="rId2"/>
    <p:sldId id="257" r:id="rId3"/>
    <p:sldId id="266" r:id="rId4"/>
    <p:sldId id="283" r:id="rId5"/>
    <p:sldId id="279" r:id="rId6"/>
    <p:sldId id="267" r:id="rId7"/>
    <p:sldId id="278" r:id="rId8"/>
    <p:sldId id="258" r:id="rId9"/>
    <p:sldId id="259" r:id="rId10"/>
    <p:sldId id="260" r:id="rId11"/>
    <p:sldId id="261" r:id="rId12"/>
    <p:sldId id="262" r:id="rId13"/>
    <p:sldId id="263" r:id="rId14"/>
    <p:sldId id="264" r:id="rId15"/>
    <p:sldId id="265" r:id="rId16"/>
    <p:sldId id="281" r:id="rId17"/>
    <p:sldId id="282" r:id="rId18"/>
    <p:sldId id="280" r:id="rId19"/>
    <p:sldId id="272" r:id="rId20"/>
    <p:sldId id="273" r:id="rId21"/>
    <p:sldId id="277" r:id="rId22"/>
    <p:sldId id="27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208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5362760-F56E-4264-AD4B-FEF766DA3E76}" type="datetimeFigureOut">
              <a:rPr lang="en-US" smtClean="0"/>
              <a:t>2/1/14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370B93E-6AF4-4C27-8661-AEC48CB8E8EE}" type="slidenum">
              <a:rPr lang="en-US" smtClean="0"/>
              <a:t>‹#›</a:t>
            </a:fld>
            <a:endParaRPr lang="en-US"/>
          </a:p>
        </p:txBody>
      </p:sp>
    </p:spTree>
    <p:extLst>
      <p:ext uri="{BB962C8B-B14F-4D97-AF65-F5344CB8AC3E}">
        <p14:creationId xmlns:p14="http://schemas.microsoft.com/office/powerpoint/2010/main" val="350298111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92EFAAB-B681-487D-9DE7-BD87DF0F459A}"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2EFAAB-B681-487D-9DE7-BD87DF0F459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992EFAAB-B681-487D-9DE7-BD87DF0F459A}"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992EFAAB-B681-487D-9DE7-BD87DF0F459A}"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92EFAAB-B681-487D-9DE7-BD87DF0F459A}"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4CCC453-2CF0-4370-9BC5-B6358D80799B}" type="datetimeFigureOut">
              <a:rPr lang="en-US" smtClean="0"/>
              <a:pPr/>
              <a:t>2/1/14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2EFAAB-B681-487D-9DE7-BD87DF0F459A}"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92EFAAB-B681-487D-9DE7-BD87DF0F459A}"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992EFAAB-B681-487D-9DE7-BD87DF0F459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92EFAAB-B681-487D-9DE7-BD87DF0F459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92EFAAB-B681-487D-9DE7-BD87DF0F459A}"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24CCC453-2CF0-4370-9BC5-B6358D80799B}" type="datetimeFigureOut">
              <a:rPr lang="en-US" smtClean="0"/>
              <a:pPr/>
              <a:t>2/1/14</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992EFAAB-B681-487D-9DE7-BD87DF0F459A}"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24CCC453-2CF0-4370-9BC5-B6358D80799B}" type="datetimeFigureOut">
              <a:rPr lang="en-US" smtClean="0"/>
              <a:pPr/>
              <a:t>2/1/14</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4CCC453-2CF0-4370-9BC5-B6358D80799B}" type="datetimeFigureOut">
              <a:rPr lang="en-US" smtClean="0"/>
              <a:pPr/>
              <a:t>2/1/14</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92EFAAB-B681-487D-9DE7-BD87DF0F459A}"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Bpu42LmLo4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4414" y="2819400"/>
            <a:ext cx="6557986" cy="2895616"/>
          </a:xfrm>
        </p:spPr>
        <p:txBody>
          <a:bodyPr>
            <a:normAutofit/>
          </a:bodyPr>
          <a:lstStyle/>
          <a:p>
            <a:r>
              <a:rPr lang="en-US" sz="4800" dirty="0" smtClean="0"/>
              <a:t>What is Public Health? </a:t>
            </a:r>
          </a:p>
          <a:p>
            <a:endParaRPr lang="en-US" dirty="0"/>
          </a:p>
          <a:p>
            <a:endParaRPr lang="en-US" dirty="0" smtClean="0"/>
          </a:p>
          <a:p>
            <a:r>
              <a:rPr lang="en-US" dirty="0" smtClean="0"/>
              <a:t>Ms. Samah Alageel </a:t>
            </a:r>
            <a:endParaRPr lang="en-US" dirty="0"/>
          </a:p>
        </p:txBody>
      </p:sp>
      <p:sp>
        <p:nvSpPr>
          <p:cNvPr id="2" name="Title 1"/>
          <p:cNvSpPr>
            <a:spLocks noGrp="1"/>
          </p:cNvSpPr>
          <p:nvPr>
            <p:ph type="ctrTitle"/>
          </p:nvPr>
        </p:nvSpPr>
        <p:spPr/>
        <p:txBody>
          <a:bodyPr>
            <a:normAutofit/>
          </a:bodyPr>
          <a:lstStyle/>
          <a:p>
            <a:r>
              <a:rPr lang="en-US" dirty="0" smtClean="0"/>
              <a:t>Community Health </a:t>
            </a:r>
            <a:br>
              <a:rPr lang="en-US" dirty="0" smtClean="0"/>
            </a:br>
            <a:r>
              <a:rPr lang="en-US" dirty="0" smtClean="0"/>
              <a:t>CHS 212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3" name="Content Placeholder 2"/>
          <p:cNvSpPr>
            <a:spLocks noGrp="1"/>
          </p:cNvSpPr>
          <p:nvPr>
            <p:ph sz="quarter" idx="1"/>
          </p:nvPr>
        </p:nvSpPr>
        <p:spPr>
          <a:xfrm>
            <a:off x="301752" y="1527048"/>
            <a:ext cx="8485090" cy="4572000"/>
          </a:xfrm>
        </p:spPr>
        <p:txBody>
          <a:bodyPr>
            <a:normAutofit lnSpcReduction="10000"/>
          </a:bodyPr>
          <a:lstStyle/>
          <a:p>
            <a:r>
              <a:rPr lang="en-US" b="1" dirty="0" smtClean="0">
                <a:solidFill>
                  <a:schemeClr val="accent1">
                    <a:lumMod val="75000"/>
                  </a:schemeClr>
                </a:solidFill>
              </a:rPr>
              <a:t>John </a:t>
            </a:r>
            <a:r>
              <a:rPr lang="en-US" b="1" dirty="0" err="1" smtClean="0">
                <a:solidFill>
                  <a:schemeClr val="accent1">
                    <a:lumMod val="75000"/>
                  </a:schemeClr>
                </a:solidFill>
              </a:rPr>
              <a:t>Graunt</a:t>
            </a:r>
            <a:r>
              <a:rPr lang="en-US" dirty="0" smtClean="0"/>
              <a:t/>
            </a:r>
            <a:br>
              <a:rPr lang="en-US" dirty="0" smtClean="0"/>
            </a:br>
            <a:r>
              <a:rPr lang="en-US" dirty="0" smtClean="0"/>
              <a:t>The period saw an increased understanding of the need to collect qualitative data for the purpose of defining the state. The first solid use of data collection for the purpose of understanding health status came from John Graunt (1620-1674), the father of demography and descriptive epidemiology. By studying London death data for the previous 75 years, Graunt found certain predictability of mortality with respect to natural events and phenomenon.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3" name="Content Placeholder 2"/>
          <p:cNvSpPr>
            <a:spLocks noGrp="1"/>
          </p:cNvSpPr>
          <p:nvPr>
            <p:ph sz="quarter" idx="1"/>
          </p:nvPr>
        </p:nvSpPr>
        <p:spPr>
          <a:xfrm>
            <a:off x="301752" y="1527048"/>
            <a:ext cx="5413256" cy="4572000"/>
          </a:xfrm>
        </p:spPr>
        <p:txBody>
          <a:bodyPr>
            <a:normAutofit lnSpcReduction="10000"/>
          </a:bodyPr>
          <a:lstStyle/>
          <a:p>
            <a:r>
              <a:rPr lang="en-US" dirty="0" smtClean="0"/>
              <a:t>1700-18 </a:t>
            </a:r>
          </a:p>
          <a:p>
            <a:pPr>
              <a:buNone/>
            </a:pPr>
            <a:r>
              <a:rPr lang="en-US" b="1" dirty="0" smtClean="0">
                <a:solidFill>
                  <a:schemeClr val="accent1">
                    <a:lumMod val="75000"/>
                  </a:schemeClr>
                </a:solidFill>
              </a:rPr>
              <a:t>Yellow Fever</a:t>
            </a:r>
          </a:p>
          <a:p>
            <a:pPr>
              <a:buNone/>
            </a:pPr>
            <a:r>
              <a:rPr lang="en-US" dirty="0" smtClean="0"/>
              <a:t>In 1793, Philadelphia was the scene of one of the worst outbreaks. The city was the </a:t>
            </a:r>
            <a:r>
              <a:rPr lang="en-US" dirty="0" smtClean="0"/>
              <a:t>capital </a:t>
            </a:r>
            <a:r>
              <a:rPr lang="en-US" dirty="0" smtClean="0"/>
              <a:t>then and the epidemic forced the evacuation of many of most prominent citizens, including George Washington, Thomas Jefferson and Alexander Hamilton.</a:t>
            </a:r>
          </a:p>
          <a:p>
            <a:pPr>
              <a:buNone/>
            </a:pPr>
            <a:endParaRPr lang="en-US" dirty="0"/>
          </a:p>
        </p:txBody>
      </p:sp>
      <p:pic>
        <p:nvPicPr>
          <p:cNvPr id="22530" name="Picture 2" descr="http://sphtc.org/timeline/images/ft7t1nb59n_00009.jpg"/>
          <p:cNvPicPr>
            <a:picLocks noChangeAspect="1" noChangeArrowheads="1"/>
          </p:cNvPicPr>
          <p:nvPr/>
        </p:nvPicPr>
        <p:blipFill>
          <a:blip r:embed="rId2"/>
          <a:srcRect/>
          <a:stretch>
            <a:fillRect/>
          </a:stretch>
        </p:blipFill>
        <p:spPr bwMode="auto">
          <a:xfrm>
            <a:off x="5857883" y="2071678"/>
            <a:ext cx="2558497" cy="337662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3" name="Content Placeholder 2"/>
          <p:cNvSpPr>
            <a:spLocks noGrp="1"/>
          </p:cNvSpPr>
          <p:nvPr>
            <p:ph sz="quarter" idx="1"/>
          </p:nvPr>
        </p:nvSpPr>
        <p:spPr>
          <a:xfrm>
            <a:off x="301752" y="1527048"/>
            <a:ext cx="5770446" cy="4572000"/>
          </a:xfrm>
        </p:spPr>
        <p:txBody>
          <a:bodyPr/>
          <a:lstStyle/>
          <a:p>
            <a:r>
              <a:rPr lang="en-US" dirty="0" smtClean="0"/>
              <a:t>1800 – 1900 </a:t>
            </a:r>
          </a:p>
          <a:p>
            <a:pPr>
              <a:buNone/>
            </a:pPr>
            <a:r>
              <a:rPr lang="en-US" b="1" dirty="0" smtClean="0">
                <a:solidFill>
                  <a:schemeClr val="accent1">
                    <a:lumMod val="75000"/>
                  </a:schemeClr>
                </a:solidFill>
              </a:rPr>
              <a:t>John Snow (1813-1858)</a:t>
            </a:r>
            <a:r>
              <a:rPr lang="en-US" dirty="0" smtClean="0"/>
              <a:t/>
            </a:r>
            <a:br>
              <a:rPr lang="en-US" dirty="0" smtClean="0"/>
            </a:br>
            <a:r>
              <a:rPr lang="en-US" dirty="0" smtClean="0"/>
              <a:t>John Snow was the first to link the cholera epidemic in London to one particular water source—the Broad Street Pump. When the pump handle was removed the disease incidence drastically decreased. This was the birth of applied epidemiology</a:t>
            </a:r>
            <a:endParaRPr lang="en-US" dirty="0"/>
          </a:p>
        </p:txBody>
      </p:sp>
      <p:pic>
        <p:nvPicPr>
          <p:cNvPr id="21506" name="Picture 2" descr="http://sphtc.org/timeline/images/19th9lg.jpg"/>
          <p:cNvPicPr>
            <a:picLocks noChangeAspect="1" noChangeArrowheads="1"/>
          </p:cNvPicPr>
          <p:nvPr/>
        </p:nvPicPr>
        <p:blipFill>
          <a:blip r:embed="rId2"/>
          <a:srcRect/>
          <a:stretch>
            <a:fillRect/>
          </a:stretch>
        </p:blipFill>
        <p:spPr bwMode="auto">
          <a:xfrm>
            <a:off x="6215074" y="2143116"/>
            <a:ext cx="2453642" cy="328612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 1800 – 1900</a:t>
            </a:r>
            <a:endParaRPr lang="en-US" dirty="0"/>
          </a:p>
        </p:txBody>
      </p:sp>
      <p:sp>
        <p:nvSpPr>
          <p:cNvPr id="3" name="Content Placeholder 2"/>
          <p:cNvSpPr>
            <a:spLocks noGrp="1"/>
          </p:cNvSpPr>
          <p:nvPr>
            <p:ph sz="quarter" idx="1"/>
          </p:nvPr>
        </p:nvSpPr>
        <p:spPr/>
        <p:txBody>
          <a:bodyPr/>
          <a:lstStyle/>
          <a:p>
            <a:r>
              <a:rPr lang="en-US" b="1" dirty="0" smtClean="0">
                <a:solidFill>
                  <a:schemeClr val="accent1">
                    <a:lumMod val="75000"/>
                  </a:schemeClr>
                </a:solidFill>
              </a:rPr>
              <a:t>The American Public Health Association</a:t>
            </a:r>
            <a:r>
              <a:rPr lang="en-US" dirty="0" smtClean="0"/>
              <a:t/>
            </a:r>
            <a:br>
              <a:rPr lang="en-US" dirty="0" smtClean="0"/>
            </a:br>
            <a:endParaRPr lang="en-US" dirty="0" smtClean="0"/>
          </a:p>
          <a:p>
            <a:pPr>
              <a:buNone/>
            </a:pPr>
            <a:r>
              <a:rPr lang="en-US" dirty="0" smtClean="0"/>
              <a:t>In 1872, the American Public Health Association was founded. APHA is now the oldest and largest organization of public health professionals in the world.</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1900-2000 </a:t>
            </a:r>
            <a:endParaRPr lang="en-US" dirty="0"/>
          </a:p>
        </p:txBody>
      </p:sp>
      <p:sp>
        <p:nvSpPr>
          <p:cNvPr id="3" name="Content Placeholder 2"/>
          <p:cNvSpPr>
            <a:spLocks noGrp="1"/>
          </p:cNvSpPr>
          <p:nvPr>
            <p:ph sz="quarter" idx="1"/>
          </p:nvPr>
        </p:nvSpPr>
        <p:spPr>
          <a:xfrm>
            <a:off x="301752" y="1527048"/>
            <a:ext cx="8503920" cy="4902348"/>
          </a:xfrm>
        </p:spPr>
        <p:txBody>
          <a:bodyPr>
            <a:normAutofit lnSpcReduction="10000"/>
          </a:bodyPr>
          <a:lstStyle/>
          <a:p>
            <a:pPr>
              <a:buNone/>
            </a:pPr>
            <a:r>
              <a:rPr lang="en-US" dirty="0" smtClean="0"/>
              <a:t>As a result of the acceptance and understanding of public health, several actions were taken in 1900-2000, such as: </a:t>
            </a:r>
          </a:p>
          <a:p>
            <a:r>
              <a:rPr lang="en-US" dirty="0" smtClean="0"/>
              <a:t>Meat inspection. </a:t>
            </a:r>
          </a:p>
          <a:p>
            <a:r>
              <a:rPr lang="en-US" dirty="0" smtClean="0"/>
              <a:t>Addressing childhood labor. </a:t>
            </a:r>
          </a:p>
          <a:p>
            <a:r>
              <a:rPr lang="en-US" dirty="0" smtClean="0"/>
              <a:t>Family planning. </a:t>
            </a:r>
          </a:p>
          <a:p>
            <a:r>
              <a:rPr lang="en-US" dirty="0" smtClean="0"/>
              <a:t>The discovery of Penicillin. </a:t>
            </a:r>
          </a:p>
          <a:p>
            <a:r>
              <a:rPr lang="en-US" dirty="0" smtClean="0"/>
              <a:t> Centers for Disease Control and Prevention (CDC) was established</a:t>
            </a:r>
          </a:p>
          <a:p>
            <a:r>
              <a:rPr lang="en-US" dirty="0" smtClean="0"/>
              <a:t>The World Health Organization (WHO) was established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3" name="Content Placeholder 2"/>
          <p:cNvSpPr>
            <a:spLocks noGrp="1"/>
          </p:cNvSpPr>
          <p:nvPr>
            <p:ph sz="quarter" idx="1"/>
          </p:nvPr>
        </p:nvSpPr>
        <p:spPr/>
        <p:txBody>
          <a:bodyPr/>
          <a:lstStyle/>
          <a:p>
            <a:r>
              <a:rPr lang="en-US" dirty="0" smtClean="0"/>
              <a:t>Water Fluoridation began in 1948.</a:t>
            </a:r>
          </a:p>
          <a:p>
            <a:r>
              <a:rPr lang="en-US" dirty="0" smtClean="0"/>
              <a:t>The first effective polio vaccine was developed.</a:t>
            </a:r>
          </a:p>
          <a:p>
            <a:r>
              <a:rPr lang="en-US" dirty="0" smtClean="0"/>
              <a:t>The development of the first highly effective contraceptive pills. </a:t>
            </a:r>
          </a:p>
          <a:p>
            <a:r>
              <a:rPr lang="en-US" dirty="0" smtClean="0"/>
              <a:t>A mysterious </a:t>
            </a:r>
            <a:r>
              <a:rPr lang="en-US" dirty="0" smtClean="0"/>
              <a:t>epidemic was identified as acquired immune deficiency syndrome (AIDS). </a:t>
            </a:r>
          </a:p>
          <a:p>
            <a:r>
              <a:rPr lang="en-US" dirty="0" smtClean="0"/>
              <a:t>In 1990, the Nutrition Labeling Education Act was signed into law.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smtClean="0">
                <a:solidFill>
                  <a:schemeClr val="accent3">
                    <a:lumMod val="75000"/>
                  </a:schemeClr>
                </a:solidFill>
                <a:latin typeface="Georgia"/>
                <a:cs typeface="Georgia"/>
              </a:rPr>
              <a:t/>
            </a:r>
            <a:br>
              <a:rPr lang="en-GB" dirty="0" smtClean="0">
                <a:solidFill>
                  <a:schemeClr val="accent3">
                    <a:lumMod val="75000"/>
                  </a:schemeClr>
                </a:solidFill>
                <a:latin typeface="Georgia"/>
                <a:cs typeface="Georgia"/>
              </a:rPr>
            </a:br>
            <a:r>
              <a:rPr lang="en-GB" dirty="0" smtClean="0">
                <a:solidFill>
                  <a:schemeClr val="accent3">
                    <a:lumMod val="75000"/>
                  </a:schemeClr>
                </a:solidFill>
                <a:latin typeface="Georgia"/>
                <a:cs typeface="Georgia"/>
              </a:rPr>
              <a:t>Why Public Health is important toady?</a:t>
            </a:r>
            <a:endParaRPr lang="en-US" dirty="0">
              <a:solidFill>
                <a:schemeClr val="accent3">
                  <a:lumMod val="75000"/>
                </a:schemeClr>
              </a:solidFill>
              <a:latin typeface="Georgia"/>
              <a:cs typeface="Georgia"/>
            </a:endParaRPr>
          </a:p>
        </p:txBody>
      </p:sp>
      <p:sp>
        <p:nvSpPr>
          <p:cNvPr id="3" name="Content Placeholder 2"/>
          <p:cNvSpPr>
            <a:spLocks noGrp="1"/>
          </p:cNvSpPr>
          <p:nvPr>
            <p:ph sz="quarter" idx="1"/>
          </p:nvPr>
        </p:nvSpPr>
        <p:spPr>
          <a:xfrm>
            <a:off x="301752" y="1412776"/>
            <a:ext cx="8662736" cy="5070304"/>
          </a:xfrm>
        </p:spPr>
        <p:txBody>
          <a:bodyPr>
            <a:noAutofit/>
          </a:bodyPr>
          <a:lstStyle/>
          <a:p>
            <a:pPr marL="0" indent="0">
              <a:buNone/>
            </a:pPr>
            <a:r>
              <a:rPr lang="en-US" sz="2800" b="1" dirty="0">
                <a:solidFill>
                  <a:schemeClr val="accent6">
                    <a:lumMod val="75000"/>
                  </a:schemeClr>
                </a:solidFill>
              </a:rPr>
              <a:t>Reviewing public health achievements in </a:t>
            </a:r>
            <a:r>
              <a:rPr lang="en-US" sz="2800" b="1" dirty="0" smtClean="0">
                <a:solidFill>
                  <a:schemeClr val="accent6">
                    <a:lumMod val="75000"/>
                  </a:schemeClr>
                </a:solidFill>
              </a:rPr>
              <a:t>USA:</a:t>
            </a:r>
            <a:endParaRPr lang="en-US" sz="2800" dirty="0">
              <a:solidFill>
                <a:schemeClr val="accent6">
                  <a:lumMod val="75000"/>
                </a:schemeClr>
              </a:solidFill>
            </a:endParaRPr>
          </a:p>
          <a:p>
            <a:r>
              <a:rPr lang="en-US" sz="2800" dirty="0"/>
              <a:t>Enhance life expectancy at </a:t>
            </a:r>
            <a:r>
              <a:rPr lang="en-US" sz="2800" dirty="0" smtClean="0"/>
              <a:t>birth </a:t>
            </a:r>
            <a:r>
              <a:rPr lang="en-US" sz="1800" dirty="0" smtClean="0"/>
              <a:t>(</a:t>
            </a:r>
            <a:r>
              <a:rPr lang="en-US" sz="1800" dirty="0"/>
              <a:t>47yrs  in 1900 vs. 77 </a:t>
            </a:r>
            <a:r>
              <a:rPr lang="en-US" sz="1800" dirty="0" smtClean="0"/>
              <a:t>years  </a:t>
            </a:r>
            <a:r>
              <a:rPr lang="en-US" sz="1800" dirty="0"/>
              <a:t>in 2000)</a:t>
            </a:r>
          </a:p>
          <a:p>
            <a:r>
              <a:rPr lang="en-US" sz="2800" dirty="0"/>
              <a:t>Reduce infant mortality rate </a:t>
            </a:r>
            <a:r>
              <a:rPr lang="en-US" sz="1800" dirty="0"/>
              <a:t>(110 per 1000 live births in 1900 vs. 7 in  2000) </a:t>
            </a:r>
          </a:p>
          <a:p>
            <a:r>
              <a:rPr lang="en-US" sz="2800" dirty="0"/>
              <a:t>Vaccination</a:t>
            </a:r>
          </a:p>
          <a:p>
            <a:r>
              <a:rPr lang="en-US" sz="2800" dirty="0"/>
              <a:t>Motor-vehicle safety</a:t>
            </a:r>
          </a:p>
          <a:p>
            <a:r>
              <a:rPr lang="en-US" sz="2800" dirty="0"/>
              <a:t>Control of infectious disease</a:t>
            </a:r>
          </a:p>
          <a:p>
            <a:r>
              <a:rPr lang="en-US" sz="2800" dirty="0"/>
              <a:t>Safer workplace</a:t>
            </a:r>
          </a:p>
          <a:p>
            <a:r>
              <a:rPr lang="en-US" sz="2800" dirty="0"/>
              <a:t>Decline deaths from heart diseases and </a:t>
            </a:r>
            <a:r>
              <a:rPr lang="en-US" sz="2800" dirty="0" smtClean="0"/>
              <a:t>stroke</a:t>
            </a:r>
            <a:endParaRPr lang="en-US" sz="2800" dirty="0"/>
          </a:p>
        </p:txBody>
      </p:sp>
    </p:spTree>
    <p:extLst>
      <p:ext uri="{BB962C8B-B14F-4D97-AF65-F5344CB8AC3E}">
        <p14:creationId xmlns:p14="http://schemas.microsoft.com/office/powerpoint/2010/main" val="1685047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00608"/>
            <a:ext cx="8784976" cy="968152"/>
          </a:xfrm>
        </p:spPr>
        <p:txBody>
          <a:bodyPr>
            <a:noAutofit/>
          </a:bodyPr>
          <a:lstStyle/>
          <a:p>
            <a:r>
              <a:rPr lang="en-GB" dirty="0">
                <a:solidFill>
                  <a:schemeClr val="accent3">
                    <a:lumMod val="75000"/>
                  </a:schemeClr>
                </a:solidFill>
                <a:cs typeface="Georgia"/>
              </a:rPr>
              <a:t/>
            </a:r>
            <a:br>
              <a:rPr lang="en-GB" dirty="0">
                <a:solidFill>
                  <a:schemeClr val="accent3">
                    <a:lumMod val="75000"/>
                  </a:schemeClr>
                </a:solidFill>
                <a:cs typeface="Georgia"/>
              </a:rPr>
            </a:br>
            <a:r>
              <a:rPr lang="en-GB" dirty="0">
                <a:solidFill>
                  <a:schemeClr val="accent3">
                    <a:lumMod val="75000"/>
                  </a:schemeClr>
                </a:solidFill>
                <a:cs typeface="Georgia"/>
              </a:rPr>
              <a:t>Why Public Health is important toady</a:t>
            </a:r>
            <a:r>
              <a:rPr lang="en-GB" dirty="0" smtClean="0">
                <a:solidFill>
                  <a:schemeClr val="accent3">
                    <a:lumMod val="75000"/>
                  </a:schemeClr>
                </a:solidFill>
                <a:cs typeface="Georgia"/>
              </a:rPr>
              <a:t>? (Cont.)</a:t>
            </a:r>
            <a:endParaRPr lang="en-US" dirty="0"/>
          </a:p>
        </p:txBody>
      </p:sp>
      <p:sp>
        <p:nvSpPr>
          <p:cNvPr id="3" name="Content Placeholder 2"/>
          <p:cNvSpPr>
            <a:spLocks noGrp="1"/>
          </p:cNvSpPr>
          <p:nvPr>
            <p:ph sz="quarter" idx="1"/>
          </p:nvPr>
        </p:nvSpPr>
        <p:spPr>
          <a:xfrm>
            <a:off x="301752" y="1844824"/>
            <a:ext cx="8503920" cy="4254224"/>
          </a:xfrm>
        </p:spPr>
        <p:txBody>
          <a:bodyPr/>
          <a:lstStyle/>
          <a:p>
            <a:pPr algn="just"/>
            <a:r>
              <a:rPr lang="en-US" sz="2800" dirty="0"/>
              <a:t>Safer and healthier </a:t>
            </a:r>
            <a:r>
              <a:rPr lang="en-US" sz="2800" dirty="0" smtClean="0"/>
              <a:t>foods.</a:t>
            </a:r>
            <a:endParaRPr lang="en-US" sz="2800" dirty="0"/>
          </a:p>
          <a:p>
            <a:pPr algn="just"/>
            <a:r>
              <a:rPr lang="en-US" sz="2800" dirty="0"/>
              <a:t>Decline in deaths from coronary heart disease and </a:t>
            </a:r>
            <a:r>
              <a:rPr lang="en-US" sz="2800" dirty="0" smtClean="0"/>
              <a:t>stroke.</a:t>
            </a:r>
            <a:endParaRPr lang="en-US" sz="2800" dirty="0"/>
          </a:p>
          <a:p>
            <a:pPr algn="just"/>
            <a:r>
              <a:rPr lang="en-US" sz="2800" dirty="0"/>
              <a:t>Healthier mothers and </a:t>
            </a:r>
            <a:r>
              <a:rPr lang="en-US" sz="2800" dirty="0" smtClean="0"/>
              <a:t>babies.</a:t>
            </a:r>
            <a:endParaRPr lang="en-US" sz="2800" dirty="0"/>
          </a:p>
          <a:p>
            <a:pPr algn="just"/>
            <a:r>
              <a:rPr lang="en-US" sz="2800" dirty="0" smtClean="0"/>
              <a:t>Family planning.</a:t>
            </a:r>
            <a:endParaRPr lang="en-US" sz="2800" dirty="0"/>
          </a:p>
          <a:p>
            <a:pPr algn="just"/>
            <a:r>
              <a:rPr lang="en-US" sz="2800" dirty="0"/>
              <a:t>Fluoridation of drinking </a:t>
            </a:r>
            <a:r>
              <a:rPr lang="en-US" sz="2800" dirty="0" smtClean="0"/>
              <a:t>water.</a:t>
            </a:r>
            <a:endParaRPr lang="en-US" sz="2800" dirty="0"/>
          </a:p>
          <a:p>
            <a:pPr algn="just"/>
            <a:r>
              <a:rPr lang="en-US" sz="2800" dirty="0"/>
              <a:t>Recognition of tobacco use as a health </a:t>
            </a:r>
            <a:r>
              <a:rPr lang="en-US" sz="2800" dirty="0" smtClean="0"/>
              <a:t>hazard</a:t>
            </a:r>
            <a:r>
              <a:rPr lang="en-US" dirty="0" smtClean="0"/>
              <a:t>. </a:t>
            </a:r>
            <a:endParaRPr lang="en-US" sz="2800" dirty="0"/>
          </a:p>
        </p:txBody>
      </p:sp>
    </p:spTree>
    <p:extLst>
      <p:ext uri="{BB962C8B-B14F-4D97-AF65-F5344CB8AC3E}">
        <p14:creationId xmlns:p14="http://schemas.microsoft.com/office/powerpoint/2010/main" val="128770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88640"/>
            <a:ext cx="8534400" cy="1008112"/>
          </a:xfrm>
        </p:spPr>
        <p:txBody>
          <a:bodyPr>
            <a:normAutofit fontScale="90000"/>
          </a:bodyPr>
          <a:lstStyle/>
          <a:p>
            <a:r>
              <a:rPr lang="en-US" dirty="0" smtClean="0"/>
              <a:t>The difference </a:t>
            </a:r>
            <a:r>
              <a:rPr lang="en-US" dirty="0"/>
              <a:t>between public health and clinical </a:t>
            </a:r>
            <a:r>
              <a:rPr lang="en-US" dirty="0" smtClean="0"/>
              <a:t>medicine</a:t>
            </a:r>
            <a:r>
              <a:rPr lang="en-US" dirty="0"/>
              <a:t>:</a:t>
            </a:r>
          </a:p>
        </p:txBody>
      </p:sp>
      <p:graphicFrame>
        <p:nvGraphicFramePr>
          <p:cNvPr id="4" name="عنصر نائب للمحتوى 4"/>
          <p:cNvGraphicFramePr>
            <a:graphicFrameLocks noGrp="1"/>
          </p:cNvGraphicFramePr>
          <p:nvPr>
            <p:ph sz="quarter" idx="1"/>
            <p:extLst>
              <p:ext uri="{D42A27DB-BD31-4B8C-83A1-F6EECF244321}">
                <p14:modId xmlns:p14="http://schemas.microsoft.com/office/powerpoint/2010/main" val="3768720441"/>
              </p:ext>
            </p:extLst>
          </p:nvPr>
        </p:nvGraphicFramePr>
        <p:xfrm>
          <a:off x="323528" y="1527175"/>
          <a:ext cx="8517632" cy="4967456"/>
        </p:xfrm>
        <a:graphic>
          <a:graphicData uri="http://schemas.openxmlformats.org/drawingml/2006/table">
            <a:tbl>
              <a:tblPr firstRow="1" bandRow="1">
                <a:tableStyleId>{10A1B5D5-9B99-4C35-A422-299274C87663}</a:tableStyleId>
              </a:tblPr>
              <a:tblGrid>
                <a:gridCol w="4642163"/>
                <a:gridCol w="3875469"/>
              </a:tblGrid>
              <a:tr h="676672">
                <a:tc>
                  <a:txBody>
                    <a:bodyPr/>
                    <a:lstStyle/>
                    <a:p>
                      <a:pPr algn="ctr"/>
                      <a:r>
                        <a:rPr lang="en-US" sz="2800" dirty="0" smtClean="0"/>
                        <a:t>Public</a:t>
                      </a:r>
                      <a:r>
                        <a:rPr lang="en-US" sz="2800" baseline="0" dirty="0" smtClean="0"/>
                        <a:t> health</a:t>
                      </a:r>
                      <a:endParaRPr lang="en-US" sz="2800" dirty="0">
                        <a:solidFill>
                          <a:schemeClr val="tx2">
                            <a:lumMod val="50000"/>
                          </a:schemeClr>
                        </a:solidFill>
                        <a:latin typeface="Comic Sans MS" pitchFamily="66" charset="0"/>
                      </a:endParaRPr>
                    </a:p>
                  </a:txBody>
                  <a:tcPr/>
                </a:tc>
                <a:tc>
                  <a:txBody>
                    <a:bodyPr/>
                    <a:lstStyle/>
                    <a:p>
                      <a:pPr algn="ctr"/>
                      <a:r>
                        <a:rPr lang="en-US" sz="2800" dirty="0" smtClean="0"/>
                        <a:t>Medical care system</a:t>
                      </a:r>
                      <a:endParaRPr lang="en-US" sz="2800" dirty="0">
                        <a:solidFill>
                          <a:schemeClr val="tx2">
                            <a:lumMod val="50000"/>
                          </a:schemeClr>
                        </a:solidFill>
                        <a:latin typeface="Comic Sans MS" pitchFamily="66" charset="0"/>
                      </a:endParaRPr>
                    </a:p>
                  </a:txBody>
                  <a:tcPr/>
                </a:tc>
              </a:tr>
              <a:tr h="576064">
                <a:tc>
                  <a:txBody>
                    <a:bodyPr/>
                    <a:lstStyle/>
                    <a:p>
                      <a:pPr algn="ctr"/>
                      <a:r>
                        <a:rPr lang="en-US" sz="2400" dirty="0" smtClean="0"/>
                        <a:t>Targeted to: Population</a:t>
                      </a:r>
                      <a:r>
                        <a:rPr lang="en-US" sz="2400" baseline="0" dirty="0" smtClean="0"/>
                        <a:t> </a:t>
                      </a:r>
                      <a:r>
                        <a:rPr lang="en-US" sz="2400" baseline="0" dirty="0" smtClean="0"/>
                        <a:t>health</a:t>
                      </a:r>
                      <a:endParaRPr lang="en-US" sz="2400" dirty="0"/>
                    </a:p>
                  </a:txBody>
                  <a:tcPr/>
                </a:tc>
                <a:tc>
                  <a:txBody>
                    <a:bodyPr/>
                    <a:lstStyle/>
                    <a:p>
                      <a:pPr algn="ctr"/>
                      <a:r>
                        <a:rPr lang="en-US" sz="2400" dirty="0" smtClean="0"/>
                        <a:t>Individual</a:t>
                      </a:r>
                      <a:r>
                        <a:rPr lang="en-US" sz="2400" baseline="0" dirty="0" smtClean="0"/>
                        <a:t> health (sick)</a:t>
                      </a:r>
                      <a:endParaRPr lang="en-US" sz="2400" dirty="0"/>
                    </a:p>
                  </a:txBody>
                  <a:tcPr/>
                </a:tc>
              </a:tr>
              <a:tr h="1087270">
                <a:tc>
                  <a:txBody>
                    <a:bodyPr/>
                    <a:lstStyle/>
                    <a:p>
                      <a:pPr algn="ctr"/>
                      <a:r>
                        <a:rPr lang="en-US" sz="2400" dirty="0" smtClean="0"/>
                        <a:t>1. Assessment: problem</a:t>
                      </a:r>
                      <a:r>
                        <a:rPr lang="en-US" sz="2400" baseline="0" dirty="0" smtClean="0"/>
                        <a:t> identification for a group of individuals</a:t>
                      </a:r>
                      <a:endParaRPr lang="en-US" sz="2400" dirty="0"/>
                    </a:p>
                  </a:txBody>
                  <a:tcPr/>
                </a:tc>
                <a:tc>
                  <a:txBody>
                    <a:bodyPr/>
                    <a:lstStyle/>
                    <a:p>
                      <a:pPr algn="ctr"/>
                      <a:r>
                        <a:rPr lang="en-US" sz="2400" dirty="0" smtClean="0"/>
                        <a:t>1. Diagnosis</a:t>
                      </a:r>
                      <a:endParaRPr lang="en-US" sz="2400" dirty="0"/>
                    </a:p>
                  </a:txBody>
                  <a:tcPr/>
                </a:tc>
              </a:tr>
              <a:tr h="971520">
                <a:tc>
                  <a:txBody>
                    <a:bodyPr/>
                    <a:lstStyle/>
                    <a:p>
                      <a:pPr algn="ctr"/>
                      <a:r>
                        <a:rPr lang="en-US" sz="2400" dirty="0" smtClean="0"/>
                        <a:t>2. Assuring </a:t>
                      </a:r>
                      <a:r>
                        <a:rPr lang="en-US" sz="2400" dirty="0" smtClean="0"/>
                        <a:t>necessary</a:t>
                      </a:r>
                      <a:r>
                        <a:rPr lang="en-US" sz="2400" baseline="0" dirty="0" smtClean="0"/>
                        <a:t> </a:t>
                      </a:r>
                      <a:r>
                        <a:rPr lang="en-US" sz="2400" baseline="0" dirty="0" smtClean="0"/>
                        <a:t>interventions are put into place</a:t>
                      </a:r>
                      <a:endParaRPr lang="en-US" sz="2400" dirty="0"/>
                    </a:p>
                  </a:txBody>
                  <a:tcPr/>
                </a:tc>
                <a:tc>
                  <a:txBody>
                    <a:bodyPr/>
                    <a:lstStyle/>
                    <a:p>
                      <a:pPr algn="ctr"/>
                      <a:r>
                        <a:rPr lang="en-US" sz="2400" dirty="0" smtClean="0"/>
                        <a:t>2.</a:t>
                      </a:r>
                      <a:r>
                        <a:rPr lang="en-US" sz="2400" baseline="0" dirty="0" smtClean="0"/>
                        <a:t> Treatment</a:t>
                      </a:r>
                      <a:endParaRPr lang="en-US" sz="2400" dirty="0"/>
                    </a:p>
                  </a:txBody>
                  <a:tcPr/>
                </a:tc>
              </a:tr>
              <a:tr h="1087270">
                <a:tc>
                  <a:txBody>
                    <a:bodyPr/>
                    <a:lstStyle/>
                    <a:p>
                      <a:pPr algn="ctr"/>
                      <a:r>
                        <a:rPr lang="en-US" sz="2400" dirty="0" smtClean="0"/>
                        <a:t>3. Policy  development: collectively deciding which intervention is the best for the problems identified.</a:t>
                      </a:r>
                      <a:endParaRPr lang="en-US" sz="2400" dirty="0"/>
                    </a:p>
                  </a:txBody>
                  <a:tcPr/>
                </a:tc>
                <a:tc>
                  <a:txBody>
                    <a:bodyPr/>
                    <a:lstStyle/>
                    <a:p>
                      <a:pPr algn="ctr"/>
                      <a:r>
                        <a:rPr lang="en-US" sz="2400" dirty="0" smtClean="0"/>
                        <a:t>3. Formulation treatment plan</a:t>
                      </a:r>
                      <a:endParaRPr lang="en-US" sz="2400" dirty="0"/>
                    </a:p>
                  </a:txBody>
                  <a:tcPr/>
                </a:tc>
              </a:tr>
            </a:tbl>
          </a:graphicData>
        </a:graphic>
      </p:graphicFrame>
    </p:spTree>
    <p:extLst>
      <p:ext uri="{BB962C8B-B14F-4D97-AF65-F5344CB8AC3E}">
        <p14:creationId xmlns:p14="http://schemas.microsoft.com/office/powerpoint/2010/main" val="3883885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Health Approach</a:t>
            </a:r>
            <a:endParaRPr lang="en-US" dirty="0"/>
          </a:p>
        </p:txBody>
      </p:sp>
      <p:sp>
        <p:nvSpPr>
          <p:cNvPr id="4" name="Rectangle 3"/>
          <p:cNvSpPr>
            <a:spLocks noGrp="1" noChangeArrowheads="1"/>
          </p:cNvSpPr>
          <p:nvPr>
            <p:ph sz="quarter" idx="1"/>
          </p:nvPr>
        </p:nvSpPr>
        <p:spPr>
          <a:xfrm>
            <a:off x="285720" y="1785926"/>
            <a:ext cx="8503920" cy="4572000"/>
          </a:xfrm>
        </p:spPr>
        <p:txBody>
          <a:bodyPr/>
          <a:lstStyle/>
          <a:p>
            <a:r>
              <a:rPr lang="en-US" sz="3600" dirty="0"/>
              <a:t>Define the health problem.</a:t>
            </a:r>
          </a:p>
          <a:p>
            <a:r>
              <a:rPr lang="en-US" sz="3600" dirty="0"/>
              <a:t>Identify risk factors associated with the problem.</a:t>
            </a:r>
          </a:p>
          <a:p>
            <a:r>
              <a:rPr lang="en-US" sz="3600" dirty="0"/>
              <a:t>Develop and test community-level interventions to control or prevent the cause or the problem.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en-US" dirty="0"/>
          </a:p>
        </p:txBody>
      </p:sp>
      <p:sp>
        <p:nvSpPr>
          <p:cNvPr id="3" name="Content Placeholder 2"/>
          <p:cNvSpPr>
            <a:spLocks noGrp="1"/>
          </p:cNvSpPr>
          <p:nvPr>
            <p:ph sz="quarter" idx="1"/>
          </p:nvPr>
        </p:nvSpPr>
        <p:spPr/>
        <p:txBody>
          <a:bodyPr/>
          <a:lstStyle/>
          <a:p>
            <a:r>
              <a:rPr lang="en-US" dirty="0" smtClean="0"/>
              <a:t>What </a:t>
            </a:r>
            <a:r>
              <a:rPr lang="en-US" dirty="0" smtClean="0"/>
              <a:t>is health? </a:t>
            </a:r>
          </a:p>
          <a:p>
            <a:r>
              <a:rPr lang="en-US" dirty="0" smtClean="0"/>
              <a:t>What is community? </a:t>
            </a:r>
          </a:p>
          <a:p>
            <a:r>
              <a:rPr lang="en-US" dirty="0" smtClean="0"/>
              <a:t>The definition of Public Health. </a:t>
            </a:r>
            <a:endParaRPr lang="en-US" dirty="0" smtClean="0"/>
          </a:p>
          <a:p>
            <a:r>
              <a:rPr lang="en-US" dirty="0"/>
              <a:t>History of Public Health. </a:t>
            </a:r>
          </a:p>
          <a:p>
            <a:r>
              <a:rPr lang="en-US" dirty="0" smtClean="0"/>
              <a:t>The importance of public health. </a:t>
            </a:r>
            <a:endParaRPr lang="en-US" dirty="0" smtClean="0"/>
          </a:p>
          <a:p>
            <a:r>
              <a:rPr lang="en-US" dirty="0" smtClean="0"/>
              <a:t>The difference between public health and clinical medicine.</a:t>
            </a:r>
          </a:p>
          <a:p>
            <a:r>
              <a:rPr lang="en-US" dirty="0" smtClean="0"/>
              <a:t>Public Health approach. </a:t>
            </a:r>
          </a:p>
          <a:p>
            <a:r>
              <a:rPr lang="en-US" dirty="0" smtClean="0"/>
              <a:t>Example for illustration.  </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4" name="Rectangle 3"/>
          <p:cNvSpPr>
            <a:spLocks noGrp="1" noChangeArrowheads="1"/>
          </p:cNvSpPr>
          <p:nvPr>
            <p:ph sz="quarter" idx="1"/>
          </p:nvPr>
        </p:nvSpPr>
        <p:spPr>
          <a:xfrm>
            <a:off x="285720" y="1785926"/>
            <a:ext cx="8503920" cy="4572000"/>
          </a:xfrm>
        </p:spPr>
        <p:txBody>
          <a:bodyPr/>
          <a:lstStyle/>
          <a:p>
            <a:r>
              <a:rPr lang="en-US" sz="3600" dirty="0"/>
              <a:t>Implement interventions to improve the health of the population.</a:t>
            </a:r>
          </a:p>
          <a:p>
            <a:endParaRPr lang="en-US" sz="3600" dirty="0"/>
          </a:p>
          <a:p>
            <a:r>
              <a:rPr lang="en-US" sz="3600" dirty="0"/>
              <a:t>Monitor those interventions to assess their effectiveness.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14282" y="214290"/>
            <a:ext cx="5000660" cy="928694"/>
          </a:xfrm>
        </p:spPr>
        <p:txBody>
          <a:bodyPr/>
          <a:lstStyle/>
          <a:p>
            <a:r>
              <a:rPr lang="en-US" sz="3600" dirty="0">
                <a:solidFill>
                  <a:schemeClr val="tx1"/>
                </a:solidFill>
                <a:latin typeface="Tahoma" charset="0"/>
              </a:rPr>
              <a:t>Public Health Approach</a:t>
            </a:r>
          </a:p>
        </p:txBody>
      </p:sp>
      <p:sp>
        <p:nvSpPr>
          <p:cNvPr id="27651" name="Line 3"/>
          <p:cNvSpPr>
            <a:spLocks noChangeShapeType="1"/>
          </p:cNvSpPr>
          <p:nvPr/>
        </p:nvSpPr>
        <p:spPr bwMode="auto">
          <a:xfrm>
            <a:off x="762000" y="5105400"/>
            <a:ext cx="8077200" cy="0"/>
          </a:xfrm>
          <a:prstGeom prst="line">
            <a:avLst/>
          </a:prstGeom>
          <a:noFill/>
          <a:ln w="76200">
            <a:solidFill>
              <a:schemeClr val="tx1"/>
            </a:solidFill>
            <a:round/>
            <a:headEnd/>
            <a:tailEnd type="triangle" w="med" len="med"/>
          </a:ln>
          <a:effectLst/>
        </p:spPr>
        <p:txBody>
          <a:bodyPr wrap="none" anchor="ctr"/>
          <a:lstStyle/>
          <a:p>
            <a:endParaRPr lang="en-US"/>
          </a:p>
        </p:txBody>
      </p:sp>
      <p:sp>
        <p:nvSpPr>
          <p:cNvPr id="27652" name="AutoShape 4"/>
          <p:cNvSpPr>
            <a:spLocks noChangeArrowheads="1"/>
          </p:cNvSpPr>
          <p:nvPr/>
        </p:nvSpPr>
        <p:spPr bwMode="auto">
          <a:xfrm>
            <a:off x="914400" y="4922838"/>
            <a:ext cx="2211388" cy="822325"/>
          </a:xfrm>
          <a:prstGeom prst="rightArrow">
            <a:avLst>
              <a:gd name="adj1" fmla="val 50000"/>
              <a:gd name="adj2" fmla="val 67230"/>
            </a:avLst>
          </a:prstGeom>
          <a:noFill/>
          <a:ln w="9525">
            <a:noFill/>
            <a:miter lim="800000"/>
            <a:headEnd/>
            <a:tailEnd/>
          </a:ln>
          <a:effectLst/>
        </p:spPr>
        <p:txBody>
          <a:bodyPr lIns="182880" rIns="182880" anchor="b">
            <a:spAutoFit/>
          </a:bodyPr>
          <a:lstStyle/>
          <a:p>
            <a:pPr eaLnBrk="1" hangingPunct="1">
              <a:spcBef>
                <a:spcPct val="50000"/>
              </a:spcBef>
            </a:pPr>
            <a:r>
              <a:rPr lang="en-US" sz="2400" b="1">
                <a:solidFill>
                  <a:schemeClr val="bg1"/>
                </a:solidFill>
                <a:latin typeface="Tahoma" charset="0"/>
              </a:rPr>
              <a:t>Problem  </a:t>
            </a:r>
          </a:p>
        </p:txBody>
      </p:sp>
      <p:sp>
        <p:nvSpPr>
          <p:cNvPr id="27653" name="Text Box 5"/>
          <p:cNvSpPr txBox="1">
            <a:spLocks noChangeArrowheads="1"/>
          </p:cNvSpPr>
          <p:nvPr/>
        </p:nvSpPr>
        <p:spPr bwMode="auto">
          <a:xfrm>
            <a:off x="6781800" y="5029200"/>
            <a:ext cx="1981200" cy="457200"/>
          </a:xfrm>
          <a:prstGeom prst="rect">
            <a:avLst/>
          </a:prstGeom>
          <a:noFill/>
          <a:ln w="9525">
            <a:noFill/>
            <a:miter lim="800000"/>
            <a:headEnd/>
            <a:tailEnd/>
          </a:ln>
          <a:effectLst/>
        </p:spPr>
        <p:txBody>
          <a:bodyPr>
            <a:spAutoFit/>
          </a:bodyPr>
          <a:lstStyle/>
          <a:p>
            <a:pPr eaLnBrk="1" hangingPunct="1">
              <a:spcBef>
                <a:spcPct val="50000"/>
              </a:spcBef>
            </a:pPr>
            <a:r>
              <a:rPr lang="en-US" sz="2400" b="1">
                <a:solidFill>
                  <a:schemeClr val="bg1"/>
                </a:solidFill>
                <a:latin typeface="Tahoma" charset="0"/>
              </a:rPr>
              <a:t>Response</a:t>
            </a:r>
          </a:p>
        </p:txBody>
      </p:sp>
      <p:grpSp>
        <p:nvGrpSpPr>
          <p:cNvPr id="2" name="Group 6"/>
          <p:cNvGrpSpPr>
            <a:grpSpLocks/>
          </p:cNvGrpSpPr>
          <p:nvPr/>
        </p:nvGrpSpPr>
        <p:grpSpPr bwMode="auto">
          <a:xfrm>
            <a:off x="762000" y="3733800"/>
            <a:ext cx="1981200" cy="1295400"/>
            <a:chOff x="528" y="2976"/>
            <a:chExt cx="1104" cy="816"/>
          </a:xfrm>
        </p:grpSpPr>
        <p:sp>
          <p:nvSpPr>
            <p:cNvPr id="27655" name="Rectangle 7"/>
            <p:cNvSpPr>
              <a:spLocks noChangeArrowheads="1"/>
            </p:cNvSpPr>
            <p:nvPr/>
          </p:nvSpPr>
          <p:spPr bwMode="auto">
            <a:xfrm>
              <a:off x="528" y="3024"/>
              <a:ext cx="1104" cy="768"/>
            </a:xfrm>
            <a:prstGeom prst="rect">
              <a:avLst/>
            </a:prstGeom>
            <a:solidFill>
              <a:schemeClr val="accent1"/>
            </a:solidFill>
            <a:ln w="9525">
              <a:solidFill>
                <a:schemeClr val="accent1"/>
              </a:solidFill>
              <a:miter lim="800000"/>
              <a:headEnd/>
              <a:tailEnd/>
            </a:ln>
            <a:effectLst/>
          </p:spPr>
          <p:txBody>
            <a:bodyPr wrap="none" anchor="ctr"/>
            <a:lstStyle/>
            <a:p>
              <a:pPr algn="ctr" eaLnBrk="1" hangingPunct="1"/>
              <a:r>
                <a:rPr lang="en-US" sz="2000">
                  <a:latin typeface="Tahoma" charset="0"/>
                </a:rPr>
                <a:t>Surveillance:</a:t>
              </a:r>
            </a:p>
            <a:p>
              <a:pPr algn="ctr" eaLnBrk="1" hangingPunct="1"/>
              <a:r>
                <a:rPr lang="en-US" sz="2000">
                  <a:latin typeface="Tahoma" charset="0"/>
                </a:rPr>
                <a:t>What </a:t>
              </a:r>
            </a:p>
            <a:p>
              <a:pPr algn="ctr" eaLnBrk="1" hangingPunct="1"/>
              <a:r>
                <a:rPr lang="en-US" sz="2000">
                  <a:latin typeface="Tahoma" charset="0"/>
                </a:rPr>
                <a:t>is the </a:t>
              </a:r>
            </a:p>
            <a:p>
              <a:pPr algn="ctr" eaLnBrk="1" hangingPunct="1"/>
              <a:r>
                <a:rPr lang="en-US" sz="2000">
                  <a:latin typeface="Tahoma" charset="0"/>
                </a:rPr>
                <a:t>problem?</a:t>
              </a:r>
            </a:p>
          </p:txBody>
        </p:sp>
        <p:sp>
          <p:nvSpPr>
            <p:cNvPr id="27656" name="Line 8"/>
            <p:cNvSpPr>
              <a:spLocks noChangeShapeType="1"/>
            </p:cNvSpPr>
            <p:nvPr/>
          </p:nvSpPr>
          <p:spPr bwMode="auto">
            <a:xfrm>
              <a:off x="528" y="2976"/>
              <a:ext cx="1104" cy="0"/>
            </a:xfrm>
            <a:prstGeom prst="line">
              <a:avLst/>
            </a:prstGeom>
            <a:noFill/>
            <a:ln w="28575">
              <a:solidFill>
                <a:schemeClr val="tx1"/>
              </a:solidFill>
              <a:round/>
              <a:headEnd/>
              <a:tailEnd type="triangle" w="med" len="med"/>
            </a:ln>
            <a:effectLst/>
          </p:spPr>
          <p:txBody>
            <a:bodyPr wrap="none" anchor="ctr"/>
            <a:lstStyle/>
            <a:p>
              <a:endParaRPr lang="en-US"/>
            </a:p>
          </p:txBody>
        </p:sp>
      </p:grpSp>
      <p:grpSp>
        <p:nvGrpSpPr>
          <p:cNvPr id="3" name="Group 9"/>
          <p:cNvGrpSpPr>
            <a:grpSpLocks/>
          </p:cNvGrpSpPr>
          <p:nvPr/>
        </p:nvGrpSpPr>
        <p:grpSpPr bwMode="auto">
          <a:xfrm>
            <a:off x="2819400" y="2514600"/>
            <a:ext cx="1905000" cy="1295400"/>
            <a:chOff x="1776" y="2112"/>
            <a:chExt cx="1104" cy="816"/>
          </a:xfrm>
          <a:solidFill>
            <a:schemeClr val="tx2">
              <a:lumMod val="60000"/>
              <a:lumOff val="40000"/>
            </a:schemeClr>
          </a:solidFill>
        </p:grpSpPr>
        <p:sp>
          <p:nvSpPr>
            <p:cNvPr id="27658" name="Rectangle 10"/>
            <p:cNvSpPr>
              <a:spLocks noChangeArrowheads="1"/>
            </p:cNvSpPr>
            <p:nvPr/>
          </p:nvSpPr>
          <p:spPr bwMode="auto">
            <a:xfrm>
              <a:off x="1776" y="2160"/>
              <a:ext cx="1104" cy="768"/>
            </a:xfrm>
            <a:prstGeom prst="rect">
              <a:avLst/>
            </a:prstGeom>
            <a:grpFill/>
            <a:ln w="9525">
              <a:solidFill>
                <a:srgbClr val="FFCC00"/>
              </a:solidFill>
              <a:miter lim="800000"/>
              <a:headEnd/>
              <a:tailEnd/>
            </a:ln>
            <a:effectLst/>
          </p:spPr>
          <p:txBody>
            <a:bodyPr wrap="none" anchor="ctr"/>
            <a:lstStyle/>
            <a:p>
              <a:pPr algn="ctr" eaLnBrk="1" hangingPunct="1"/>
              <a:r>
                <a:rPr lang="en-US" sz="2000" dirty="0">
                  <a:latin typeface="Tahoma" charset="0"/>
                </a:rPr>
                <a:t>Risk Factor</a:t>
              </a:r>
            </a:p>
            <a:p>
              <a:pPr algn="ctr" eaLnBrk="1" hangingPunct="1"/>
              <a:r>
                <a:rPr lang="en-US" sz="2000" dirty="0">
                  <a:latin typeface="Tahoma" charset="0"/>
                </a:rPr>
                <a:t>Identification:</a:t>
              </a:r>
            </a:p>
            <a:p>
              <a:pPr algn="ctr" eaLnBrk="1" hangingPunct="1"/>
              <a:r>
                <a:rPr lang="en-US" sz="2000" dirty="0">
                  <a:latin typeface="Tahoma" charset="0"/>
                </a:rPr>
                <a:t>What is the </a:t>
              </a:r>
            </a:p>
            <a:p>
              <a:pPr algn="ctr" eaLnBrk="1" hangingPunct="1"/>
              <a:r>
                <a:rPr lang="en-US" sz="2000" dirty="0">
                  <a:latin typeface="Tahoma" charset="0"/>
                </a:rPr>
                <a:t>cause?</a:t>
              </a:r>
            </a:p>
          </p:txBody>
        </p:sp>
        <p:sp>
          <p:nvSpPr>
            <p:cNvPr id="27659" name="Line 11"/>
            <p:cNvSpPr>
              <a:spLocks noChangeShapeType="1"/>
            </p:cNvSpPr>
            <p:nvPr/>
          </p:nvSpPr>
          <p:spPr bwMode="auto">
            <a:xfrm>
              <a:off x="1776" y="2112"/>
              <a:ext cx="1104" cy="0"/>
            </a:xfrm>
            <a:prstGeom prst="line">
              <a:avLst/>
            </a:prstGeom>
            <a:grpFill/>
            <a:ln w="28575">
              <a:solidFill>
                <a:schemeClr val="tx1"/>
              </a:solidFill>
              <a:round/>
              <a:headEnd/>
              <a:tailEnd type="triangle" w="med" len="med"/>
            </a:ln>
            <a:effectLst/>
          </p:spPr>
          <p:txBody>
            <a:bodyPr wrap="none" anchor="ctr"/>
            <a:lstStyle/>
            <a:p>
              <a:endParaRPr lang="en-US"/>
            </a:p>
          </p:txBody>
        </p:sp>
      </p:grpSp>
      <p:sp>
        <p:nvSpPr>
          <p:cNvPr id="27660" name="Rectangle 12"/>
          <p:cNvSpPr>
            <a:spLocks noChangeArrowheads="1"/>
          </p:cNvSpPr>
          <p:nvPr/>
        </p:nvSpPr>
        <p:spPr bwMode="auto">
          <a:xfrm>
            <a:off x="4800600" y="1295400"/>
            <a:ext cx="1905000" cy="1219200"/>
          </a:xfrm>
          <a:prstGeom prst="rect">
            <a:avLst/>
          </a:prstGeom>
          <a:solidFill>
            <a:schemeClr val="accent5">
              <a:lumMod val="75000"/>
            </a:schemeClr>
          </a:solidFill>
          <a:ln w="9525">
            <a:solidFill>
              <a:srgbClr val="FF9900"/>
            </a:solidFill>
            <a:miter lim="800000"/>
            <a:headEnd/>
            <a:tailEnd/>
          </a:ln>
          <a:effectLst/>
        </p:spPr>
        <p:txBody>
          <a:bodyPr wrap="none" anchor="ctr"/>
          <a:lstStyle/>
          <a:p>
            <a:pPr algn="ctr" eaLnBrk="1" hangingPunct="1"/>
            <a:r>
              <a:rPr lang="en-US" sz="2000">
                <a:latin typeface="Tahoma" charset="0"/>
              </a:rPr>
              <a:t>Intervention</a:t>
            </a:r>
          </a:p>
          <a:p>
            <a:pPr algn="ctr" eaLnBrk="1" hangingPunct="1"/>
            <a:r>
              <a:rPr lang="en-US" sz="2000">
                <a:latin typeface="Tahoma" charset="0"/>
              </a:rPr>
              <a:t>Evaluation:</a:t>
            </a:r>
          </a:p>
          <a:p>
            <a:pPr algn="ctr" eaLnBrk="1" hangingPunct="1"/>
            <a:r>
              <a:rPr lang="en-US" sz="2000">
                <a:latin typeface="Tahoma" charset="0"/>
              </a:rPr>
              <a:t>What</a:t>
            </a:r>
          </a:p>
          <a:p>
            <a:pPr algn="ctr" eaLnBrk="1" hangingPunct="1"/>
            <a:r>
              <a:rPr lang="en-US" sz="2000">
                <a:latin typeface="Tahoma" charset="0"/>
              </a:rPr>
              <a:t>works?</a:t>
            </a:r>
          </a:p>
        </p:txBody>
      </p:sp>
      <p:sp>
        <p:nvSpPr>
          <p:cNvPr id="27661" name="Line 13"/>
          <p:cNvSpPr>
            <a:spLocks noChangeShapeType="1"/>
          </p:cNvSpPr>
          <p:nvPr/>
        </p:nvSpPr>
        <p:spPr bwMode="auto">
          <a:xfrm>
            <a:off x="4876800" y="1219200"/>
            <a:ext cx="1905000" cy="1588"/>
          </a:xfrm>
          <a:prstGeom prst="line">
            <a:avLst/>
          </a:prstGeom>
          <a:noFill/>
          <a:ln w="28575">
            <a:solidFill>
              <a:schemeClr val="tx1"/>
            </a:solidFill>
            <a:round/>
            <a:headEnd/>
            <a:tailEnd type="triangle" w="med" len="med"/>
          </a:ln>
          <a:effectLst/>
        </p:spPr>
        <p:txBody>
          <a:bodyPr wrap="none" anchor="ctr"/>
          <a:lstStyle/>
          <a:p>
            <a:endParaRPr lang="en-US"/>
          </a:p>
        </p:txBody>
      </p:sp>
      <p:sp>
        <p:nvSpPr>
          <p:cNvPr id="27662" name="Rectangle 14"/>
          <p:cNvSpPr>
            <a:spLocks noChangeArrowheads="1"/>
          </p:cNvSpPr>
          <p:nvPr/>
        </p:nvSpPr>
        <p:spPr bwMode="auto">
          <a:xfrm>
            <a:off x="6858000" y="228600"/>
            <a:ext cx="1981200" cy="1219200"/>
          </a:xfrm>
          <a:prstGeom prst="rect">
            <a:avLst/>
          </a:prstGeom>
          <a:solidFill>
            <a:schemeClr val="accent2">
              <a:lumMod val="40000"/>
              <a:lumOff val="60000"/>
            </a:schemeClr>
          </a:solidFill>
          <a:ln w="9525">
            <a:solidFill>
              <a:schemeClr val="accent1"/>
            </a:solidFill>
            <a:miter lim="800000"/>
            <a:headEnd/>
            <a:tailEnd/>
          </a:ln>
          <a:effectLst/>
        </p:spPr>
        <p:txBody>
          <a:bodyPr wrap="none" anchor="ctr"/>
          <a:lstStyle/>
          <a:p>
            <a:pPr algn="ctr" eaLnBrk="1" hangingPunct="1"/>
            <a:r>
              <a:rPr lang="en-US" sz="2000" dirty="0">
                <a:latin typeface="Tahoma" charset="0"/>
              </a:rPr>
              <a:t>Implementation:</a:t>
            </a:r>
          </a:p>
          <a:p>
            <a:pPr algn="ctr" eaLnBrk="1" hangingPunct="1"/>
            <a:r>
              <a:rPr lang="en-US" sz="2000" dirty="0">
                <a:latin typeface="Tahoma" charset="0"/>
              </a:rPr>
              <a:t>How do you</a:t>
            </a:r>
          </a:p>
          <a:p>
            <a:pPr algn="ctr" eaLnBrk="1" hangingPunct="1"/>
            <a:r>
              <a:rPr lang="en-US" sz="2000" dirty="0">
                <a:latin typeface="Tahoma" charset="0"/>
              </a:rPr>
              <a:t>do it?</a:t>
            </a:r>
          </a:p>
          <a:p>
            <a:pPr algn="ctr" eaLnBrk="1" hangingPunct="1"/>
            <a:endParaRPr lang="en-US" sz="2000" dirty="0">
              <a:latin typeface="Tahoma" charset="0"/>
            </a:endParaRPr>
          </a:p>
        </p:txBody>
      </p:sp>
      <p:sp>
        <p:nvSpPr>
          <p:cNvPr id="27663" name="Line 15"/>
          <p:cNvSpPr>
            <a:spLocks noChangeShapeType="1"/>
          </p:cNvSpPr>
          <p:nvPr/>
        </p:nvSpPr>
        <p:spPr bwMode="auto">
          <a:xfrm>
            <a:off x="6858000" y="152400"/>
            <a:ext cx="1981200"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27664" name="AutoShape 16"/>
          <p:cNvSpPr>
            <a:spLocks noChangeArrowheads="1"/>
          </p:cNvSpPr>
          <p:nvPr/>
        </p:nvSpPr>
        <p:spPr bwMode="auto">
          <a:xfrm>
            <a:off x="2895600" y="5257800"/>
            <a:ext cx="3886200" cy="76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27665" name="AutoShape 17"/>
          <p:cNvSpPr>
            <a:spLocks noChangeArrowheads="1"/>
          </p:cNvSpPr>
          <p:nvPr/>
        </p:nvSpPr>
        <p:spPr bwMode="auto">
          <a:xfrm>
            <a:off x="3048000" y="5257800"/>
            <a:ext cx="1981200" cy="76200"/>
          </a:xfrm>
          <a:prstGeom prst="rightArrow">
            <a:avLst>
              <a:gd name="adj1" fmla="val 50000"/>
              <a:gd name="adj2" fmla="val 650000"/>
            </a:avLst>
          </a:prstGeom>
          <a:solidFill>
            <a:schemeClr val="accent1"/>
          </a:solidFill>
          <a:ln w="9525">
            <a:solidFill>
              <a:schemeClr val="tx1"/>
            </a:solidFill>
            <a:miter lim="800000"/>
            <a:headEnd/>
            <a:tailEnd/>
          </a:ln>
          <a:effectLst/>
        </p:spPr>
        <p:txBody>
          <a:bodyPr wrap="none" anchor="ctr"/>
          <a:lstStyle/>
          <a:p>
            <a:pPr algn="ctr" eaLnBrk="1" hangingPunct="1"/>
            <a:endParaRPr lang="en-US" b="1">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596" y="1412776"/>
            <a:ext cx="8320086" cy="4176464"/>
          </a:xfrm>
        </p:spPr>
        <p:txBody>
          <a:bodyPr>
            <a:normAutofit/>
          </a:bodyPr>
          <a:lstStyle/>
          <a:p>
            <a:pPr algn="l"/>
            <a:r>
              <a:rPr lang="en-US" dirty="0" smtClean="0"/>
              <a:t>Now its time to do it yourself</a:t>
            </a:r>
            <a:r>
              <a:rPr lang="en-US" dirty="0" smtClean="0"/>
              <a:t>…</a:t>
            </a:r>
            <a:br>
              <a:rPr lang="en-US" dirty="0" smtClean="0"/>
            </a:br>
            <a:r>
              <a:rPr lang="en-US" dirty="0"/>
              <a:t/>
            </a:r>
            <a:br>
              <a:rPr lang="en-US" dirty="0"/>
            </a:br>
            <a:r>
              <a:rPr lang="en-US" dirty="0" smtClean="0"/>
              <a:t/>
            </a:r>
            <a:br>
              <a:rPr lang="en-US" dirty="0" smtClean="0"/>
            </a:br>
            <a:r>
              <a:rPr lang="en-US" dirty="0"/>
              <a:t/>
            </a:r>
            <a:br>
              <a:rPr lang="en-US" dirty="0"/>
            </a:br>
            <a:r>
              <a:rPr lang="en-US" dirty="0"/>
              <a:t>According to Forbes, Saudi Arabia ranks 29 on a 2007 list of the fattest countries with a percentage of 68.3% of its citizens being overweight (BMI&gt;25).</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health</a:t>
            </a:r>
            <a:endParaRPr lang="en-US" dirty="0"/>
          </a:p>
        </p:txBody>
      </p:sp>
      <p:sp>
        <p:nvSpPr>
          <p:cNvPr id="3" name="Content Placeholder 2"/>
          <p:cNvSpPr>
            <a:spLocks noGrp="1"/>
          </p:cNvSpPr>
          <p:nvPr>
            <p:ph sz="quarter" idx="1"/>
          </p:nvPr>
        </p:nvSpPr>
        <p:spPr/>
        <p:txBody>
          <a:bodyPr>
            <a:normAutofit/>
          </a:bodyPr>
          <a:lstStyle/>
          <a:p>
            <a:pPr marL="0" indent="0" algn="ctr">
              <a:buNone/>
            </a:pPr>
            <a:r>
              <a:rPr lang="en-US" sz="3600" dirty="0" smtClean="0"/>
              <a:t>Health is defined by the WHO as “a state of complete physical, mental and social well-being and not merely the absence of disease or infirmity”. </a:t>
            </a:r>
          </a:p>
        </p:txBody>
      </p:sp>
      <p:pic>
        <p:nvPicPr>
          <p:cNvPr id="4" name="Picture 3"/>
          <p:cNvPicPr>
            <a:picLocks noChangeAspect="1"/>
          </p:cNvPicPr>
          <p:nvPr/>
        </p:nvPicPr>
        <p:blipFill>
          <a:blip r:embed="rId2"/>
          <a:stretch>
            <a:fillRect/>
          </a:stretch>
        </p:blipFill>
        <p:spPr>
          <a:xfrm>
            <a:off x="2627784" y="3905227"/>
            <a:ext cx="4104456" cy="295277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community </a:t>
            </a:r>
            <a:endParaRPr lang="en-US" dirty="0"/>
          </a:p>
        </p:txBody>
      </p:sp>
      <p:sp>
        <p:nvSpPr>
          <p:cNvPr id="3" name="Content Placeholder 2"/>
          <p:cNvSpPr>
            <a:spLocks noGrp="1"/>
          </p:cNvSpPr>
          <p:nvPr>
            <p:ph sz="quarter" idx="1"/>
          </p:nvPr>
        </p:nvSpPr>
        <p:spPr/>
        <p:txBody>
          <a:bodyPr/>
          <a:lstStyle/>
          <a:p>
            <a:pPr marL="0" indent="0">
              <a:buNone/>
            </a:pPr>
            <a:r>
              <a:rPr lang="en-US" dirty="0"/>
              <a:t>Community could be seen in two different ways: </a:t>
            </a:r>
          </a:p>
          <a:p>
            <a:pPr marL="514350" indent="-514350">
              <a:buAutoNum type="arabicParenR"/>
            </a:pPr>
            <a:r>
              <a:rPr lang="en-US" dirty="0"/>
              <a:t>Community can refer to a usually small, social unit of any size that shares common values. The term can also refer to the national community or international community.</a:t>
            </a:r>
          </a:p>
          <a:p>
            <a:pPr marL="514350" indent="-514350">
              <a:buAutoNum type="arabicParenR"/>
            </a:pPr>
            <a:r>
              <a:rPr lang="en-US" dirty="0"/>
              <a:t>in biology, a community is a group of interacting living organisms sharing a populated environment.</a:t>
            </a:r>
          </a:p>
          <a:p>
            <a:pPr marL="0" indent="0">
              <a:buNone/>
            </a:pPr>
            <a:endParaRPr lang="en-US" dirty="0"/>
          </a:p>
        </p:txBody>
      </p:sp>
      <p:pic>
        <p:nvPicPr>
          <p:cNvPr id="4" name="Picture 3"/>
          <p:cNvPicPr>
            <a:picLocks noChangeAspect="1"/>
          </p:cNvPicPr>
          <p:nvPr/>
        </p:nvPicPr>
        <p:blipFill>
          <a:blip r:embed="rId2"/>
          <a:stretch>
            <a:fillRect/>
          </a:stretch>
        </p:blipFill>
        <p:spPr>
          <a:xfrm>
            <a:off x="2123728" y="4725144"/>
            <a:ext cx="4826000" cy="2147074"/>
          </a:xfrm>
          <a:prstGeom prst="rect">
            <a:avLst/>
          </a:prstGeom>
        </p:spPr>
      </p:pic>
    </p:spTree>
    <p:extLst>
      <p:ext uri="{BB962C8B-B14F-4D97-AF65-F5344CB8AC3E}">
        <p14:creationId xmlns:p14="http://schemas.microsoft.com/office/powerpoint/2010/main" val="137379979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public health? </a:t>
            </a:r>
            <a:endParaRPr lang="en-US" dirty="0"/>
          </a:p>
        </p:txBody>
      </p:sp>
      <p:sp>
        <p:nvSpPr>
          <p:cNvPr id="3" name="Rectangle 2"/>
          <p:cNvSpPr/>
          <p:nvPr/>
        </p:nvSpPr>
        <p:spPr>
          <a:xfrm>
            <a:off x="1187624" y="2852936"/>
            <a:ext cx="6984776" cy="1200329"/>
          </a:xfrm>
          <a:prstGeom prst="rect">
            <a:avLst/>
          </a:prstGeom>
        </p:spPr>
        <p:txBody>
          <a:bodyPr wrap="square">
            <a:spAutoFit/>
          </a:bodyPr>
          <a:lstStyle/>
          <a:p>
            <a:pPr algn="ctr"/>
            <a:endParaRPr lang="en-US" b="1" dirty="0">
              <a:hlinkClick r:id="rId2"/>
            </a:endParaRPr>
          </a:p>
          <a:p>
            <a:pPr algn="ctr"/>
            <a:endParaRPr lang="pl-PL" b="1" dirty="0" smtClean="0">
              <a:hlinkClick r:id="rId2"/>
            </a:endParaRPr>
          </a:p>
          <a:p>
            <a:pPr algn="ctr"/>
            <a:r>
              <a:rPr lang="pl-PL" dirty="0" smtClean="0">
                <a:hlinkClick r:id="rId2"/>
              </a:rPr>
              <a:t>http</a:t>
            </a:r>
            <a:r>
              <a:rPr lang="pl-PL" dirty="0">
                <a:hlinkClick r:id="rId2"/>
              </a:rPr>
              <a:t>://www.youtube.com/watch?v=</a:t>
            </a:r>
            <a:r>
              <a:rPr lang="pl-PL" dirty="0" smtClean="0">
                <a:hlinkClick r:id="rId2"/>
              </a:rPr>
              <a:t>Bpu42LmLo4U</a:t>
            </a:r>
            <a:endParaRPr lang="pl-PL" dirty="0" smtClean="0"/>
          </a:p>
          <a:p>
            <a:endParaRPr lang="en-US" dirty="0"/>
          </a:p>
        </p:txBody>
      </p:sp>
      <p:sp>
        <p:nvSpPr>
          <p:cNvPr id="6" name="TextBox 5"/>
          <p:cNvSpPr txBox="1"/>
          <p:nvPr/>
        </p:nvSpPr>
        <p:spPr>
          <a:xfrm>
            <a:off x="1619672" y="2185700"/>
            <a:ext cx="6624736" cy="523220"/>
          </a:xfrm>
          <a:prstGeom prst="rect">
            <a:avLst/>
          </a:prstGeom>
          <a:noFill/>
        </p:spPr>
        <p:txBody>
          <a:bodyPr wrap="square" rtlCol="0">
            <a:spAutoFit/>
          </a:bodyPr>
          <a:lstStyle/>
          <a:p>
            <a:r>
              <a:rPr lang="en-US" sz="2800" dirty="0" smtClean="0"/>
              <a:t>In your opinion, what is Public Health? </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public health? </a:t>
            </a:r>
            <a:endParaRPr lang="en-US" dirty="0"/>
          </a:p>
        </p:txBody>
      </p:sp>
      <p:sp>
        <p:nvSpPr>
          <p:cNvPr id="4" name="Rectangle 3"/>
          <p:cNvSpPr>
            <a:spLocks noGrp="1" noChangeArrowheads="1"/>
          </p:cNvSpPr>
          <p:nvPr>
            <p:ph sz="quarter" idx="1"/>
          </p:nvPr>
        </p:nvSpPr>
        <p:spPr>
          <a:xfrm>
            <a:off x="285720" y="1556792"/>
            <a:ext cx="8503920" cy="4666840"/>
          </a:xfrm>
        </p:spPr>
        <p:txBody>
          <a:bodyPr>
            <a:normAutofit/>
          </a:bodyPr>
          <a:lstStyle/>
          <a:p>
            <a:endParaRPr lang="en-US" sz="3200" dirty="0" smtClean="0"/>
          </a:p>
          <a:p>
            <a:r>
              <a:rPr lang="en-US" sz="3200" dirty="0" smtClean="0"/>
              <a:t>The </a:t>
            </a:r>
            <a:r>
              <a:rPr lang="en-US" sz="3200" dirty="0"/>
              <a:t>Acheson Report (1988) defines Public health </a:t>
            </a:r>
            <a:r>
              <a:rPr lang="en-US" sz="3200" dirty="0" smtClean="0"/>
              <a:t>as: ‘The </a:t>
            </a:r>
            <a:r>
              <a:rPr lang="en-US" sz="3200" dirty="0"/>
              <a:t>science and art of preventing disease, prolonging life, and promoting health through organized efforts of </a:t>
            </a:r>
            <a:r>
              <a:rPr lang="en-US" sz="3200" dirty="0" smtClean="0"/>
              <a:t>society’.</a:t>
            </a:r>
          </a:p>
          <a:p>
            <a:r>
              <a:rPr lang="en-US" sz="3200" dirty="0"/>
              <a:t>“ Fulfilling society’s interest in assuring conditions in which people can be healthy”. (IOM,1988)</a:t>
            </a:r>
          </a:p>
          <a:p>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228600"/>
            <a:ext cx="8786874" cy="758952"/>
          </a:xfrm>
        </p:spPr>
        <p:txBody>
          <a:bodyPr>
            <a:normAutofit fontScale="90000"/>
          </a:bodyPr>
          <a:lstStyle/>
          <a:p>
            <a:r>
              <a:rPr lang="en-US" dirty="0" smtClean="0"/>
              <a:t>“You are only as healthy as the world around you”</a:t>
            </a:r>
            <a:endParaRPr lang="en-US" dirty="0"/>
          </a:p>
        </p:txBody>
      </p:sp>
      <p:pic>
        <p:nvPicPr>
          <p:cNvPr id="1026" name="Picture 2" descr="multidisciplinary approach"/>
          <p:cNvPicPr>
            <a:picLocks noChangeAspect="1" noChangeArrowheads="1"/>
          </p:cNvPicPr>
          <p:nvPr/>
        </p:nvPicPr>
        <p:blipFill>
          <a:blip r:embed="rId2"/>
          <a:srcRect/>
          <a:stretch>
            <a:fillRect/>
          </a:stretch>
        </p:blipFill>
        <p:spPr bwMode="auto">
          <a:xfrm>
            <a:off x="1547664" y="2785249"/>
            <a:ext cx="6146174" cy="4057899"/>
          </a:xfrm>
          <a:prstGeom prst="rect">
            <a:avLst/>
          </a:prstGeom>
          <a:noFill/>
        </p:spPr>
      </p:pic>
      <p:sp>
        <p:nvSpPr>
          <p:cNvPr id="3" name="TextBox 2"/>
          <p:cNvSpPr txBox="1"/>
          <p:nvPr/>
        </p:nvSpPr>
        <p:spPr>
          <a:xfrm>
            <a:off x="13324753" y="5205551"/>
            <a:ext cx="184666" cy="369332"/>
          </a:xfrm>
          <a:prstGeom prst="rect">
            <a:avLst/>
          </a:prstGeom>
          <a:noFill/>
        </p:spPr>
        <p:txBody>
          <a:bodyPr wrap="none" rtlCol="0">
            <a:spAutoFit/>
          </a:bodyPr>
          <a:lstStyle/>
          <a:p>
            <a:endParaRPr lang="en-US" dirty="0"/>
          </a:p>
        </p:txBody>
      </p:sp>
      <p:sp>
        <p:nvSpPr>
          <p:cNvPr id="4" name="TextBox 3"/>
          <p:cNvSpPr txBox="1"/>
          <p:nvPr/>
        </p:nvSpPr>
        <p:spPr>
          <a:xfrm>
            <a:off x="107504" y="1412776"/>
            <a:ext cx="8856984" cy="1384995"/>
          </a:xfrm>
          <a:prstGeom prst="rect">
            <a:avLst/>
          </a:prstGeom>
          <a:noFill/>
        </p:spPr>
        <p:txBody>
          <a:bodyPr wrap="square" rtlCol="0">
            <a:spAutoFit/>
          </a:bodyPr>
          <a:lstStyle/>
          <a:p>
            <a:pPr algn="ctr"/>
            <a:r>
              <a:rPr lang="en-US" sz="2800" dirty="0" smtClean="0"/>
              <a:t>Pubic Health </a:t>
            </a:r>
            <a:r>
              <a:rPr lang="en-US" sz="2800" dirty="0"/>
              <a:t>constitute </a:t>
            </a:r>
            <a:r>
              <a:rPr lang="en-US" sz="2800" dirty="0" smtClean="0"/>
              <a:t>of multidiscipline: </a:t>
            </a:r>
            <a:r>
              <a:rPr lang="en-US" sz="2800" dirty="0"/>
              <a:t>epidemiology, biostatistics, environmental science, management science, behavioral </a:t>
            </a:r>
            <a:r>
              <a:rPr lang="en-US" sz="2800" dirty="0" smtClean="0"/>
              <a:t>science… etc. </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public health </a:t>
            </a:r>
            <a:endParaRPr lang="en-US" dirty="0"/>
          </a:p>
        </p:txBody>
      </p:sp>
      <p:sp>
        <p:nvSpPr>
          <p:cNvPr id="3" name="Content Placeholder 2"/>
          <p:cNvSpPr>
            <a:spLocks noGrp="1"/>
          </p:cNvSpPr>
          <p:nvPr>
            <p:ph sz="quarter" idx="1"/>
          </p:nvPr>
        </p:nvSpPr>
        <p:spPr>
          <a:xfrm>
            <a:off x="301752" y="1527048"/>
            <a:ext cx="5627570" cy="4572000"/>
          </a:xfrm>
        </p:spPr>
        <p:txBody>
          <a:bodyPr/>
          <a:lstStyle/>
          <a:p>
            <a:r>
              <a:rPr lang="en-US" dirty="0" smtClean="0"/>
              <a:t>500 BC-500 AD</a:t>
            </a:r>
          </a:p>
          <a:p>
            <a:pPr>
              <a:buNone/>
            </a:pPr>
            <a:r>
              <a:rPr lang="en-US" dirty="0" smtClean="0"/>
              <a:t>Hippocrates (460 BC-380 BC) was the founder of Western medicine. He manifested an amazingly modern perspective in his treatise entitled On Airs, Waters, and Places that was published in the fifth century.</a:t>
            </a:r>
            <a:endParaRPr lang="en-US" dirty="0"/>
          </a:p>
        </p:txBody>
      </p:sp>
      <p:pic>
        <p:nvPicPr>
          <p:cNvPr id="14338" name="Picture 2" descr="hippocrates"/>
          <p:cNvPicPr>
            <a:picLocks noChangeAspect="1" noChangeArrowheads="1"/>
          </p:cNvPicPr>
          <p:nvPr/>
        </p:nvPicPr>
        <p:blipFill>
          <a:blip r:embed="rId2"/>
          <a:srcRect/>
          <a:stretch>
            <a:fillRect/>
          </a:stretch>
        </p:blipFill>
        <p:spPr bwMode="auto">
          <a:xfrm>
            <a:off x="6215074" y="2285992"/>
            <a:ext cx="2438516" cy="257176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3" name="Content Placeholder 2"/>
          <p:cNvSpPr>
            <a:spLocks noGrp="1"/>
          </p:cNvSpPr>
          <p:nvPr>
            <p:ph sz="quarter" idx="1"/>
          </p:nvPr>
        </p:nvSpPr>
        <p:spPr>
          <a:xfrm>
            <a:off x="301752" y="1527048"/>
            <a:ext cx="5913322" cy="4572000"/>
          </a:xfrm>
        </p:spPr>
        <p:txBody>
          <a:bodyPr>
            <a:normAutofit lnSpcReduction="10000"/>
          </a:bodyPr>
          <a:lstStyle/>
          <a:p>
            <a:r>
              <a:rPr lang="en-US" b="1" dirty="0" smtClean="0">
                <a:solidFill>
                  <a:schemeClr val="accent1">
                    <a:lumMod val="75000"/>
                  </a:schemeClr>
                </a:solidFill>
              </a:rPr>
              <a:t>The Middle Ages </a:t>
            </a:r>
            <a:r>
              <a:rPr lang="en-US" dirty="0" smtClean="0"/>
              <a:t>(500-1500) </a:t>
            </a:r>
            <a:br>
              <a:rPr lang="en-US" dirty="0" smtClean="0"/>
            </a:br>
            <a:r>
              <a:rPr lang="en-US" dirty="0" smtClean="0"/>
              <a:t>The Middle Ages were also known as "The Dark Ages”. Health problems were considered to have spiritual causes and solutions. Illness was considered to be the result of sin thus stigmatizing the victim. Most importantly, this failure to consider the role of the environment in health led to epidemics and the inability to control them.</a:t>
            </a:r>
            <a:endParaRPr lang="en-US" dirty="0"/>
          </a:p>
        </p:txBody>
      </p:sp>
      <p:pic>
        <p:nvPicPr>
          <p:cNvPr id="13314" name="Picture 2" descr="Middle Ages"/>
          <p:cNvPicPr>
            <a:picLocks noChangeAspect="1" noChangeArrowheads="1"/>
          </p:cNvPicPr>
          <p:nvPr/>
        </p:nvPicPr>
        <p:blipFill>
          <a:blip r:embed="rId2"/>
          <a:srcRect/>
          <a:stretch>
            <a:fillRect/>
          </a:stretch>
        </p:blipFill>
        <p:spPr bwMode="auto">
          <a:xfrm>
            <a:off x="5857884" y="2357430"/>
            <a:ext cx="3085587" cy="271464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913</TotalTime>
  <Words>779</Words>
  <Application>Microsoft Macintosh PowerPoint</Application>
  <PresentationFormat>On-screen Show (4:3)</PresentationFormat>
  <Paragraphs>116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Civic</vt:lpstr>
      <vt:lpstr>Community Health  CHS 212</vt:lpstr>
      <vt:lpstr>Outline </vt:lpstr>
      <vt:lpstr>Definition of health</vt:lpstr>
      <vt:lpstr>Definition of community </vt:lpstr>
      <vt:lpstr>What is public health? </vt:lpstr>
      <vt:lpstr>What is public health? </vt:lpstr>
      <vt:lpstr>“You are only as healthy as the world around you”</vt:lpstr>
      <vt:lpstr>History of public health </vt:lpstr>
      <vt:lpstr>Cont. </vt:lpstr>
      <vt:lpstr>Cont. </vt:lpstr>
      <vt:lpstr>Cont. </vt:lpstr>
      <vt:lpstr>Cont. </vt:lpstr>
      <vt:lpstr>Cont. 1800 – 1900</vt:lpstr>
      <vt:lpstr>1900-2000 </vt:lpstr>
      <vt:lpstr>Cont. </vt:lpstr>
      <vt:lpstr> Why Public Health is important toady?</vt:lpstr>
      <vt:lpstr> Why Public Health is important toady? (Cont.)</vt:lpstr>
      <vt:lpstr>The difference between public health and clinical medicine:</vt:lpstr>
      <vt:lpstr>Public Health Approach</vt:lpstr>
      <vt:lpstr>Cont. </vt:lpstr>
      <vt:lpstr>Public Health Approach</vt:lpstr>
      <vt:lpstr>Now its time to do it yourself…    According to Forbes, Saudi Arabia ranks 29 on a 2007 list of the fattest countries with a percentage of 68.3% of its citizens being overweight (BMI&gt;25).</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Health  CHS 212</dc:title>
  <dc:creator>vip</dc:creator>
  <cp:lastModifiedBy>MacBook</cp:lastModifiedBy>
  <cp:revision>63</cp:revision>
  <dcterms:created xsi:type="dcterms:W3CDTF">2013-09-08T08:04:16Z</dcterms:created>
  <dcterms:modified xsi:type="dcterms:W3CDTF">2014-02-01T20:13:02Z</dcterms:modified>
</cp:coreProperties>
</file>