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7"/>
  </p:notesMasterIdLst>
  <p:sldIdLst>
    <p:sldId id="366" r:id="rId2"/>
    <p:sldId id="291" r:id="rId3"/>
    <p:sldId id="290" r:id="rId4"/>
    <p:sldId id="259" r:id="rId5"/>
    <p:sldId id="368" r:id="rId6"/>
    <p:sldId id="369" r:id="rId7"/>
    <p:sldId id="370" r:id="rId8"/>
    <p:sldId id="374" r:id="rId9"/>
    <p:sldId id="371" r:id="rId10"/>
    <p:sldId id="372" r:id="rId11"/>
    <p:sldId id="373" r:id="rId12"/>
    <p:sldId id="375" r:id="rId13"/>
    <p:sldId id="376" r:id="rId14"/>
    <p:sldId id="377" r:id="rId15"/>
    <p:sldId id="378" r:id="rId16"/>
    <p:sldId id="379" r:id="rId17"/>
    <p:sldId id="382" r:id="rId18"/>
    <p:sldId id="380" r:id="rId19"/>
    <p:sldId id="381" r:id="rId20"/>
    <p:sldId id="383" r:id="rId21"/>
    <p:sldId id="384" r:id="rId22"/>
    <p:sldId id="385" r:id="rId23"/>
    <p:sldId id="386" r:id="rId24"/>
    <p:sldId id="403" r:id="rId25"/>
    <p:sldId id="388" r:id="rId26"/>
    <p:sldId id="395" r:id="rId27"/>
    <p:sldId id="398" r:id="rId28"/>
    <p:sldId id="397" r:id="rId29"/>
    <p:sldId id="400" r:id="rId30"/>
    <p:sldId id="387" r:id="rId31"/>
    <p:sldId id="404" r:id="rId32"/>
    <p:sldId id="390" r:id="rId33"/>
    <p:sldId id="391" r:id="rId34"/>
    <p:sldId id="401" r:id="rId35"/>
    <p:sldId id="40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DFEC6"/>
    <a:srgbClr val="FEFE7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137" y="3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A58B4-B7BD-4F46-864B-DBF50BF46D34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47382-2AFA-48CB-BF8F-9F23D25270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8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516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amza.ca/media/service_pics/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https://www.chem.wisc.edu/deptfiles/content/Organic-Path-Page-2.png"/>
          <p:cNvPicPr>
            <a:picLocks noChangeAspect="1" noChangeArrowheads="1"/>
          </p:cNvPicPr>
          <p:nvPr/>
        </p:nvPicPr>
        <p:blipFill>
          <a:blip r:embed="rId3"/>
          <a:srcRect l="1621" t="80711" r="34353" b="4133"/>
          <a:stretch>
            <a:fillRect/>
          </a:stretch>
        </p:blipFill>
        <p:spPr bwMode="auto">
          <a:xfrm>
            <a:off x="0" y="1981200"/>
            <a:ext cx="6019800" cy="8382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  <p:sp>
        <p:nvSpPr>
          <p:cNvPr id="9" name="Subtitle 2"/>
          <p:cNvSpPr>
            <a:spLocks noGrp="1"/>
          </p:cNvSpPr>
          <p:nvPr/>
        </p:nvSpPr>
        <p:spPr>
          <a:xfrm>
            <a:off x="1600200" y="3810000"/>
            <a:ext cx="6096000" cy="1828800"/>
          </a:xfrm>
          <a:prstGeom prst="rect">
            <a:avLst/>
          </a:prstGeom>
          <a:solidFill>
            <a:srgbClr val="00B050"/>
          </a:solidFill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By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Dr. Mohamed El-</a:t>
            </a:r>
            <a:r>
              <a:rPr lang="en-US" sz="2800" b="1" dirty="0" err="1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Newehy</a:t>
            </a:r>
            <a:endParaRPr lang="en-US" sz="2800" b="1" dirty="0" smtClean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lvl="0"/>
            <a:r>
              <a:rPr lang="en-US" sz="2400" b="1" i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Chemistry Department, College of  Science, King Saud University</a:t>
            </a:r>
          </a:p>
          <a:p>
            <a:pPr lvl="0"/>
            <a:r>
              <a:rPr lang="en-US" sz="24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http://fac.ksu.edu.sa/melnewehy</a:t>
            </a:r>
            <a:endParaRPr lang="en-US" sz="2400" b="1" dirty="0" smtClean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400" b="1" dirty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0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4"/>
          <a:srcRect l="16842" t="20000" r="13684" b="28000"/>
          <a:stretch>
            <a:fillRect/>
          </a:stretch>
        </p:blipFill>
        <p:spPr bwMode="auto">
          <a:xfrm>
            <a:off x="6477000" y="152400"/>
            <a:ext cx="2514600" cy="9906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3960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90792" y="838200"/>
            <a:ext cx="20722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Alkyl Group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25088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" r="2224" b="14702"/>
          <a:stretch/>
        </p:blipFill>
        <p:spPr bwMode="auto">
          <a:xfrm>
            <a:off x="1386395" y="2733630"/>
            <a:ext cx="6181437" cy="130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088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" t="4374" r="4629" b="3655"/>
          <a:stretch/>
        </p:blipFill>
        <p:spPr bwMode="auto">
          <a:xfrm>
            <a:off x="1416413" y="5193701"/>
            <a:ext cx="6694055" cy="1359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7026" y="1447800"/>
            <a:ext cx="7857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When we come to </a:t>
            </a:r>
            <a:r>
              <a:rPr lang="en-US" dirty="0">
                <a:solidFill>
                  <a:srgbClr val="FF0000"/>
                </a:solidFill>
              </a:rPr>
              <a:t>propane</a:t>
            </a:r>
            <a:r>
              <a:rPr lang="en-US" dirty="0"/>
              <a:t>, there are </a:t>
            </a:r>
            <a:r>
              <a:rPr lang="en-US" dirty="0">
                <a:solidFill>
                  <a:srgbClr val="00B050"/>
                </a:solidFill>
              </a:rPr>
              <a:t>two possible alkyl groups</a:t>
            </a:r>
            <a:r>
              <a:rPr lang="en-US" dirty="0"/>
              <a:t>, depending on </a:t>
            </a:r>
            <a:r>
              <a:rPr lang="en-US" dirty="0" smtClean="0"/>
              <a:t>which type </a:t>
            </a:r>
            <a:r>
              <a:rPr lang="en-US" dirty="0"/>
              <a:t>of hydrogen is removed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34226" y="4267200"/>
            <a:ext cx="6638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If a </a:t>
            </a:r>
            <a:r>
              <a:rPr lang="en-US" dirty="0">
                <a:solidFill>
                  <a:srgbClr val="0070C0"/>
                </a:solidFill>
              </a:rPr>
              <a:t>hydrogen is removed from the </a:t>
            </a:r>
            <a:r>
              <a:rPr lang="en-US" i="1" dirty="0">
                <a:solidFill>
                  <a:srgbClr val="0070C0"/>
                </a:solidFill>
              </a:rPr>
              <a:t>central </a:t>
            </a:r>
            <a:r>
              <a:rPr lang="en-US" dirty="0">
                <a:solidFill>
                  <a:srgbClr val="0070C0"/>
                </a:solidFill>
              </a:rPr>
              <a:t>carbon atom</a:t>
            </a:r>
            <a:r>
              <a:rPr lang="en-US" dirty="0"/>
              <a:t>, we get a different </a:t>
            </a:r>
            <a:r>
              <a:rPr lang="en-US" dirty="0" smtClean="0"/>
              <a:t>isomeric propyl </a:t>
            </a:r>
            <a:r>
              <a:rPr lang="en-US" dirty="0"/>
              <a:t>group, called the </a:t>
            </a:r>
            <a:r>
              <a:rPr lang="en-US" b="1" dirty="0" smtClean="0">
                <a:solidFill>
                  <a:srgbClr val="00B050"/>
                </a:solidFill>
              </a:rPr>
              <a:t>isopropyl </a:t>
            </a:r>
            <a:r>
              <a:rPr lang="en-US" b="1" dirty="0">
                <a:solidFill>
                  <a:srgbClr val="00B050"/>
                </a:solidFill>
              </a:rPr>
              <a:t>group</a:t>
            </a:r>
            <a:r>
              <a:rPr lang="en-US" dirty="0"/>
              <a:t>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34226" y="2252246"/>
            <a:ext cx="640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If </a:t>
            </a:r>
            <a:r>
              <a:rPr lang="en-US" dirty="0"/>
              <a:t>a </a:t>
            </a:r>
            <a:r>
              <a:rPr lang="en-US" i="1" dirty="0">
                <a:solidFill>
                  <a:srgbClr val="0070C0"/>
                </a:solidFill>
              </a:rPr>
              <a:t>terminal </a:t>
            </a:r>
            <a:r>
              <a:rPr lang="en-US" dirty="0">
                <a:solidFill>
                  <a:srgbClr val="0070C0"/>
                </a:solidFill>
              </a:rPr>
              <a:t>hydrogen is removed</a:t>
            </a:r>
            <a:r>
              <a:rPr lang="en-US" dirty="0"/>
              <a:t>, the group is called </a:t>
            </a:r>
            <a:r>
              <a:rPr lang="en-US" dirty="0" smtClean="0"/>
              <a:t>a </a:t>
            </a:r>
            <a:r>
              <a:rPr lang="en-US" b="1" dirty="0" smtClean="0">
                <a:solidFill>
                  <a:srgbClr val="00B050"/>
                </a:solidFill>
              </a:rPr>
              <a:t>propyl </a:t>
            </a:r>
            <a:r>
              <a:rPr lang="en-US" b="1" dirty="0">
                <a:solidFill>
                  <a:srgbClr val="00B050"/>
                </a:solidFill>
              </a:rPr>
              <a:t>group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461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0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90792" y="838200"/>
            <a:ext cx="20722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Alkyl Group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2000" y="1581090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four-carbon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alkyl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there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different butyl groups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21066" y="3151909"/>
            <a:ext cx="7049917" cy="3325091"/>
            <a:chOff x="921066" y="3151909"/>
            <a:chExt cx="7049917" cy="3325091"/>
          </a:xfrm>
        </p:grpSpPr>
        <p:pic>
          <p:nvPicPr>
            <p:cNvPr id="250886" name="Picture 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48" r="10173" b="3731"/>
            <a:stretch/>
          </p:blipFill>
          <p:spPr bwMode="auto">
            <a:xfrm>
              <a:off x="1145309" y="3304309"/>
              <a:ext cx="6825674" cy="3172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190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1066" y="3151909"/>
              <a:ext cx="2050734" cy="1058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447800" y="4066309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i="1" dirty="0" smtClean="0"/>
                <a:t>n</a:t>
              </a:r>
              <a:r>
                <a:rPr lang="en-US" dirty="0" smtClean="0"/>
                <a:t>-butane</a:t>
              </a:r>
              <a:endParaRPr lang="en-US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142999" y="2102822"/>
            <a:ext cx="6400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butyl and </a:t>
            </a:r>
            <a:r>
              <a:rPr lang="en-US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-butyl groups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based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-butane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43000" y="2526268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isobutyl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i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tert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-butyl groups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come from </a:t>
            </a:r>
            <a:r>
              <a:rPr lang="en-US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isobutane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938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7200" y="2596483"/>
            <a:ext cx="30480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The IUPAC Rules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1110" y="773668"/>
            <a:ext cx="7938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Most organic compounds are known by two or more names: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77635" y="1205825"/>
            <a:ext cx="6061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older unsystematic names,  (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names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77635" y="1576419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IUPAC names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08726" y="1981200"/>
            <a:ext cx="6216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IUPAC: </a:t>
            </a:r>
            <a:r>
              <a:rPr lang="en-US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nternational </a:t>
            </a:r>
            <a:r>
              <a:rPr lang="en-US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nion of </a:t>
            </a:r>
            <a:r>
              <a:rPr lang="en-US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 &amp; </a:t>
            </a:r>
            <a:r>
              <a:rPr lang="en-US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pplied </a:t>
            </a:r>
            <a:r>
              <a:rPr lang="en-US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hemistry</a:t>
            </a:r>
            <a:endParaRPr lang="en-U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3278653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 parent structure; </a:t>
            </a:r>
            <a:r>
              <a:rPr lang="en-US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longest continuous chain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0036" y="6260068"/>
            <a:ext cx="6747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longest continuous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chain is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necessarily </a:t>
            </a:r>
            <a:r>
              <a:rPr lang="en-US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straight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38600" y="4527796"/>
            <a:ext cx="68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i="1" u="sng" dirty="0" smtClean="0">
                <a:solidFill>
                  <a:srgbClr val="00B050"/>
                </a:solidFill>
                <a:cs typeface="Times New Roman" pitchFamily="18" charset="0"/>
              </a:rPr>
              <a:t>not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47800" y="5518396"/>
            <a:ext cx="198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>
                <a:solidFill>
                  <a:srgbClr val="00B050"/>
                </a:solidFill>
                <a:cs typeface="Times New Roman" pitchFamily="18" charset="0"/>
              </a:rPr>
              <a:t>Ethyl</a:t>
            </a:r>
            <a:r>
              <a:rPr lang="en-US" sz="2200" b="1" dirty="0" err="1" smtClean="0">
                <a:solidFill>
                  <a:srgbClr val="FF0000"/>
                </a:solidFill>
                <a:cs typeface="Times New Roman" pitchFamily="18" charset="0"/>
              </a:rPr>
              <a:t>hexane</a:t>
            </a:r>
            <a:endParaRPr lang="en-US" sz="22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57800" y="5518396"/>
            <a:ext cx="2209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Propyl</a:t>
            </a:r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pentane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019800" y="5213596"/>
            <a:ext cx="6976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6000" b="1" dirty="0" smtClean="0">
                <a:solidFill>
                  <a:srgbClr val="00B050"/>
                </a:solidFill>
                <a:cs typeface="Times New Roman" pitchFamily="18" charset="0"/>
              </a:rPr>
              <a:t>X</a:t>
            </a:r>
          </a:p>
        </p:txBody>
      </p:sp>
      <p:pic>
        <p:nvPicPr>
          <p:cNvPr id="253988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4086014"/>
            <a:ext cx="24193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90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580" y="4187782"/>
            <a:ext cx="24193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277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53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53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/>
      <p:bldP spid="18" grpId="0"/>
      <p:bldP spid="21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013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856" y="2193943"/>
            <a:ext cx="26289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5011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182" y="2209800"/>
            <a:ext cx="26289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46307" y="762000"/>
            <a:ext cx="276120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The IUPAC Rules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128647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the carbons in the parent chain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1667470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starting from the end which gives the lowest number for the substituent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9600" y="258187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i="1" u="sng" dirty="0" smtClean="0">
                <a:solidFill>
                  <a:srgbClr val="00B050"/>
                </a:solidFill>
                <a:cs typeface="Times New Roman" pitchFamily="18" charset="0"/>
              </a:rPr>
              <a:t>not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16468" y="3496270"/>
            <a:ext cx="6463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dirty="0" smtClean="0">
                <a:solidFill>
                  <a:srgbClr val="00B050"/>
                </a:solidFill>
                <a:cs typeface="Times New Roman" pitchFamily="18" charset="0"/>
              </a:rPr>
              <a:t>X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47800" y="21246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76400" y="22008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14600" y="22008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61310" y="26580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168240" y="298365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68240" y="329538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72200" y="32676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72200" y="29628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72200" y="26580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77000" y="22008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0" y="22008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10200" y="218176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362200" y="370516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hexane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45920" y="370516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Ethyl</a:t>
            </a:r>
            <a:endParaRPr lang="en-US" sz="24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86840" y="3689925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3-</a:t>
            </a:r>
            <a:endParaRPr lang="en-US" sz="24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05600" y="372040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hexane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89320" y="372040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Ethyl</a:t>
            </a:r>
            <a:endParaRPr lang="en-US" sz="24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30240" y="3705165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4-</a:t>
            </a:r>
            <a:endParaRPr lang="en-US" sz="24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8600" y="4419600"/>
            <a:ext cx="29736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name the compound;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62000" y="5200072"/>
            <a:ext cx="411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 The number is followed by a hyphen (-).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2000" y="4876800"/>
            <a:ext cx="693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The position of the substituent on the parent  carbon chain by a number.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2000" y="5562600"/>
            <a:ext cx="457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The combined name of the substituent (ethyl).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62000" y="5867400"/>
            <a:ext cx="3770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The parent carbon chain (hexane).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581400" y="633478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713020" y="6324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825240" y="6336165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Ethyl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19600" y="6341225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hexane</a:t>
            </a:r>
          </a:p>
        </p:txBody>
      </p:sp>
    </p:spTree>
    <p:extLst>
      <p:ext uri="{BB962C8B-B14F-4D97-AF65-F5344CB8AC3E}">
        <p14:creationId xmlns:p14="http://schemas.microsoft.com/office/powerpoint/2010/main" val="406425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55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55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6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1" y="3514980"/>
            <a:ext cx="32004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46307" y="762000"/>
            <a:ext cx="276120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The IUPAC Rules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3400" y="16764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If the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alkyl substituent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occurs more than once on the parent carbon chain,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133600" y="2267528"/>
            <a:ext cx="5033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prefixes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-,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tri-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tetra-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penta</a:t>
            </a:r>
            <a:r>
              <a:rPr lang="en-US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and so 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75772" y="2678668"/>
            <a:ext cx="5734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used to indicate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five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and so on.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225930" y="362989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463930" y="3675548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854330" y="3689403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320930" y="3682478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939930" y="3633983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775365" y="4750713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methyl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6635" y="4738243"/>
            <a:ext cx="91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2,2,4-</a:t>
            </a:r>
            <a:endParaRPr lang="en-US" sz="22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572000" y="4735473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pentane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442855" y="4747633"/>
            <a:ext cx="68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7030A0"/>
                </a:solidFill>
                <a:cs typeface="Times New Roman" pitchFamily="18" charset="0"/>
              </a:rPr>
              <a:t>Tri</a:t>
            </a:r>
          </a:p>
        </p:txBody>
      </p:sp>
    </p:spTree>
    <p:extLst>
      <p:ext uri="{BB962C8B-B14F-4D97-AF65-F5344CB8AC3E}">
        <p14:creationId xmlns:p14="http://schemas.microsoft.com/office/powerpoint/2010/main" val="97884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5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50" grpId="0"/>
      <p:bldP spid="51" grpId="0"/>
      <p:bldP spid="52" grpId="0"/>
      <p:bldP spid="53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125" name="Picture 1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86025"/>
            <a:ext cx="54387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46307" y="762000"/>
            <a:ext cx="276120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The IUPAC Rules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33400" y="1411069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1313" indent="-341313"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If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alkyl substituents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 attached on the parent carbon chain,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they are named in order of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alphabetical order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019800" y="2854035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334000" y="287649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599710" y="2938835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879275" y="291715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24200" y="295071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0450" y="4465307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methyl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035235" y="4480547"/>
            <a:ext cx="624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3,3-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562600" y="4463922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octane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413465" y="4480547"/>
            <a:ext cx="1036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Diethyl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015835" y="2936855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7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600200" y="284957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611580" y="29230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626035" y="4465307"/>
            <a:ext cx="1158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FF0000"/>
                </a:solidFill>
                <a:cs typeface="Times New Roman" pitchFamily="18" charset="0"/>
              </a:rPr>
              <a:t>n</a:t>
            </a:r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</a:t>
            </a:r>
            <a:r>
              <a:rPr lang="en-US" sz="2000" b="1" dirty="0" err="1" smtClean="0">
                <a:solidFill>
                  <a:srgbClr val="FF0000"/>
                </a:solidFill>
                <a:cs typeface="Times New Roman" pitchFamily="18" charset="0"/>
              </a:rPr>
              <a:t>propyl</a:t>
            </a:r>
            <a:endParaRPr lang="en-US" sz="20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504115" y="4465307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422075" y="4465307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227025" y="4465307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336475" y="4480547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304310" y="4466692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193475" y="4480547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848600" y="3276600"/>
            <a:ext cx="91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ethyl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614460" y="3271059"/>
            <a:ext cx="609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err="1" smtClean="0">
                <a:solidFill>
                  <a:srgbClr val="00B050"/>
                </a:solidFill>
                <a:cs typeface="Times New Roman" pitchFamily="18" charset="0"/>
              </a:rPr>
              <a:t>di</a:t>
            </a:r>
            <a:endParaRPr lang="en-US" sz="2200" b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187740" y="3261351"/>
            <a:ext cx="716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3,3-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620000" y="3657600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methyl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401100" y="367284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4-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613075" y="4038910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err="1" smtClean="0">
                <a:solidFill>
                  <a:srgbClr val="00B050"/>
                </a:solidFill>
                <a:cs typeface="Times New Roman" pitchFamily="18" charset="0"/>
              </a:rPr>
              <a:t>propyl</a:t>
            </a:r>
            <a:endParaRPr lang="en-US" sz="2200" b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401100" y="405384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i="1" dirty="0" smtClean="0">
                <a:solidFill>
                  <a:srgbClr val="00B050"/>
                </a:solidFill>
                <a:cs typeface="Times New Roman" pitchFamily="18" charset="0"/>
              </a:rPr>
              <a:t>n-</a:t>
            </a:r>
            <a:endParaRPr lang="en-US" sz="2200" b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172500" y="4074645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5-</a:t>
            </a:r>
          </a:p>
        </p:txBody>
      </p:sp>
    </p:spTree>
    <p:extLst>
      <p:ext uri="{BB962C8B-B14F-4D97-AF65-F5344CB8AC3E}">
        <p14:creationId xmlns:p14="http://schemas.microsoft.com/office/powerpoint/2010/main" val="236474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5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4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1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5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2" grpId="0"/>
      <p:bldP spid="63" grpId="0"/>
      <p:bldP spid="64" grpId="0"/>
      <p:bldP spid="65" grpId="0"/>
      <p:bldP spid="66" grpId="0"/>
      <p:bldP spid="76" grpId="0"/>
      <p:bldP spid="77" grpId="0"/>
      <p:bldP spid="7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236" name="Picture 1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48" y="5055096"/>
            <a:ext cx="35052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46307" y="762000"/>
            <a:ext cx="276120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The IUPAC Rules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9600" y="1371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If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substituents other than alky groups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 also presents on the parent carbon chain;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81200" y="2133600"/>
            <a:ext cx="556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all substituents are named alphabetically.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775832" y="5283818"/>
            <a:ext cx="438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086224" y="5316202"/>
            <a:ext cx="438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51872" y="5303161"/>
            <a:ext cx="3168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849880" y="5288578"/>
            <a:ext cx="438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271712" y="5312689"/>
            <a:ext cx="438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562600" y="6335673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pentane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421880" y="5430203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err="1" smtClean="0">
                <a:solidFill>
                  <a:srgbClr val="00B050"/>
                </a:solidFill>
                <a:cs typeface="Times New Roman" pitchFamily="18" charset="0"/>
              </a:rPr>
              <a:t>bromo</a:t>
            </a:r>
            <a:endParaRPr lang="en-US" sz="2200" b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62800" y="5434668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3-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452360" y="5136178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err="1" smtClean="0">
                <a:solidFill>
                  <a:srgbClr val="00B050"/>
                </a:solidFill>
                <a:cs typeface="Times New Roman" pitchFamily="18" charset="0"/>
              </a:rPr>
              <a:t>chloro</a:t>
            </a:r>
            <a:endParaRPr lang="en-US" sz="2200" b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178040" y="5151418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2-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467600" y="5684818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methyl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162800" y="5684818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4-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343728" y="6357377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err="1" smtClean="0">
                <a:solidFill>
                  <a:srgbClr val="00B050"/>
                </a:solidFill>
                <a:cs typeface="Times New Roman" pitchFamily="18" charset="0"/>
              </a:rPr>
              <a:t>bromo</a:t>
            </a:r>
            <a:endParaRPr lang="en-US" sz="2200" b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082796" y="6362461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3-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505200" y="6335673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err="1" smtClean="0">
                <a:solidFill>
                  <a:srgbClr val="00B050"/>
                </a:solidFill>
                <a:cs typeface="Times New Roman" pitchFamily="18" charset="0"/>
              </a:rPr>
              <a:t>chloro</a:t>
            </a:r>
            <a:endParaRPr lang="en-US" sz="2200" b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230880" y="6350913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2-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663440" y="6350913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methyl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419600" y="6350913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4-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139440" y="6354145"/>
            <a:ext cx="38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-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297680" y="6335673"/>
            <a:ext cx="38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00B050"/>
                </a:solidFill>
                <a:cs typeface="Times New Roman" pitchFamily="18" charset="0"/>
              </a:rPr>
              <a:t>-</a:t>
            </a:r>
          </a:p>
        </p:txBody>
      </p:sp>
      <p:pic>
        <p:nvPicPr>
          <p:cNvPr id="258230" name="Picture 1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840" y="2564487"/>
            <a:ext cx="18573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8234" name="Picture 1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2557560"/>
            <a:ext cx="18573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8629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5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5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5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6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0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8" grpId="0"/>
      <p:bldP spid="49" grpId="0"/>
      <p:bldP spid="50" grpId="0"/>
      <p:bldP spid="51" grpId="0"/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46307" y="762000"/>
            <a:ext cx="276120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The IUPAC Rules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09600" y="1295400"/>
            <a:ext cx="162897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Examples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259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" t="9974" r="7323" b="3749"/>
          <a:stretch/>
        </p:blipFill>
        <p:spPr bwMode="auto">
          <a:xfrm>
            <a:off x="1844132" y="1837092"/>
            <a:ext cx="5699668" cy="49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0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62000" y="934760"/>
            <a:ext cx="162897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Examples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25909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1709738"/>
            <a:ext cx="75057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29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0483" y="149517"/>
            <a:ext cx="542411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Physical Properties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9144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Those properties that can be observed without the compound undergoing a chemical reaction.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641157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Physical State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2064660"/>
            <a:ext cx="670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Alkanes occur at room temperature are gases, liquids, and solids.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29144" y="2413489"/>
            <a:ext cx="275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 to C4 are gases,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29144" y="2845895"/>
            <a:ext cx="2909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 to C17 are liquids,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9144" y="3182778"/>
            <a:ext cx="5271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C18 and larger 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alkanes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wax –like solids.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374695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Solubility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29143" y="4139257"/>
            <a:ext cx="4776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Alkanes are 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nonpolar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compounds.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29143" y="4538433"/>
            <a:ext cx="5004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Their solubility “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dissolve like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29143" y="4940213"/>
            <a:ext cx="614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Alkanes are soluble in the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nonpolar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solvents;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52600" y="5269468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tetrachloride, CCl</a:t>
            </a:r>
            <a:r>
              <a:rPr lang="en-US" sz="1600" baseline="-25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benzene,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29144" y="5574268"/>
            <a:ext cx="6745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Alkanes are insoluble in polar solvents like water.</a:t>
            </a:r>
          </a:p>
        </p:txBody>
      </p:sp>
    </p:spTree>
    <p:extLst>
      <p:ext uri="{BB962C8B-B14F-4D97-AF65-F5344CB8AC3E}">
        <p14:creationId xmlns:p14="http://schemas.microsoft.com/office/powerpoint/2010/main" val="90625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2" grpId="0"/>
      <p:bldP spid="13" grpId="0"/>
      <p:bldP spid="14" grpId="0"/>
      <p:bldP spid="16" grpId="0"/>
      <p:bldP spid="18" grpId="0"/>
      <p:bldP spid="20" grpId="0"/>
      <p:bldP spid="21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90800" y="2133600"/>
            <a:ext cx="419100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295" endPos="92000" dist="1016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00FF"/>
                </a:solidFill>
                <a:latin typeface="Agency FB" panose="020B0503020202020204" pitchFamily="34" charset="0"/>
              </a:rPr>
              <a:t>Hydrocarbons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0483" y="149517"/>
            <a:ext cx="542411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Physical Properties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009" y="926068"/>
            <a:ext cx="425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Boiling Points &amp; Melting Points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1791" y="17526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boiling points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melting points of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hydrocarbons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increase with increasing molecular weight.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13832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Molecular Weight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3516868"/>
            <a:ext cx="2925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Branching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66800" y="24384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the molecules become larger, there are more forces of attraction between them, and more energy is needed.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38200" y="410587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Among isomeric alkanes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straight chain compound has the highest boiling point.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8202" y="5257800"/>
            <a:ext cx="4190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greater the number of branches, the lower the boiling point.</a:t>
            </a:r>
          </a:p>
        </p:txBody>
      </p:sp>
      <p:pic>
        <p:nvPicPr>
          <p:cNvPr id="260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" t="5039" r="16482" b="10446"/>
          <a:stretch/>
        </p:blipFill>
        <p:spPr bwMode="auto">
          <a:xfrm>
            <a:off x="5181600" y="3532058"/>
            <a:ext cx="3848538" cy="282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56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7" grpId="0"/>
      <p:bldP spid="19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6147" y="149517"/>
            <a:ext cx="431278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9144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Hydrogenation of unsaturated hydrocarbon: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4800" y="3505200"/>
            <a:ext cx="403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Hydrolysis of Grignard reagent</a:t>
            </a:r>
          </a:p>
        </p:txBody>
      </p:sp>
      <p:pic>
        <p:nvPicPr>
          <p:cNvPr id="261153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447800"/>
            <a:ext cx="454494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155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4152900"/>
            <a:ext cx="65436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15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6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61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6147" y="149517"/>
            <a:ext cx="431278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4" name="عنصر نائب للمحتوى 2"/>
          <p:cNvSpPr txBox="1">
            <a:spLocks/>
          </p:cNvSpPr>
          <p:nvPr/>
        </p:nvSpPr>
        <p:spPr>
          <a:xfrm>
            <a:off x="304800" y="914400"/>
            <a:ext cx="7543800" cy="457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Reduction of Alkyl halides By lithium 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dialkyl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cuprate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228600" y="2711420"/>
            <a:ext cx="8153400" cy="914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4. The 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Wurtz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reaction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two alkyl halides are reacted with sodium to form a new carbon-carbon bond.</a:t>
            </a:r>
            <a:endParaRPr kumimoji="0" lang="en-US" sz="1600" b="1" i="1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عنصر نائب للمحتوى 2"/>
          <p:cNvSpPr txBox="1">
            <a:spLocks/>
          </p:cNvSpPr>
          <p:nvPr/>
        </p:nvSpPr>
        <p:spPr>
          <a:xfrm>
            <a:off x="2133600" y="3778220"/>
            <a:ext cx="4191000" cy="457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2R-X + 2Na → R-R + 2Na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−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2173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3" y="1524000"/>
            <a:ext cx="65055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175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4676775"/>
            <a:ext cx="71818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6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6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6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77225"/>
            <a:ext cx="842968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Notations for Bond Breaking and Bond Making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0750" y="1143000"/>
            <a:ext cx="6377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A covalent bond can be broken in either two ways,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6800" y="1600200"/>
            <a:ext cx="2998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Homolytic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cleavage.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6800" y="3719155"/>
            <a:ext cx="3154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Heterolytic cleavage.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970601" y="2971800"/>
            <a:ext cx="167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Free radicals</a:t>
            </a:r>
            <a:endParaRPr lang="en-US" sz="2000" b="1" dirty="0"/>
          </a:p>
        </p:txBody>
      </p:sp>
      <p:sp>
        <p:nvSpPr>
          <p:cNvPr id="28" name="Rectangle 27"/>
          <p:cNvSpPr/>
          <p:nvPr/>
        </p:nvSpPr>
        <p:spPr>
          <a:xfrm>
            <a:off x="4970601" y="4944574"/>
            <a:ext cx="1706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/>
              <a:t>Carbocation</a:t>
            </a:r>
            <a:endParaRPr lang="en-US" sz="2000" b="1" dirty="0"/>
          </a:p>
        </p:txBody>
      </p:sp>
      <p:sp>
        <p:nvSpPr>
          <p:cNvPr id="33" name="Rectangle 32"/>
          <p:cNvSpPr/>
          <p:nvPr/>
        </p:nvSpPr>
        <p:spPr>
          <a:xfrm>
            <a:off x="5046801" y="6153090"/>
            <a:ext cx="167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/>
              <a:t>Carboanion</a:t>
            </a:r>
            <a:endParaRPr lang="en-US" sz="2000" b="1" dirty="0"/>
          </a:p>
        </p:txBody>
      </p:sp>
      <p:pic>
        <p:nvPicPr>
          <p:cNvPr id="263315" name="Picture 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787" y="2362200"/>
            <a:ext cx="25431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17" name="Picture 1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95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19" name="Picture 1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726" y="2447925"/>
            <a:ext cx="4381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21" name="Picture 15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342" y="2295009"/>
            <a:ext cx="12001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23" name="Picture 15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336" y="4343400"/>
            <a:ext cx="28860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25" name="Picture 15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161" y="4343400"/>
            <a:ext cx="4000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33" name="Picture 16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576" y="4362450"/>
            <a:ext cx="5524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35" name="Picture 16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001" y="4362450"/>
            <a:ext cx="76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37" name="Picture 1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572" y="5505390"/>
            <a:ext cx="28860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39" name="Picture 17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211" y="5467988"/>
            <a:ext cx="266700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41" name="Picture 17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726" y="5505390"/>
            <a:ext cx="3619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343" name="Picture 17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01" y="5464178"/>
            <a:ext cx="819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79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6" grpId="0"/>
      <p:bldP spid="23" grpId="0"/>
      <p:bldP spid="28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52237"/>
              </p:ext>
            </p:extLst>
          </p:nvPr>
        </p:nvGraphicFramePr>
        <p:xfrm>
          <a:off x="1028700" y="919163"/>
          <a:ext cx="7010400" cy="566923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10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Substitution reactions</a:t>
                      </a:r>
                    </a:p>
                    <a:p>
                      <a:endParaRPr lang="en-US" sz="1800" dirty="0"/>
                    </a:p>
                  </a:txBody>
                  <a:tcPr marL="68580" marR="68580"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L="68580" marR="68580"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10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 reactions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dirty="0"/>
                    </a:p>
                  </a:txBody>
                  <a:tcPr marL="68580" marR="68580"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L="68580" marR="68580"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10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Elimination reactions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dirty="0"/>
                    </a:p>
                  </a:txBody>
                  <a:tcPr marL="68580" marR="68580"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L="68580" marR="68580"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0314">
                <a:tc>
                  <a:txBody>
                    <a:bodyPr/>
                    <a:lstStyle/>
                    <a:p>
                      <a:endParaRPr lang="en-US" sz="1800" b="1" dirty="0" smtClean="0"/>
                    </a:p>
                    <a:p>
                      <a:endParaRPr lang="en-US" sz="1800" b="1" dirty="0" smtClean="0"/>
                    </a:p>
                    <a:p>
                      <a:endParaRPr lang="en-US" sz="1800" b="1" dirty="0" smtClean="0"/>
                    </a:p>
                    <a:p>
                      <a:r>
                        <a:rPr lang="en-US" sz="1800" b="1" dirty="0" smtClean="0"/>
                        <a:t>Oxidation-Reduction</a:t>
                      </a:r>
                      <a:endParaRPr lang="en-US" sz="1800" b="1" dirty="0"/>
                    </a:p>
                  </a:txBody>
                  <a:tcPr marL="68580" marR="68580"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L="68580" marR="68580"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1047"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Rearrangement reactions</a:t>
                      </a: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L="68580" marR="68580"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68580" marR="68580"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86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058" y="942977"/>
            <a:ext cx="3863042" cy="847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7" y="1949450"/>
            <a:ext cx="340042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4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0" y="2841803"/>
            <a:ext cx="3993357" cy="70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5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529" y="3661064"/>
            <a:ext cx="2324100" cy="79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6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818" y="4531591"/>
            <a:ext cx="2651521" cy="93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7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238" y="5715000"/>
            <a:ext cx="2110762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155011" y="177225"/>
            <a:ext cx="488165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Types of Organic Reactions</a:t>
            </a:r>
          </a:p>
        </p:txBody>
      </p:sp>
    </p:spTree>
    <p:extLst>
      <p:ext uri="{BB962C8B-B14F-4D97-AF65-F5344CB8AC3E}">
        <p14:creationId xmlns:p14="http://schemas.microsoft.com/office/powerpoint/2010/main" val="226594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33013" y="149517"/>
            <a:ext cx="379905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8382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All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bonds in alkanes are single, covalent,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nonpolar.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2954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Hence alkanes are relatively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inert and they are called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Paraffinic hydrocarbons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( Latin </a:t>
            </a:r>
            <a:r>
              <a:rPr lang="en-US" i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parum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little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i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affinis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affinity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1981413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Alkanes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ordinarily do not react with most common acids, bases, 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oxidizing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reducing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agents.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2782669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However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alkanes do react with some reagents, such as molecular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oxygen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halogens. </a:t>
            </a:r>
          </a:p>
        </p:txBody>
      </p:sp>
      <p:pic>
        <p:nvPicPr>
          <p:cNvPr id="269335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3581400"/>
            <a:ext cx="50482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37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162550"/>
            <a:ext cx="522922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57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6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69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33013" y="149517"/>
            <a:ext cx="379905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762000"/>
            <a:ext cx="3276601" cy="400110"/>
          </a:xfrm>
          <a:prstGeom prst="rect">
            <a:avLst/>
          </a:prstGeom>
          <a:noFill/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Halogenation of Alkanes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12954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When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mixture of an alkane and chlorine gas is stored at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temperatures in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dark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reaction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occurs.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7200" y="1981200"/>
            <a:ext cx="838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In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sunlight or at high temperatures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however, an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exothermic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 occurs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6213"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or more hydrogen atoms of the alkane are replaced by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chlorine atoms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2743200"/>
            <a:ext cx="5257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This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process is a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substitution reaction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29400" y="3200400"/>
            <a:ext cx="1483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chlorination</a:t>
            </a:r>
            <a:r>
              <a:rPr lang="en-US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696534" y="3738422"/>
            <a:ext cx="1416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B050"/>
                </a:solidFill>
              </a:rPr>
              <a:t>bromination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7136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92" r="3317" b="22718"/>
          <a:stretch/>
        </p:blipFill>
        <p:spPr bwMode="auto">
          <a:xfrm>
            <a:off x="2363751" y="3754582"/>
            <a:ext cx="3637577" cy="36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136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31" b="23649"/>
          <a:stretch/>
        </p:blipFill>
        <p:spPr bwMode="auto">
          <a:xfrm>
            <a:off x="2362200" y="3200400"/>
            <a:ext cx="3810000" cy="37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57200" y="5147846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Flourine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reacts explosively with alkanes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5909846"/>
            <a:ext cx="342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Iodine is too unreactive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4309646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Halogenation of alkanes take place at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34040" y="5540514"/>
            <a:ext cx="5947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It is unsuitable reagent for the preparation of the alkyl fluorides.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71200" y="6214646"/>
            <a:ext cx="48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It is not used in the halogenation of alkanes.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25680" y="4656892"/>
            <a:ext cx="5503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temperatures or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under the influence of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ultraviolet light</a:t>
            </a:r>
          </a:p>
        </p:txBody>
      </p:sp>
    </p:spTree>
    <p:extLst>
      <p:ext uri="{BB962C8B-B14F-4D97-AF65-F5344CB8AC3E}">
        <p14:creationId xmlns:p14="http://schemas.microsoft.com/office/powerpoint/2010/main" val="310636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  <p:bldP spid="25" grpId="0"/>
      <p:bldP spid="26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33013" y="149517"/>
            <a:ext cx="379905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762000"/>
            <a:ext cx="3276601" cy="400110"/>
          </a:xfrm>
          <a:prstGeom prst="rect">
            <a:avLst/>
          </a:prstGeom>
          <a:noFill/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Halogenation of Alkanes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3400" y="12192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If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excess halogen is present, the reaction can continue further to give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polyhalogenated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271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" t="12288" r="1521" b="30761"/>
          <a:stretch/>
        </p:blipFill>
        <p:spPr bwMode="auto">
          <a:xfrm>
            <a:off x="1283954" y="3200400"/>
            <a:ext cx="679324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1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52625"/>
            <a:ext cx="41433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33400" y="4230469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With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 chain alkanes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mixtures of products may be obtained even at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first step.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example, with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8" r="2403" b="11302"/>
          <a:stretch/>
        </p:blipFill>
        <p:spPr bwMode="auto">
          <a:xfrm>
            <a:off x="1525108" y="5257800"/>
            <a:ext cx="609489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55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33013" y="149517"/>
            <a:ext cx="379905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762000"/>
            <a:ext cx="3276601" cy="400110"/>
          </a:xfrm>
          <a:prstGeom prst="rect">
            <a:avLst/>
          </a:prstGeom>
          <a:noFill/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Halogenation of Alkanes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1219200"/>
            <a:ext cx="4648200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Halogenation of Alkanes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16002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Proceeds by a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free-radical chain mechanism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1992868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mechanism involves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steps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0599" y="2665906"/>
            <a:ext cx="2842201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Chain-initiation step;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7678" y="4148689"/>
            <a:ext cx="323612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Chain-propagating step;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57800" y="2680731"/>
            <a:ext cx="312420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Chain-termination step;</a:t>
            </a:r>
          </a:p>
        </p:txBody>
      </p:sp>
      <p:pic>
        <p:nvPicPr>
          <p:cNvPr id="272432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06" y="3143250"/>
            <a:ext cx="2743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2434" name="Picture 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0"/>
            <a:ext cx="33242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2436" name="Picture 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562599"/>
            <a:ext cx="3429000" cy="766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2438" name="Picture 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12" y="3094265"/>
            <a:ext cx="261937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2440" name="Picture 5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84790"/>
            <a:ext cx="41719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2442" name="Picture 5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2" y="4170590"/>
            <a:ext cx="29432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56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72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72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72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72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72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72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33013" y="149517"/>
            <a:ext cx="379905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1" y="762000"/>
            <a:ext cx="5105399" cy="400110"/>
          </a:xfrm>
          <a:prstGeom prst="rect">
            <a:avLst/>
          </a:prstGeom>
          <a:noFill/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Oxidation and Combustion of Alkanes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1258669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most important use of alkanes is as fuel. With excess oxygen, alkanes burn 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form carbon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dioxide and water.</a:t>
            </a:r>
          </a:p>
        </p:txBody>
      </p:sp>
      <p:pic>
        <p:nvPicPr>
          <p:cNvPr id="2734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" t="5464" r="5180" b="5079"/>
          <a:stretch/>
        </p:blipFill>
        <p:spPr bwMode="auto">
          <a:xfrm>
            <a:off x="1995054" y="2817091"/>
            <a:ext cx="5421745" cy="120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81000" y="4202668"/>
            <a:ext cx="521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incomplete combustion of alkanes.</a:t>
            </a:r>
          </a:p>
        </p:txBody>
      </p:sp>
      <p:pic>
        <p:nvPicPr>
          <p:cNvPr id="27341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" t="5410" r="8067" b="3447"/>
          <a:stretch/>
        </p:blipFill>
        <p:spPr bwMode="auto">
          <a:xfrm>
            <a:off x="2835564" y="4572000"/>
            <a:ext cx="3727948" cy="214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2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201" y="2057400"/>
            <a:ext cx="62674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27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7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3048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Hydrocarbons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are Organic Compounds, which contain only the two elements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475706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Alkanes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04358" y="56388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</a:t>
            </a:r>
            <a:endParaRPr lang="en-US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89118" y="4913925"/>
            <a:ext cx="533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</a:t>
            </a:r>
            <a:endParaRPr lang="en-US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09160" y="490946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09160" y="565404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Alkynes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437606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Saturated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14800" y="4420087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Unsaturated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4800" y="5105400"/>
            <a:ext cx="342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Contain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carbon-carbon single bond.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61560" y="5234858"/>
            <a:ext cx="367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Contain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carbon-carbon double bond.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61560" y="6062246"/>
            <a:ext cx="3466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Contain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carbon-carbon triple bond.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733800" y="1295400"/>
            <a:ext cx="2514600" cy="523220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cs typeface="Times New Roman" pitchFamily="18" charset="0"/>
              </a:rPr>
              <a:t>Hydrocarbons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719942" y="2637791"/>
            <a:ext cx="190500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Aliphatic Hydrocarbons</a:t>
            </a:r>
            <a:endParaRPr lang="en-US" sz="2200" b="1" dirty="0" smtClean="0"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22570" y="2648677"/>
            <a:ext cx="190500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cs typeface="Times New Roman" pitchFamily="18" charset="0"/>
              </a:rPr>
              <a:t>Aromatic Hydrocarbons</a:t>
            </a:r>
            <a:endParaRPr lang="en-US" sz="2200" b="1" dirty="0" smtClean="0"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80760" y="3468863"/>
            <a:ext cx="2834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Benzene-like in its properties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762000" y="3831068"/>
            <a:ext cx="4191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Down Arrow 35"/>
          <p:cNvSpPr/>
          <p:nvPr/>
        </p:nvSpPr>
        <p:spPr>
          <a:xfrm>
            <a:off x="533400" y="3842660"/>
            <a:ext cx="304800" cy="6096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>
            <a:off x="4876800" y="3842660"/>
            <a:ext cx="304800" cy="6096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2514600" y="3439182"/>
            <a:ext cx="304800" cy="3810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7162800" y="2242460"/>
            <a:ext cx="304800" cy="3810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>
            <a:off x="2514600" y="2242460"/>
            <a:ext cx="304800" cy="3810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2667000" y="2242460"/>
            <a:ext cx="47244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own Arrow 42"/>
          <p:cNvSpPr/>
          <p:nvPr/>
        </p:nvSpPr>
        <p:spPr>
          <a:xfrm>
            <a:off x="4800600" y="1850574"/>
            <a:ext cx="304800" cy="3810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6" grpId="0"/>
      <p:bldP spid="19" grpId="0"/>
      <p:bldP spid="20" grpId="0"/>
      <p:bldP spid="21" grpId="0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/>
      <p:bldP spid="36" grpId="0" animBg="1"/>
      <p:bldP spid="37" grpId="0" animBg="1"/>
      <p:bldP spid="38" grpId="0" animBg="1"/>
      <p:bldP spid="39" grpId="0" animBg="1"/>
      <p:bldP spid="40" grpId="0" animBg="1"/>
      <p:bldP spid="4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93258" y="149517"/>
            <a:ext cx="24785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Cycloalkanes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200" y="773668"/>
            <a:ext cx="906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Cycloalkanes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saturated hydrocarbons that have at least one ring of carbon atoms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1868269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Cycloalkanes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named by placing the prefix </a:t>
            </a:r>
            <a:r>
              <a:rPr lang="en-US" i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cyclo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before the alkane name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corresponds to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number of carbon atoms in the 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3727847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Alkyl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 halogen substituents attached to the rings are named in the usual way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4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" t="10146" r="7851" b="19418"/>
          <a:stretch/>
        </p:blipFill>
        <p:spPr bwMode="auto">
          <a:xfrm>
            <a:off x="1168400" y="5357091"/>
            <a:ext cx="6908800" cy="134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4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" t="23132" r="36791"/>
          <a:stretch/>
        </p:blipFill>
        <p:spPr bwMode="auto">
          <a:xfrm>
            <a:off x="2362200" y="2606963"/>
            <a:ext cx="4757449" cy="105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04800" y="4196715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If only one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substituent is present, no number is needed to locate it. 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4642247"/>
            <a:ext cx="83058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If there are several substituents, numbers are required.</a:t>
            </a:r>
          </a:p>
          <a:p>
            <a:pPr marL="111125" algn="just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substituents,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one with highest alphabetic priority is located at carbon 1.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7367" y="1229380"/>
            <a:ext cx="482183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Nomenclature of Cycloalkanes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53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93258" y="149517"/>
            <a:ext cx="24785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Cycloalkanes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1425476"/>
            <a:ext cx="830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there are more than two substituents on the ring, they are cited in alphabetical order. The substituent given the number 1 position is the one that results in a second substituent getting as low a number as possible. If two substituents have the same low number, the ring is numbered—either clockwise or counterclockwise—in the direction that gives the third substituent the lowest possible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number.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example, the correct name of the following compound is 4-ethyl-2-methyl- 1-propylcyclohexane, not 5-ethyl-1-methyl-2-propylcyclohexane: 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7367" y="772180"/>
            <a:ext cx="482183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Nomenclature of Cycloalkanes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1" t="3691" r="18823" b="6599"/>
          <a:stretch/>
        </p:blipFill>
        <p:spPr>
          <a:xfrm>
            <a:off x="1676400" y="3962400"/>
            <a:ext cx="6044386" cy="242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9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93258" y="149517"/>
            <a:ext cx="24785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Cycloalkanes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0043" y="878542"/>
            <a:ext cx="573355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070C0"/>
                </a:solidFill>
              </a:rPr>
              <a:t>Cis-Trans</a:t>
            </a:r>
            <a:r>
              <a:rPr lang="en-US" sz="2800" b="1" dirty="0" smtClean="0">
                <a:solidFill>
                  <a:srgbClr val="0070C0"/>
                </a:solidFill>
              </a:rPr>
              <a:t> Isomerism in Cycloalkanes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26522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9" t="5384" r="5267"/>
          <a:stretch/>
        </p:blipFill>
        <p:spPr bwMode="auto">
          <a:xfrm>
            <a:off x="2209800" y="3657600"/>
            <a:ext cx="4375035" cy="141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81000" y="15240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i="1" dirty="0" smtClean="0"/>
              <a:t>Cis–trans </a:t>
            </a:r>
            <a:r>
              <a:rPr lang="en-US" b="1" dirty="0"/>
              <a:t>isomerism </a:t>
            </a:r>
            <a:r>
              <a:rPr lang="en-US" dirty="0"/>
              <a:t>(</a:t>
            </a:r>
            <a:r>
              <a:rPr lang="en-US" dirty="0" smtClean="0"/>
              <a:t>sometimes called </a:t>
            </a:r>
            <a:r>
              <a:rPr lang="en-US" b="1" dirty="0"/>
              <a:t>geometric isomerism</a:t>
            </a:r>
            <a:r>
              <a:rPr lang="en-US" dirty="0"/>
              <a:t>) is one kind of </a:t>
            </a:r>
            <a:r>
              <a:rPr lang="en-US" dirty="0" smtClean="0"/>
              <a:t>stereoisomerism.</a:t>
            </a:r>
            <a:endParaRPr lang="en-US" dirty="0"/>
          </a:p>
        </p:txBody>
      </p:sp>
      <p:pic>
        <p:nvPicPr>
          <p:cNvPr id="265234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89" y="2133600"/>
            <a:ext cx="74295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54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93258" y="149517"/>
            <a:ext cx="24785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Cycloalkanes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" y="867140"/>
            <a:ext cx="1895071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Ring Strain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15240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- Ring Strain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is a type of instability that exists when bonds in a molecule form angles that are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abnormal.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4888468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Strain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most commonly discussed for small rings, such as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cyclopropanes and </a:t>
            </a:r>
            <a:r>
              <a:rPr lang="en-US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cyclobutanes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27707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Baeyer suggested that the stability of a cycloalkane could be predicted by determining how close the bond angle of a planar cycloalkane is to the ideal tetrahedral bond angle of 109.5°.</a:t>
            </a:r>
          </a:p>
        </p:txBody>
      </p:sp>
      <p:pic>
        <p:nvPicPr>
          <p:cNvPr id="266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6" t="22652" b="10950"/>
          <a:stretch/>
        </p:blipFill>
        <p:spPr bwMode="auto">
          <a:xfrm>
            <a:off x="2286000" y="3339710"/>
            <a:ext cx="5463020" cy="123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82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93258" y="149517"/>
            <a:ext cx="24785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Cycloalkanes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708" y="867140"/>
            <a:ext cx="414889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Reactions of Cycloalkanes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1447800"/>
            <a:ext cx="5086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Less stable rings;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ring opening due to ring strain</a:t>
            </a:r>
          </a:p>
        </p:txBody>
      </p:sp>
      <p:pic>
        <p:nvPicPr>
          <p:cNvPr id="274436" name="Picture 4" descr="http://cdn1.askiitians.com/cms-content/common/www.askiitians.comiit-jee-chemistryorganic-chemistryimages1addition-reactions-of-cyclopropranes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81200"/>
            <a:ext cx="6612008" cy="38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07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93258" y="149517"/>
            <a:ext cx="24785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Cycloalkanes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708" y="867140"/>
            <a:ext cx="414889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Reactions of Cycloalkanes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1447800"/>
            <a:ext cx="5086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Less stable rings;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ring opening due to ring strain</a:t>
            </a:r>
          </a:p>
        </p:txBody>
      </p:sp>
      <p:pic>
        <p:nvPicPr>
          <p:cNvPr id="26727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1" t="5947" r="6292" b="9433"/>
          <a:stretch/>
        </p:blipFill>
        <p:spPr bwMode="auto">
          <a:xfrm>
            <a:off x="589350" y="2102017"/>
            <a:ext cx="3449250" cy="186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4434" name="Picture 2" descr="http://media-2.web.britannica.com/eb-media/79/16879-004-70FD52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52700"/>
            <a:ext cx="404812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5800" y="42026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folHlink"/>
              </a:buClr>
              <a:defRPr/>
            </a:pPr>
            <a:r>
              <a:rPr lang="en-US" b="1" dirty="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More stable 5 and 6 rings</a:t>
            </a:r>
            <a:endParaRPr lang="ar-SA" b="1" dirty="0" smtClean="0">
              <a:solidFill>
                <a:srgbClr val="CC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810" y="4674057"/>
            <a:ext cx="3421602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240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057400" y="2057400"/>
            <a:ext cx="5105400" cy="1446550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Saturated Hydrocarbons</a:t>
            </a:r>
          </a:p>
          <a:p>
            <a:pPr algn="r"/>
            <a:r>
              <a:rPr lang="en-US" sz="4400" b="1" dirty="0" smtClean="0">
                <a:solidFill>
                  <a:srgbClr val="0070C0"/>
                </a:solidFill>
                <a:latin typeface="Agency FB" panose="020B0503020202020204" pitchFamily="34" charset="0"/>
              </a:rPr>
              <a:t>Alkanes</a:t>
            </a:r>
            <a:endParaRPr lang="en-US" sz="4400" b="1" dirty="0">
              <a:solidFill>
                <a:srgbClr val="0070C0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3260" y="149517"/>
            <a:ext cx="449854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Structure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1459468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76213" algn="l"/>
              </a:tabLs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simplest alkane 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methane.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0" t="8925" r="9373" b="17311"/>
          <a:stretch/>
        </p:blipFill>
        <p:spPr bwMode="auto">
          <a:xfrm>
            <a:off x="4267201" y="1769095"/>
            <a:ext cx="1170840" cy="107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8" t="5329" r="5020" b="4608"/>
          <a:stretch/>
        </p:blipFill>
        <p:spPr bwMode="auto">
          <a:xfrm>
            <a:off x="4077458" y="3429000"/>
            <a:ext cx="1504524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81000" y="2907268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76213" algn="l"/>
              </a:tabLs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Its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tetrahedral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three-dimensional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1000" y="4992469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>
              <a:tabLst>
                <a:tab pos="176213" algn="l"/>
              </a:tabLs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Additional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alkanes are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constructed by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lengthening the carbon chain and adding an appropriate number of hydrogens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complete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carbon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valences.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1" y="1033046"/>
            <a:ext cx="4471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General formula is </a:t>
            </a:r>
            <a:r>
              <a:rPr lang="en-US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b="1" i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00" b="1" i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2n+2</a:t>
            </a:r>
          </a:p>
        </p:txBody>
      </p:sp>
      <p:pic>
        <p:nvPicPr>
          <p:cNvPr id="248857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5715000"/>
            <a:ext cx="66865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302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3260" y="149517"/>
            <a:ext cx="449854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Structure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5400" y="9144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Names and Molecular Formulas of the First Ten Alkanes</a:t>
            </a:r>
          </a:p>
        </p:txBody>
      </p:sp>
      <p:pic>
        <p:nvPicPr>
          <p:cNvPr id="2508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7962900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42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3260" y="149517"/>
            <a:ext cx="449854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Structure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42869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Isomers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are different compounds with identical molecular formulas.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4306" y="1885890"/>
            <a:ext cx="837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phenomenon is called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isomerism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4306" y="2278559"/>
            <a:ext cx="837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/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constitutional isomers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isomers which differ in the sequence of atoms bonded to each other. 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4306" y="2983468"/>
            <a:ext cx="1673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Examples: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7708" y="3440668"/>
            <a:ext cx="2559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Butanes, C</a:t>
            </a:r>
            <a:r>
              <a:rPr lang="en-US" b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7708" y="5105400"/>
            <a:ext cx="249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Pentanes, C</a:t>
            </a:r>
            <a:r>
              <a:rPr lang="en-US" b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2417" y="838200"/>
            <a:ext cx="330898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Structure Isomerism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249900" name="Picture 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25" y="3810000"/>
            <a:ext cx="36385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9903" name="Picture 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5629275"/>
            <a:ext cx="43815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349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49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4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/>
      <p:bldP spid="14" grpId="0"/>
      <p:bldP spid="18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40371" y="149517"/>
            <a:ext cx="598433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Classes of Carbons and Hydrogen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199" y="990600"/>
            <a:ext cx="8229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 </a:t>
            </a: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carbon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one that is bonded to only one other carbon.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150489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 </a:t>
            </a: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carbon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one that is bonded to two other carbons.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1" y="203829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 </a:t>
            </a: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tertiary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(3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carbon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one that is bonded to three other carbons.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3401" y="5445663"/>
            <a:ext cx="7985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Hydrogens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also referred to as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or 3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according to the type of carbon they are bonded to.</a:t>
            </a:r>
          </a:p>
        </p:txBody>
      </p:sp>
      <p:pic>
        <p:nvPicPr>
          <p:cNvPr id="252948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226" y="2703781"/>
            <a:ext cx="60388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15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8706" y="149517"/>
            <a:ext cx="456766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Alkanes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459468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25" indent="-111125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alkyl group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formed by loss of a hydrogen atom from the corresponding alkane.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90792" y="838200"/>
            <a:ext cx="20722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Alkyl Group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305966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i.e.  Alk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b="1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yl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= Alk</a:t>
            </a:r>
            <a:r>
              <a:rPr lang="en-US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yl</a:t>
            </a:r>
            <a:endParaRPr lang="en-US" b="1" i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1828800"/>
            <a:ext cx="3980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General formula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2n+1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508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22"/>
          <a:stretch/>
        </p:blipFill>
        <p:spPr bwMode="auto">
          <a:xfrm>
            <a:off x="2286000" y="5853546"/>
            <a:ext cx="4953000" cy="78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08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" t="5196" r="3443" b="11234"/>
          <a:stretch/>
        </p:blipFill>
        <p:spPr bwMode="auto">
          <a:xfrm>
            <a:off x="2514600" y="4162073"/>
            <a:ext cx="4343400" cy="1147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2209800"/>
            <a:ext cx="883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letter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used as a general symbol for an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alkyl group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890792" y="3468469"/>
            <a:ext cx="7491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Derived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methane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by removing one of the hydrogens, a one-carbon substituent is called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methyl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0" y="5421868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Thus the two-carbon alkyl group is called the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ethyl 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ethane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" y="2602468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alkyl group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named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by replacing the suffix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parent alkane by </a:t>
            </a:r>
            <a:r>
              <a:rPr lang="en-US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yl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189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50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50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2" grpId="0"/>
      <p:bldP spid="3" grpId="0"/>
      <p:bldP spid="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3277</TotalTime>
  <Words>1721</Words>
  <Application>Microsoft Office PowerPoint</Application>
  <PresentationFormat>On-screen Show (4:3)</PresentationFormat>
  <Paragraphs>300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7" baseType="lpstr">
      <vt:lpstr>Agency FB</vt:lpstr>
      <vt:lpstr>Arabic Typesetting</vt:lpstr>
      <vt:lpstr>Arial</vt:lpstr>
      <vt:lpstr>Calibri</vt:lpstr>
      <vt:lpstr>Franklin Gothic Book</vt:lpstr>
      <vt:lpstr>Perpetua</vt:lpstr>
      <vt:lpstr>Symbol</vt:lpstr>
      <vt:lpstr>Tahoma</vt:lpstr>
      <vt:lpstr>Times New Roman</vt:lpstr>
      <vt:lpstr>Wingdings</vt:lpstr>
      <vt:lpstr>Wingdings 2</vt:lpstr>
      <vt:lpstr>Equity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 145 CHEM</dc:title>
  <dc:creator>melnewehy</dc:creator>
  <cp:lastModifiedBy>pc</cp:lastModifiedBy>
  <cp:revision>367</cp:revision>
  <dcterms:created xsi:type="dcterms:W3CDTF">2010-02-13T17:30:42Z</dcterms:created>
  <dcterms:modified xsi:type="dcterms:W3CDTF">2017-02-26T18:19:52Z</dcterms:modified>
</cp:coreProperties>
</file>