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258" r:id="rId3"/>
    <p:sldId id="261" r:id="rId4"/>
    <p:sldId id="262" r:id="rId5"/>
    <p:sldId id="263" r:id="rId6"/>
    <p:sldId id="264" r:id="rId7"/>
    <p:sldId id="265" r:id="rId8"/>
    <p:sldId id="266" r:id="rId9"/>
    <p:sldId id="268" r:id="rId10"/>
    <p:sldId id="269" r:id="rId11"/>
    <p:sldId id="270" r:id="rId12"/>
    <p:sldId id="271" r:id="rId13"/>
    <p:sldId id="272" r:id="rId14"/>
    <p:sldId id="273" r:id="rId15"/>
    <p:sldId id="274" r:id="rId16"/>
    <p:sldId id="275" r:id="rId17"/>
    <p:sldId id="277" r:id="rId18"/>
    <p:sldId id="278" r:id="rId19"/>
    <p:sldId id="259" r:id="rId20"/>
    <p:sldId id="26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4127" autoAdjust="0"/>
  </p:normalViewPr>
  <p:slideViewPr>
    <p:cSldViewPr snapToGrid="0">
      <p:cViewPr varScale="1">
        <p:scale>
          <a:sx n="64" d="100"/>
          <a:sy n="64" d="100"/>
        </p:scale>
        <p:origin x="97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76AEA0-ADE6-4DB2-A013-634F2AD0161D}" type="doc">
      <dgm:prSet loTypeId="urn:microsoft.com/office/officeart/2011/layout/HexagonRadial" loCatId="cycle" qsTypeId="urn:microsoft.com/office/officeart/2005/8/quickstyle/3d3" qsCatId="3D" csTypeId="urn:microsoft.com/office/officeart/2005/8/colors/colorful1" csCatId="colorful" phldr="1"/>
      <dgm:spPr/>
      <dgm:t>
        <a:bodyPr/>
        <a:lstStyle/>
        <a:p>
          <a:pPr rtl="1"/>
          <a:endParaRPr lang="ar-SA"/>
        </a:p>
      </dgm:t>
    </dgm:pt>
    <dgm:pt modelId="{3D73BD51-19C2-49A7-AD78-E4764F65D165}">
      <dgm:prSet phldrT="[Text]"/>
      <dgm:spPr/>
      <dgm:t>
        <a:bodyPr/>
        <a:lstStyle/>
        <a:p>
          <a:pPr algn="ctr" rtl="1"/>
          <a:r>
            <a:rPr lang="en-US" dirty="0" smtClean="0"/>
            <a:t>Describe </a:t>
          </a:r>
          <a:endParaRPr lang="ar-SA" dirty="0"/>
        </a:p>
      </dgm:t>
    </dgm:pt>
    <dgm:pt modelId="{3B9CED1E-707A-4B5E-B5B1-8116CF4175CB}" type="parTrans" cxnId="{D7356BDD-F4B4-4B9F-9632-91C63D2EF938}">
      <dgm:prSet/>
      <dgm:spPr/>
      <dgm:t>
        <a:bodyPr/>
        <a:lstStyle/>
        <a:p>
          <a:pPr algn="ctr" rtl="1"/>
          <a:endParaRPr lang="ar-SA"/>
        </a:p>
      </dgm:t>
    </dgm:pt>
    <dgm:pt modelId="{C0E9527C-F0E0-4ADE-9ED5-F1838641AF7C}" type="sibTrans" cxnId="{D7356BDD-F4B4-4B9F-9632-91C63D2EF938}">
      <dgm:prSet/>
      <dgm:spPr/>
      <dgm:t>
        <a:bodyPr/>
        <a:lstStyle/>
        <a:p>
          <a:pPr algn="ctr" rtl="1"/>
          <a:endParaRPr lang="ar-SA"/>
        </a:p>
      </dgm:t>
    </dgm:pt>
    <dgm:pt modelId="{5428C135-11D4-42BA-9623-AAA466BA4564}">
      <dgm:prSet phldrT="[Text]"/>
      <dgm:spPr/>
      <dgm:t>
        <a:bodyPr/>
        <a:lstStyle/>
        <a:p>
          <a:pPr algn="ctr" rtl="1"/>
          <a:r>
            <a:rPr lang="en-US" b="1" smtClean="0"/>
            <a:t>Context </a:t>
          </a:r>
        </a:p>
        <a:p>
          <a:pPr algn="ctr" rtl="1"/>
          <a:r>
            <a:rPr lang="en-US" b="1" smtClean="0"/>
            <a:t>&amp;</a:t>
          </a:r>
        </a:p>
        <a:p>
          <a:pPr algn="ctr" rtl="1"/>
          <a:r>
            <a:rPr lang="en-US" b="1" smtClean="0"/>
            <a:t>setting</a:t>
          </a:r>
          <a:r>
            <a:rPr lang="en-US" smtClean="0"/>
            <a:t> </a:t>
          </a:r>
          <a:endParaRPr lang="ar-SA" dirty="0"/>
        </a:p>
      </dgm:t>
    </dgm:pt>
    <dgm:pt modelId="{BB3DAA23-F59D-4492-BF87-872F84C261F6}" type="parTrans" cxnId="{82D0BD2A-E47E-425E-8E5E-431A32654BCE}">
      <dgm:prSet/>
      <dgm:spPr/>
      <dgm:t>
        <a:bodyPr/>
        <a:lstStyle/>
        <a:p>
          <a:pPr algn="ctr" rtl="1"/>
          <a:endParaRPr lang="ar-SA"/>
        </a:p>
      </dgm:t>
    </dgm:pt>
    <dgm:pt modelId="{2561CBD5-606C-4F84-AADC-8582E3F70CED}" type="sibTrans" cxnId="{82D0BD2A-E47E-425E-8E5E-431A32654BCE}">
      <dgm:prSet/>
      <dgm:spPr/>
      <dgm:t>
        <a:bodyPr/>
        <a:lstStyle/>
        <a:p>
          <a:pPr algn="ctr" rtl="1"/>
          <a:endParaRPr lang="ar-SA"/>
        </a:p>
      </dgm:t>
    </dgm:pt>
    <dgm:pt modelId="{928BE935-D005-4C24-A7D2-2B042A65B952}">
      <dgm:prSet phldrT="[Text]" custT="1"/>
      <dgm:spPr/>
      <dgm:t>
        <a:bodyPr/>
        <a:lstStyle/>
        <a:p>
          <a:pPr algn="ctr" rtl="1"/>
          <a:r>
            <a:rPr lang="en-US" sz="1800" baseline="0" dirty="0" smtClean="0">
              <a:solidFill>
                <a:srgbClr val="002060"/>
              </a:solidFill>
            </a:rPr>
            <a:t>Participants Sampling </a:t>
          </a:r>
        </a:p>
        <a:p>
          <a:pPr algn="ctr" rtl="1"/>
          <a:r>
            <a:rPr lang="en-US" sz="1800" baseline="0" dirty="0" smtClean="0">
              <a:solidFill>
                <a:srgbClr val="002060"/>
              </a:solidFill>
            </a:rPr>
            <a:t>Power Analysi</a:t>
          </a:r>
          <a:r>
            <a:rPr lang="en-US" sz="1400" baseline="0" dirty="0" smtClean="0">
              <a:solidFill>
                <a:srgbClr val="002060"/>
              </a:solidFill>
            </a:rPr>
            <a:t>s </a:t>
          </a:r>
          <a:endParaRPr lang="ar-SA" sz="1600" baseline="0" dirty="0">
            <a:solidFill>
              <a:srgbClr val="002060"/>
            </a:solidFill>
          </a:endParaRPr>
        </a:p>
      </dgm:t>
    </dgm:pt>
    <dgm:pt modelId="{12AAEE41-E659-48BE-8525-04E961CFF144}" type="parTrans" cxnId="{EBBC750D-C3D1-47FA-9F66-7BD76929A399}">
      <dgm:prSet/>
      <dgm:spPr/>
      <dgm:t>
        <a:bodyPr/>
        <a:lstStyle/>
        <a:p>
          <a:pPr algn="ctr" rtl="1"/>
          <a:endParaRPr lang="ar-SA"/>
        </a:p>
      </dgm:t>
    </dgm:pt>
    <dgm:pt modelId="{2F83301C-AA46-4358-904D-DDC24CF2F76E}" type="sibTrans" cxnId="{EBBC750D-C3D1-47FA-9F66-7BD76929A399}">
      <dgm:prSet/>
      <dgm:spPr/>
      <dgm:t>
        <a:bodyPr/>
        <a:lstStyle/>
        <a:p>
          <a:pPr algn="ctr" rtl="1"/>
          <a:endParaRPr lang="ar-SA"/>
        </a:p>
      </dgm:t>
    </dgm:pt>
    <dgm:pt modelId="{AAEE6665-02A8-413B-8246-C27C3C78DD54}">
      <dgm:prSet phldrT="[Text]"/>
      <dgm:spPr/>
      <dgm:t>
        <a:bodyPr/>
        <a:lstStyle/>
        <a:p>
          <a:pPr algn="ctr" rtl="1"/>
          <a:r>
            <a:rPr lang="en-US" dirty="0" smtClean="0"/>
            <a:t>Outcome </a:t>
          </a:r>
        </a:p>
        <a:p>
          <a:pPr algn="ctr" rtl="1"/>
          <a:r>
            <a:rPr lang="en-US" dirty="0" smtClean="0"/>
            <a:t>(study variables) </a:t>
          </a:r>
          <a:endParaRPr lang="ar-SA" dirty="0"/>
        </a:p>
      </dgm:t>
    </dgm:pt>
    <dgm:pt modelId="{1ABED4CD-0C82-42E1-BA2D-D762863021E5}" type="parTrans" cxnId="{FF0417BE-FAE3-4412-97B1-A71B176E80F1}">
      <dgm:prSet/>
      <dgm:spPr/>
      <dgm:t>
        <a:bodyPr/>
        <a:lstStyle/>
        <a:p>
          <a:pPr algn="ctr" rtl="1"/>
          <a:endParaRPr lang="ar-SA"/>
        </a:p>
      </dgm:t>
    </dgm:pt>
    <dgm:pt modelId="{0EB73C53-32B6-420E-BC1E-9D5AA6B67942}" type="sibTrans" cxnId="{FF0417BE-FAE3-4412-97B1-A71B176E80F1}">
      <dgm:prSet/>
      <dgm:spPr/>
      <dgm:t>
        <a:bodyPr/>
        <a:lstStyle/>
        <a:p>
          <a:pPr algn="ctr" rtl="1"/>
          <a:endParaRPr lang="ar-SA"/>
        </a:p>
      </dgm:t>
    </dgm:pt>
    <dgm:pt modelId="{34883B24-A477-453F-846E-F9F64AFDBC33}">
      <dgm:prSet phldrT="[Text]"/>
      <dgm:spPr/>
      <dgm:t>
        <a:bodyPr/>
        <a:lstStyle/>
        <a:p>
          <a:pPr algn="ctr" rtl="1"/>
          <a:r>
            <a:rPr lang="en-US" dirty="0" smtClean="0"/>
            <a:t>Data Collection</a:t>
          </a:r>
        </a:p>
        <a:p>
          <a:pPr algn="ctr" rtl="1"/>
          <a:r>
            <a:rPr lang="en-US" dirty="0" smtClean="0"/>
            <a:t>Procedures  </a:t>
          </a:r>
          <a:endParaRPr lang="ar-SA" dirty="0"/>
        </a:p>
      </dgm:t>
    </dgm:pt>
    <dgm:pt modelId="{22D57BAE-B6F5-45CA-A037-BE1669003D74}" type="parTrans" cxnId="{9D497483-0AA4-4E68-93CB-63F4BC580501}">
      <dgm:prSet/>
      <dgm:spPr/>
      <dgm:t>
        <a:bodyPr/>
        <a:lstStyle/>
        <a:p>
          <a:pPr algn="ctr" rtl="1"/>
          <a:endParaRPr lang="ar-SA"/>
        </a:p>
      </dgm:t>
    </dgm:pt>
    <dgm:pt modelId="{02C3D3E0-E8E1-4A13-ACE7-6AF1047603E2}" type="sibTrans" cxnId="{9D497483-0AA4-4E68-93CB-63F4BC580501}">
      <dgm:prSet/>
      <dgm:spPr/>
      <dgm:t>
        <a:bodyPr/>
        <a:lstStyle/>
        <a:p>
          <a:pPr algn="ctr" rtl="1"/>
          <a:endParaRPr lang="ar-SA"/>
        </a:p>
      </dgm:t>
    </dgm:pt>
    <dgm:pt modelId="{C5862831-C287-4CF9-9963-83A310B6E205}">
      <dgm:prSet custT="1"/>
      <dgm:spPr/>
      <dgm:t>
        <a:bodyPr/>
        <a:lstStyle/>
        <a:p>
          <a:pPr algn="ctr" rtl="1"/>
          <a:r>
            <a:rPr lang="en-US" sz="1800" dirty="0" smtClean="0"/>
            <a:t>Interventions </a:t>
          </a:r>
          <a:endParaRPr lang="ar-SA" sz="1800" dirty="0"/>
        </a:p>
      </dgm:t>
    </dgm:pt>
    <dgm:pt modelId="{48236892-59A4-44F5-892C-243E1C9661A3}" type="parTrans" cxnId="{619B6C75-B7E8-4EBD-8CB4-332B0E325FE0}">
      <dgm:prSet/>
      <dgm:spPr/>
      <dgm:t>
        <a:bodyPr/>
        <a:lstStyle/>
        <a:p>
          <a:pPr algn="ctr" rtl="1"/>
          <a:endParaRPr lang="ar-SA"/>
        </a:p>
      </dgm:t>
    </dgm:pt>
    <dgm:pt modelId="{B9FAC05C-3D8A-4326-A415-8B0F2C8025D8}" type="sibTrans" cxnId="{619B6C75-B7E8-4EBD-8CB4-332B0E325FE0}">
      <dgm:prSet/>
      <dgm:spPr/>
      <dgm:t>
        <a:bodyPr/>
        <a:lstStyle/>
        <a:p>
          <a:pPr algn="ctr" rtl="1"/>
          <a:endParaRPr lang="ar-SA"/>
        </a:p>
      </dgm:t>
    </dgm:pt>
    <dgm:pt modelId="{33ADDA9C-B47A-4B0F-AE3B-BF4B781AF6DC}">
      <dgm:prSet custT="1"/>
      <dgm:spPr/>
      <dgm:t>
        <a:bodyPr/>
        <a:lstStyle/>
        <a:p>
          <a:pPr algn="ctr" rtl="1"/>
          <a:r>
            <a:rPr lang="en-US" sz="2400" b="1" smtClean="0"/>
            <a:t>Design</a:t>
          </a:r>
          <a:r>
            <a:rPr lang="en-US" sz="1800" smtClean="0"/>
            <a:t> </a:t>
          </a:r>
          <a:endParaRPr lang="ar-SA" sz="1800" dirty="0"/>
        </a:p>
      </dgm:t>
    </dgm:pt>
    <dgm:pt modelId="{2B3ABB66-AA81-469F-917C-6A8EEE7DE56E}" type="parTrans" cxnId="{776E561C-9C0F-48AD-B903-3B2EFC4DECDE}">
      <dgm:prSet/>
      <dgm:spPr/>
      <dgm:t>
        <a:bodyPr/>
        <a:lstStyle/>
        <a:p>
          <a:pPr algn="ctr" rtl="1"/>
          <a:endParaRPr lang="ar-SA"/>
        </a:p>
      </dgm:t>
    </dgm:pt>
    <dgm:pt modelId="{D965C462-1FE4-4F79-A9E0-1CBDC1F059C4}" type="sibTrans" cxnId="{776E561C-9C0F-48AD-B903-3B2EFC4DECDE}">
      <dgm:prSet/>
      <dgm:spPr/>
      <dgm:t>
        <a:bodyPr/>
        <a:lstStyle/>
        <a:p>
          <a:pPr algn="ctr" rtl="1"/>
          <a:endParaRPr lang="ar-SA"/>
        </a:p>
      </dgm:t>
    </dgm:pt>
    <dgm:pt modelId="{61BE002F-DB7A-403A-AD88-FAB569E2CA85}">
      <dgm:prSet/>
      <dgm:spPr/>
      <dgm:t>
        <a:bodyPr/>
        <a:lstStyle/>
        <a:p>
          <a:endParaRPr lang="en-US"/>
        </a:p>
      </dgm:t>
    </dgm:pt>
    <dgm:pt modelId="{775E4163-81CA-43DA-89E9-8C2278E4BE91}" type="parTrans" cxnId="{DD254160-C293-4208-A863-3600467ABADF}">
      <dgm:prSet/>
      <dgm:spPr/>
      <dgm:t>
        <a:bodyPr/>
        <a:lstStyle/>
        <a:p>
          <a:pPr algn="ctr" rtl="1"/>
          <a:endParaRPr lang="ar-SA"/>
        </a:p>
      </dgm:t>
    </dgm:pt>
    <dgm:pt modelId="{70864518-DA7F-4E5C-A495-5D233FA1CFB3}" type="sibTrans" cxnId="{DD254160-C293-4208-A863-3600467ABADF}">
      <dgm:prSet/>
      <dgm:spPr/>
      <dgm:t>
        <a:bodyPr/>
        <a:lstStyle/>
        <a:p>
          <a:pPr algn="ctr" rtl="1"/>
          <a:endParaRPr lang="ar-SA"/>
        </a:p>
      </dgm:t>
    </dgm:pt>
    <dgm:pt modelId="{CF687C88-BF19-4D1C-8C93-B84C0CA4A177}" type="pres">
      <dgm:prSet presAssocID="{A176AEA0-ADE6-4DB2-A013-634F2AD0161D}" presName="Name0" presStyleCnt="0">
        <dgm:presLayoutVars>
          <dgm:chMax val="1"/>
          <dgm:chPref val="1"/>
          <dgm:dir/>
          <dgm:animOne val="branch"/>
          <dgm:animLvl val="lvl"/>
        </dgm:presLayoutVars>
      </dgm:prSet>
      <dgm:spPr/>
      <dgm:t>
        <a:bodyPr/>
        <a:lstStyle/>
        <a:p>
          <a:endParaRPr lang="en-US"/>
        </a:p>
      </dgm:t>
    </dgm:pt>
    <dgm:pt modelId="{A5C7A3C8-C287-43FE-8F0C-EEE990F47FED}" type="pres">
      <dgm:prSet presAssocID="{3D73BD51-19C2-49A7-AD78-E4764F65D165}" presName="Parent" presStyleLbl="node0" presStyleIdx="0" presStyleCnt="1">
        <dgm:presLayoutVars>
          <dgm:chMax val="6"/>
          <dgm:chPref val="6"/>
        </dgm:presLayoutVars>
      </dgm:prSet>
      <dgm:spPr/>
      <dgm:t>
        <a:bodyPr/>
        <a:lstStyle/>
        <a:p>
          <a:endParaRPr lang="en-US"/>
        </a:p>
      </dgm:t>
    </dgm:pt>
    <dgm:pt modelId="{BADC72C5-A145-4719-81A0-DCF0CEB0D07F}" type="pres">
      <dgm:prSet presAssocID="{5428C135-11D4-42BA-9623-AAA466BA4564}" presName="Accent1" presStyleCnt="0"/>
      <dgm:spPr/>
      <dgm:t>
        <a:bodyPr/>
        <a:lstStyle/>
        <a:p>
          <a:endParaRPr lang="en-US"/>
        </a:p>
      </dgm:t>
    </dgm:pt>
    <dgm:pt modelId="{C336CD36-973F-4FE3-B933-71BC2DF88F62}" type="pres">
      <dgm:prSet presAssocID="{5428C135-11D4-42BA-9623-AAA466BA4564}" presName="Accent" presStyleLbl="bgShp" presStyleIdx="0" presStyleCnt="6"/>
      <dgm:spPr/>
      <dgm:t>
        <a:bodyPr/>
        <a:lstStyle/>
        <a:p>
          <a:endParaRPr lang="en-US"/>
        </a:p>
      </dgm:t>
    </dgm:pt>
    <dgm:pt modelId="{F36ADB96-ECA8-4D9D-B6C8-85E00EEC694C}" type="pres">
      <dgm:prSet presAssocID="{5428C135-11D4-42BA-9623-AAA466BA4564}" presName="Child1" presStyleLbl="node1" presStyleIdx="0" presStyleCnt="6">
        <dgm:presLayoutVars>
          <dgm:chMax val="0"/>
          <dgm:chPref val="0"/>
          <dgm:bulletEnabled val="1"/>
        </dgm:presLayoutVars>
      </dgm:prSet>
      <dgm:spPr/>
      <dgm:t>
        <a:bodyPr/>
        <a:lstStyle/>
        <a:p>
          <a:endParaRPr lang="en-US"/>
        </a:p>
      </dgm:t>
    </dgm:pt>
    <dgm:pt modelId="{7AFF7B77-A04D-4106-9AF7-262B6A582F64}" type="pres">
      <dgm:prSet presAssocID="{33ADDA9C-B47A-4B0F-AE3B-BF4B781AF6DC}" presName="Accent2" presStyleCnt="0"/>
      <dgm:spPr/>
      <dgm:t>
        <a:bodyPr/>
        <a:lstStyle/>
        <a:p>
          <a:endParaRPr lang="en-US"/>
        </a:p>
      </dgm:t>
    </dgm:pt>
    <dgm:pt modelId="{DB498D6E-C76E-43DE-963B-B461B9DC44F1}" type="pres">
      <dgm:prSet presAssocID="{33ADDA9C-B47A-4B0F-AE3B-BF4B781AF6DC}" presName="Accent" presStyleLbl="bgShp" presStyleIdx="1" presStyleCnt="6"/>
      <dgm:spPr/>
      <dgm:t>
        <a:bodyPr/>
        <a:lstStyle/>
        <a:p>
          <a:endParaRPr lang="en-US"/>
        </a:p>
      </dgm:t>
    </dgm:pt>
    <dgm:pt modelId="{B0A0CB29-D230-4F8E-B1C9-977CED8C59A2}" type="pres">
      <dgm:prSet presAssocID="{33ADDA9C-B47A-4B0F-AE3B-BF4B781AF6DC}" presName="Child2" presStyleLbl="node1" presStyleIdx="1" presStyleCnt="6">
        <dgm:presLayoutVars>
          <dgm:chMax val="0"/>
          <dgm:chPref val="0"/>
          <dgm:bulletEnabled val="1"/>
        </dgm:presLayoutVars>
      </dgm:prSet>
      <dgm:spPr/>
      <dgm:t>
        <a:bodyPr/>
        <a:lstStyle/>
        <a:p>
          <a:endParaRPr lang="en-US"/>
        </a:p>
      </dgm:t>
    </dgm:pt>
    <dgm:pt modelId="{3A0498BC-C598-470A-B989-75CE7BDB3F2A}" type="pres">
      <dgm:prSet presAssocID="{928BE935-D005-4C24-A7D2-2B042A65B952}" presName="Accent3" presStyleCnt="0"/>
      <dgm:spPr/>
      <dgm:t>
        <a:bodyPr/>
        <a:lstStyle/>
        <a:p>
          <a:endParaRPr lang="en-US"/>
        </a:p>
      </dgm:t>
    </dgm:pt>
    <dgm:pt modelId="{FE7E5AC4-4F78-45B1-9713-09491495D332}" type="pres">
      <dgm:prSet presAssocID="{928BE935-D005-4C24-A7D2-2B042A65B952}" presName="Accent" presStyleLbl="bgShp" presStyleIdx="2" presStyleCnt="6"/>
      <dgm:spPr/>
      <dgm:t>
        <a:bodyPr/>
        <a:lstStyle/>
        <a:p>
          <a:endParaRPr lang="en-US"/>
        </a:p>
      </dgm:t>
    </dgm:pt>
    <dgm:pt modelId="{F33D0EF8-8D57-48C2-AE46-DCACB87BFC76}" type="pres">
      <dgm:prSet presAssocID="{928BE935-D005-4C24-A7D2-2B042A65B952}" presName="Child3" presStyleLbl="node1" presStyleIdx="2" presStyleCnt="6" custScaleX="151488">
        <dgm:presLayoutVars>
          <dgm:chMax val="0"/>
          <dgm:chPref val="0"/>
          <dgm:bulletEnabled val="1"/>
        </dgm:presLayoutVars>
      </dgm:prSet>
      <dgm:spPr/>
      <dgm:t>
        <a:bodyPr/>
        <a:lstStyle/>
        <a:p>
          <a:endParaRPr lang="en-US"/>
        </a:p>
      </dgm:t>
    </dgm:pt>
    <dgm:pt modelId="{3ABAAD88-B97C-4FE1-B91C-080369DDDA27}" type="pres">
      <dgm:prSet presAssocID="{C5862831-C287-4CF9-9963-83A310B6E205}" presName="Accent4" presStyleCnt="0"/>
      <dgm:spPr/>
      <dgm:t>
        <a:bodyPr/>
        <a:lstStyle/>
        <a:p>
          <a:endParaRPr lang="en-US"/>
        </a:p>
      </dgm:t>
    </dgm:pt>
    <dgm:pt modelId="{79427676-F3F8-4285-B395-F3E7C5D89BB7}" type="pres">
      <dgm:prSet presAssocID="{C5862831-C287-4CF9-9963-83A310B6E205}" presName="Accent" presStyleLbl="bgShp" presStyleIdx="3" presStyleCnt="6"/>
      <dgm:spPr/>
      <dgm:t>
        <a:bodyPr/>
        <a:lstStyle/>
        <a:p>
          <a:endParaRPr lang="en-US"/>
        </a:p>
      </dgm:t>
    </dgm:pt>
    <dgm:pt modelId="{419217D3-1B72-42AC-9152-2F75167FE509}" type="pres">
      <dgm:prSet presAssocID="{C5862831-C287-4CF9-9963-83A310B6E205}" presName="Child4" presStyleLbl="node1" presStyleIdx="3" presStyleCnt="6" custScaleX="109418" custLinFactNeighborX="2658" custLinFactNeighborY="3840">
        <dgm:presLayoutVars>
          <dgm:chMax val="0"/>
          <dgm:chPref val="0"/>
          <dgm:bulletEnabled val="1"/>
        </dgm:presLayoutVars>
      </dgm:prSet>
      <dgm:spPr/>
      <dgm:t>
        <a:bodyPr/>
        <a:lstStyle/>
        <a:p>
          <a:endParaRPr lang="en-US"/>
        </a:p>
      </dgm:t>
    </dgm:pt>
    <dgm:pt modelId="{279261B7-DC76-4B1E-9BF6-78857E65A564}" type="pres">
      <dgm:prSet presAssocID="{AAEE6665-02A8-413B-8246-C27C3C78DD54}" presName="Accent5" presStyleCnt="0"/>
      <dgm:spPr/>
      <dgm:t>
        <a:bodyPr/>
        <a:lstStyle/>
        <a:p>
          <a:endParaRPr lang="en-US"/>
        </a:p>
      </dgm:t>
    </dgm:pt>
    <dgm:pt modelId="{B0D48360-6305-46BD-82CC-2BB48D057A7D}" type="pres">
      <dgm:prSet presAssocID="{AAEE6665-02A8-413B-8246-C27C3C78DD54}" presName="Accent" presStyleLbl="bgShp" presStyleIdx="4" presStyleCnt="6"/>
      <dgm:spPr/>
      <dgm:t>
        <a:bodyPr/>
        <a:lstStyle/>
        <a:p>
          <a:endParaRPr lang="en-US"/>
        </a:p>
      </dgm:t>
    </dgm:pt>
    <dgm:pt modelId="{A29CA547-C259-43E8-B0D1-A3D5530C8066}" type="pres">
      <dgm:prSet presAssocID="{AAEE6665-02A8-413B-8246-C27C3C78DD54}" presName="Child5" presStyleLbl="node1" presStyleIdx="4" presStyleCnt="6" custScaleX="140648">
        <dgm:presLayoutVars>
          <dgm:chMax val="0"/>
          <dgm:chPref val="0"/>
          <dgm:bulletEnabled val="1"/>
        </dgm:presLayoutVars>
      </dgm:prSet>
      <dgm:spPr/>
      <dgm:t>
        <a:bodyPr/>
        <a:lstStyle/>
        <a:p>
          <a:endParaRPr lang="en-US"/>
        </a:p>
      </dgm:t>
    </dgm:pt>
    <dgm:pt modelId="{47668273-22E7-40D5-B2F3-C77955A3FAB4}" type="pres">
      <dgm:prSet presAssocID="{34883B24-A477-453F-846E-F9F64AFDBC33}" presName="Accent6" presStyleCnt="0"/>
      <dgm:spPr/>
      <dgm:t>
        <a:bodyPr/>
        <a:lstStyle/>
        <a:p>
          <a:endParaRPr lang="en-US"/>
        </a:p>
      </dgm:t>
    </dgm:pt>
    <dgm:pt modelId="{B40D00EF-D69C-4007-977D-816964849D6B}" type="pres">
      <dgm:prSet presAssocID="{34883B24-A477-453F-846E-F9F64AFDBC33}" presName="Accent" presStyleLbl="bgShp" presStyleIdx="5" presStyleCnt="6"/>
      <dgm:spPr/>
      <dgm:t>
        <a:bodyPr/>
        <a:lstStyle/>
        <a:p>
          <a:endParaRPr lang="en-US"/>
        </a:p>
      </dgm:t>
    </dgm:pt>
    <dgm:pt modelId="{E19E5747-8DC2-443D-9E3E-A1A6A6BD1309}" type="pres">
      <dgm:prSet presAssocID="{34883B24-A477-453F-846E-F9F64AFDBC33}" presName="Child6" presStyleLbl="node1" presStyleIdx="5" presStyleCnt="6">
        <dgm:presLayoutVars>
          <dgm:chMax val="0"/>
          <dgm:chPref val="0"/>
          <dgm:bulletEnabled val="1"/>
        </dgm:presLayoutVars>
      </dgm:prSet>
      <dgm:spPr/>
      <dgm:t>
        <a:bodyPr/>
        <a:lstStyle/>
        <a:p>
          <a:endParaRPr lang="en-US"/>
        </a:p>
      </dgm:t>
    </dgm:pt>
  </dgm:ptLst>
  <dgm:cxnLst>
    <dgm:cxn modelId="{619B6C75-B7E8-4EBD-8CB4-332B0E325FE0}" srcId="{3D73BD51-19C2-49A7-AD78-E4764F65D165}" destId="{C5862831-C287-4CF9-9963-83A310B6E205}" srcOrd="3" destOrd="0" parTransId="{48236892-59A4-44F5-892C-243E1C9661A3}" sibTransId="{B9FAC05C-3D8A-4326-A415-8B0F2C8025D8}"/>
    <dgm:cxn modelId="{D7356BDD-F4B4-4B9F-9632-91C63D2EF938}" srcId="{A176AEA0-ADE6-4DB2-A013-634F2AD0161D}" destId="{3D73BD51-19C2-49A7-AD78-E4764F65D165}" srcOrd="0" destOrd="0" parTransId="{3B9CED1E-707A-4B5E-B5B1-8116CF4175CB}" sibTransId="{C0E9527C-F0E0-4ADE-9ED5-F1838641AF7C}"/>
    <dgm:cxn modelId="{CDB35269-68B0-4846-9D4C-02BB594001E0}" type="presOf" srcId="{C5862831-C287-4CF9-9963-83A310B6E205}" destId="{419217D3-1B72-42AC-9152-2F75167FE509}" srcOrd="0" destOrd="0" presId="urn:microsoft.com/office/officeart/2011/layout/HexagonRadial"/>
    <dgm:cxn modelId="{D1594F6A-D063-4041-B48A-F1F711732A14}" type="presOf" srcId="{928BE935-D005-4C24-A7D2-2B042A65B952}" destId="{F33D0EF8-8D57-48C2-AE46-DCACB87BFC76}" srcOrd="0" destOrd="0" presId="urn:microsoft.com/office/officeart/2011/layout/HexagonRadial"/>
    <dgm:cxn modelId="{9D497483-0AA4-4E68-93CB-63F4BC580501}" srcId="{3D73BD51-19C2-49A7-AD78-E4764F65D165}" destId="{34883B24-A477-453F-846E-F9F64AFDBC33}" srcOrd="5" destOrd="0" parTransId="{22D57BAE-B6F5-45CA-A037-BE1669003D74}" sibTransId="{02C3D3E0-E8E1-4A13-ACE7-6AF1047603E2}"/>
    <dgm:cxn modelId="{FF0417BE-FAE3-4412-97B1-A71B176E80F1}" srcId="{3D73BD51-19C2-49A7-AD78-E4764F65D165}" destId="{AAEE6665-02A8-413B-8246-C27C3C78DD54}" srcOrd="4" destOrd="0" parTransId="{1ABED4CD-0C82-42E1-BA2D-D762863021E5}" sibTransId="{0EB73C53-32B6-420E-BC1E-9D5AA6B67942}"/>
    <dgm:cxn modelId="{82D0BD2A-E47E-425E-8E5E-431A32654BCE}" srcId="{3D73BD51-19C2-49A7-AD78-E4764F65D165}" destId="{5428C135-11D4-42BA-9623-AAA466BA4564}" srcOrd="0" destOrd="0" parTransId="{BB3DAA23-F59D-4492-BF87-872F84C261F6}" sibTransId="{2561CBD5-606C-4F84-AADC-8582E3F70CED}"/>
    <dgm:cxn modelId="{53ADFA95-22D8-40B0-9655-BE0783774ACE}" type="presOf" srcId="{A176AEA0-ADE6-4DB2-A013-634F2AD0161D}" destId="{CF687C88-BF19-4D1C-8C93-B84C0CA4A177}" srcOrd="0" destOrd="0" presId="urn:microsoft.com/office/officeart/2011/layout/HexagonRadial"/>
    <dgm:cxn modelId="{A1FF6F28-53D0-48C3-A414-06E96A9E5B81}" type="presOf" srcId="{33ADDA9C-B47A-4B0F-AE3B-BF4B781AF6DC}" destId="{B0A0CB29-D230-4F8E-B1C9-977CED8C59A2}" srcOrd="0" destOrd="0" presId="urn:microsoft.com/office/officeart/2011/layout/HexagonRadial"/>
    <dgm:cxn modelId="{DD254160-C293-4208-A863-3600467ABADF}" srcId="{3D73BD51-19C2-49A7-AD78-E4764F65D165}" destId="{61BE002F-DB7A-403A-AD88-FAB569E2CA85}" srcOrd="6" destOrd="0" parTransId="{775E4163-81CA-43DA-89E9-8C2278E4BE91}" sibTransId="{70864518-DA7F-4E5C-A495-5D233FA1CFB3}"/>
    <dgm:cxn modelId="{EBBC750D-C3D1-47FA-9F66-7BD76929A399}" srcId="{3D73BD51-19C2-49A7-AD78-E4764F65D165}" destId="{928BE935-D005-4C24-A7D2-2B042A65B952}" srcOrd="2" destOrd="0" parTransId="{12AAEE41-E659-48BE-8525-04E961CFF144}" sibTransId="{2F83301C-AA46-4358-904D-DDC24CF2F76E}"/>
    <dgm:cxn modelId="{71ACF936-B0F8-49D0-91EC-B7BA4641B8E5}" type="presOf" srcId="{3D73BD51-19C2-49A7-AD78-E4764F65D165}" destId="{A5C7A3C8-C287-43FE-8F0C-EEE990F47FED}" srcOrd="0" destOrd="0" presId="urn:microsoft.com/office/officeart/2011/layout/HexagonRadial"/>
    <dgm:cxn modelId="{63B11CFE-E662-4272-A824-A0069851618D}" type="presOf" srcId="{34883B24-A477-453F-846E-F9F64AFDBC33}" destId="{E19E5747-8DC2-443D-9E3E-A1A6A6BD1309}" srcOrd="0" destOrd="0" presId="urn:microsoft.com/office/officeart/2011/layout/HexagonRadial"/>
    <dgm:cxn modelId="{05C94484-9C81-4C10-B4BF-2A7EBA6574AE}" type="presOf" srcId="{5428C135-11D4-42BA-9623-AAA466BA4564}" destId="{F36ADB96-ECA8-4D9D-B6C8-85E00EEC694C}" srcOrd="0" destOrd="0" presId="urn:microsoft.com/office/officeart/2011/layout/HexagonRadial"/>
    <dgm:cxn modelId="{776E561C-9C0F-48AD-B903-3B2EFC4DECDE}" srcId="{3D73BD51-19C2-49A7-AD78-E4764F65D165}" destId="{33ADDA9C-B47A-4B0F-AE3B-BF4B781AF6DC}" srcOrd="1" destOrd="0" parTransId="{2B3ABB66-AA81-469F-917C-6A8EEE7DE56E}" sibTransId="{D965C462-1FE4-4F79-A9E0-1CBDC1F059C4}"/>
    <dgm:cxn modelId="{E5779691-B2FA-403D-A3F9-CBF1A8ADCD66}" type="presOf" srcId="{AAEE6665-02A8-413B-8246-C27C3C78DD54}" destId="{A29CA547-C259-43E8-B0D1-A3D5530C8066}" srcOrd="0" destOrd="0" presId="urn:microsoft.com/office/officeart/2011/layout/HexagonRadial"/>
    <dgm:cxn modelId="{6EDCF78F-ECF0-429D-89EF-37D525894527}" type="presParOf" srcId="{CF687C88-BF19-4D1C-8C93-B84C0CA4A177}" destId="{A5C7A3C8-C287-43FE-8F0C-EEE990F47FED}" srcOrd="0" destOrd="0" presId="urn:microsoft.com/office/officeart/2011/layout/HexagonRadial"/>
    <dgm:cxn modelId="{37386E3F-90A9-4EEE-B883-2D54F5AA4AF8}" type="presParOf" srcId="{CF687C88-BF19-4D1C-8C93-B84C0CA4A177}" destId="{BADC72C5-A145-4719-81A0-DCF0CEB0D07F}" srcOrd="1" destOrd="0" presId="urn:microsoft.com/office/officeart/2011/layout/HexagonRadial"/>
    <dgm:cxn modelId="{EA040579-E91E-44B3-9642-52D730C4EB94}" type="presParOf" srcId="{BADC72C5-A145-4719-81A0-DCF0CEB0D07F}" destId="{C336CD36-973F-4FE3-B933-71BC2DF88F62}" srcOrd="0" destOrd="0" presId="urn:microsoft.com/office/officeart/2011/layout/HexagonRadial"/>
    <dgm:cxn modelId="{CB366C35-3616-47AC-AA10-F4499D8E49CA}" type="presParOf" srcId="{CF687C88-BF19-4D1C-8C93-B84C0CA4A177}" destId="{F36ADB96-ECA8-4D9D-B6C8-85E00EEC694C}" srcOrd="2" destOrd="0" presId="urn:microsoft.com/office/officeart/2011/layout/HexagonRadial"/>
    <dgm:cxn modelId="{A7892465-0969-450B-B039-0504855AFA8F}" type="presParOf" srcId="{CF687C88-BF19-4D1C-8C93-B84C0CA4A177}" destId="{7AFF7B77-A04D-4106-9AF7-262B6A582F64}" srcOrd="3" destOrd="0" presId="urn:microsoft.com/office/officeart/2011/layout/HexagonRadial"/>
    <dgm:cxn modelId="{80CD3EB8-C83F-48C2-89B1-AFEB9EF3D2AA}" type="presParOf" srcId="{7AFF7B77-A04D-4106-9AF7-262B6A582F64}" destId="{DB498D6E-C76E-43DE-963B-B461B9DC44F1}" srcOrd="0" destOrd="0" presId="urn:microsoft.com/office/officeart/2011/layout/HexagonRadial"/>
    <dgm:cxn modelId="{B3B8AE90-191F-44E0-9CE6-664B2F644F31}" type="presParOf" srcId="{CF687C88-BF19-4D1C-8C93-B84C0CA4A177}" destId="{B0A0CB29-D230-4F8E-B1C9-977CED8C59A2}" srcOrd="4" destOrd="0" presId="urn:microsoft.com/office/officeart/2011/layout/HexagonRadial"/>
    <dgm:cxn modelId="{4D758814-310A-4667-BCB4-3AD66AD365B7}" type="presParOf" srcId="{CF687C88-BF19-4D1C-8C93-B84C0CA4A177}" destId="{3A0498BC-C598-470A-B989-75CE7BDB3F2A}" srcOrd="5" destOrd="0" presId="urn:microsoft.com/office/officeart/2011/layout/HexagonRadial"/>
    <dgm:cxn modelId="{FA6AE931-96F9-4E5F-A0B9-A3BE6C215BDD}" type="presParOf" srcId="{3A0498BC-C598-470A-B989-75CE7BDB3F2A}" destId="{FE7E5AC4-4F78-45B1-9713-09491495D332}" srcOrd="0" destOrd="0" presId="urn:microsoft.com/office/officeart/2011/layout/HexagonRadial"/>
    <dgm:cxn modelId="{C130B163-ED4A-4377-90B9-095769DEB358}" type="presParOf" srcId="{CF687C88-BF19-4D1C-8C93-B84C0CA4A177}" destId="{F33D0EF8-8D57-48C2-AE46-DCACB87BFC76}" srcOrd="6" destOrd="0" presId="urn:microsoft.com/office/officeart/2011/layout/HexagonRadial"/>
    <dgm:cxn modelId="{318A40A9-9BC6-4AD5-9DCE-8D93264161F5}" type="presParOf" srcId="{CF687C88-BF19-4D1C-8C93-B84C0CA4A177}" destId="{3ABAAD88-B97C-4FE1-B91C-080369DDDA27}" srcOrd="7" destOrd="0" presId="urn:microsoft.com/office/officeart/2011/layout/HexagonRadial"/>
    <dgm:cxn modelId="{26F64B92-6928-480A-A4F7-EFC476ED5F17}" type="presParOf" srcId="{3ABAAD88-B97C-4FE1-B91C-080369DDDA27}" destId="{79427676-F3F8-4285-B395-F3E7C5D89BB7}" srcOrd="0" destOrd="0" presId="urn:microsoft.com/office/officeart/2011/layout/HexagonRadial"/>
    <dgm:cxn modelId="{C4120155-0327-472D-810A-68808DE6ADC4}" type="presParOf" srcId="{CF687C88-BF19-4D1C-8C93-B84C0CA4A177}" destId="{419217D3-1B72-42AC-9152-2F75167FE509}" srcOrd="8" destOrd="0" presId="urn:microsoft.com/office/officeart/2011/layout/HexagonRadial"/>
    <dgm:cxn modelId="{59C221F4-C311-4782-AD49-24B33B58409C}" type="presParOf" srcId="{CF687C88-BF19-4D1C-8C93-B84C0CA4A177}" destId="{279261B7-DC76-4B1E-9BF6-78857E65A564}" srcOrd="9" destOrd="0" presId="urn:microsoft.com/office/officeart/2011/layout/HexagonRadial"/>
    <dgm:cxn modelId="{5AB642C8-39BC-4ABD-9E2A-F759A5620AAB}" type="presParOf" srcId="{279261B7-DC76-4B1E-9BF6-78857E65A564}" destId="{B0D48360-6305-46BD-82CC-2BB48D057A7D}" srcOrd="0" destOrd="0" presId="urn:microsoft.com/office/officeart/2011/layout/HexagonRadial"/>
    <dgm:cxn modelId="{CBC9F966-B217-4E87-9925-38090DAFEA3C}" type="presParOf" srcId="{CF687C88-BF19-4D1C-8C93-B84C0CA4A177}" destId="{A29CA547-C259-43E8-B0D1-A3D5530C8066}" srcOrd="10" destOrd="0" presId="urn:microsoft.com/office/officeart/2011/layout/HexagonRadial"/>
    <dgm:cxn modelId="{029A5019-05A6-41C1-8844-DD30DF679022}" type="presParOf" srcId="{CF687C88-BF19-4D1C-8C93-B84C0CA4A177}" destId="{47668273-22E7-40D5-B2F3-C77955A3FAB4}" srcOrd="11" destOrd="0" presId="urn:microsoft.com/office/officeart/2011/layout/HexagonRadial"/>
    <dgm:cxn modelId="{CEE79595-C4E1-4833-8F17-6610DD244E0A}" type="presParOf" srcId="{47668273-22E7-40D5-B2F3-C77955A3FAB4}" destId="{B40D00EF-D69C-4007-977D-816964849D6B}" srcOrd="0" destOrd="0" presId="urn:microsoft.com/office/officeart/2011/layout/HexagonRadial"/>
    <dgm:cxn modelId="{0F03DE5D-84E5-4439-8D0B-E89E851EBB04}" type="presParOf" srcId="{CF687C88-BF19-4D1C-8C93-B84C0CA4A177}" destId="{E19E5747-8DC2-443D-9E3E-A1A6A6BD1309}"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EB8C57-C75E-48DC-8A7D-B4CE95D11977}" type="doc">
      <dgm:prSet loTypeId="urn:microsoft.com/office/officeart/2005/8/layout/vList5" loCatId="list" qsTypeId="urn:microsoft.com/office/officeart/2005/8/quickstyle/simple2" qsCatId="simple" csTypeId="urn:microsoft.com/office/officeart/2005/8/colors/accent1_2" csCatId="accent1" phldr="1"/>
      <dgm:spPr/>
      <dgm:t>
        <a:bodyPr/>
        <a:lstStyle/>
        <a:p>
          <a:pPr rtl="1"/>
          <a:endParaRPr lang="ar-EG"/>
        </a:p>
      </dgm:t>
    </dgm:pt>
    <dgm:pt modelId="{4FAFB496-B869-444C-82EB-09EB87094335}">
      <dgm:prSet phldrT="[Text]" custT="1"/>
      <dgm:spPr/>
      <dgm:t>
        <a:bodyPr/>
        <a:lstStyle/>
        <a:p>
          <a:pPr rtl="1"/>
          <a:r>
            <a:rPr lang="en-US" sz="2000" b="1" dirty="0" smtClean="0">
              <a:solidFill>
                <a:schemeClr val="tx1"/>
              </a:solidFill>
            </a:rPr>
            <a:t>Study design and Setting </a:t>
          </a:r>
          <a:endParaRPr lang="ar-SA" sz="2000" b="1" dirty="0">
            <a:solidFill>
              <a:schemeClr val="tx1"/>
            </a:solidFill>
          </a:endParaRPr>
        </a:p>
      </dgm:t>
    </dgm:pt>
    <dgm:pt modelId="{848D395F-C3C2-4F58-807F-D916840FB871}" type="parTrans" cxnId="{F71BE2E3-9F53-43E9-ACDC-0D6F91FB70D3}">
      <dgm:prSet/>
      <dgm:spPr/>
      <dgm:t>
        <a:bodyPr/>
        <a:lstStyle/>
        <a:p>
          <a:pPr rtl="1"/>
          <a:endParaRPr lang="ar-SA"/>
        </a:p>
      </dgm:t>
    </dgm:pt>
    <dgm:pt modelId="{4D808DAF-6572-4DC2-987C-2F1ED6DCFB1A}" type="sibTrans" cxnId="{F71BE2E3-9F53-43E9-ACDC-0D6F91FB70D3}">
      <dgm:prSet/>
      <dgm:spPr/>
      <dgm:t>
        <a:bodyPr/>
        <a:lstStyle/>
        <a:p>
          <a:pPr rtl="1"/>
          <a:endParaRPr lang="ar-SA"/>
        </a:p>
      </dgm:t>
    </dgm:pt>
    <dgm:pt modelId="{67010382-8F4F-4054-B923-FDE04D78F2D8}">
      <dgm:prSet phldrT="[Text]" custT="1"/>
      <dgm:spPr>
        <a:solidFill>
          <a:schemeClr val="accent4">
            <a:lumMod val="60000"/>
            <a:lumOff val="40000"/>
          </a:schemeClr>
        </a:solidFill>
      </dgm:spPr>
      <dgm:t>
        <a:bodyPr/>
        <a:lstStyle/>
        <a:p>
          <a:pPr rtl="1"/>
          <a:r>
            <a:rPr lang="en-US" sz="1800" b="1" dirty="0" smtClean="0">
              <a:solidFill>
                <a:schemeClr val="tx1"/>
              </a:solidFill>
            </a:rPr>
            <a:t>Participants </a:t>
          </a:r>
          <a:endParaRPr lang="ar-SA" sz="1800" b="1" dirty="0">
            <a:solidFill>
              <a:schemeClr val="tx1"/>
            </a:solidFill>
          </a:endParaRPr>
        </a:p>
      </dgm:t>
    </dgm:pt>
    <dgm:pt modelId="{FF5120BF-17C0-4C29-B7A1-520A57BE0452}" type="parTrans" cxnId="{C7584977-3BBF-4BEE-8F8C-2ADE1F435F9C}">
      <dgm:prSet/>
      <dgm:spPr/>
      <dgm:t>
        <a:bodyPr/>
        <a:lstStyle/>
        <a:p>
          <a:pPr rtl="1"/>
          <a:endParaRPr lang="ar-SA"/>
        </a:p>
      </dgm:t>
    </dgm:pt>
    <dgm:pt modelId="{12475823-765B-483F-B89C-A1B4002EB9FE}" type="sibTrans" cxnId="{C7584977-3BBF-4BEE-8F8C-2ADE1F435F9C}">
      <dgm:prSet/>
      <dgm:spPr/>
      <dgm:t>
        <a:bodyPr/>
        <a:lstStyle/>
        <a:p>
          <a:pPr rtl="1"/>
          <a:endParaRPr lang="ar-SA"/>
        </a:p>
      </dgm:t>
    </dgm:pt>
    <dgm:pt modelId="{C96F0C40-EF09-4E6C-9869-6FFEF9FE7F4E}" type="pres">
      <dgm:prSet presAssocID="{B7EB8C57-C75E-48DC-8A7D-B4CE95D11977}" presName="Name0" presStyleCnt="0">
        <dgm:presLayoutVars>
          <dgm:dir/>
          <dgm:animLvl val="lvl"/>
          <dgm:resizeHandles val="exact"/>
        </dgm:presLayoutVars>
      </dgm:prSet>
      <dgm:spPr/>
      <dgm:t>
        <a:bodyPr/>
        <a:lstStyle/>
        <a:p>
          <a:pPr rtl="1"/>
          <a:endParaRPr lang="ar-EG"/>
        </a:p>
      </dgm:t>
    </dgm:pt>
    <dgm:pt modelId="{A322F872-1727-42FD-83B6-0096D956587F}" type="pres">
      <dgm:prSet presAssocID="{4FAFB496-B869-444C-82EB-09EB87094335}" presName="linNode" presStyleCnt="0"/>
      <dgm:spPr/>
    </dgm:pt>
    <dgm:pt modelId="{93FE778D-D2AB-4E71-8DAD-3D306E7DC193}" type="pres">
      <dgm:prSet presAssocID="{4FAFB496-B869-444C-82EB-09EB87094335}" presName="parentText" presStyleLbl="node1" presStyleIdx="0" presStyleCnt="2" custScaleX="265107" custScaleY="21991" custLinFactNeighborX="-135" custLinFactNeighborY="-19853">
        <dgm:presLayoutVars>
          <dgm:chMax val="1"/>
          <dgm:bulletEnabled val="1"/>
        </dgm:presLayoutVars>
      </dgm:prSet>
      <dgm:spPr>
        <a:prstGeom prst="roundRect">
          <a:avLst/>
        </a:prstGeom>
      </dgm:spPr>
      <dgm:t>
        <a:bodyPr/>
        <a:lstStyle/>
        <a:p>
          <a:pPr rtl="1"/>
          <a:endParaRPr lang="ar-SA"/>
        </a:p>
      </dgm:t>
    </dgm:pt>
    <dgm:pt modelId="{C5604F21-4A5D-4650-A2C0-C1CC41C0712F}" type="pres">
      <dgm:prSet presAssocID="{4D808DAF-6572-4DC2-987C-2F1ED6DCFB1A}" presName="sp" presStyleCnt="0"/>
      <dgm:spPr/>
    </dgm:pt>
    <dgm:pt modelId="{6B557069-DB67-4842-82A9-FEA04461163C}" type="pres">
      <dgm:prSet presAssocID="{67010382-8F4F-4054-B923-FDE04D78F2D8}" presName="linNode" presStyleCnt="0"/>
      <dgm:spPr/>
    </dgm:pt>
    <dgm:pt modelId="{125C06E3-E9DD-49DE-AE71-D2DCF5B25ECA}" type="pres">
      <dgm:prSet presAssocID="{67010382-8F4F-4054-B923-FDE04D78F2D8}" presName="parentText" presStyleLbl="node1" presStyleIdx="1" presStyleCnt="2" custScaleX="277778" custScaleY="29680" custLinFactNeighborX="-136" custLinFactNeighborY="20019">
        <dgm:presLayoutVars>
          <dgm:chMax val="1"/>
          <dgm:bulletEnabled val="1"/>
        </dgm:presLayoutVars>
      </dgm:prSet>
      <dgm:spPr>
        <a:prstGeom prst="roundRect">
          <a:avLst/>
        </a:prstGeom>
      </dgm:spPr>
      <dgm:t>
        <a:bodyPr/>
        <a:lstStyle/>
        <a:p>
          <a:pPr rtl="1"/>
          <a:endParaRPr lang="ar-SA"/>
        </a:p>
      </dgm:t>
    </dgm:pt>
  </dgm:ptLst>
  <dgm:cxnLst>
    <dgm:cxn modelId="{94177415-C8A7-406D-AE4D-340581EDBA9D}" type="presOf" srcId="{4FAFB496-B869-444C-82EB-09EB87094335}" destId="{93FE778D-D2AB-4E71-8DAD-3D306E7DC193}" srcOrd="0" destOrd="0" presId="urn:microsoft.com/office/officeart/2005/8/layout/vList5"/>
    <dgm:cxn modelId="{C7584977-3BBF-4BEE-8F8C-2ADE1F435F9C}" srcId="{B7EB8C57-C75E-48DC-8A7D-B4CE95D11977}" destId="{67010382-8F4F-4054-B923-FDE04D78F2D8}" srcOrd="1" destOrd="0" parTransId="{FF5120BF-17C0-4C29-B7A1-520A57BE0452}" sibTransId="{12475823-765B-483F-B89C-A1B4002EB9FE}"/>
    <dgm:cxn modelId="{D1C9545B-F480-4F35-B531-7AD10BC9D54B}" type="presOf" srcId="{67010382-8F4F-4054-B923-FDE04D78F2D8}" destId="{125C06E3-E9DD-49DE-AE71-D2DCF5B25ECA}" srcOrd="0" destOrd="0" presId="urn:microsoft.com/office/officeart/2005/8/layout/vList5"/>
    <dgm:cxn modelId="{9F96FA0F-E126-431A-BA96-C8849D00888E}" type="presOf" srcId="{B7EB8C57-C75E-48DC-8A7D-B4CE95D11977}" destId="{C96F0C40-EF09-4E6C-9869-6FFEF9FE7F4E}" srcOrd="0" destOrd="0" presId="urn:microsoft.com/office/officeart/2005/8/layout/vList5"/>
    <dgm:cxn modelId="{F71BE2E3-9F53-43E9-ACDC-0D6F91FB70D3}" srcId="{B7EB8C57-C75E-48DC-8A7D-B4CE95D11977}" destId="{4FAFB496-B869-444C-82EB-09EB87094335}" srcOrd="0" destOrd="0" parTransId="{848D395F-C3C2-4F58-807F-D916840FB871}" sibTransId="{4D808DAF-6572-4DC2-987C-2F1ED6DCFB1A}"/>
    <dgm:cxn modelId="{D55C6A99-2DE3-43AB-826B-370F57E43462}" type="presParOf" srcId="{C96F0C40-EF09-4E6C-9869-6FFEF9FE7F4E}" destId="{A322F872-1727-42FD-83B6-0096D956587F}" srcOrd="0" destOrd="0" presId="urn:microsoft.com/office/officeart/2005/8/layout/vList5"/>
    <dgm:cxn modelId="{5B7D2EF6-9A49-4758-904B-EE3A92456EAB}" type="presParOf" srcId="{A322F872-1727-42FD-83B6-0096D956587F}" destId="{93FE778D-D2AB-4E71-8DAD-3D306E7DC193}" srcOrd="0" destOrd="0" presId="urn:microsoft.com/office/officeart/2005/8/layout/vList5"/>
    <dgm:cxn modelId="{1BAAE376-55C5-495E-A231-D9DC7A6D7A8F}" type="presParOf" srcId="{C96F0C40-EF09-4E6C-9869-6FFEF9FE7F4E}" destId="{C5604F21-4A5D-4650-A2C0-C1CC41C0712F}" srcOrd="1" destOrd="0" presId="urn:microsoft.com/office/officeart/2005/8/layout/vList5"/>
    <dgm:cxn modelId="{D8B37BF6-7C03-486C-96E1-F7B32E775361}" type="presParOf" srcId="{C96F0C40-EF09-4E6C-9869-6FFEF9FE7F4E}" destId="{6B557069-DB67-4842-82A9-FEA04461163C}" srcOrd="2" destOrd="0" presId="urn:microsoft.com/office/officeart/2005/8/layout/vList5"/>
    <dgm:cxn modelId="{C3447486-EAD6-49EE-9568-6F5BD6739BDB}" type="presParOf" srcId="{6B557069-DB67-4842-82A9-FEA04461163C}" destId="{125C06E3-E9DD-49DE-AE71-D2DCF5B25ECA}"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72A0A93-6F16-4C4D-9239-B8DE88F7BA82}"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5FFE0214-E676-4818-B5EE-17BA53784BEC}">
      <dgm:prSet phldrT="[Text]"/>
      <dgm:spPr/>
      <dgm:t>
        <a:bodyPr/>
        <a:lstStyle/>
        <a:p>
          <a:r>
            <a:rPr lang="en-US" dirty="0" smtClean="0"/>
            <a:t>Participants </a:t>
          </a:r>
          <a:endParaRPr lang="en-US" dirty="0"/>
        </a:p>
      </dgm:t>
    </dgm:pt>
    <dgm:pt modelId="{DE82352B-5EA9-42A4-9A79-DD21CB23D2FB}" type="parTrans" cxnId="{A795DE49-191A-45E7-9B29-72C7DAE727EC}">
      <dgm:prSet/>
      <dgm:spPr/>
      <dgm:t>
        <a:bodyPr/>
        <a:lstStyle/>
        <a:p>
          <a:endParaRPr lang="en-US"/>
        </a:p>
      </dgm:t>
    </dgm:pt>
    <dgm:pt modelId="{BB7E192F-0C7B-43F0-8960-1D20CA02BF28}" type="sibTrans" cxnId="{A795DE49-191A-45E7-9B29-72C7DAE727EC}">
      <dgm:prSet/>
      <dgm:spPr/>
      <dgm:t>
        <a:bodyPr/>
        <a:lstStyle/>
        <a:p>
          <a:endParaRPr lang="en-US"/>
        </a:p>
      </dgm:t>
    </dgm:pt>
    <dgm:pt modelId="{0DDEA157-20AE-4B58-A17A-3307F0A5DA87}">
      <dgm:prSet phldrT="[Text]"/>
      <dgm:spPr/>
      <dgm:t>
        <a:bodyPr/>
        <a:lstStyle/>
        <a:p>
          <a:r>
            <a:rPr lang="en-US" dirty="0" smtClean="0"/>
            <a:t>Inclusion criteria </a:t>
          </a:r>
          <a:endParaRPr lang="en-US" dirty="0"/>
        </a:p>
      </dgm:t>
    </dgm:pt>
    <dgm:pt modelId="{4F5C9086-568E-4C78-858E-62B64AF71380}" type="parTrans" cxnId="{B50DFC6F-EB4D-47DF-BB80-673B281D3BBC}">
      <dgm:prSet/>
      <dgm:spPr/>
      <dgm:t>
        <a:bodyPr/>
        <a:lstStyle/>
        <a:p>
          <a:endParaRPr lang="en-US"/>
        </a:p>
      </dgm:t>
    </dgm:pt>
    <dgm:pt modelId="{92243934-FD8E-431D-848A-883FC628F1AF}" type="sibTrans" cxnId="{B50DFC6F-EB4D-47DF-BB80-673B281D3BBC}">
      <dgm:prSet/>
      <dgm:spPr/>
      <dgm:t>
        <a:bodyPr/>
        <a:lstStyle/>
        <a:p>
          <a:endParaRPr lang="en-US"/>
        </a:p>
      </dgm:t>
    </dgm:pt>
    <dgm:pt modelId="{15589FF8-4BE4-4FB3-A99C-A7D3C9CAE9B7}">
      <dgm:prSet phldrT="[Text]"/>
      <dgm:spPr/>
      <dgm:t>
        <a:bodyPr/>
        <a:lstStyle/>
        <a:p>
          <a:r>
            <a:rPr lang="en-US" dirty="0" smtClean="0"/>
            <a:t>Exclusion criteria </a:t>
          </a:r>
          <a:endParaRPr lang="en-US" dirty="0"/>
        </a:p>
      </dgm:t>
    </dgm:pt>
    <dgm:pt modelId="{48C694D8-261A-4E6C-8065-9E6EC19B39B2}" type="parTrans" cxnId="{A883B434-6E16-440C-8C47-DCB86A13DF00}">
      <dgm:prSet/>
      <dgm:spPr/>
      <dgm:t>
        <a:bodyPr/>
        <a:lstStyle/>
        <a:p>
          <a:endParaRPr lang="en-US"/>
        </a:p>
      </dgm:t>
    </dgm:pt>
    <dgm:pt modelId="{89C87296-54EA-4B63-AEBC-57ABC2155776}" type="sibTrans" cxnId="{A883B434-6E16-440C-8C47-DCB86A13DF00}">
      <dgm:prSet/>
      <dgm:spPr/>
      <dgm:t>
        <a:bodyPr/>
        <a:lstStyle/>
        <a:p>
          <a:endParaRPr lang="en-US"/>
        </a:p>
      </dgm:t>
    </dgm:pt>
    <dgm:pt modelId="{3D94A1E9-3CF4-4D0F-A80A-DAE219349435}">
      <dgm:prSet phldrT="[Text]"/>
      <dgm:spPr/>
      <dgm:t>
        <a:bodyPr/>
        <a:lstStyle/>
        <a:p>
          <a:r>
            <a:rPr lang="en-US" dirty="0" smtClean="0"/>
            <a:t>Consent form</a:t>
          </a:r>
          <a:endParaRPr lang="en-US" dirty="0"/>
        </a:p>
      </dgm:t>
    </dgm:pt>
    <dgm:pt modelId="{86E32765-93AA-4505-A20C-94A69E83963C}" type="parTrans" cxnId="{5AB997F9-BEFA-4B50-B793-E5FFAA120386}">
      <dgm:prSet/>
      <dgm:spPr/>
      <dgm:t>
        <a:bodyPr/>
        <a:lstStyle/>
        <a:p>
          <a:endParaRPr lang="en-US"/>
        </a:p>
      </dgm:t>
    </dgm:pt>
    <dgm:pt modelId="{65A0149E-9262-4CDE-969D-4D4E12A7A21A}" type="sibTrans" cxnId="{5AB997F9-BEFA-4B50-B793-E5FFAA120386}">
      <dgm:prSet/>
      <dgm:spPr/>
      <dgm:t>
        <a:bodyPr/>
        <a:lstStyle/>
        <a:p>
          <a:endParaRPr lang="en-US"/>
        </a:p>
      </dgm:t>
    </dgm:pt>
    <dgm:pt modelId="{9F7307A2-8341-4174-ACBA-F1CB7E8915E6}">
      <dgm:prSet/>
      <dgm:spPr/>
      <dgm:t>
        <a:bodyPr/>
        <a:lstStyle/>
        <a:p>
          <a:r>
            <a:rPr lang="en-US" dirty="0" smtClean="0"/>
            <a:t>Sampling </a:t>
          </a:r>
          <a:endParaRPr lang="en-US" dirty="0"/>
        </a:p>
      </dgm:t>
    </dgm:pt>
    <dgm:pt modelId="{7545C079-90BE-454B-8DCA-A641632E7051}" type="parTrans" cxnId="{71B0D497-EFA7-444B-A2F8-D15CBC96CACA}">
      <dgm:prSet/>
      <dgm:spPr/>
      <dgm:t>
        <a:bodyPr/>
        <a:lstStyle/>
        <a:p>
          <a:endParaRPr lang="en-US"/>
        </a:p>
      </dgm:t>
    </dgm:pt>
    <dgm:pt modelId="{2B8D3002-5023-443D-8E18-BD08D54AA38B}" type="sibTrans" cxnId="{71B0D497-EFA7-444B-A2F8-D15CBC96CACA}">
      <dgm:prSet/>
      <dgm:spPr/>
      <dgm:t>
        <a:bodyPr/>
        <a:lstStyle/>
        <a:p>
          <a:endParaRPr lang="en-US"/>
        </a:p>
      </dgm:t>
    </dgm:pt>
    <dgm:pt modelId="{E5F6EA13-EB7B-49BB-93C5-556538F3113F}" type="pres">
      <dgm:prSet presAssocID="{672A0A93-6F16-4C4D-9239-B8DE88F7BA82}" presName="cycle" presStyleCnt="0">
        <dgm:presLayoutVars>
          <dgm:chMax val="1"/>
          <dgm:dir/>
          <dgm:animLvl val="ctr"/>
          <dgm:resizeHandles val="exact"/>
        </dgm:presLayoutVars>
      </dgm:prSet>
      <dgm:spPr/>
      <dgm:t>
        <a:bodyPr/>
        <a:lstStyle/>
        <a:p>
          <a:endParaRPr lang="en-US"/>
        </a:p>
      </dgm:t>
    </dgm:pt>
    <dgm:pt modelId="{D6C0EDE6-158F-4125-9B98-90827E5078DE}" type="pres">
      <dgm:prSet presAssocID="{5FFE0214-E676-4818-B5EE-17BA53784BEC}" presName="centerShape" presStyleLbl="node0" presStyleIdx="0" presStyleCnt="1"/>
      <dgm:spPr/>
      <dgm:t>
        <a:bodyPr/>
        <a:lstStyle/>
        <a:p>
          <a:endParaRPr lang="en-US"/>
        </a:p>
      </dgm:t>
    </dgm:pt>
    <dgm:pt modelId="{690A9A16-3C6E-44B4-9660-7D97C23ED444}" type="pres">
      <dgm:prSet presAssocID="{4F5C9086-568E-4C78-858E-62B64AF71380}" presName="parTrans" presStyleLbl="bgSibTrans2D1" presStyleIdx="0" presStyleCnt="4"/>
      <dgm:spPr/>
      <dgm:t>
        <a:bodyPr/>
        <a:lstStyle/>
        <a:p>
          <a:endParaRPr lang="en-US"/>
        </a:p>
      </dgm:t>
    </dgm:pt>
    <dgm:pt modelId="{35A5DE46-59DA-4F1D-B69D-332C707E7FBE}" type="pres">
      <dgm:prSet presAssocID="{0DDEA157-20AE-4B58-A17A-3307F0A5DA87}" presName="node" presStyleLbl="node1" presStyleIdx="0" presStyleCnt="4">
        <dgm:presLayoutVars>
          <dgm:bulletEnabled val="1"/>
        </dgm:presLayoutVars>
      </dgm:prSet>
      <dgm:spPr/>
      <dgm:t>
        <a:bodyPr/>
        <a:lstStyle/>
        <a:p>
          <a:endParaRPr lang="en-US"/>
        </a:p>
      </dgm:t>
    </dgm:pt>
    <dgm:pt modelId="{87376391-B98C-4466-883A-E785419EE453}" type="pres">
      <dgm:prSet presAssocID="{48C694D8-261A-4E6C-8065-9E6EC19B39B2}" presName="parTrans" presStyleLbl="bgSibTrans2D1" presStyleIdx="1" presStyleCnt="4"/>
      <dgm:spPr/>
      <dgm:t>
        <a:bodyPr/>
        <a:lstStyle/>
        <a:p>
          <a:endParaRPr lang="en-US"/>
        </a:p>
      </dgm:t>
    </dgm:pt>
    <dgm:pt modelId="{25DB95B1-8DF6-4E00-850D-2929CCD78212}" type="pres">
      <dgm:prSet presAssocID="{15589FF8-4BE4-4FB3-A99C-A7D3C9CAE9B7}" presName="node" presStyleLbl="node1" presStyleIdx="1" presStyleCnt="4">
        <dgm:presLayoutVars>
          <dgm:bulletEnabled val="1"/>
        </dgm:presLayoutVars>
      </dgm:prSet>
      <dgm:spPr/>
      <dgm:t>
        <a:bodyPr/>
        <a:lstStyle/>
        <a:p>
          <a:endParaRPr lang="en-US"/>
        </a:p>
      </dgm:t>
    </dgm:pt>
    <dgm:pt modelId="{19F71F6C-A85E-4406-AB70-3BA7A00F8805}" type="pres">
      <dgm:prSet presAssocID="{7545C079-90BE-454B-8DCA-A641632E7051}" presName="parTrans" presStyleLbl="bgSibTrans2D1" presStyleIdx="2" presStyleCnt="4"/>
      <dgm:spPr/>
      <dgm:t>
        <a:bodyPr/>
        <a:lstStyle/>
        <a:p>
          <a:endParaRPr lang="en-US"/>
        </a:p>
      </dgm:t>
    </dgm:pt>
    <dgm:pt modelId="{F02BE157-769E-4AED-A80F-50687CD97691}" type="pres">
      <dgm:prSet presAssocID="{9F7307A2-8341-4174-ACBA-F1CB7E8915E6}" presName="node" presStyleLbl="node1" presStyleIdx="2" presStyleCnt="4">
        <dgm:presLayoutVars>
          <dgm:bulletEnabled val="1"/>
        </dgm:presLayoutVars>
      </dgm:prSet>
      <dgm:spPr/>
      <dgm:t>
        <a:bodyPr/>
        <a:lstStyle/>
        <a:p>
          <a:endParaRPr lang="en-US"/>
        </a:p>
      </dgm:t>
    </dgm:pt>
    <dgm:pt modelId="{7A3BB687-1223-49F0-8CBE-1D13977232D2}" type="pres">
      <dgm:prSet presAssocID="{86E32765-93AA-4505-A20C-94A69E83963C}" presName="parTrans" presStyleLbl="bgSibTrans2D1" presStyleIdx="3" presStyleCnt="4"/>
      <dgm:spPr/>
      <dgm:t>
        <a:bodyPr/>
        <a:lstStyle/>
        <a:p>
          <a:endParaRPr lang="en-US"/>
        </a:p>
      </dgm:t>
    </dgm:pt>
    <dgm:pt modelId="{50649909-5D75-4F23-B450-CA150163412B}" type="pres">
      <dgm:prSet presAssocID="{3D94A1E9-3CF4-4D0F-A80A-DAE219349435}" presName="node" presStyleLbl="node1" presStyleIdx="3" presStyleCnt="4">
        <dgm:presLayoutVars>
          <dgm:bulletEnabled val="1"/>
        </dgm:presLayoutVars>
      </dgm:prSet>
      <dgm:spPr/>
      <dgm:t>
        <a:bodyPr/>
        <a:lstStyle/>
        <a:p>
          <a:endParaRPr lang="en-US"/>
        </a:p>
      </dgm:t>
    </dgm:pt>
  </dgm:ptLst>
  <dgm:cxnLst>
    <dgm:cxn modelId="{71B0D497-EFA7-444B-A2F8-D15CBC96CACA}" srcId="{5FFE0214-E676-4818-B5EE-17BA53784BEC}" destId="{9F7307A2-8341-4174-ACBA-F1CB7E8915E6}" srcOrd="2" destOrd="0" parTransId="{7545C079-90BE-454B-8DCA-A641632E7051}" sibTransId="{2B8D3002-5023-443D-8E18-BD08D54AA38B}"/>
    <dgm:cxn modelId="{A795DE49-191A-45E7-9B29-72C7DAE727EC}" srcId="{672A0A93-6F16-4C4D-9239-B8DE88F7BA82}" destId="{5FFE0214-E676-4818-B5EE-17BA53784BEC}" srcOrd="0" destOrd="0" parTransId="{DE82352B-5EA9-42A4-9A79-DD21CB23D2FB}" sibTransId="{BB7E192F-0C7B-43F0-8960-1D20CA02BF28}"/>
    <dgm:cxn modelId="{5AB997F9-BEFA-4B50-B793-E5FFAA120386}" srcId="{5FFE0214-E676-4818-B5EE-17BA53784BEC}" destId="{3D94A1E9-3CF4-4D0F-A80A-DAE219349435}" srcOrd="3" destOrd="0" parTransId="{86E32765-93AA-4505-A20C-94A69E83963C}" sibTransId="{65A0149E-9262-4CDE-969D-4D4E12A7A21A}"/>
    <dgm:cxn modelId="{9B6051A8-F45C-46C5-AAC5-AFBEA187202E}" type="presOf" srcId="{3D94A1E9-3CF4-4D0F-A80A-DAE219349435}" destId="{50649909-5D75-4F23-B450-CA150163412B}" srcOrd="0" destOrd="0" presId="urn:microsoft.com/office/officeart/2005/8/layout/radial4"/>
    <dgm:cxn modelId="{8BC68021-3973-4755-99A7-E7274848A519}" type="presOf" srcId="{4F5C9086-568E-4C78-858E-62B64AF71380}" destId="{690A9A16-3C6E-44B4-9660-7D97C23ED444}" srcOrd="0" destOrd="0" presId="urn:microsoft.com/office/officeart/2005/8/layout/radial4"/>
    <dgm:cxn modelId="{B50DFC6F-EB4D-47DF-BB80-673B281D3BBC}" srcId="{5FFE0214-E676-4818-B5EE-17BA53784BEC}" destId="{0DDEA157-20AE-4B58-A17A-3307F0A5DA87}" srcOrd="0" destOrd="0" parTransId="{4F5C9086-568E-4C78-858E-62B64AF71380}" sibTransId="{92243934-FD8E-431D-848A-883FC628F1AF}"/>
    <dgm:cxn modelId="{37FAA85F-0767-4F53-ADBD-45E30E18B25A}" type="presOf" srcId="{48C694D8-261A-4E6C-8065-9E6EC19B39B2}" destId="{87376391-B98C-4466-883A-E785419EE453}" srcOrd="0" destOrd="0" presId="urn:microsoft.com/office/officeart/2005/8/layout/radial4"/>
    <dgm:cxn modelId="{D6EA05A1-3452-46BC-8DFB-88628A9C8C69}" type="presOf" srcId="{672A0A93-6F16-4C4D-9239-B8DE88F7BA82}" destId="{E5F6EA13-EB7B-49BB-93C5-556538F3113F}" srcOrd="0" destOrd="0" presId="urn:microsoft.com/office/officeart/2005/8/layout/radial4"/>
    <dgm:cxn modelId="{584C2698-68DF-41D9-BA3C-D0D9BC9E2F08}" type="presOf" srcId="{7545C079-90BE-454B-8DCA-A641632E7051}" destId="{19F71F6C-A85E-4406-AB70-3BA7A00F8805}" srcOrd="0" destOrd="0" presId="urn:microsoft.com/office/officeart/2005/8/layout/radial4"/>
    <dgm:cxn modelId="{B266B214-3ABC-4144-82B8-AE88B29E4E7E}" type="presOf" srcId="{15589FF8-4BE4-4FB3-A99C-A7D3C9CAE9B7}" destId="{25DB95B1-8DF6-4E00-850D-2929CCD78212}" srcOrd="0" destOrd="0" presId="urn:microsoft.com/office/officeart/2005/8/layout/radial4"/>
    <dgm:cxn modelId="{56FC3544-5054-4891-BBF0-E58634D4239B}" type="presOf" srcId="{5FFE0214-E676-4818-B5EE-17BA53784BEC}" destId="{D6C0EDE6-158F-4125-9B98-90827E5078DE}" srcOrd="0" destOrd="0" presId="urn:microsoft.com/office/officeart/2005/8/layout/radial4"/>
    <dgm:cxn modelId="{B7F20163-04CC-465F-9B6C-778F7DCD7DE4}" type="presOf" srcId="{9F7307A2-8341-4174-ACBA-F1CB7E8915E6}" destId="{F02BE157-769E-4AED-A80F-50687CD97691}" srcOrd="0" destOrd="0" presId="urn:microsoft.com/office/officeart/2005/8/layout/radial4"/>
    <dgm:cxn modelId="{E2E4E081-D796-45DA-B4DE-EA5D18433674}" type="presOf" srcId="{86E32765-93AA-4505-A20C-94A69E83963C}" destId="{7A3BB687-1223-49F0-8CBE-1D13977232D2}" srcOrd="0" destOrd="0" presId="urn:microsoft.com/office/officeart/2005/8/layout/radial4"/>
    <dgm:cxn modelId="{A883B434-6E16-440C-8C47-DCB86A13DF00}" srcId="{5FFE0214-E676-4818-B5EE-17BA53784BEC}" destId="{15589FF8-4BE4-4FB3-A99C-A7D3C9CAE9B7}" srcOrd="1" destOrd="0" parTransId="{48C694D8-261A-4E6C-8065-9E6EC19B39B2}" sibTransId="{89C87296-54EA-4B63-AEBC-57ABC2155776}"/>
    <dgm:cxn modelId="{82963A22-E0CC-46E6-8AEA-20E04CA72571}" type="presOf" srcId="{0DDEA157-20AE-4B58-A17A-3307F0A5DA87}" destId="{35A5DE46-59DA-4F1D-B69D-332C707E7FBE}" srcOrd="0" destOrd="0" presId="urn:microsoft.com/office/officeart/2005/8/layout/radial4"/>
    <dgm:cxn modelId="{DAD593D3-D4FD-4B9F-8D0F-1B8E4DCEBD69}" type="presParOf" srcId="{E5F6EA13-EB7B-49BB-93C5-556538F3113F}" destId="{D6C0EDE6-158F-4125-9B98-90827E5078DE}" srcOrd="0" destOrd="0" presId="urn:microsoft.com/office/officeart/2005/8/layout/radial4"/>
    <dgm:cxn modelId="{FF157499-918D-4E30-A912-96A824DF88CA}" type="presParOf" srcId="{E5F6EA13-EB7B-49BB-93C5-556538F3113F}" destId="{690A9A16-3C6E-44B4-9660-7D97C23ED444}" srcOrd="1" destOrd="0" presId="urn:microsoft.com/office/officeart/2005/8/layout/radial4"/>
    <dgm:cxn modelId="{E57DCAB0-FA0A-464C-9B17-A1E07305818A}" type="presParOf" srcId="{E5F6EA13-EB7B-49BB-93C5-556538F3113F}" destId="{35A5DE46-59DA-4F1D-B69D-332C707E7FBE}" srcOrd="2" destOrd="0" presId="urn:microsoft.com/office/officeart/2005/8/layout/radial4"/>
    <dgm:cxn modelId="{F34AF3D0-1602-4C7A-BFDD-CFB003C7317C}" type="presParOf" srcId="{E5F6EA13-EB7B-49BB-93C5-556538F3113F}" destId="{87376391-B98C-4466-883A-E785419EE453}" srcOrd="3" destOrd="0" presId="urn:microsoft.com/office/officeart/2005/8/layout/radial4"/>
    <dgm:cxn modelId="{A17D7828-5C3F-4282-947E-0C277DF66A0F}" type="presParOf" srcId="{E5F6EA13-EB7B-49BB-93C5-556538F3113F}" destId="{25DB95B1-8DF6-4E00-850D-2929CCD78212}" srcOrd="4" destOrd="0" presId="urn:microsoft.com/office/officeart/2005/8/layout/radial4"/>
    <dgm:cxn modelId="{4526F3FC-273D-4576-B1A2-D2640442FD73}" type="presParOf" srcId="{E5F6EA13-EB7B-49BB-93C5-556538F3113F}" destId="{19F71F6C-A85E-4406-AB70-3BA7A00F8805}" srcOrd="5" destOrd="0" presId="urn:microsoft.com/office/officeart/2005/8/layout/radial4"/>
    <dgm:cxn modelId="{A9603ADC-BE1E-47D5-B25C-700DE63C1A76}" type="presParOf" srcId="{E5F6EA13-EB7B-49BB-93C5-556538F3113F}" destId="{F02BE157-769E-4AED-A80F-50687CD97691}" srcOrd="6" destOrd="0" presId="urn:microsoft.com/office/officeart/2005/8/layout/radial4"/>
    <dgm:cxn modelId="{F39638C8-75ED-4D71-88A2-11CF45B9614D}" type="presParOf" srcId="{E5F6EA13-EB7B-49BB-93C5-556538F3113F}" destId="{7A3BB687-1223-49F0-8CBE-1D13977232D2}" srcOrd="7" destOrd="0" presId="urn:microsoft.com/office/officeart/2005/8/layout/radial4"/>
    <dgm:cxn modelId="{CF3A3182-0D4C-46E2-9329-46013A892ACF}" type="presParOf" srcId="{E5F6EA13-EB7B-49BB-93C5-556538F3113F}" destId="{50649909-5D75-4F23-B450-CA150163412B}"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7EB8C57-C75E-48DC-8A7D-B4CE95D11977}" type="doc">
      <dgm:prSet loTypeId="urn:microsoft.com/office/officeart/2005/8/layout/vList5" loCatId="list" qsTypeId="urn:microsoft.com/office/officeart/2005/8/quickstyle/simple2" qsCatId="simple" csTypeId="urn:microsoft.com/office/officeart/2005/8/colors/accent1_2" csCatId="accent1" phldr="1"/>
      <dgm:spPr/>
      <dgm:t>
        <a:bodyPr/>
        <a:lstStyle/>
        <a:p>
          <a:pPr rtl="1"/>
          <a:endParaRPr lang="ar-EG"/>
        </a:p>
      </dgm:t>
    </dgm:pt>
    <dgm:pt modelId="{4FAFB496-B869-444C-82EB-09EB87094335}">
      <dgm:prSet phldrT="[Text]" custT="1"/>
      <dgm:spPr>
        <a:solidFill>
          <a:srgbClr val="92D050"/>
        </a:solidFill>
      </dgm:spPr>
      <dgm:t>
        <a:bodyPr/>
        <a:lstStyle/>
        <a:p>
          <a:pPr rtl="0"/>
          <a:endParaRPr lang="en-US" sz="2400" b="1" dirty="0" smtClean="0">
            <a:solidFill>
              <a:schemeClr val="tx1"/>
            </a:solidFill>
          </a:endParaRPr>
        </a:p>
        <a:p>
          <a:pPr rtl="0"/>
          <a:r>
            <a:rPr lang="en-US" sz="2400" b="1" dirty="0" smtClean="0">
              <a:solidFill>
                <a:schemeClr val="tx1"/>
              </a:solidFill>
            </a:rPr>
            <a:t>Intervention</a:t>
          </a:r>
        </a:p>
        <a:p>
          <a:pPr rtl="0"/>
          <a:r>
            <a:rPr lang="en-US" sz="2000" dirty="0" smtClean="0"/>
            <a:t> </a:t>
          </a:r>
          <a:endParaRPr lang="ar-SA" sz="2000" dirty="0"/>
        </a:p>
      </dgm:t>
    </dgm:pt>
    <dgm:pt modelId="{848D395F-C3C2-4F58-807F-D916840FB871}" type="parTrans" cxnId="{F71BE2E3-9F53-43E9-ACDC-0D6F91FB70D3}">
      <dgm:prSet/>
      <dgm:spPr/>
      <dgm:t>
        <a:bodyPr/>
        <a:lstStyle/>
        <a:p>
          <a:pPr rtl="1"/>
          <a:endParaRPr lang="ar-SA"/>
        </a:p>
      </dgm:t>
    </dgm:pt>
    <dgm:pt modelId="{4D808DAF-6572-4DC2-987C-2F1ED6DCFB1A}" type="sibTrans" cxnId="{F71BE2E3-9F53-43E9-ACDC-0D6F91FB70D3}">
      <dgm:prSet/>
      <dgm:spPr/>
      <dgm:t>
        <a:bodyPr/>
        <a:lstStyle/>
        <a:p>
          <a:pPr rtl="1"/>
          <a:endParaRPr lang="ar-SA"/>
        </a:p>
      </dgm:t>
    </dgm:pt>
    <dgm:pt modelId="{67010382-8F4F-4054-B923-FDE04D78F2D8}">
      <dgm:prSet phldrT="[Text]" custT="1"/>
      <dgm:spPr>
        <a:solidFill>
          <a:schemeClr val="accent6">
            <a:lumMod val="75000"/>
            <a:alpha val="99000"/>
          </a:schemeClr>
        </a:solidFill>
      </dgm:spPr>
      <dgm:t>
        <a:bodyPr/>
        <a:lstStyle/>
        <a:p>
          <a:pPr rtl="1"/>
          <a:r>
            <a:rPr lang="en-US" sz="2400" b="1" dirty="0" smtClean="0"/>
            <a:t>Outcome </a:t>
          </a:r>
        </a:p>
        <a:p>
          <a:pPr rtl="1"/>
          <a:r>
            <a:rPr lang="en-US" sz="2400" b="1" dirty="0" smtClean="0"/>
            <a:t>measures  </a:t>
          </a:r>
          <a:endParaRPr lang="ar-SA" sz="2400" b="1" dirty="0"/>
        </a:p>
      </dgm:t>
    </dgm:pt>
    <dgm:pt modelId="{FF5120BF-17C0-4C29-B7A1-520A57BE0452}" type="parTrans" cxnId="{C7584977-3BBF-4BEE-8F8C-2ADE1F435F9C}">
      <dgm:prSet/>
      <dgm:spPr/>
      <dgm:t>
        <a:bodyPr/>
        <a:lstStyle/>
        <a:p>
          <a:pPr rtl="1"/>
          <a:endParaRPr lang="ar-SA"/>
        </a:p>
      </dgm:t>
    </dgm:pt>
    <dgm:pt modelId="{12475823-765B-483F-B89C-A1B4002EB9FE}" type="sibTrans" cxnId="{C7584977-3BBF-4BEE-8F8C-2ADE1F435F9C}">
      <dgm:prSet/>
      <dgm:spPr/>
      <dgm:t>
        <a:bodyPr/>
        <a:lstStyle/>
        <a:p>
          <a:pPr rtl="1"/>
          <a:endParaRPr lang="ar-SA"/>
        </a:p>
      </dgm:t>
    </dgm:pt>
    <dgm:pt modelId="{C084871D-7E84-4C2C-8883-AD3CAD8EED43}">
      <dgm:prSet custT="1"/>
      <dgm:spPr/>
      <dgm:t>
        <a:bodyPr/>
        <a:lstStyle/>
        <a:p>
          <a:pPr rtl="1"/>
          <a:r>
            <a:rPr lang="en-US" sz="2000" b="1" dirty="0" smtClean="0">
              <a:solidFill>
                <a:srgbClr val="FFFF00"/>
              </a:solidFill>
            </a:rPr>
            <a:t>Data collection procedures </a:t>
          </a:r>
          <a:endParaRPr lang="ar-SA" sz="2000" b="1" dirty="0">
            <a:solidFill>
              <a:srgbClr val="FFFF00"/>
            </a:solidFill>
          </a:endParaRPr>
        </a:p>
      </dgm:t>
    </dgm:pt>
    <dgm:pt modelId="{977850FB-3D43-4EFA-8BFB-4F54ED42BC56}" type="parTrans" cxnId="{12F64B18-1308-4FBE-92C8-B523B8B63A83}">
      <dgm:prSet/>
      <dgm:spPr/>
      <dgm:t>
        <a:bodyPr/>
        <a:lstStyle/>
        <a:p>
          <a:pPr rtl="1"/>
          <a:endParaRPr lang="ar-SA"/>
        </a:p>
      </dgm:t>
    </dgm:pt>
    <dgm:pt modelId="{F3FC2298-69BA-4904-9798-5082FD9FCD4B}" type="sibTrans" cxnId="{12F64B18-1308-4FBE-92C8-B523B8B63A83}">
      <dgm:prSet/>
      <dgm:spPr/>
      <dgm:t>
        <a:bodyPr/>
        <a:lstStyle/>
        <a:p>
          <a:pPr rtl="1"/>
          <a:endParaRPr lang="ar-SA"/>
        </a:p>
      </dgm:t>
    </dgm:pt>
    <dgm:pt modelId="{14658476-E62D-4041-9360-1ADB110BE93A}">
      <dgm:prSet phldrT="[Text]" custT="1"/>
      <dgm:spPr>
        <a:solidFill>
          <a:schemeClr val="bg2">
            <a:lumMod val="50000"/>
          </a:schemeClr>
        </a:solidFill>
      </dgm:spPr>
      <dgm:t>
        <a:bodyPr/>
        <a:lstStyle/>
        <a:p>
          <a:pPr rtl="1"/>
          <a:r>
            <a:rPr lang="en-US" sz="2400" b="1" dirty="0" smtClean="0">
              <a:solidFill>
                <a:schemeClr val="tx1"/>
              </a:solidFill>
            </a:rPr>
            <a:t>Statistical analysis </a:t>
          </a:r>
          <a:r>
            <a:rPr lang="en-US" sz="3000" dirty="0" smtClean="0"/>
            <a:t> </a:t>
          </a:r>
          <a:endParaRPr lang="ar-SA" sz="3000" dirty="0"/>
        </a:p>
      </dgm:t>
    </dgm:pt>
    <dgm:pt modelId="{7DE3A834-C116-4BA7-9DEF-56086E14F53C}" type="parTrans" cxnId="{9930FAFA-BAEB-43CF-9D8B-E63A3A73B30B}">
      <dgm:prSet/>
      <dgm:spPr/>
      <dgm:t>
        <a:bodyPr/>
        <a:lstStyle/>
        <a:p>
          <a:pPr rtl="1"/>
          <a:endParaRPr lang="ar-EG"/>
        </a:p>
      </dgm:t>
    </dgm:pt>
    <dgm:pt modelId="{C2B48563-5164-4B0C-B802-7A11122D330D}" type="sibTrans" cxnId="{9930FAFA-BAEB-43CF-9D8B-E63A3A73B30B}">
      <dgm:prSet/>
      <dgm:spPr/>
      <dgm:t>
        <a:bodyPr/>
        <a:lstStyle/>
        <a:p>
          <a:pPr rtl="1"/>
          <a:endParaRPr lang="ar-EG"/>
        </a:p>
      </dgm:t>
    </dgm:pt>
    <dgm:pt modelId="{C96F0C40-EF09-4E6C-9869-6FFEF9FE7F4E}" type="pres">
      <dgm:prSet presAssocID="{B7EB8C57-C75E-48DC-8A7D-B4CE95D11977}" presName="Name0" presStyleCnt="0">
        <dgm:presLayoutVars>
          <dgm:dir/>
          <dgm:animLvl val="lvl"/>
          <dgm:resizeHandles val="exact"/>
        </dgm:presLayoutVars>
      </dgm:prSet>
      <dgm:spPr/>
      <dgm:t>
        <a:bodyPr/>
        <a:lstStyle/>
        <a:p>
          <a:pPr rtl="1"/>
          <a:endParaRPr lang="ar-EG"/>
        </a:p>
      </dgm:t>
    </dgm:pt>
    <dgm:pt modelId="{A322F872-1727-42FD-83B6-0096D956587F}" type="pres">
      <dgm:prSet presAssocID="{4FAFB496-B869-444C-82EB-09EB87094335}" presName="linNode" presStyleCnt="0"/>
      <dgm:spPr/>
    </dgm:pt>
    <dgm:pt modelId="{93FE778D-D2AB-4E71-8DAD-3D306E7DC193}" type="pres">
      <dgm:prSet presAssocID="{4FAFB496-B869-444C-82EB-09EB87094335}" presName="parentText" presStyleLbl="node1" presStyleIdx="0" presStyleCnt="4" custScaleX="277778" custScaleY="33445" custLinFactNeighborX="-4774" custLinFactNeighborY="-10049">
        <dgm:presLayoutVars>
          <dgm:chMax val="1"/>
          <dgm:bulletEnabled val="1"/>
        </dgm:presLayoutVars>
      </dgm:prSet>
      <dgm:spPr/>
      <dgm:t>
        <a:bodyPr/>
        <a:lstStyle/>
        <a:p>
          <a:pPr rtl="1"/>
          <a:endParaRPr lang="ar-SA"/>
        </a:p>
      </dgm:t>
    </dgm:pt>
    <dgm:pt modelId="{C5604F21-4A5D-4650-A2C0-C1CC41C0712F}" type="pres">
      <dgm:prSet presAssocID="{4D808DAF-6572-4DC2-987C-2F1ED6DCFB1A}" presName="sp" presStyleCnt="0"/>
      <dgm:spPr/>
    </dgm:pt>
    <dgm:pt modelId="{6B557069-DB67-4842-82A9-FEA04461163C}" type="pres">
      <dgm:prSet presAssocID="{67010382-8F4F-4054-B923-FDE04D78F2D8}" presName="linNode" presStyleCnt="0"/>
      <dgm:spPr/>
    </dgm:pt>
    <dgm:pt modelId="{125C06E3-E9DD-49DE-AE71-D2DCF5B25ECA}" type="pres">
      <dgm:prSet presAssocID="{67010382-8F4F-4054-B923-FDE04D78F2D8}" presName="parentText" presStyleLbl="node1" presStyleIdx="1" presStyleCnt="4" custScaleX="277778" custScaleY="30141" custLinFactNeighborX="4124" custLinFactNeighborY="1614">
        <dgm:presLayoutVars>
          <dgm:chMax val="1"/>
          <dgm:bulletEnabled val="1"/>
        </dgm:presLayoutVars>
      </dgm:prSet>
      <dgm:spPr/>
      <dgm:t>
        <a:bodyPr/>
        <a:lstStyle/>
        <a:p>
          <a:pPr rtl="1"/>
          <a:endParaRPr lang="ar-SA"/>
        </a:p>
      </dgm:t>
    </dgm:pt>
    <dgm:pt modelId="{E3A9A343-8DC1-4B6B-8929-FAEDD49C2586}" type="pres">
      <dgm:prSet presAssocID="{12475823-765B-483F-B89C-A1B4002EB9FE}" presName="sp" presStyleCnt="0"/>
      <dgm:spPr/>
    </dgm:pt>
    <dgm:pt modelId="{3FD0EB41-D82D-4569-8369-573047BEE987}" type="pres">
      <dgm:prSet presAssocID="{C084871D-7E84-4C2C-8883-AD3CAD8EED43}" presName="linNode" presStyleCnt="0"/>
      <dgm:spPr/>
    </dgm:pt>
    <dgm:pt modelId="{7A0B9106-F4A7-41E0-A511-5E9A3FBA6E68}" type="pres">
      <dgm:prSet presAssocID="{C084871D-7E84-4C2C-8883-AD3CAD8EED43}" presName="parentText" presStyleLbl="node1" presStyleIdx="2" presStyleCnt="4" custScaleX="277778" custScaleY="25995" custLinFactNeighborX="4124" custLinFactNeighborY="262">
        <dgm:presLayoutVars>
          <dgm:chMax val="1"/>
          <dgm:bulletEnabled val="1"/>
        </dgm:presLayoutVars>
      </dgm:prSet>
      <dgm:spPr/>
      <dgm:t>
        <a:bodyPr/>
        <a:lstStyle/>
        <a:p>
          <a:pPr rtl="1"/>
          <a:endParaRPr lang="ar-SA"/>
        </a:p>
      </dgm:t>
    </dgm:pt>
    <dgm:pt modelId="{EEF00CF7-A654-4950-9223-80867F5BAE15}" type="pres">
      <dgm:prSet presAssocID="{F3FC2298-69BA-4904-9798-5082FD9FCD4B}" presName="sp" presStyleCnt="0"/>
      <dgm:spPr/>
    </dgm:pt>
    <dgm:pt modelId="{DEA8A54A-1AF7-4B71-B05A-D0F4439DD664}" type="pres">
      <dgm:prSet presAssocID="{14658476-E62D-4041-9360-1ADB110BE93A}" presName="linNode" presStyleCnt="0"/>
      <dgm:spPr/>
    </dgm:pt>
    <dgm:pt modelId="{CB863C85-6F1E-4888-974E-4CBC295E4C1D}" type="pres">
      <dgm:prSet presAssocID="{14658476-E62D-4041-9360-1ADB110BE93A}" presName="parentText" presStyleLbl="node1" presStyleIdx="3" presStyleCnt="4" custScaleX="277778" custScaleY="22861" custLinFactNeighborX="4124" custLinFactNeighborY="1614">
        <dgm:presLayoutVars>
          <dgm:chMax val="1"/>
          <dgm:bulletEnabled val="1"/>
        </dgm:presLayoutVars>
      </dgm:prSet>
      <dgm:spPr/>
      <dgm:t>
        <a:bodyPr/>
        <a:lstStyle/>
        <a:p>
          <a:pPr rtl="1"/>
          <a:endParaRPr lang="ar-EG"/>
        </a:p>
      </dgm:t>
    </dgm:pt>
  </dgm:ptLst>
  <dgm:cxnLst>
    <dgm:cxn modelId="{3ADC80E3-96C8-4D60-A633-78136B50718E}" type="presOf" srcId="{14658476-E62D-4041-9360-1ADB110BE93A}" destId="{CB863C85-6F1E-4888-974E-4CBC295E4C1D}" srcOrd="0" destOrd="0" presId="urn:microsoft.com/office/officeart/2005/8/layout/vList5"/>
    <dgm:cxn modelId="{140EEC16-F2B6-4D7C-90AC-589FF46A243B}" type="presOf" srcId="{C084871D-7E84-4C2C-8883-AD3CAD8EED43}" destId="{7A0B9106-F4A7-41E0-A511-5E9A3FBA6E68}" srcOrd="0" destOrd="0" presId="urn:microsoft.com/office/officeart/2005/8/layout/vList5"/>
    <dgm:cxn modelId="{9930FAFA-BAEB-43CF-9D8B-E63A3A73B30B}" srcId="{B7EB8C57-C75E-48DC-8A7D-B4CE95D11977}" destId="{14658476-E62D-4041-9360-1ADB110BE93A}" srcOrd="3" destOrd="0" parTransId="{7DE3A834-C116-4BA7-9DEF-56086E14F53C}" sibTransId="{C2B48563-5164-4B0C-B802-7A11122D330D}"/>
    <dgm:cxn modelId="{F71BE2E3-9F53-43E9-ACDC-0D6F91FB70D3}" srcId="{B7EB8C57-C75E-48DC-8A7D-B4CE95D11977}" destId="{4FAFB496-B869-444C-82EB-09EB87094335}" srcOrd="0" destOrd="0" parTransId="{848D395F-C3C2-4F58-807F-D916840FB871}" sibTransId="{4D808DAF-6572-4DC2-987C-2F1ED6DCFB1A}"/>
    <dgm:cxn modelId="{A66CADBA-6E85-4C80-BC7D-AE2ECF72AC81}" type="presOf" srcId="{B7EB8C57-C75E-48DC-8A7D-B4CE95D11977}" destId="{C96F0C40-EF09-4E6C-9869-6FFEF9FE7F4E}" srcOrd="0" destOrd="0" presId="urn:microsoft.com/office/officeart/2005/8/layout/vList5"/>
    <dgm:cxn modelId="{91C3D7BC-4F0B-4D49-B37A-D4066CD70855}" type="presOf" srcId="{4FAFB496-B869-444C-82EB-09EB87094335}" destId="{93FE778D-D2AB-4E71-8DAD-3D306E7DC193}" srcOrd="0" destOrd="0" presId="urn:microsoft.com/office/officeart/2005/8/layout/vList5"/>
    <dgm:cxn modelId="{C7584977-3BBF-4BEE-8F8C-2ADE1F435F9C}" srcId="{B7EB8C57-C75E-48DC-8A7D-B4CE95D11977}" destId="{67010382-8F4F-4054-B923-FDE04D78F2D8}" srcOrd="1" destOrd="0" parTransId="{FF5120BF-17C0-4C29-B7A1-520A57BE0452}" sibTransId="{12475823-765B-483F-B89C-A1B4002EB9FE}"/>
    <dgm:cxn modelId="{12F64B18-1308-4FBE-92C8-B523B8B63A83}" srcId="{B7EB8C57-C75E-48DC-8A7D-B4CE95D11977}" destId="{C084871D-7E84-4C2C-8883-AD3CAD8EED43}" srcOrd="2" destOrd="0" parTransId="{977850FB-3D43-4EFA-8BFB-4F54ED42BC56}" sibTransId="{F3FC2298-69BA-4904-9798-5082FD9FCD4B}"/>
    <dgm:cxn modelId="{D628B564-7AB7-4D6E-80C7-0589E8357C45}" type="presOf" srcId="{67010382-8F4F-4054-B923-FDE04D78F2D8}" destId="{125C06E3-E9DD-49DE-AE71-D2DCF5B25ECA}" srcOrd="0" destOrd="0" presId="urn:microsoft.com/office/officeart/2005/8/layout/vList5"/>
    <dgm:cxn modelId="{410AA56E-53AD-4C01-A44F-42C19B65AE45}" type="presParOf" srcId="{C96F0C40-EF09-4E6C-9869-6FFEF9FE7F4E}" destId="{A322F872-1727-42FD-83B6-0096D956587F}" srcOrd="0" destOrd="0" presId="urn:microsoft.com/office/officeart/2005/8/layout/vList5"/>
    <dgm:cxn modelId="{DFF4019A-69BE-49CE-9585-D3F730AAF474}" type="presParOf" srcId="{A322F872-1727-42FD-83B6-0096D956587F}" destId="{93FE778D-D2AB-4E71-8DAD-3D306E7DC193}" srcOrd="0" destOrd="0" presId="urn:microsoft.com/office/officeart/2005/8/layout/vList5"/>
    <dgm:cxn modelId="{6A40F44F-260A-4601-9ABF-D20BB22DD4C3}" type="presParOf" srcId="{C96F0C40-EF09-4E6C-9869-6FFEF9FE7F4E}" destId="{C5604F21-4A5D-4650-A2C0-C1CC41C0712F}" srcOrd="1" destOrd="0" presId="urn:microsoft.com/office/officeart/2005/8/layout/vList5"/>
    <dgm:cxn modelId="{481AE30A-DB09-4A4A-B2AB-BEEDCE1EE9BD}" type="presParOf" srcId="{C96F0C40-EF09-4E6C-9869-6FFEF9FE7F4E}" destId="{6B557069-DB67-4842-82A9-FEA04461163C}" srcOrd="2" destOrd="0" presId="urn:microsoft.com/office/officeart/2005/8/layout/vList5"/>
    <dgm:cxn modelId="{A5E0EB19-6685-40C0-B268-41ED0EF8714A}" type="presParOf" srcId="{6B557069-DB67-4842-82A9-FEA04461163C}" destId="{125C06E3-E9DD-49DE-AE71-D2DCF5B25ECA}" srcOrd="0" destOrd="0" presId="urn:microsoft.com/office/officeart/2005/8/layout/vList5"/>
    <dgm:cxn modelId="{D9E328F2-48E8-47D7-A1A9-CAEEFE1629CC}" type="presParOf" srcId="{C96F0C40-EF09-4E6C-9869-6FFEF9FE7F4E}" destId="{E3A9A343-8DC1-4B6B-8929-FAEDD49C2586}" srcOrd="3" destOrd="0" presId="urn:microsoft.com/office/officeart/2005/8/layout/vList5"/>
    <dgm:cxn modelId="{CB4D7553-25B8-4D89-AC5F-117C50DD7B6D}" type="presParOf" srcId="{C96F0C40-EF09-4E6C-9869-6FFEF9FE7F4E}" destId="{3FD0EB41-D82D-4569-8369-573047BEE987}" srcOrd="4" destOrd="0" presId="urn:microsoft.com/office/officeart/2005/8/layout/vList5"/>
    <dgm:cxn modelId="{AF5DC149-3280-4525-BF45-E441C76D7712}" type="presParOf" srcId="{3FD0EB41-D82D-4569-8369-573047BEE987}" destId="{7A0B9106-F4A7-41E0-A511-5E9A3FBA6E68}" srcOrd="0" destOrd="0" presId="urn:microsoft.com/office/officeart/2005/8/layout/vList5"/>
    <dgm:cxn modelId="{B667E191-A4D7-46B1-BAEC-FE9EA9D3C1AC}" type="presParOf" srcId="{C96F0C40-EF09-4E6C-9869-6FFEF9FE7F4E}" destId="{EEF00CF7-A654-4950-9223-80867F5BAE15}" srcOrd="5" destOrd="0" presId="urn:microsoft.com/office/officeart/2005/8/layout/vList5"/>
    <dgm:cxn modelId="{CE986AD6-0836-4F17-A9AA-558CAABF2A81}" type="presParOf" srcId="{C96F0C40-EF09-4E6C-9869-6FFEF9FE7F4E}" destId="{DEA8A54A-1AF7-4B71-B05A-D0F4439DD664}" srcOrd="6" destOrd="0" presId="urn:microsoft.com/office/officeart/2005/8/layout/vList5"/>
    <dgm:cxn modelId="{BC995779-D012-45F2-8CF9-5D8E14E4336F}" type="presParOf" srcId="{DEA8A54A-1AF7-4B71-B05A-D0F4439DD664}" destId="{CB863C85-6F1E-4888-974E-4CBC295E4C1D}"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C7A3C8-C287-43FE-8F0C-EEE990F47FED}">
      <dsp:nvSpPr>
        <dsp:cNvPr id="0" name=""/>
        <dsp:cNvSpPr/>
      </dsp:nvSpPr>
      <dsp:spPr>
        <a:xfrm>
          <a:off x="3030119" y="1835152"/>
          <a:ext cx="2332558" cy="2017757"/>
        </a:xfrm>
        <a:prstGeom prst="hexagon">
          <a:avLst>
            <a:gd name="adj" fmla="val 28570"/>
            <a:gd name="vf" fmla="val 11547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rtl="1">
            <a:lnSpc>
              <a:spcPct val="90000"/>
            </a:lnSpc>
            <a:spcBef>
              <a:spcPct val="0"/>
            </a:spcBef>
            <a:spcAft>
              <a:spcPct val="35000"/>
            </a:spcAft>
          </a:pPr>
          <a:r>
            <a:rPr lang="en-US" sz="1900" kern="1200" dirty="0" smtClean="0"/>
            <a:t>Describe </a:t>
          </a:r>
          <a:endParaRPr lang="ar-SA" sz="1900" kern="1200" dirty="0"/>
        </a:p>
      </dsp:txBody>
      <dsp:txXfrm>
        <a:off x="3416657" y="2169523"/>
        <a:ext cx="1559482" cy="1349015"/>
      </dsp:txXfrm>
    </dsp:sp>
    <dsp:sp modelId="{DB498D6E-C76E-43DE-963B-B461B9DC44F1}">
      <dsp:nvSpPr>
        <dsp:cNvPr id="0" name=""/>
        <dsp:cNvSpPr/>
      </dsp:nvSpPr>
      <dsp:spPr>
        <a:xfrm>
          <a:off x="4490749" y="869791"/>
          <a:ext cx="880067" cy="758294"/>
        </a:xfrm>
        <a:prstGeom prst="hexagon">
          <a:avLst>
            <a:gd name="adj" fmla="val 28900"/>
            <a:gd name="vf" fmla="val 115470"/>
          </a:avLst>
        </a:prstGeom>
        <a:solidFill>
          <a:schemeClr val="accent2">
            <a:tint val="40000"/>
            <a:hueOff val="0"/>
            <a:satOff val="0"/>
            <a:lumOff val="0"/>
            <a:alphaOff val="0"/>
          </a:schemeClr>
        </a:solidFill>
        <a:ln w="6350" cap="flat" cmpd="sng" algn="ctr">
          <a:solidFill>
            <a:schemeClr val="dk1">
              <a:hueOff val="0"/>
              <a:satOff val="0"/>
              <a:lumOff val="0"/>
              <a:alphaOff val="0"/>
            </a:schemeClr>
          </a:solidFill>
          <a:prstDash val="solid"/>
          <a:miter lim="800000"/>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F36ADB96-ECA8-4D9D-B6C8-85E00EEC694C}">
      <dsp:nvSpPr>
        <dsp:cNvPr id="0" name=""/>
        <dsp:cNvSpPr/>
      </dsp:nvSpPr>
      <dsp:spPr>
        <a:xfrm>
          <a:off x="3244981" y="0"/>
          <a:ext cx="1911515" cy="1653685"/>
        </a:xfrm>
        <a:prstGeom prst="hexagon">
          <a:avLst>
            <a:gd name="adj" fmla="val 28570"/>
            <a:gd name="vf" fmla="val 11547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rtl="1">
            <a:lnSpc>
              <a:spcPct val="90000"/>
            </a:lnSpc>
            <a:spcBef>
              <a:spcPct val="0"/>
            </a:spcBef>
            <a:spcAft>
              <a:spcPct val="35000"/>
            </a:spcAft>
          </a:pPr>
          <a:r>
            <a:rPr lang="en-US" sz="1900" b="1" kern="1200" smtClean="0"/>
            <a:t>Context </a:t>
          </a:r>
        </a:p>
        <a:p>
          <a:pPr lvl="0" algn="ctr" defTabSz="844550" rtl="1">
            <a:lnSpc>
              <a:spcPct val="90000"/>
            </a:lnSpc>
            <a:spcBef>
              <a:spcPct val="0"/>
            </a:spcBef>
            <a:spcAft>
              <a:spcPct val="35000"/>
            </a:spcAft>
          </a:pPr>
          <a:r>
            <a:rPr lang="en-US" sz="1900" b="1" kern="1200" smtClean="0"/>
            <a:t>&amp;</a:t>
          </a:r>
        </a:p>
        <a:p>
          <a:pPr lvl="0" algn="ctr" defTabSz="844550" rtl="1">
            <a:lnSpc>
              <a:spcPct val="90000"/>
            </a:lnSpc>
            <a:spcBef>
              <a:spcPct val="0"/>
            </a:spcBef>
            <a:spcAft>
              <a:spcPct val="35000"/>
            </a:spcAft>
          </a:pPr>
          <a:r>
            <a:rPr lang="en-US" sz="1900" b="1" kern="1200" smtClean="0"/>
            <a:t>setting</a:t>
          </a:r>
          <a:r>
            <a:rPr lang="en-US" sz="1900" kern="1200" smtClean="0"/>
            <a:t> </a:t>
          </a:r>
          <a:endParaRPr lang="ar-SA" sz="1900" kern="1200" dirty="0"/>
        </a:p>
      </dsp:txBody>
      <dsp:txXfrm>
        <a:off x="3561760" y="274051"/>
        <a:ext cx="1277957" cy="1105583"/>
      </dsp:txXfrm>
    </dsp:sp>
    <dsp:sp modelId="{FE7E5AC4-4F78-45B1-9713-09491495D332}">
      <dsp:nvSpPr>
        <dsp:cNvPr id="0" name=""/>
        <dsp:cNvSpPr/>
      </dsp:nvSpPr>
      <dsp:spPr>
        <a:xfrm>
          <a:off x="5517856" y="2287398"/>
          <a:ext cx="880067" cy="758294"/>
        </a:xfrm>
        <a:prstGeom prst="hexagon">
          <a:avLst>
            <a:gd name="adj" fmla="val 28900"/>
            <a:gd name="vf" fmla="val 115470"/>
          </a:avLst>
        </a:prstGeom>
        <a:solidFill>
          <a:schemeClr val="accent2">
            <a:tint val="40000"/>
            <a:hueOff val="0"/>
            <a:satOff val="0"/>
            <a:lumOff val="0"/>
            <a:alphaOff val="0"/>
          </a:schemeClr>
        </a:solidFill>
        <a:ln w="6350" cap="flat" cmpd="sng" algn="ctr">
          <a:solidFill>
            <a:schemeClr val="dk1">
              <a:hueOff val="0"/>
              <a:satOff val="0"/>
              <a:lumOff val="0"/>
              <a:alphaOff val="0"/>
            </a:schemeClr>
          </a:solidFill>
          <a:prstDash val="solid"/>
          <a:miter lim="800000"/>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B0A0CB29-D230-4F8E-B1C9-977CED8C59A2}">
      <dsp:nvSpPr>
        <dsp:cNvPr id="0" name=""/>
        <dsp:cNvSpPr/>
      </dsp:nvSpPr>
      <dsp:spPr>
        <a:xfrm>
          <a:off x="4998063" y="1017127"/>
          <a:ext cx="1911515" cy="1653685"/>
        </a:xfrm>
        <a:prstGeom prst="hexagon">
          <a:avLst>
            <a:gd name="adj" fmla="val 28570"/>
            <a:gd name="vf" fmla="val 11547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b="1" kern="1200" smtClean="0"/>
            <a:t>Design</a:t>
          </a:r>
          <a:r>
            <a:rPr lang="en-US" sz="1800" kern="1200" smtClean="0"/>
            <a:t> </a:t>
          </a:r>
          <a:endParaRPr lang="ar-SA" sz="1800" kern="1200" dirty="0"/>
        </a:p>
      </dsp:txBody>
      <dsp:txXfrm>
        <a:off x="5314842" y="1291178"/>
        <a:ext cx="1277957" cy="1105583"/>
      </dsp:txXfrm>
    </dsp:sp>
    <dsp:sp modelId="{79427676-F3F8-4285-B395-F3E7C5D89BB7}">
      <dsp:nvSpPr>
        <dsp:cNvPr id="0" name=""/>
        <dsp:cNvSpPr/>
      </dsp:nvSpPr>
      <dsp:spPr>
        <a:xfrm>
          <a:off x="4804361" y="3887611"/>
          <a:ext cx="880067" cy="758294"/>
        </a:xfrm>
        <a:prstGeom prst="hexagon">
          <a:avLst>
            <a:gd name="adj" fmla="val 28900"/>
            <a:gd name="vf" fmla="val 115470"/>
          </a:avLst>
        </a:prstGeom>
        <a:solidFill>
          <a:schemeClr val="accent2">
            <a:tint val="40000"/>
            <a:hueOff val="0"/>
            <a:satOff val="0"/>
            <a:lumOff val="0"/>
            <a:alphaOff val="0"/>
          </a:schemeClr>
        </a:solidFill>
        <a:ln w="6350" cap="flat" cmpd="sng" algn="ctr">
          <a:solidFill>
            <a:schemeClr val="dk1">
              <a:hueOff val="0"/>
              <a:satOff val="0"/>
              <a:lumOff val="0"/>
              <a:alphaOff val="0"/>
            </a:schemeClr>
          </a:solidFill>
          <a:prstDash val="solid"/>
          <a:miter lim="800000"/>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F33D0EF8-8D57-48C2-AE46-DCACB87BFC76}">
      <dsp:nvSpPr>
        <dsp:cNvPr id="0" name=""/>
        <dsp:cNvSpPr/>
      </dsp:nvSpPr>
      <dsp:spPr>
        <a:xfrm>
          <a:off x="4505962" y="3016681"/>
          <a:ext cx="2895716" cy="1653685"/>
        </a:xfrm>
        <a:prstGeom prst="hexagon">
          <a:avLst>
            <a:gd name="adj" fmla="val 28570"/>
            <a:gd name="vf" fmla="val 11547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en-US" sz="1800" kern="1200" baseline="0" dirty="0" smtClean="0">
              <a:solidFill>
                <a:srgbClr val="002060"/>
              </a:solidFill>
            </a:rPr>
            <a:t>Participants Sampling </a:t>
          </a:r>
        </a:p>
        <a:p>
          <a:pPr lvl="0" algn="ctr" defTabSz="800100" rtl="1">
            <a:lnSpc>
              <a:spcPct val="90000"/>
            </a:lnSpc>
            <a:spcBef>
              <a:spcPct val="0"/>
            </a:spcBef>
            <a:spcAft>
              <a:spcPct val="35000"/>
            </a:spcAft>
          </a:pPr>
          <a:r>
            <a:rPr lang="en-US" sz="1800" kern="1200" baseline="0" dirty="0" smtClean="0">
              <a:solidFill>
                <a:srgbClr val="002060"/>
              </a:solidFill>
            </a:rPr>
            <a:t>Power Analysi</a:t>
          </a:r>
          <a:r>
            <a:rPr lang="en-US" sz="1400" kern="1200" baseline="0" dirty="0" smtClean="0">
              <a:solidFill>
                <a:srgbClr val="002060"/>
              </a:solidFill>
            </a:rPr>
            <a:t>s </a:t>
          </a:r>
          <a:endParaRPr lang="ar-SA" sz="1600" kern="1200" baseline="0" dirty="0">
            <a:solidFill>
              <a:srgbClr val="002060"/>
            </a:solidFill>
          </a:endParaRPr>
        </a:p>
      </dsp:txBody>
      <dsp:txXfrm>
        <a:off x="4904758" y="3244425"/>
        <a:ext cx="2098124" cy="1198197"/>
      </dsp:txXfrm>
    </dsp:sp>
    <dsp:sp modelId="{B0D48360-6305-46BD-82CC-2BB48D057A7D}">
      <dsp:nvSpPr>
        <dsp:cNvPr id="0" name=""/>
        <dsp:cNvSpPr/>
      </dsp:nvSpPr>
      <dsp:spPr>
        <a:xfrm>
          <a:off x="3034459" y="4053719"/>
          <a:ext cx="880067" cy="758294"/>
        </a:xfrm>
        <a:prstGeom prst="hexagon">
          <a:avLst>
            <a:gd name="adj" fmla="val 28900"/>
            <a:gd name="vf" fmla="val 115470"/>
          </a:avLst>
        </a:prstGeom>
        <a:solidFill>
          <a:schemeClr val="accent2">
            <a:tint val="40000"/>
            <a:hueOff val="0"/>
            <a:satOff val="0"/>
            <a:lumOff val="0"/>
            <a:alphaOff val="0"/>
          </a:schemeClr>
        </a:solidFill>
        <a:ln w="6350" cap="flat" cmpd="sng" algn="ctr">
          <a:solidFill>
            <a:schemeClr val="dk1">
              <a:hueOff val="0"/>
              <a:satOff val="0"/>
              <a:lumOff val="0"/>
              <a:alphaOff val="0"/>
            </a:schemeClr>
          </a:solidFill>
          <a:prstDash val="solid"/>
          <a:miter lim="800000"/>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419217D3-1B72-42AC-9152-2F75167FE509}">
      <dsp:nvSpPr>
        <dsp:cNvPr id="0" name=""/>
        <dsp:cNvSpPr/>
      </dsp:nvSpPr>
      <dsp:spPr>
        <a:xfrm>
          <a:off x="3205776" y="4034946"/>
          <a:ext cx="2091541" cy="1653685"/>
        </a:xfrm>
        <a:prstGeom prst="hexagon">
          <a:avLst>
            <a:gd name="adj" fmla="val 28570"/>
            <a:gd name="vf" fmla="val 11547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en-US" sz="1800" kern="1200" dirty="0" smtClean="0"/>
            <a:t>Interventions </a:t>
          </a:r>
          <a:endParaRPr lang="ar-SA" sz="1800" kern="1200" dirty="0"/>
        </a:p>
      </dsp:txBody>
      <dsp:txXfrm>
        <a:off x="3537557" y="4297270"/>
        <a:ext cx="1427979" cy="1129037"/>
      </dsp:txXfrm>
    </dsp:sp>
    <dsp:sp modelId="{B40D00EF-D69C-4007-977D-816964849D6B}">
      <dsp:nvSpPr>
        <dsp:cNvPr id="0" name=""/>
        <dsp:cNvSpPr/>
      </dsp:nvSpPr>
      <dsp:spPr>
        <a:xfrm>
          <a:off x="1990532" y="2636680"/>
          <a:ext cx="880067" cy="758294"/>
        </a:xfrm>
        <a:prstGeom prst="hexagon">
          <a:avLst>
            <a:gd name="adj" fmla="val 28900"/>
            <a:gd name="vf" fmla="val 115470"/>
          </a:avLst>
        </a:prstGeom>
        <a:solidFill>
          <a:schemeClr val="accent2">
            <a:tint val="40000"/>
            <a:hueOff val="0"/>
            <a:satOff val="0"/>
            <a:lumOff val="0"/>
            <a:alphaOff val="0"/>
          </a:schemeClr>
        </a:solidFill>
        <a:ln w="6350" cap="flat" cmpd="sng" algn="ctr">
          <a:solidFill>
            <a:schemeClr val="dk1">
              <a:hueOff val="0"/>
              <a:satOff val="0"/>
              <a:lumOff val="0"/>
              <a:alphaOff val="0"/>
            </a:schemeClr>
          </a:solidFill>
          <a:prstDash val="solid"/>
          <a:miter lim="800000"/>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A29CA547-C259-43E8-B0D1-A3D5530C8066}">
      <dsp:nvSpPr>
        <dsp:cNvPr id="0" name=""/>
        <dsp:cNvSpPr/>
      </dsp:nvSpPr>
      <dsp:spPr>
        <a:xfrm>
          <a:off x="1095264" y="3017819"/>
          <a:ext cx="2688508" cy="1653685"/>
        </a:xfrm>
        <a:prstGeom prst="hexagon">
          <a:avLst>
            <a:gd name="adj" fmla="val 28570"/>
            <a:gd name="vf" fmla="val 115470"/>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rtl="1">
            <a:lnSpc>
              <a:spcPct val="90000"/>
            </a:lnSpc>
            <a:spcBef>
              <a:spcPct val="0"/>
            </a:spcBef>
            <a:spcAft>
              <a:spcPct val="35000"/>
            </a:spcAft>
          </a:pPr>
          <a:r>
            <a:rPr lang="en-US" sz="1900" kern="1200" dirty="0" smtClean="0"/>
            <a:t>Outcome </a:t>
          </a:r>
        </a:p>
        <a:p>
          <a:pPr lvl="0" algn="ctr" defTabSz="844550" rtl="1">
            <a:lnSpc>
              <a:spcPct val="90000"/>
            </a:lnSpc>
            <a:spcBef>
              <a:spcPct val="0"/>
            </a:spcBef>
            <a:spcAft>
              <a:spcPct val="35000"/>
            </a:spcAft>
          </a:pPr>
          <a:r>
            <a:rPr lang="en-US" sz="1900" kern="1200" dirty="0" smtClean="0"/>
            <a:t>(study variables) </a:t>
          </a:r>
          <a:endParaRPr lang="ar-SA" sz="1900" kern="1200" dirty="0"/>
        </a:p>
      </dsp:txBody>
      <dsp:txXfrm>
        <a:off x="1476792" y="3252495"/>
        <a:ext cx="1925452" cy="1184333"/>
      </dsp:txXfrm>
    </dsp:sp>
    <dsp:sp modelId="{E19E5747-8DC2-443D-9E3E-A1A6A6BD1309}">
      <dsp:nvSpPr>
        <dsp:cNvPr id="0" name=""/>
        <dsp:cNvSpPr/>
      </dsp:nvSpPr>
      <dsp:spPr>
        <a:xfrm>
          <a:off x="1483761" y="1014851"/>
          <a:ext cx="1911515" cy="1653685"/>
        </a:xfrm>
        <a:prstGeom prst="hexagon">
          <a:avLst>
            <a:gd name="adj" fmla="val 28570"/>
            <a:gd name="vf" fmla="val 11547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rtl="1">
            <a:lnSpc>
              <a:spcPct val="90000"/>
            </a:lnSpc>
            <a:spcBef>
              <a:spcPct val="0"/>
            </a:spcBef>
            <a:spcAft>
              <a:spcPct val="35000"/>
            </a:spcAft>
          </a:pPr>
          <a:r>
            <a:rPr lang="en-US" sz="1900" kern="1200" dirty="0" smtClean="0"/>
            <a:t>Data Collection</a:t>
          </a:r>
        </a:p>
        <a:p>
          <a:pPr lvl="0" algn="ctr" defTabSz="844550" rtl="1">
            <a:lnSpc>
              <a:spcPct val="90000"/>
            </a:lnSpc>
            <a:spcBef>
              <a:spcPct val="0"/>
            </a:spcBef>
            <a:spcAft>
              <a:spcPct val="35000"/>
            </a:spcAft>
          </a:pPr>
          <a:r>
            <a:rPr lang="en-US" sz="1900" kern="1200" dirty="0" smtClean="0"/>
            <a:t>Procedures  </a:t>
          </a:r>
          <a:endParaRPr lang="ar-SA" sz="1900" kern="1200" dirty="0"/>
        </a:p>
      </dsp:txBody>
      <dsp:txXfrm>
        <a:off x="1800540" y="1288902"/>
        <a:ext cx="1277957" cy="11055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FE778D-D2AB-4E71-8DAD-3D306E7DC193}">
      <dsp:nvSpPr>
        <dsp:cNvPr id="0" name=""/>
        <dsp:cNvSpPr/>
      </dsp:nvSpPr>
      <dsp:spPr>
        <a:xfrm>
          <a:off x="4" y="89666"/>
          <a:ext cx="2130424" cy="1059927"/>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en-US" sz="2000" b="1" kern="1200" dirty="0" smtClean="0">
              <a:solidFill>
                <a:schemeClr val="tx1"/>
              </a:solidFill>
            </a:rPr>
            <a:t>Study design and Setting </a:t>
          </a:r>
          <a:endParaRPr lang="ar-SA" sz="2000" b="1" kern="1200" dirty="0">
            <a:solidFill>
              <a:schemeClr val="tx1"/>
            </a:solidFill>
          </a:endParaRPr>
        </a:p>
      </dsp:txBody>
      <dsp:txXfrm>
        <a:off x="51745" y="141407"/>
        <a:ext cx="2026942" cy="956445"/>
      </dsp:txXfrm>
    </dsp:sp>
    <dsp:sp modelId="{125C06E3-E9DD-49DE-AE71-D2DCF5B25ECA}">
      <dsp:nvSpPr>
        <dsp:cNvPr id="0" name=""/>
        <dsp:cNvSpPr/>
      </dsp:nvSpPr>
      <dsp:spPr>
        <a:xfrm>
          <a:off x="0" y="3312346"/>
          <a:ext cx="2230069" cy="1430523"/>
        </a:xfrm>
        <a:prstGeom prst="roundRect">
          <a:avLst/>
        </a:prstGeom>
        <a:solidFill>
          <a:schemeClr val="accent4">
            <a:lumMod val="60000"/>
            <a:lumOff val="4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1">
            <a:lnSpc>
              <a:spcPct val="90000"/>
            </a:lnSpc>
            <a:spcBef>
              <a:spcPct val="0"/>
            </a:spcBef>
            <a:spcAft>
              <a:spcPct val="35000"/>
            </a:spcAft>
          </a:pPr>
          <a:r>
            <a:rPr lang="en-US" sz="1800" b="1" kern="1200" dirty="0" smtClean="0">
              <a:solidFill>
                <a:schemeClr val="tx1"/>
              </a:solidFill>
            </a:rPr>
            <a:t>Participants </a:t>
          </a:r>
          <a:endParaRPr lang="ar-SA" sz="1800" b="1" kern="1200" dirty="0">
            <a:solidFill>
              <a:schemeClr val="tx1"/>
            </a:solidFill>
          </a:endParaRPr>
        </a:p>
      </dsp:txBody>
      <dsp:txXfrm>
        <a:off x="69832" y="3382178"/>
        <a:ext cx="2090405" cy="12908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C0EDE6-158F-4125-9B98-90827E5078DE}">
      <dsp:nvSpPr>
        <dsp:cNvPr id="0" name=""/>
        <dsp:cNvSpPr/>
      </dsp:nvSpPr>
      <dsp:spPr>
        <a:xfrm>
          <a:off x="4195868" y="2226292"/>
          <a:ext cx="2123863" cy="212386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Participants </a:t>
          </a:r>
          <a:endParaRPr lang="en-US" sz="2400" kern="1200" dirty="0"/>
        </a:p>
      </dsp:txBody>
      <dsp:txXfrm>
        <a:off x="4506901" y="2537325"/>
        <a:ext cx="1501797" cy="1501797"/>
      </dsp:txXfrm>
    </dsp:sp>
    <dsp:sp modelId="{690A9A16-3C6E-44B4-9660-7D97C23ED444}">
      <dsp:nvSpPr>
        <dsp:cNvPr id="0" name=""/>
        <dsp:cNvSpPr/>
      </dsp:nvSpPr>
      <dsp:spPr>
        <a:xfrm rot="11700000">
          <a:off x="2587732" y="2482122"/>
          <a:ext cx="1582323" cy="605301"/>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5A5DE46-59DA-4F1D-B69D-332C707E7FBE}">
      <dsp:nvSpPr>
        <dsp:cNvPr id="0" name=""/>
        <dsp:cNvSpPr/>
      </dsp:nvSpPr>
      <dsp:spPr>
        <a:xfrm>
          <a:off x="1605855" y="1772936"/>
          <a:ext cx="2017670" cy="16141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485" tIns="70485" rIns="70485" bIns="70485" numCol="1" spcCol="1270" anchor="ctr" anchorCtr="0">
          <a:noAutofit/>
        </a:bodyPr>
        <a:lstStyle/>
        <a:p>
          <a:pPr lvl="0" algn="ctr" defTabSz="1644650">
            <a:lnSpc>
              <a:spcPct val="90000"/>
            </a:lnSpc>
            <a:spcBef>
              <a:spcPct val="0"/>
            </a:spcBef>
            <a:spcAft>
              <a:spcPct val="35000"/>
            </a:spcAft>
          </a:pPr>
          <a:r>
            <a:rPr lang="en-US" sz="3700" kern="1200" dirty="0" smtClean="0"/>
            <a:t>Inclusion criteria </a:t>
          </a:r>
          <a:endParaRPr lang="en-US" sz="3700" kern="1200" dirty="0"/>
        </a:p>
      </dsp:txBody>
      <dsp:txXfrm>
        <a:off x="1653131" y="1820212"/>
        <a:ext cx="1923118" cy="1519584"/>
      </dsp:txXfrm>
    </dsp:sp>
    <dsp:sp modelId="{87376391-B98C-4466-883A-E785419EE453}">
      <dsp:nvSpPr>
        <dsp:cNvPr id="0" name=""/>
        <dsp:cNvSpPr/>
      </dsp:nvSpPr>
      <dsp:spPr>
        <a:xfrm rot="14700000">
          <a:off x="3644567" y="1222635"/>
          <a:ext cx="1582323" cy="605301"/>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5DB95B1-8DF6-4E00-850D-2929CCD78212}">
      <dsp:nvSpPr>
        <dsp:cNvPr id="0" name=""/>
        <dsp:cNvSpPr/>
      </dsp:nvSpPr>
      <dsp:spPr>
        <a:xfrm>
          <a:off x="3092534" y="1182"/>
          <a:ext cx="2017670" cy="16141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485" tIns="70485" rIns="70485" bIns="70485" numCol="1" spcCol="1270" anchor="ctr" anchorCtr="0">
          <a:noAutofit/>
        </a:bodyPr>
        <a:lstStyle/>
        <a:p>
          <a:pPr lvl="0" algn="ctr" defTabSz="1644650">
            <a:lnSpc>
              <a:spcPct val="90000"/>
            </a:lnSpc>
            <a:spcBef>
              <a:spcPct val="0"/>
            </a:spcBef>
            <a:spcAft>
              <a:spcPct val="35000"/>
            </a:spcAft>
          </a:pPr>
          <a:r>
            <a:rPr lang="en-US" sz="3700" kern="1200" dirty="0" smtClean="0"/>
            <a:t>Exclusion criteria </a:t>
          </a:r>
          <a:endParaRPr lang="en-US" sz="3700" kern="1200" dirty="0"/>
        </a:p>
      </dsp:txBody>
      <dsp:txXfrm>
        <a:off x="3139810" y="48458"/>
        <a:ext cx="1923118" cy="1519584"/>
      </dsp:txXfrm>
    </dsp:sp>
    <dsp:sp modelId="{19F71F6C-A85E-4406-AB70-3BA7A00F8805}">
      <dsp:nvSpPr>
        <dsp:cNvPr id="0" name=""/>
        <dsp:cNvSpPr/>
      </dsp:nvSpPr>
      <dsp:spPr>
        <a:xfrm rot="17700000">
          <a:off x="5288709" y="1222635"/>
          <a:ext cx="1582323" cy="605301"/>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02BE157-769E-4AED-A80F-50687CD97691}">
      <dsp:nvSpPr>
        <dsp:cNvPr id="0" name=""/>
        <dsp:cNvSpPr/>
      </dsp:nvSpPr>
      <dsp:spPr>
        <a:xfrm>
          <a:off x="5405395" y="1182"/>
          <a:ext cx="2017670" cy="16141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485" tIns="70485" rIns="70485" bIns="70485" numCol="1" spcCol="1270" anchor="ctr" anchorCtr="0">
          <a:noAutofit/>
        </a:bodyPr>
        <a:lstStyle/>
        <a:p>
          <a:pPr lvl="0" algn="ctr" defTabSz="1644650">
            <a:lnSpc>
              <a:spcPct val="90000"/>
            </a:lnSpc>
            <a:spcBef>
              <a:spcPct val="0"/>
            </a:spcBef>
            <a:spcAft>
              <a:spcPct val="35000"/>
            </a:spcAft>
          </a:pPr>
          <a:r>
            <a:rPr lang="en-US" sz="3700" kern="1200" dirty="0" smtClean="0"/>
            <a:t>Sampling </a:t>
          </a:r>
          <a:endParaRPr lang="en-US" sz="3700" kern="1200" dirty="0"/>
        </a:p>
      </dsp:txBody>
      <dsp:txXfrm>
        <a:off x="5452671" y="48458"/>
        <a:ext cx="1923118" cy="1519584"/>
      </dsp:txXfrm>
    </dsp:sp>
    <dsp:sp modelId="{7A3BB687-1223-49F0-8CBE-1D13977232D2}">
      <dsp:nvSpPr>
        <dsp:cNvPr id="0" name=""/>
        <dsp:cNvSpPr/>
      </dsp:nvSpPr>
      <dsp:spPr>
        <a:xfrm rot="20700000">
          <a:off x="6345544" y="2482122"/>
          <a:ext cx="1582323" cy="605301"/>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0649909-5D75-4F23-B450-CA150163412B}">
      <dsp:nvSpPr>
        <dsp:cNvPr id="0" name=""/>
        <dsp:cNvSpPr/>
      </dsp:nvSpPr>
      <dsp:spPr>
        <a:xfrm>
          <a:off x="6892074" y="1772936"/>
          <a:ext cx="2017670" cy="16141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485" tIns="70485" rIns="70485" bIns="70485" numCol="1" spcCol="1270" anchor="ctr" anchorCtr="0">
          <a:noAutofit/>
        </a:bodyPr>
        <a:lstStyle/>
        <a:p>
          <a:pPr lvl="0" algn="ctr" defTabSz="1644650">
            <a:lnSpc>
              <a:spcPct val="90000"/>
            </a:lnSpc>
            <a:spcBef>
              <a:spcPct val="0"/>
            </a:spcBef>
            <a:spcAft>
              <a:spcPct val="35000"/>
            </a:spcAft>
          </a:pPr>
          <a:r>
            <a:rPr lang="en-US" sz="3700" kern="1200" dirty="0" smtClean="0"/>
            <a:t>Consent form</a:t>
          </a:r>
          <a:endParaRPr lang="en-US" sz="3700" kern="1200" dirty="0"/>
        </a:p>
      </dsp:txBody>
      <dsp:txXfrm>
        <a:off x="6939350" y="1820212"/>
        <a:ext cx="1923118" cy="15195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FE778D-D2AB-4E71-8DAD-3D306E7DC193}">
      <dsp:nvSpPr>
        <dsp:cNvPr id="0" name=""/>
        <dsp:cNvSpPr/>
      </dsp:nvSpPr>
      <dsp:spPr>
        <a:xfrm>
          <a:off x="0" y="0"/>
          <a:ext cx="2230069" cy="1391544"/>
        </a:xfrm>
        <a:prstGeom prst="roundRect">
          <a:avLst/>
        </a:prstGeom>
        <a:solidFill>
          <a:srgbClr val="92D050"/>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endParaRPr lang="en-US" sz="2400" b="1" kern="1200" dirty="0" smtClean="0">
            <a:solidFill>
              <a:schemeClr val="tx1"/>
            </a:solidFill>
          </a:endParaRPr>
        </a:p>
        <a:p>
          <a:pPr lvl="0" algn="ctr" defTabSz="1066800" rtl="0">
            <a:lnSpc>
              <a:spcPct val="90000"/>
            </a:lnSpc>
            <a:spcBef>
              <a:spcPct val="0"/>
            </a:spcBef>
            <a:spcAft>
              <a:spcPct val="35000"/>
            </a:spcAft>
          </a:pPr>
          <a:r>
            <a:rPr lang="en-US" sz="2400" b="1" kern="1200" dirty="0" smtClean="0">
              <a:solidFill>
                <a:schemeClr val="tx1"/>
              </a:solidFill>
            </a:rPr>
            <a:t>Intervention</a:t>
          </a:r>
        </a:p>
        <a:p>
          <a:pPr lvl="0" algn="ctr" defTabSz="1066800" rtl="0">
            <a:lnSpc>
              <a:spcPct val="90000"/>
            </a:lnSpc>
            <a:spcBef>
              <a:spcPct val="0"/>
            </a:spcBef>
            <a:spcAft>
              <a:spcPct val="35000"/>
            </a:spcAft>
          </a:pPr>
          <a:r>
            <a:rPr lang="en-US" sz="2000" kern="1200" dirty="0" smtClean="0"/>
            <a:t> </a:t>
          </a:r>
          <a:endParaRPr lang="ar-SA" sz="2000" kern="1200" dirty="0"/>
        </a:p>
      </dsp:txBody>
      <dsp:txXfrm>
        <a:off x="67930" y="67930"/>
        <a:ext cx="2094209" cy="1255684"/>
      </dsp:txXfrm>
    </dsp:sp>
    <dsp:sp modelId="{125C06E3-E9DD-49DE-AE71-D2DCF5B25ECA}">
      <dsp:nvSpPr>
        <dsp:cNvPr id="0" name=""/>
        <dsp:cNvSpPr/>
      </dsp:nvSpPr>
      <dsp:spPr>
        <a:xfrm>
          <a:off x="2178" y="1668392"/>
          <a:ext cx="2230069" cy="1254074"/>
        </a:xfrm>
        <a:prstGeom prst="roundRect">
          <a:avLst/>
        </a:prstGeom>
        <a:solidFill>
          <a:schemeClr val="accent6">
            <a:lumMod val="75000"/>
            <a:alpha val="99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1">
            <a:lnSpc>
              <a:spcPct val="90000"/>
            </a:lnSpc>
            <a:spcBef>
              <a:spcPct val="0"/>
            </a:spcBef>
            <a:spcAft>
              <a:spcPct val="35000"/>
            </a:spcAft>
          </a:pPr>
          <a:r>
            <a:rPr lang="en-US" sz="2400" b="1" kern="1200" dirty="0" smtClean="0"/>
            <a:t>Outcome </a:t>
          </a:r>
        </a:p>
        <a:p>
          <a:pPr lvl="0" algn="ctr" defTabSz="1066800" rtl="1">
            <a:lnSpc>
              <a:spcPct val="90000"/>
            </a:lnSpc>
            <a:spcBef>
              <a:spcPct val="0"/>
            </a:spcBef>
            <a:spcAft>
              <a:spcPct val="35000"/>
            </a:spcAft>
          </a:pPr>
          <a:r>
            <a:rPr lang="en-US" sz="2400" b="1" kern="1200" dirty="0" smtClean="0"/>
            <a:t>measures  </a:t>
          </a:r>
          <a:endParaRPr lang="ar-SA" sz="2400" b="1" kern="1200" dirty="0"/>
        </a:p>
      </dsp:txBody>
      <dsp:txXfrm>
        <a:off x="63397" y="1729611"/>
        <a:ext cx="2107631" cy="1131636"/>
      </dsp:txXfrm>
    </dsp:sp>
    <dsp:sp modelId="{7A0B9106-F4A7-41E0-A511-5E9A3FBA6E68}">
      <dsp:nvSpPr>
        <dsp:cNvPr id="0" name=""/>
        <dsp:cNvSpPr/>
      </dsp:nvSpPr>
      <dsp:spPr>
        <a:xfrm>
          <a:off x="2178" y="3074249"/>
          <a:ext cx="2230069" cy="108157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en-US" sz="2000" b="1" kern="1200" dirty="0" smtClean="0">
              <a:solidFill>
                <a:srgbClr val="FFFF00"/>
              </a:solidFill>
            </a:rPr>
            <a:t>Data collection procedures </a:t>
          </a:r>
          <a:endParaRPr lang="ar-SA" sz="2000" b="1" kern="1200" dirty="0">
            <a:solidFill>
              <a:srgbClr val="FFFF00"/>
            </a:solidFill>
          </a:endParaRPr>
        </a:p>
      </dsp:txBody>
      <dsp:txXfrm>
        <a:off x="54976" y="3127047"/>
        <a:ext cx="2124473" cy="975976"/>
      </dsp:txXfrm>
    </dsp:sp>
    <dsp:sp modelId="{CB863C85-6F1E-4888-974E-4CBC295E4C1D}">
      <dsp:nvSpPr>
        <dsp:cNvPr id="0" name=""/>
        <dsp:cNvSpPr/>
      </dsp:nvSpPr>
      <dsp:spPr>
        <a:xfrm>
          <a:off x="2178" y="4354615"/>
          <a:ext cx="2230069" cy="951176"/>
        </a:xfrm>
        <a:prstGeom prst="roundRect">
          <a:avLst/>
        </a:prstGeom>
        <a:solidFill>
          <a:schemeClr val="bg2">
            <a:lumMod val="5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1">
            <a:lnSpc>
              <a:spcPct val="90000"/>
            </a:lnSpc>
            <a:spcBef>
              <a:spcPct val="0"/>
            </a:spcBef>
            <a:spcAft>
              <a:spcPct val="35000"/>
            </a:spcAft>
          </a:pPr>
          <a:r>
            <a:rPr lang="en-US" sz="2400" b="1" kern="1200" dirty="0" smtClean="0">
              <a:solidFill>
                <a:schemeClr val="tx1"/>
              </a:solidFill>
            </a:rPr>
            <a:t>Statistical analysis </a:t>
          </a:r>
          <a:r>
            <a:rPr lang="en-US" sz="3000" kern="1200" dirty="0" smtClean="0"/>
            <a:t> </a:t>
          </a:r>
          <a:endParaRPr lang="ar-SA" sz="3000" kern="1200" dirty="0"/>
        </a:p>
      </dsp:txBody>
      <dsp:txXfrm>
        <a:off x="48611" y="4401048"/>
        <a:ext cx="2137203" cy="858310"/>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71791E-1543-4ABA-81EB-18EB3BEA5C6A}" type="datetimeFigureOut">
              <a:rPr lang="en-US" smtClean="0"/>
              <a:t>10/25/2014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38632D-8033-4340-8B4E-2F9395E2BA70}" type="slidenum">
              <a:rPr lang="en-US" smtClean="0"/>
              <a:t>‹#›</a:t>
            </a:fld>
            <a:endParaRPr lang="en-US"/>
          </a:p>
        </p:txBody>
      </p:sp>
    </p:spTree>
    <p:extLst>
      <p:ext uri="{BB962C8B-B14F-4D97-AF65-F5344CB8AC3E}">
        <p14:creationId xmlns:p14="http://schemas.microsoft.com/office/powerpoint/2010/main" val="2033229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endParaRPr lang="ar-EG" dirty="0"/>
          </a:p>
        </p:txBody>
      </p:sp>
      <p:sp>
        <p:nvSpPr>
          <p:cNvPr id="4" name="Slide Number Placeholder 3"/>
          <p:cNvSpPr>
            <a:spLocks noGrp="1"/>
          </p:cNvSpPr>
          <p:nvPr>
            <p:ph type="sldNum" sz="quarter" idx="10"/>
          </p:nvPr>
        </p:nvSpPr>
        <p:spPr/>
        <p:txBody>
          <a:bodyPr/>
          <a:lstStyle/>
          <a:p>
            <a:fld id="{28FE54BA-A2DB-4E36-A24C-C973BA4EC99E}" type="slidenum">
              <a:rPr lang="ar-SA" smtClean="0"/>
              <a:pPr/>
              <a:t>2</a:t>
            </a:fld>
            <a:endParaRPr lang="ar-SA"/>
          </a:p>
        </p:txBody>
      </p:sp>
    </p:spTree>
    <p:extLst>
      <p:ext uri="{BB962C8B-B14F-4D97-AF65-F5344CB8AC3E}">
        <p14:creationId xmlns:p14="http://schemas.microsoft.com/office/powerpoint/2010/main" val="4109973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D7DD8C6-38F9-46AB-BD30-F11C47A60473}" type="slidenum">
              <a:rPr lang="en-US" altLang="en-US"/>
              <a:pPr eaLnBrk="1" hangingPunct="1"/>
              <a:t>18</a:t>
            </a:fld>
            <a:endParaRPr lang="en-US" altLang="en-US"/>
          </a:p>
        </p:txBody>
      </p:sp>
      <p:sp>
        <p:nvSpPr>
          <p:cNvPr id="63491" name="Rectangle 2"/>
          <p:cNvSpPr>
            <a:spLocks noRo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Arial" panose="020B0604020202020204" pitchFamily="34" charset="0"/>
              </a:rPr>
              <a:t>Two general approaches to sampling are used in social science research. With </a:t>
            </a:r>
            <a:r>
              <a:rPr lang="en-US" altLang="en-US" i="1" smtClean="0">
                <a:latin typeface="Arial" panose="020B0604020202020204" pitchFamily="34" charset="0"/>
              </a:rPr>
              <a:t>probability sampling</a:t>
            </a:r>
            <a:r>
              <a:rPr lang="en-US" altLang="en-US" smtClean="0">
                <a:latin typeface="Arial" panose="020B0604020202020204" pitchFamily="34" charset="0"/>
              </a:rPr>
              <a:t>, all elements (e.g., persons, households) in the population have some opportunity of being included in the sample, and the mathematical probability that any one of them will be selected can be calculated. With </a:t>
            </a:r>
            <a:r>
              <a:rPr lang="en-US" altLang="en-US" i="1" smtClean="0">
                <a:latin typeface="Arial" panose="020B0604020202020204" pitchFamily="34" charset="0"/>
              </a:rPr>
              <a:t>nonprobability sampling</a:t>
            </a:r>
            <a:r>
              <a:rPr lang="en-US" altLang="en-US" smtClean="0">
                <a:latin typeface="Arial" panose="020B0604020202020204" pitchFamily="34" charset="0"/>
              </a:rPr>
              <a:t>, in contrast, population elements are selected on the basis of their availability (e.g., because they volunteered) or because of the researcher's personal judgment that they are representative. The consequence is that an unknown portion of the population is excluded (e.g., those who did not volunteer). One of the most common types of nonprobability sample is called a </a:t>
            </a:r>
            <a:r>
              <a:rPr lang="en-US" altLang="en-US" i="1" smtClean="0">
                <a:latin typeface="Arial" panose="020B0604020202020204" pitchFamily="34" charset="0"/>
              </a:rPr>
              <a:t>convenience</a:t>
            </a:r>
            <a:r>
              <a:rPr lang="en-US" altLang="en-US" smtClean="0">
                <a:latin typeface="Arial" panose="020B0604020202020204" pitchFamily="34" charset="0"/>
              </a:rPr>
              <a:t> sample – not because such samples are necessarily easy to recruit, but because the researcher uses whatever individuals are available rather than selecting from the entire population. </a:t>
            </a:r>
          </a:p>
          <a:p>
            <a:pPr eaLnBrk="1" hangingPunct="1"/>
            <a:endParaRPr lang="en-US" altLang="en-US" smtClean="0">
              <a:latin typeface="Arial" panose="020B0604020202020204" pitchFamily="34" charset="0"/>
            </a:endParaRPr>
          </a:p>
          <a:p>
            <a:pPr eaLnBrk="1" hangingPunct="1"/>
            <a:r>
              <a:rPr lang="en-US" altLang="en-US" smtClean="0">
                <a:latin typeface="Arial" panose="020B0604020202020204" pitchFamily="34" charset="0"/>
              </a:rPr>
              <a:t>Because some members of the population have no chance of being sampled, the extent to which a convenience sample – regardless of its size – actually represents the entire population cannot be known</a:t>
            </a:r>
          </a:p>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3477632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rtl="0"/>
            <a:r>
              <a:rPr lang="en-US" dirty="0" smtClean="0"/>
              <a:t>Re-applicability of results is the heart of science. The methods section should provide a detailed exposition of the research design. A reader of the methods section should be able to repeat the study and to validate the findings. A methods section less than two double-spaced pages is probably inadequate.</a:t>
            </a:r>
          </a:p>
          <a:p>
            <a:pPr algn="just" rtl="0"/>
            <a:endParaRPr lang="en-US" dirty="0" smtClean="0"/>
          </a:p>
          <a:p>
            <a:pPr algn="just" rtl="0"/>
            <a:r>
              <a:rPr lang="en-US" dirty="0" smtClean="0"/>
              <a:t>The methods section should be organized under meaningful subheadings and describe techniques used in sufficient detail to allow others to replicate the study. Established methods should be referenced but no description is necessary. For published but not well known methods, a reference as well as a brief description should be given. New or substantially modified methods should be clearly described, with reasons given for using them and with their limitations outlined. </a:t>
            </a:r>
          </a:p>
          <a:p>
            <a:pPr algn="just" rtl="0"/>
            <a:r>
              <a:rPr lang="en-US" dirty="0" smtClean="0"/>
              <a:t>Ethics When reporting experiments on human subjects, authors should indicate whether the procedures followed were in accordance with the ethical standards of the responsible committee on human experimentation (institutional or regional) and with the Helsinki Declaration. Patients’ names, initials, or hospital numbers should not be used. Particular care should be taken that these do not appear in illustrative material. </a:t>
            </a:r>
          </a:p>
          <a:p>
            <a:pPr algn="just" rtl="0"/>
            <a:endParaRPr lang="en-US" dirty="0" smtClean="0"/>
          </a:p>
          <a:p>
            <a:pPr algn="just" rtl="0"/>
            <a:r>
              <a:rPr lang="en-US" dirty="0" smtClean="0"/>
              <a:t>Statistics Statistical methods should be described in sufficient detail to enable a knowledgeable reader with access to the original data to verify the reported results. References for statistical methods should be to standard works when possible. Any computer programs used should be identified. Statistical terms, abbreviations, and symbols should be defined. Details about randomization, if used, should be given, as well as concealment of allocation to treatment groups, and the method of masking (blinding). Losses to observation (such as dropouts from a clinical trial) should be reported. It is recommended to include the word “considered” in descriptions of statistical significance such as “a P value of less than 0.05 was considered statistically significant”, since the choice of this cut-off point is arbitrary.</a:t>
            </a:r>
            <a:endParaRPr lang="en-US" dirty="0"/>
          </a:p>
        </p:txBody>
      </p:sp>
      <p:sp>
        <p:nvSpPr>
          <p:cNvPr id="4" name="Slide Number Placeholder 3"/>
          <p:cNvSpPr>
            <a:spLocks noGrp="1"/>
          </p:cNvSpPr>
          <p:nvPr>
            <p:ph type="sldNum" sz="quarter" idx="10"/>
          </p:nvPr>
        </p:nvSpPr>
        <p:spPr/>
        <p:txBody>
          <a:bodyPr/>
          <a:lstStyle/>
          <a:p>
            <a:fld id="{28FE54BA-A2DB-4E36-A24C-C973BA4EC99E}" type="slidenum">
              <a:rPr lang="ar-SA" smtClean="0"/>
              <a:pPr/>
              <a:t>19</a:t>
            </a:fld>
            <a:endParaRPr lang="ar-SA"/>
          </a:p>
        </p:txBody>
      </p:sp>
    </p:spTree>
    <p:extLst>
      <p:ext uri="{BB962C8B-B14F-4D97-AF65-F5344CB8AC3E}">
        <p14:creationId xmlns:p14="http://schemas.microsoft.com/office/powerpoint/2010/main" val="29555760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8FE54BA-A2DB-4E36-A24C-C973BA4EC99E}" type="slidenum">
              <a:rPr lang="ar-SA" smtClean="0"/>
              <a:pPr/>
              <a:t>20</a:t>
            </a:fld>
            <a:endParaRPr lang="ar-SA"/>
          </a:p>
        </p:txBody>
      </p:sp>
    </p:spTree>
    <p:extLst>
      <p:ext uri="{BB962C8B-B14F-4D97-AF65-F5344CB8AC3E}">
        <p14:creationId xmlns:p14="http://schemas.microsoft.com/office/powerpoint/2010/main" val="3350478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3B2810CF-54BA-4FBE-A8D4-9439D35ED1D2}" type="slidenum">
              <a:rPr lang="en-GB" altLang="en-US" sz="1200"/>
              <a:pPr eaLnBrk="1" hangingPunct="1"/>
              <a:t>4</a:t>
            </a:fld>
            <a:endParaRPr lang="en-GB" altLang="en-US" sz="120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GB" dirty="0">
              <a:latin typeface="Times New Roman" charset="0"/>
              <a:ea typeface="ＭＳ Ｐゴシック" charset="0"/>
              <a:cs typeface="+mn-cs"/>
            </a:endParaRPr>
          </a:p>
        </p:txBody>
      </p:sp>
    </p:spTree>
    <p:extLst>
      <p:ext uri="{BB962C8B-B14F-4D97-AF65-F5344CB8AC3E}">
        <p14:creationId xmlns:p14="http://schemas.microsoft.com/office/powerpoint/2010/main" val="754101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94AD3FE5-4A4A-4275-83A6-F602DC54C352}" type="slidenum">
              <a:rPr lang="en-GB" altLang="en-US" sz="1200"/>
              <a:pPr eaLnBrk="1" hangingPunct="1"/>
              <a:t>5</a:t>
            </a:fld>
            <a:endParaRPr lang="en-GB" altLang="en-US" sz="120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GB" dirty="0">
              <a:latin typeface="Times New Roman" charset="0"/>
              <a:ea typeface="ＭＳ Ｐゴシック" charset="0"/>
              <a:cs typeface="+mn-cs"/>
            </a:endParaRPr>
          </a:p>
        </p:txBody>
      </p:sp>
    </p:spTree>
    <p:extLst>
      <p:ext uri="{BB962C8B-B14F-4D97-AF65-F5344CB8AC3E}">
        <p14:creationId xmlns:p14="http://schemas.microsoft.com/office/powerpoint/2010/main" val="3788590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94AD3FE5-4A4A-4275-83A6-F602DC54C352}" type="slidenum">
              <a:rPr lang="en-GB" altLang="en-US" sz="1200"/>
              <a:pPr eaLnBrk="1" hangingPunct="1"/>
              <a:t>6</a:t>
            </a:fld>
            <a:endParaRPr lang="en-GB" altLang="en-US" sz="120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r>
              <a:rPr lang="en-GB" dirty="0" smtClean="0">
                <a:latin typeface="Times New Roman" charset="0"/>
                <a:ea typeface="ＭＳ Ｐゴシック" charset="0"/>
                <a:cs typeface="+mn-cs"/>
              </a:rPr>
              <a:t>Cross sectional study easy performed, no cause and effect relation , and no loss </a:t>
            </a:r>
            <a:r>
              <a:rPr lang="en-GB" smtClean="0">
                <a:latin typeface="Times New Roman" charset="0"/>
                <a:ea typeface="ＭＳ Ｐゴシック" charset="0"/>
                <a:cs typeface="+mn-cs"/>
              </a:rPr>
              <a:t>to follow up.</a:t>
            </a:r>
            <a:endParaRPr lang="en-GB" dirty="0">
              <a:latin typeface="Times New Roman" charset="0"/>
              <a:ea typeface="ＭＳ Ｐゴシック" charset="0"/>
              <a:cs typeface="+mn-cs"/>
            </a:endParaRPr>
          </a:p>
        </p:txBody>
      </p:sp>
    </p:spTree>
    <p:extLst>
      <p:ext uri="{BB962C8B-B14F-4D97-AF65-F5344CB8AC3E}">
        <p14:creationId xmlns:p14="http://schemas.microsoft.com/office/powerpoint/2010/main" val="459136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94AD3FE5-4A4A-4275-83A6-F602DC54C352}" type="slidenum">
              <a:rPr lang="en-GB" altLang="en-US" sz="1200"/>
              <a:pPr eaLnBrk="1" hangingPunct="1"/>
              <a:t>7</a:t>
            </a:fld>
            <a:endParaRPr lang="en-GB" altLang="en-US" sz="120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r>
              <a:rPr lang="en-GB" dirty="0" smtClean="0">
                <a:latin typeface="Times New Roman" charset="0"/>
                <a:ea typeface="ＭＳ Ｐゴシック" charset="0"/>
                <a:cs typeface="+mn-cs"/>
              </a:rPr>
              <a:t>Cross sectional study easy performed, no cause and effect relation , and no loss </a:t>
            </a:r>
            <a:r>
              <a:rPr lang="en-GB" smtClean="0">
                <a:latin typeface="Times New Roman" charset="0"/>
                <a:ea typeface="ＭＳ Ｐゴシック" charset="0"/>
                <a:cs typeface="+mn-cs"/>
              </a:rPr>
              <a:t>to follow up.</a:t>
            </a:r>
            <a:endParaRPr lang="en-GB" dirty="0">
              <a:latin typeface="Times New Roman" charset="0"/>
              <a:ea typeface="ＭＳ Ｐゴシック" charset="0"/>
              <a:cs typeface="+mn-cs"/>
            </a:endParaRPr>
          </a:p>
        </p:txBody>
      </p:sp>
    </p:spTree>
    <p:extLst>
      <p:ext uri="{BB962C8B-B14F-4D97-AF65-F5344CB8AC3E}">
        <p14:creationId xmlns:p14="http://schemas.microsoft.com/office/powerpoint/2010/main" val="2460819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94AD3FE5-4A4A-4275-83A6-F602DC54C352}" type="slidenum">
              <a:rPr lang="en-GB" altLang="en-US" sz="1200"/>
              <a:pPr eaLnBrk="1" hangingPunct="1"/>
              <a:t>8</a:t>
            </a:fld>
            <a:endParaRPr lang="en-GB" altLang="en-US" sz="120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r>
              <a:rPr lang="en-US" altLang="en-US" dirty="0" smtClean="0">
                <a:solidFill>
                  <a:schemeClr val="tx2"/>
                </a:solidFill>
              </a:rPr>
              <a:t>Design 1:</a:t>
            </a:r>
            <a:r>
              <a:rPr lang="en-US" altLang="en-US" dirty="0" smtClean="0"/>
              <a:t> </a:t>
            </a:r>
            <a:r>
              <a:rPr lang="en-US" altLang="en-US" sz="1200" dirty="0" smtClean="0"/>
              <a:t>One group posttest-only design = One-Shot Case Study: A single group is studied once after some intervention/treatment that is presumed to cause change</a:t>
            </a:r>
          </a:p>
          <a:p>
            <a:pPr algn="just">
              <a:spcBef>
                <a:spcPct val="20000"/>
              </a:spcBef>
              <a:buClr>
                <a:schemeClr val="accent2"/>
              </a:buClr>
              <a:buSzPct val="75000"/>
              <a:buFont typeface="Monotype Sorts" pitchFamily="2" charset="2"/>
              <a:buNone/>
            </a:pPr>
            <a:r>
              <a:rPr lang="en-US" altLang="en-US" sz="1200" dirty="0" smtClean="0">
                <a:solidFill>
                  <a:schemeClr val="tx2"/>
                </a:solidFill>
              </a:rPr>
              <a:t>Design 2:</a:t>
            </a:r>
            <a:r>
              <a:rPr lang="en-US" altLang="en-US" sz="1200" dirty="0" smtClean="0"/>
              <a:t> One-Group Pretest-Posttest Design:  One group, not randomly selected nor randomly assigned, is given a pretest, followed by a treatment/intervention, and finally a posttest. There is no comparison group</a:t>
            </a:r>
          </a:p>
          <a:p>
            <a:pPr algn="just">
              <a:lnSpc>
                <a:spcPct val="90000"/>
              </a:lnSpc>
              <a:buFont typeface="Monotype Sorts" pitchFamily="2" charset="2"/>
              <a:buNone/>
            </a:pPr>
            <a:r>
              <a:rPr lang="en-US" altLang="en-US" sz="1200" dirty="0" smtClean="0">
                <a:solidFill>
                  <a:schemeClr val="tx2"/>
                </a:solidFill>
              </a:rPr>
              <a:t>Design 3:</a:t>
            </a:r>
            <a:r>
              <a:rPr lang="en-US" altLang="en-US" sz="1200" dirty="0" smtClean="0"/>
              <a:t> The Static-Group Comparison: One group which has experienced a treatment/intervention (X) is compared to another group that has not had the intervention. </a:t>
            </a:r>
          </a:p>
          <a:p>
            <a:pPr algn="just">
              <a:lnSpc>
                <a:spcPct val="90000"/>
              </a:lnSpc>
            </a:pPr>
            <a:r>
              <a:rPr lang="en-US" altLang="en-US" sz="1200" dirty="0" smtClean="0"/>
              <a:t>The groups are </a:t>
            </a:r>
            <a:r>
              <a:rPr lang="en-US" altLang="en-US" sz="1200" dirty="0" smtClean="0">
                <a:solidFill>
                  <a:srgbClr val="FFFF00"/>
                </a:solidFill>
              </a:rPr>
              <a:t>not </a:t>
            </a:r>
            <a:r>
              <a:rPr lang="en-US" altLang="en-US" sz="1200" dirty="0" smtClean="0"/>
              <a:t>randomly selected </a:t>
            </a:r>
            <a:r>
              <a:rPr lang="en-US" altLang="en-US" sz="1200" dirty="0" smtClean="0">
                <a:solidFill>
                  <a:srgbClr val="FFFF00"/>
                </a:solidFill>
              </a:rPr>
              <a:t>nor </a:t>
            </a:r>
            <a:r>
              <a:rPr lang="en-US" altLang="en-US" sz="1200" dirty="0" smtClean="0"/>
              <a:t>randomly assigned and are generally pre-existing groups. </a:t>
            </a:r>
          </a:p>
          <a:p>
            <a:pPr algn="just">
              <a:lnSpc>
                <a:spcPct val="90000"/>
              </a:lnSpc>
            </a:pPr>
            <a:r>
              <a:rPr lang="en-US" altLang="en-US" sz="1200" dirty="0" smtClean="0"/>
              <a:t>There is no pre-observation/pretest</a:t>
            </a:r>
            <a:endParaRPr lang="en-US" sz="1200" dirty="0" smtClean="0">
              <a:latin typeface="Times New Roman" charset="0"/>
              <a:ea typeface="ＭＳ Ｐゴシック" charset="0"/>
              <a:cs typeface="+mn-cs"/>
            </a:endParaRPr>
          </a:p>
          <a:p>
            <a:pPr eaLnBrk="1" hangingPunct="1">
              <a:defRPr/>
            </a:pPr>
            <a:r>
              <a:rPr lang="en-GB" dirty="0" smtClean="0">
                <a:latin typeface="Times New Roman" charset="0"/>
                <a:ea typeface="ＭＳ Ｐゴシック" charset="0"/>
                <a:cs typeface="+mn-cs"/>
              </a:rPr>
              <a:t>No control/No random assign to group</a:t>
            </a:r>
            <a:endParaRPr lang="en-GB" dirty="0">
              <a:latin typeface="Times New Roman" charset="0"/>
              <a:ea typeface="ＭＳ Ｐゴシック" charset="0"/>
              <a:cs typeface="+mn-cs"/>
            </a:endParaRPr>
          </a:p>
        </p:txBody>
      </p:sp>
    </p:spTree>
    <p:extLst>
      <p:ext uri="{BB962C8B-B14F-4D97-AF65-F5344CB8AC3E}">
        <p14:creationId xmlns:p14="http://schemas.microsoft.com/office/powerpoint/2010/main" val="3426793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dirty="0" smtClean="0">
                <a:solidFill>
                  <a:schemeClr val="hlink"/>
                </a:solidFill>
              </a:rPr>
              <a:t>Design 2</a:t>
            </a:r>
            <a:r>
              <a:rPr lang="en-US" altLang="en-US" sz="1200" dirty="0" smtClean="0"/>
              <a:t>: The Time-Series Experiment: This design involves periodic measurements of some group or individuals and the </a:t>
            </a:r>
            <a:r>
              <a:rPr lang="en-US" altLang="en-US" sz="1200" dirty="0" smtClean="0">
                <a:solidFill>
                  <a:srgbClr val="FFFF00"/>
                </a:solidFill>
              </a:rPr>
              <a:t>introduction of a change </a:t>
            </a:r>
            <a:r>
              <a:rPr lang="en-US" altLang="en-US" sz="1200" dirty="0" smtClean="0"/>
              <a:t>into the conditions during the series</a:t>
            </a:r>
            <a:endParaRPr lang="en-US" dirty="0"/>
          </a:p>
        </p:txBody>
      </p:sp>
      <p:sp>
        <p:nvSpPr>
          <p:cNvPr id="4" name="Slide Number Placeholder 3"/>
          <p:cNvSpPr>
            <a:spLocks noGrp="1"/>
          </p:cNvSpPr>
          <p:nvPr>
            <p:ph type="sldNum" sz="quarter" idx="10"/>
          </p:nvPr>
        </p:nvSpPr>
        <p:spPr/>
        <p:txBody>
          <a:bodyPr/>
          <a:lstStyle/>
          <a:p>
            <a:fld id="{A538632D-8033-4340-8B4E-2F9395E2BA70}" type="slidenum">
              <a:rPr lang="en-US" smtClean="0"/>
              <a:t>9</a:t>
            </a:fld>
            <a:endParaRPr lang="en-US"/>
          </a:p>
        </p:txBody>
      </p:sp>
    </p:spTree>
    <p:extLst>
      <p:ext uri="{BB962C8B-B14F-4D97-AF65-F5344CB8AC3E}">
        <p14:creationId xmlns:p14="http://schemas.microsoft.com/office/powerpoint/2010/main" val="1738385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BAC2C4C1-BA33-43A0-8239-E7235E056D23}" type="slidenum">
              <a:rPr lang="en-GB" altLang="en-US" sz="1200"/>
              <a:pPr eaLnBrk="1" hangingPunct="1"/>
              <a:t>16</a:t>
            </a:fld>
            <a:endParaRPr lang="en-GB" altLang="en-US" sz="120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atin typeface="Times New Roman" charset="0"/>
              <a:ea typeface="ＭＳ Ｐゴシック" charset="0"/>
              <a:cs typeface="+mn-cs"/>
            </a:endParaRPr>
          </a:p>
        </p:txBody>
      </p:sp>
    </p:spTree>
    <p:extLst>
      <p:ext uri="{BB962C8B-B14F-4D97-AF65-F5344CB8AC3E}">
        <p14:creationId xmlns:p14="http://schemas.microsoft.com/office/powerpoint/2010/main" val="600805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0B752F5-BA37-4A96-A557-5DF4DE449EB5}" type="slidenum">
              <a:rPr lang="en-US" altLang="en-US"/>
              <a:pPr eaLnBrk="1" hangingPunct="1"/>
              <a:t>17</a:t>
            </a:fld>
            <a:endParaRPr lang="en-US" altLang="en-US"/>
          </a:p>
        </p:txBody>
      </p:sp>
      <p:sp>
        <p:nvSpPr>
          <p:cNvPr id="62467" name="Rectangle 2"/>
          <p:cNvSpPr>
            <a:spLocks noRo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Arial" panose="020B0604020202020204" pitchFamily="34" charset="0"/>
              </a:rPr>
              <a:t>Picture of sampling breakdown</a:t>
            </a:r>
          </a:p>
        </p:txBody>
      </p:sp>
    </p:spTree>
    <p:extLst>
      <p:ext uri="{BB962C8B-B14F-4D97-AF65-F5344CB8AC3E}">
        <p14:creationId xmlns:p14="http://schemas.microsoft.com/office/powerpoint/2010/main" val="3820005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434EF5-305F-45B7-A382-7DB41753F4A4}" type="datetimeFigureOut">
              <a:rPr lang="en-US" smtClean="0"/>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E2CD9-8B12-43DD-98DD-82E3A63B90B3}" type="slidenum">
              <a:rPr lang="en-US" smtClean="0"/>
              <a:t>‹#›</a:t>
            </a:fld>
            <a:endParaRPr lang="en-US"/>
          </a:p>
        </p:txBody>
      </p:sp>
    </p:spTree>
    <p:extLst>
      <p:ext uri="{BB962C8B-B14F-4D97-AF65-F5344CB8AC3E}">
        <p14:creationId xmlns:p14="http://schemas.microsoft.com/office/powerpoint/2010/main" val="2677415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434EF5-305F-45B7-A382-7DB41753F4A4}" type="datetimeFigureOut">
              <a:rPr lang="en-US" smtClean="0"/>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E2CD9-8B12-43DD-98DD-82E3A63B90B3}" type="slidenum">
              <a:rPr lang="en-US" smtClean="0"/>
              <a:t>‹#›</a:t>
            </a:fld>
            <a:endParaRPr lang="en-US"/>
          </a:p>
        </p:txBody>
      </p:sp>
    </p:spTree>
    <p:extLst>
      <p:ext uri="{BB962C8B-B14F-4D97-AF65-F5344CB8AC3E}">
        <p14:creationId xmlns:p14="http://schemas.microsoft.com/office/powerpoint/2010/main" val="664213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434EF5-305F-45B7-A382-7DB41753F4A4}" type="datetimeFigureOut">
              <a:rPr lang="en-US" smtClean="0"/>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E2CD9-8B12-43DD-98DD-82E3A63B90B3}" type="slidenum">
              <a:rPr lang="en-US" smtClean="0"/>
              <a:t>‹#›</a:t>
            </a:fld>
            <a:endParaRPr lang="en-US"/>
          </a:p>
        </p:txBody>
      </p:sp>
    </p:spTree>
    <p:extLst>
      <p:ext uri="{BB962C8B-B14F-4D97-AF65-F5344CB8AC3E}">
        <p14:creationId xmlns:p14="http://schemas.microsoft.com/office/powerpoint/2010/main" val="1665441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434EF5-305F-45B7-A382-7DB41753F4A4}" type="datetimeFigureOut">
              <a:rPr lang="en-US" smtClean="0"/>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E2CD9-8B12-43DD-98DD-82E3A63B90B3}" type="slidenum">
              <a:rPr lang="en-US" smtClean="0"/>
              <a:t>‹#›</a:t>
            </a:fld>
            <a:endParaRPr lang="en-US"/>
          </a:p>
        </p:txBody>
      </p:sp>
    </p:spTree>
    <p:extLst>
      <p:ext uri="{BB962C8B-B14F-4D97-AF65-F5344CB8AC3E}">
        <p14:creationId xmlns:p14="http://schemas.microsoft.com/office/powerpoint/2010/main" val="3750001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434EF5-305F-45B7-A382-7DB41753F4A4}" type="datetimeFigureOut">
              <a:rPr lang="en-US" smtClean="0"/>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E2CD9-8B12-43DD-98DD-82E3A63B90B3}" type="slidenum">
              <a:rPr lang="en-US" smtClean="0"/>
              <a:t>‹#›</a:t>
            </a:fld>
            <a:endParaRPr lang="en-US"/>
          </a:p>
        </p:txBody>
      </p:sp>
    </p:spTree>
    <p:extLst>
      <p:ext uri="{BB962C8B-B14F-4D97-AF65-F5344CB8AC3E}">
        <p14:creationId xmlns:p14="http://schemas.microsoft.com/office/powerpoint/2010/main" val="3346565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434EF5-305F-45B7-A382-7DB41753F4A4}" type="datetimeFigureOut">
              <a:rPr lang="en-US" smtClean="0"/>
              <a:t>10/25/2014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DE2CD9-8B12-43DD-98DD-82E3A63B90B3}" type="slidenum">
              <a:rPr lang="en-US" smtClean="0"/>
              <a:t>‹#›</a:t>
            </a:fld>
            <a:endParaRPr lang="en-US"/>
          </a:p>
        </p:txBody>
      </p:sp>
    </p:spTree>
    <p:extLst>
      <p:ext uri="{BB962C8B-B14F-4D97-AF65-F5344CB8AC3E}">
        <p14:creationId xmlns:p14="http://schemas.microsoft.com/office/powerpoint/2010/main" val="680661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434EF5-305F-45B7-A382-7DB41753F4A4}" type="datetimeFigureOut">
              <a:rPr lang="en-US" smtClean="0"/>
              <a:t>10/25/2014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DE2CD9-8B12-43DD-98DD-82E3A63B90B3}" type="slidenum">
              <a:rPr lang="en-US" smtClean="0"/>
              <a:t>‹#›</a:t>
            </a:fld>
            <a:endParaRPr lang="en-US"/>
          </a:p>
        </p:txBody>
      </p:sp>
    </p:spTree>
    <p:extLst>
      <p:ext uri="{BB962C8B-B14F-4D97-AF65-F5344CB8AC3E}">
        <p14:creationId xmlns:p14="http://schemas.microsoft.com/office/powerpoint/2010/main" val="598860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434EF5-305F-45B7-A382-7DB41753F4A4}" type="datetimeFigureOut">
              <a:rPr lang="en-US" smtClean="0"/>
              <a:t>10/25/2014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DE2CD9-8B12-43DD-98DD-82E3A63B90B3}" type="slidenum">
              <a:rPr lang="en-US" smtClean="0"/>
              <a:t>‹#›</a:t>
            </a:fld>
            <a:endParaRPr lang="en-US"/>
          </a:p>
        </p:txBody>
      </p:sp>
    </p:spTree>
    <p:extLst>
      <p:ext uri="{BB962C8B-B14F-4D97-AF65-F5344CB8AC3E}">
        <p14:creationId xmlns:p14="http://schemas.microsoft.com/office/powerpoint/2010/main" val="2097149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434EF5-305F-45B7-A382-7DB41753F4A4}" type="datetimeFigureOut">
              <a:rPr lang="en-US" smtClean="0"/>
              <a:t>10/25/2014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DE2CD9-8B12-43DD-98DD-82E3A63B90B3}" type="slidenum">
              <a:rPr lang="en-US" smtClean="0"/>
              <a:t>‹#›</a:t>
            </a:fld>
            <a:endParaRPr lang="en-US"/>
          </a:p>
        </p:txBody>
      </p:sp>
    </p:spTree>
    <p:extLst>
      <p:ext uri="{BB962C8B-B14F-4D97-AF65-F5344CB8AC3E}">
        <p14:creationId xmlns:p14="http://schemas.microsoft.com/office/powerpoint/2010/main" val="2793657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434EF5-305F-45B7-A382-7DB41753F4A4}" type="datetimeFigureOut">
              <a:rPr lang="en-US" smtClean="0"/>
              <a:t>10/25/2014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DE2CD9-8B12-43DD-98DD-82E3A63B90B3}" type="slidenum">
              <a:rPr lang="en-US" smtClean="0"/>
              <a:t>‹#›</a:t>
            </a:fld>
            <a:endParaRPr lang="en-US"/>
          </a:p>
        </p:txBody>
      </p:sp>
    </p:spTree>
    <p:extLst>
      <p:ext uri="{BB962C8B-B14F-4D97-AF65-F5344CB8AC3E}">
        <p14:creationId xmlns:p14="http://schemas.microsoft.com/office/powerpoint/2010/main" val="2898850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434EF5-305F-45B7-A382-7DB41753F4A4}" type="datetimeFigureOut">
              <a:rPr lang="en-US" smtClean="0"/>
              <a:t>10/25/2014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DE2CD9-8B12-43DD-98DD-82E3A63B90B3}" type="slidenum">
              <a:rPr lang="en-US" smtClean="0"/>
              <a:t>‹#›</a:t>
            </a:fld>
            <a:endParaRPr lang="en-US"/>
          </a:p>
        </p:txBody>
      </p:sp>
    </p:spTree>
    <p:extLst>
      <p:ext uri="{BB962C8B-B14F-4D97-AF65-F5344CB8AC3E}">
        <p14:creationId xmlns:p14="http://schemas.microsoft.com/office/powerpoint/2010/main" val="3712933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434EF5-305F-45B7-A382-7DB41753F4A4}" type="datetimeFigureOut">
              <a:rPr lang="en-US" smtClean="0"/>
              <a:t>10/25/2014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DE2CD9-8B12-43DD-98DD-82E3A63B90B3}" type="slidenum">
              <a:rPr lang="en-US" smtClean="0"/>
              <a:t>‹#›</a:t>
            </a:fld>
            <a:endParaRPr lang="en-US"/>
          </a:p>
        </p:txBody>
      </p:sp>
    </p:spTree>
    <p:extLst>
      <p:ext uri="{BB962C8B-B14F-4D97-AF65-F5344CB8AC3E}">
        <p14:creationId xmlns:p14="http://schemas.microsoft.com/office/powerpoint/2010/main" val="66970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26" Type="http://schemas.openxmlformats.org/officeDocument/2006/relationships/oleObject" Target="../embeddings/oleObject22.bin"/><Relationship Id="rId21" Type="http://schemas.openxmlformats.org/officeDocument/2006/relationships/oleObject" Target="../embeddings/oleObject17.bin"/><Relationship Id="rId42" Type="http://schemas.openxmlformats.org/officeDocument/2006/relationships/oleObject" Target="../embeddings/oleObject38.bin"/><Relationship Id="rId47" Type="http://schemas.openxmlformats.org/officeDocument/2006/relationships/oleObject" Target="../embeddings/oleObject43.bin"/><Relationship Id="rId63" Type="http://schemas.openxmlformats.org/officeDocument/2006/relationships/oleObject" Target="../embeddings/oleObject59.bin"/><Relationship Id="rId68" Type="http://schemas.openxmlformats.org/officeDocument/2006/relationships/oleObject" Target="../embeddings/oleObject64.bin"/><Relationship Id="rId84" Type="http://schemas.openxmlformats.org/officeDocument/2006/relationships/oleObject" Target="../embeddings/oleObject80.bin"/><Relationship Id="rId89" Type="http://schemas.openxmlformats.org/officeDocument/2006/relationships/oleObject" Target="../embeddings/oleObject85.bin"/><Relationship Id="rId16" Type="http://schemas.openxmlformats.org/officeDocument/2006/relationships/oleObject" Target="../embeddings/oleObject12.bin"/><Relationship Id="rId11" Type="http://schemas.openxmlformats.org/officeDocument/2006/relationships/oleObject" Target="../embeddings/oleObject7.bin"/><Relationship Id="rId32" Type="http://schemas.openxmlformats.org/officeDocument/2006/relationships/oleObject" Target="../embeddings/oleObject28.bin"/><Relationship Id="rId37" Type="http://schemas.openxmlformats.org/officeDocument/2006/relationships/oleObject" Target="../embeddings/oleObject33.bin"/><Relationship Id="rId53" Type="http://schemas.openxmlformats.org/officeDocument/2006/relationships/oleObject" Target="../embeddings/oleObject49.bin"/><Relationship Id="rId58" Type="http://schemas.openxmlformats.org/officeDocument/2006/relationships/oleObject" Target="../embeddings/oleObject54.bin"/><Relationship Id="rId74" Type="http://schemas.openxmlformats.org/officeDocument/2006/relationships/oleObject" Target="../embeddings/oleObject70.bin"/><Relationship Id="rId79" Type="http://schemas.openxmlformats.org/officeDocument/2006/relationships/oleObject" Target="../embeddings/oleObject75.bin"/><Relationship Id="rId5" Type="http://schemas.openxmlformats.org/officeDocument/2006/relationships/image" Target="../media/image17.png"/><Relationship Id="rId90" Type="http://schemas.openxmlformats.org/officeDocument/2006/relationships/oleObject" Target="../embeddings/oleObject86.bin"/><Relationship Id="rId14" Type="http://schemas.openxmlformats.org/officeDocument/2006/relationships/oleObject" Target="../embeddings/oleObject10.bin"/><Relationship Id="rId22" Type="http://schemas.openxmlformats.org/officeDocument/2006/relationships/oleObject" Target="../embeddings/oleObject18.bin"/><Relationship Id="rId27" Type="http://schemas.openxmlformats.org/officeDocument/2006/relationships/oleObject" Target="../embeddings/oleObject23.bin"/><Relationship Id="rId30" Type="http://schemas.openxmlformats.org/officeDocument/2006/relationships/oleObject" Target="../embeddings/oleObject26.bin"/><Relationship Id="rId35" Type="http://schemas.openxmlformats.org/officeDocument/2006/relationships/oleObject" Target="../embeddings/oleObject31.bin"/><Relationship Id="rId43" Type="http://schemas.openxmlformats.org/officeDocument/2006/relationships/oleObject" Target="../embeddings/oleObject39.bin"/><Relationship Id="rId48" Type="http://schemas.openxmlformats.org/officeDocument/2006/relationships/oleObject" Target="../embeddings/oleObject44.bin"/><Relationship Id="rId56" Type="http://schemas.openxmlformats.org/officeDocument/2006/relationships/oleObject" Target="../embeddings/oleObject52.bin"/><Relationship Id="rId64" Type="http://schemas.openxmlformats.org/officeDocument/2006/relationships/oleObject" Target="../embeddings/oleObject60.bin"/><Relationship Id="rId69" Type="http://schemas.openxmlformats.org/officeDocument/2006/relationships/oleObject" Target="../embeddings/oleObject65.bin"/><Relationship Id="rId77" Type="http://schemas.openxmlformats.org/officeDocument/2006/relationships/oleObject" Target="../embeddings/oleObject73.bin"/><Relationship Id="rId8" Type="http://schemas.openxmlformats.org/officeDocument/2006/relationships/oleObject" Target="../embeddings/oleObject4.bin"/><Relationship Id="rId51" Type="http://schemas.openxmlformats.org/officeDocument/2006/relationships/oleObject" Target="../embeddings/oleObject47.bin"/><Relationship Id="rId72" Type="http://schemas.openxmlformats.org/officeDocument/2006/relationships/oleObject" Target="../embeddings/oleObject68.bin"/><Relationship Id="rId80" Type="http://schemas.openxmlformats.org/officeDocument/2006/relationships/oleObject" Target="../embeddings/oleObject76.bin"/><Relationship Id="rId85" Type="http://schemas.openxmlformats.org/officeDocument/2006/relationships/oleObject" Target="../embeddings/oleObject81.bin"/><Relationship Id="rId3" Type="http://schemas.openxmlformats.org/officeDocument/2006/relationships/notesSlide" Target="../notesSlides/notesSlide8.xml"/><Relationship Id="rId12" Type="http://schemas.openxmlformats.org/officeDocument/2006/relationships/oleObject" Target="../embeddings/oleObject8.bin"/><Relationship Id="rId17" Type="http://schemas.openxmlformats.org/officeDocument/2006/relationships/oleObject" Target="../embeddings/oleObject13.bin"/><Relationship Id="rId25" Type="http://schemas.openxmlformats.org/officeDocument/2006/relationships/oleObject" Target="../embeddings/oleObject21.bin"/><Relationship Id="rId33" Type="http://schemas.openxmlformats.org/officeDocument/2006/relationships/oleObject" Target="../embeddings/oleObject29.bin"/><Relationship Id="rId38" Type="http://schemas.openxmlformats.org/officeDocument/2006/relationships/oleObject" Target="../embeddings/oleObject34.bin"/><Relationship Id="rId46" Type="http://schemas.openxmlformats.org/officeDocument/2006/relationships/oleObject" Target="../embeddings/oleObject42.bin"/><Relationship Id="rId59" Type="http://schemas.openxmlformats.org/officeDocument/2006/relationships/oleObject" Target="../embeddings/oleObject55.bin"/><Relationship Id="rId67" Type="http://schemas.openxmlformats.org/officeDocument/2006/relationships/oleObject" Target="../embeddings/oleObject63.bin"/><Relationship Id="rId20" Type="http://schemas.openxmlformats.org/officeDocument/2006/relationships/oleObject" Target="../embeddings/oleObject16.bin"/><Relationship Id="rId41" Type="http://schemas.openxmlformats.org/officeDocument/2006/relationships/oleObject" Target="../embeddings/oleObject37.bin"/><Relationship Id="rId54" Type="http://schemas.openxmlformats.org/officeDocument/2006/relationships/oleObject" Target="../embeddings/oleObject50.bin"/><Relationship Id="rId62" Type="http://schemas.openxmlformats.org/officeDocument/2006/relationships/oleObject" Target="../embeddings/oleObject58.bin"/><Relationship Id="rId70" Type="http://schemas.openxmlformats.org/officeDocument/2006/relationships/oleObject" Target="../embeddings/oleObject66.bin"/><Relationship Id="rId75" Type="http://schemas.openxmlformats.org/officeDocument/2006/relationships/oleObject" Target="../embeddings/oleObject71.bin"/><Relationship Id="rId83" Type="http://schemas.openxmlformats.org/officeDocument/2006/relationships/oleObject" Target="../embeddings/oleObject79.bin"/><Relationship Id="rId88" Type="http://schemas.openxmlformats.org/officeDocument/2006/relationships/oleObject" Target="../embeddings/oleObject84.bin"/><Relationship Id="rId91" Type="http://schemas.openxmlformats.org/officeDocument/2006/relationships/oleObject" Target="../embeddings/oleObject87.bin"/><Relationship Id="rId1" Type="http://schemas.openxmlformats.org/officeDocument/2006/relationships/vmlDrawing" Target="../drawings/vmlDrawing1.vml"/><Relationship Id="rId6" Type="http://schemas.openxmlformats.org/officeDocument/2006/relationships/oleObject" Target="../embeddings/oleObject2.bin"/><Relationship Id="rId15" Type="http://schemas.openxmlformats.org/officeDocument/2006/relationships/oleObject" Target="../embeddings/oleObject11.bin"/><Relationship Id="rId23" Type="http://schemas.openxmlformats.org/officeDocument/2006/relationships/oleObject" Target="../embeddings/oleObject19.bin"/><Relationship Id="rId28" Type="http://schemas.openxmlformats.org/officeDocument/2006/relationships/oleObject" Target="../embeddings/oleObject24.bin"/><Relationship Id="rId36" Type="http://schemas.openxmlformats.org/officeDocument/2006/relationships/oleObject" Target="../embeddings/oleObject32.bin"/><Relationship Id="rId49" Type="http://schemas.openxmlformats.org/officeDocument/2006/relationships/oleObject" Target="../embeddings/oleObject45.bin"/><Relationship Id="rId57" Type="http://schemas.openxmlformats.org/officeDocument/2006/relationships/oleObject" Target="../embeddings/oleObject53.bin"/><Relationship Id="rId10" Type="http://schemas.openxmlformats.org/officeDocument/2006/relationships/oleObject" Target="../embeddings/oleObject6.bin"/><Relationship Id="rId31" Type="http://schemas.openxmlformats.org/officeDocument/2006/relationships/oleObject" Target="../embeddings/oleObject27.bin"/><Relationship Id="rId44" Type="http://schemas.openxmlformats.org/officeDocument/2006/relationships/oleObject" Target="../embeddings/oleObject40.bin"/><Relationship Id="rId52" Type="http://schemas.openxmlformats.org/officeDocument/2006/relationships/oleObject" Target="../embeddings/oleObject48.bin"/><Relationship Id="rId60" Type="http://schemas.openxmlformats.org/officeDocument/2006/relationships/oleObject" Target="../embeddings/oleObject56.bin"/><Relationship Id="rId65" Type="http://schemas.openxmlformats.org/officeDocument/2006/relationships/oleObject" Target="../embeddings/oleObject61.bin"/><Relationship Id="rId73" Type="http://schemas.openxmlformats.org/officeDocument/2006/relationships/oleObject" Target="../embeddings/oleObject69.bin"/><Relationship Id="rId78" Type="http://schemas.openxmlformats.org/officeDocument/2006/relationships/oleObject" Target="../embeddings/oleObject74.bin"/><Relationship Id="rId81" Type="http://schemas.openxmlformats.org/officeDocument/2006/relationships/oleObject" Target="../embeddings/oleObject77.bin"/><Relationship Id="rId86" Type="http://schemas.openxmlformats.org/officeDocument/2006/relationships/oleObject" Target="../embeddings/oleObject82.bin"/><Relationship Id="rId4" Type="http://schemas.openxmlformats.org/officeDocument/2006/relationships/oleObject" Target="../embeddings/oleObject1.bin"/><Relationship Id="rId9" Type="http://schemas.openxmlformats.org/officeDocument/2006/relationships/oleObject" Target="../embeddings/oleObject5.bin"/><Relationship Id="rId13" Type="http://schemas.openxmlformats.org/officeDocument/2006/relationships/oleObject" Target="../embeddings/oleObject9.bin"/><Relationship Id="rId18" Type="http://schemas.openxmlformats.org/officeDocument/2006/relationships/oleObject" Target="../embeddings/oleObject14.bin"/><Relationship Id="rId39" Type="http://schemas.openxmlformats.org/officeDocument/2006/relationships/oleObject" Target="../embeddings/oleObject35.bin"/><Relationship Id="rId34" Type="http://schemas.openxmlformats.org/officeDocument/2006/relationships/oleObject" Target="../embeddings/oleObject30.bin"/><Relationship Id="rId50" Type="http://schemas.openxmlformats.org/officeDocument/2006/relationships/oleObject" Target="../embeddings/oleObject46.bin"/><Relationship Id="rId55" Type="http://schemas.openxmlformats.org/officeDocument/2006/relationships/oleObject" Target="../embeddings/oleObject51.bin"/><Relationship Id="rId76" Type="http://schemas.openxmlformats.org/officeDocument/2006/relationships/oleObject" Target="../embeddings/oleObject72.bin"/><Relationship Id="rId7" Type="http://schemas.openxmlformats.org/officeDocument/2006/relationships/oleObject" Target="../embeddings/oleObject3.bin"/><Relationship Id="rId71" Type="http://schemas.openxmlformats.org/officeDocument/2006/relationships/oleObject" Target="../embeddings/oleObject67.bin"/><Relationship Id="rId92" Type="http://schemas.openxmlformats.org/officeDocument/2006/relationships/oleObject" Target="../embeddings/oleObject88.bin"/><Relationship Id="rId2" Type="http://schemas.openxmlformats.org/officeDocument/2006/relationships/slideLayout" Target="../slideLayouts/slideLayout2.xml"/><Relationship Id="rId29" Type="http://schemas.openxmlformats.org/officeDocument/2006/relationships/oleObject" Target="../embeddings/oleObject25.bin"/><Relationship Id="rId24" Type="http://schemas.openxmlformats.org/officeDocument/2006/relationships/oleObject" Target="../embeddings/oleObject20.bin"/><Relationship Id="rId40" Type="http://schemas.openxmlformats.org/officeDocument/2006/relationships/oleObject" Target="../embeddings/oleObject36.bin"/><Relationship Id="rId45" Type="http://schemas.openxmlformats.org/officeDocument/2006/relationships/oleObject" Target="../embeddings/oleObject41.bin"/><Relationship Id="rId66" Type="http://schemas.openxmlformats.org/officeDocument/2006/relationships/oleObject" Target="../embeddings/oleObject62.bin"/><Relationship Id="rId87" Type="http://schemas.openxmlformats.org/officeDocument/2006/relationships/oleObject" Target="../embeddings/oleObject83.bin"/><Relationship Id="rId61" Type="http://schemas.openxmlformats.org/officeDocument/2006/relationships/oleObject" Target="../embeddings/oleObject57.bin"/><Relationship Id="rId82" Type="http://schemas.openxmlformats.org/officeDocument/2006/relationships/oleObject" Target="../embeddings/oleObject78.bin"/><Relationship Id="rId19" Type="http://schemas.openxmlformats.org/officeDocument/2006/relationships/oleObject" Target="../embeddings/oleObject15.bin"/></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
          <p:cNvSpPr>
            <a:spLocks noChangeShapeType="1"/>
          </p:cNvSpPr>
          <p:nvPr/>
        </p:nvSpPr>
        <p:spPr bwMode="auto">
          <a:xfrm>
            <a:off x="1524000" y="764704"/>
            <a:ext cx="9144000" cy="0"/>
          </a:xfrm>
          <a:prstGeom prst="line">
            <a:avLst/>
          </a:prstGeom>
          <a:noFill/>
          <a:ln w="38100">
            <a:solidFill>
              <a:srgbClr val="FFC000"/>
            </a:solidFill>
            <a:round/>
            <a:headEnd/>
            <a:tailEnd/>
          </a:ln>
        </p:spPr>
        <p:txBody>
          <a:bodyPr wrap="none" anchor="ctr"/>
          <a:lstStyle/>
          <a:p>
            <a:endParaRPr lang="ar-SA"/>
          </a:p>
        </p:txBody>
      </p:sp>
      <p:sp>
        <p:nvSpPr>
          <p:cNvPr id="3" name="Rectangle 3"/>
          <p:cNvSpPr>
            <a:spLocks noChangeArrowheads="1"/>
          </p:cNvSpPr>
          <p:nvPr/>
        </p:nvSpPr>
        <p:spPr bwMode="auto">
          <a:xfrm>
            <a:off x="1919536" y="1"/>
            <a:ext cx="8424936" cy="646331"/>
          </a:xfrm>
          <a:prstGeom prst="rect">
            <a:avLst/>
          </a:prstGeom>
          <a:noFill/>
          <a:ln w="9525">
            <a:noFill/>
            <a:miter lim="800000"/>
            <a:headEnd/>
            <a:tailEnd/>
          </a:ln>
        </p:spPr>
        <p:txBody>
          <a:bodyPr wrap="square">
            <a:spAutoFit/>
          </a:bodyPr>
          <a:lstStyle/>
          <a:p>
            <a:pPr algn="ctr"/>
            <a:r>
              <a:rPr lang="en-US" sz="3600" b="1" dirty="0" smtClean="0">
                <a:solidFill>
                  <a:srgbClr val="C00000"/>
                </a:solidFill>
              </a:rPr>
              <a:t>Methodology  </a:t>
            </a:r>
            <a:endParaRPr lang="en-GB" sz="2800" dirty="0"/>
          </a:p>
        </p:txBody>
      </p:sp>
      <p:graphicFrame>
        <p:nvGraphicFramePr>
          <p:cNvPr id="4" name="Diagram 3"/>
          <p:cNvGraphicFramePr/>
          <p:nvPr>
            <p:extLst>
              <p:ext uri="{D42A27DB-BD31-4B8C-83A1-F6EECF244321}">
                <p14:modId xmlns:p14="http://schemas.microsoft.com/office/powerpoint/2010/main" val="4092272214"/>
              </p:ext>
            </p:extLst>
          </p:nvPr>
        </p:nvGraphicFramePr>
        <p:xfrm>
          <a:off x="1809720" y="857232"/>
          <a:ext cx="8496944"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194944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85530" y="424069"/>
            <a:ext cx="10482471" cy="550655"/>
          </a:xfrm>
          <a:solidFill>
            <a:schemeClr val="accent2">
              <a:lumMod val="75000"/>
            </a:schemeClr>
          </a:solidFill>
        </p:spPr>
        <p:txBody>
          <a:bodyPr>
            <a:normAutofit fontScale="90000"/>
          </a:bodyPr>
          <a:lstStyle/>
          <a:p>
            <a:r>
              <a:rPr lang="en-US" altLang="en-US" sz="4000" b="1" i="1" dirty="0">
                <a:solidFill>
                  <a:schemeClr val="bg1"/>
                </a:solidFill>
              </a:rPr>
              <a:t>True Experimental Designs</a:t>
            </a:r>
          </a:p>
        </p:txBody>
      </p:sp>
      <p:sp>
        <p:nvSpPr>
          <p:cNvPr id="8196" name="Rectangle 4"/>
          <p:cNvSpPr>
            <a:spLocks noChangeArrowheads="1"/>
          </p:cNvSpPr>
          <p:nvPr/>
        </p:nvSpPr>
        <p:spPr bwMode="auto">
          <a:xfrm>
            <a:off x="437323" y="1230312"/>
            <a:ext cx="9324975"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90000"/>
              </a:lnSpc>
              <a:spcBef>
                <a:spcPct val="20000"/>
              </a:spcBef>
              <a:buClr>
                <a:schemeClr val="accent2"/>
              </a:buClr>
              <a:buSzPct val="75000"/>
              <a:buFont typeface="Monotype Sorts" pitchFamily="2" charset="2"/>
              <a:buNone/>
            </a:pPr>
            <a:r>
              <a:rPr lang="en-US" altLang="en-US" sz="3200" dirty="0">
                <a:solidFill>
                  <a:schemeClr val="tx2"/>
                </a:solidFill>
              </a:rPr>
              <a:t>Characteristics of true  experimental designs</a:t>
            </a:r>
            <a:endParaRPr lang="en-US" altLang="en-US" sz="2800" dirty="0">
              <a:solidFill>
                <a:schemeClr val="tx2"/>
              </a:solidFill>
            </a:endParaRPr>
          </a:p>
          <a:p>
            <a:pPr>
              <a:lnSpc>
                <a:spcPct val="90000"/>
              </a:lnSpc>
              <a:spcBef>
                <a:spcPct val="20000"/>
              </a:spcBef>
              <a:buClr>
                <a:schemeClr val="accent2"/>
              </a:buClr>
              <a:buSzPct val="75000"/>
              <a:buFont typeface="Monotype Sorts" pitchFamily="2" charset="2"/>
              <a:buChar char="u"/>
            </a:pPr>
            <a:r>
              <a:rPr lang="en-US" altLang="en-US" sz="2800" dirty="0"/>
              <a:t>Manipulation (treatment)</a:t>
            </a:r>
          </a:p>
          <a:p>
            <a:pPr>
              <a:lnSpc>
                <a:spcPct val="90000"/>
              </a:lnSpc>
              <a:spcBef>
                <a:spcPct val="20000"/>
              </a:spcBef>
              <a:buClr>
                <a:schemeClr val="accent2"/>
              </a:buClr>
              <a:buSzPct val="75000"/>
              <a:buFont typeface="Monotype Sorts" pitchFamily="2" charset="2"/>
              <a:buChar char="u"/>
            </a:pPr>
            <a:r>
              <a:rPr lang="en-US" altLang="en-US" sz="2800" dirty="0"/>
              <a:t>Randomization </a:t>
            </a:r>
            <a:r>
              <a:rPr lang="en-US" altLang="en-US" dirty="0">
                <a:solidFill>
                  <a:schemeClr val="tx2"/>
                </a:solidFill>
              </a:rPr>
              <a:t>(sampling  of subject&amp;  assignment of subject)</a:t>
            </a:r>
          </a:p>
          <a:p>
            <a:pPr>
              <a:lnSpc>
                <a:spcPct val="90000"/>
              </a:lnSpc>
              <a:spcBef>
                <a:spcPct val="20000"/>
              </a:spcBef>
              <a:buClr>
                <a:schemeClr val="accent2"/>
              </a:buClr>
              <a:buSzPct val="75000"/>
              <a:buFont typeface="Monotype Sorts" pitchFamily="2" charset="2"/>
              <a:buChar char="u"/>
            </a:pPr>
            <a:r>
              <a:rPr lang="en-US" altLang="en-US" sz="2800" dirty="0"/>
              <a:t>Control group</a:t>
            </a:r>
            <a:endParaRPr lang="en-US" altLang="en-US" sz="3200" dirty="0"/>
          </a:p>
          <a:p>
            <a:pPr>
              <a:lnSpc>
                <a:spcPct val="90000"/>
              </a:lnSpc>
              <a:spcBef>
                <a:spcPct val="20000"/>
              </a:spcBef>
              <a:buClr>
                <a:schemeClr val="accent2"/>
              </a:buClr>
              <a:buSzPct val="75000"/>
              <a:buFont typeface="Monotype Sorts" pitchFamily="2" charset="2"/>
              <a:buChar char="u"/>
            </a:pPr>
            <a:r>
              <a:rPr lang="en-US" altLang="en-US" sz="2800" dirty="0"/>
              <a:t>One independent variable</a:t>
            </a:r>
          </a:p>
        </p:txBody>
      </p:sp>
      <p:sp>
        <p:nvSpPr>
          <p:cNvPr id="10244" name="Rectangle 6"/>
          <p:cNvSpPr>
            <a:spLocks noGrp="1" noChangeArrowheads="1"/>
          </p:cNvSpPr>
          <p:nvPr>
            <p:ph type="body" idx="1"/>
          </p:nvPr>
        </p:nvSpPr>
        <p:spPr>
          <a:xfrm>
            <a:off x="617504" y="3936033"/>
            <a:ext cx="8964612" cy="1536700"/>
          </a:xfrm>
          <a:noFill/>
        </p:spPr>
        <p:txBody>
          <a:bodyPr/>
          <a:lstStyle/>
          <a:p>
            <a:pPr>
              <a:lnSpc>
                <a:spcPct val="90000"/>
              </a:lnSpc>
              <a:buFont typeface="Monotype Sorts" pitchFamily="2" charset="2"/>
              <a:buNone/>
            </a:pPr>
            <a:r>
              <a:rPr lang="en-US" altLang="en-US" dirty="0">
                <a:solidFill>
                  <a:schemeClr val="tx2"/>
                </a:solidFill>
              </a:rPr>
              <a:t>Types</a:t>
            </a:r>
          </a:p>
          <a:p>
            <a:pPr>
              <a:lnSpc>
                <a:spcPct val="90000"/>
              </a:lnSpc>
            </a:pPr>
            <a:r>
              <a:rPr lang="en-US" altLang="en-US" dirty="0"/>
              <a:t>Posttest control group design</a:t>
            </a:r>
          </a:p>
          <a:p>
            <a:pPr>
              <a:lnSpc>
                <a:spcPct val="90000"/>
              </a:lnSpc>
            </a:pPr>
            <a:r>
              <a:rPr lang="en-US" altLang="en-US" dirty="0"/>
              <a:t>Pretest-posttest control group design</a:t>
            </a:r>
          </a:p>
        </p:txBody>
      </p:sp>
    </p:spTree>
    <p:extLst>
      <p:ext uri="{BB962C8B-B14F-4D97-AF65-F5344CB8AC3E}">
        <p14:creationId xmlns:p14="http://schemas.microsoft.com/office/powerpoint/2010/main" val="573121306"/>
      </p:ext>
    </p:extLst>
  </p:cSld>
  <p:clrMapOvr>
    <a:masterClrMapping/>
  </p:clrMapOvr>
  <p:transition spd="med">
    <p:cover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8196">
                                            <p:txEl>
                                              <p:pRg st="4" end="4"/>
                                            </p:txEl>
                                          </p:spTgt>
                                        </p:tgtEl>
                                        <p:attrNameLst>
                                          <p:attrName>style.visibility</p:attrName>
                                        </p:attrNameLst>
                                      </p:cBhvr>
                                      <p:to>
                                        <p:strVal val="visible"/>
                                      </p:to>
                                    </p:set>
                                    <p:animEffect transition="in" filter="dissolve">
                                      <p:cBhvr>
                                        <p:cTn id="7" dur="500"/>
                                        <p:tgtEl>
                                          <p:spTgt spid="819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4294967295"/>
          </p:nvPr>
        </p:nvSpPr>
        <p:spPr>
          <a:xfrm>
            <a:off x="556591" y="260351"/>
            <a:ext cx="11039061" cy="3079197"/>
          </a:xfrm>
        </p:spPr>
        <p:txBody>
          <a:bodyPr>
            <a:normAutofit/>
          </a:bodyPr>
          <a:lstStyle/>
          <a:p>
            <a:pPr marL="319088" indent="-319088" algn="just"/>
            <a:r>
              <a:rPr lang="en-US" altLang="en-US" dirty="0" smtClean="0">
                <a:solidFill>
                  <a:schemeClr val="tx2"/>
                </a:solidFill>
              </a:rPr>
              <a:t>Pre-testing</a:t>
            </a:r>
            <a:r>
              <a:rPr lang="en-US" altLang="en-US" dirty="0" smtClean="0"/>
              <a:t> – The measurement of a dependent variable along subjects</a:t>
            </a:r>
            <a:r>
              <a:rPr lang="en-US" altLang="en-US" dirty="0" smtClean="0">
                <a:solidFill>
                  <a:srgbClr val="FFFF00"/>
                </a:solidFill>
              </a:rPr>
              <a:t> </a:t>
            </a:r>
            <a:r>
              <a:rPr lang="en-US" altLang="en-US" dirty="0" smtClean="0">
                <a:solidFill>
                  <a:srgbClr val="FF0000"/>
                </a:solidFill>
              </a:rPr>
              <a:t>before</a:t>
            </a:r>
            <a:r>
              <a:rPr lang="en-US" altLang="en-US" dirty="0" smtClean="0"/>
              <a:t> they have been exposed to an independent variable.</a:t>
            </a:r>
          </a:p>
          <a:p>
            <a:pPr marL="319088" indent="-319088" algn="just"/>
            <a:endParaRPr lang="en-US" altLang="en-US" dirty="0" smtClean="0"/>
          </a:p>
          <a:p>
            <a:pPr marL="319088" indent="-319088" algn="just"/>
            <a:r>
              <a:rPr lang="en-US" altLang="en-US" dirty="0" smtClean="0">
                <a:solidFill>
                  <a:schemeClr val="tx2"/>
                </a:solidFill>
              </a:rPr>
              <a:t>Post-testing </a:t>
            </a:r>
            <a:r>
              <a:rPr lang="en-US" altLang="en-US" dirty="0" smtClean="0"/>
              <a:t>– The measurement of a dependent variable among subjects </a:t>
            </a:r>
            <a:r>
              <a:rPr lang="en-US" altLang="en-US" dirty="0" smtClean="0">
                <a:solidFill>
                  <a:srgbClr val="FF0000"/>
                </a:solidFill>
              </a:rPr>
              <a:t>after</a:t>
            </a:r>
            <a:r>
              <a:rPr lang="en-US" altLang="en-US" dirty="0" smtClean="0"/>
              <a:t> they have been exposed to an independent variable.</a:t>
            </a:r>
          </a:p>
        </p:txBody>
      </p:sp>
      <p:sp>
        <p:nvSpPr>
          <p:cNvPr id="11267" name="Content Placeholder 2"/>
          <p:cNvSpPr>
            <a:spLocks/>
          </p:cNvSpPr>
          <p:nvPr/>
        </p:nvSpPr>
        <p:spPr bwMode="auto">
          <a:xfrm>
            <a:off x="410817" y="3500439"/>
            <a:ext cx="11489635" cy="290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marL="319088" indent="-319088">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a:spcBef>
                <a:spcPct val="20000"/>
              </a:spcBef>
              <a:buClr>
                <a:schemeClr val="accent2"/>
              </a:buClr>
              <a:buSzPct val="75000"/>
              <a:buFont typeface="Monotype Sorts" pitchFamily="2" charset="2"/>
              <a:buChar char="u"/>
            </a:pPr>
            <a:r>
              <a:rPr lang="en-US" altLang="en-US" sz="2800" dirty="0">
                <a:solidFill>
                  <a:schemeClr val="tx2"/>
                </a:solidFill>
              </a:rPr>
              <a:t>Experimental Group</a:t>
            </a:r>
            <a:r>
              <a:rPr lang="en-US" altLang="en-US" sz="2800" dirty="0"/>
              <a:t> – A group of subjects to whom an experimental stimulus is administered.</a:t>
            </a:r>
          </a:p>
          <a:p>
            <a:pPr algn="just">
              <a:spcBef>
                <a:spcPct val="20000"/>
              </a:spcBef>
              <a:buClr>
                <a:schemeClr val="accent2"/>
              </a:buClr>
              <a:buSzPct val="75000"/>
              <a:buFont typeface="Monotype Sorts" pitchFamily="2" charset="2"/>
              <a:buChar char="u"/>
            </a:pPr>
            <a:endParaRPr lang="en-US" altLang="en-US" sz="2800" dirty="0"/>
          </a:p>
          <a:p>
            <a:pPr algn="just">
              <a:spcBef>
                <a:spcPct val="20000"/>
              </a:spcBef>
              <a:buClr>
                <a:schemeClr val="accent2"/>
              </a:buClr>
              <a:buSzPct val="75000"/>
              <a:buFont typeface="Monotype Sorts" pitchFamily="2" charset="2"/>
              <a:buChar char="u"/>
            </a:pPr>
            <a:r>
              <a:rPr lang="en-US" altLang="en-US" sz="2800" dirty="0">
                <a:solidFill>
                  <a:schemeClr val="tx2"/>
                </a:solidFill>
              </a:rPr>
              <a:t>Control Group</a:t>
            </a:r>
            <a:r>
              <a:rPr lang="en-US" altLang="en-US" sz="2800" dirty="0"/>
              <a:t> – A group of subjects to whom no experimental stimulus is administered and who should </a:t>
            </a:r>
            <a:r>
              <a:rPr lang="en-US" altLang="en-US" sz="2800" dirty="0">
                <a:solidFill>
                  <a:srgbClr val="FF0000"/>
                </a:solidFill>
              </a:rPr>
              <a:t>resemble</a:t>
            </a:r>
            <a:r>
              <a:rPr lang="en-US" altLang="en-US" sz="2800" dirty="0"/>
              <a:t> the experimental group in all other respects.</a:t>
            </a:r>
          </a:p>
        </p:txBody>
      </p:sp>
    </p:spTree>
    <p:extLst>
      <p:ext uri="{BB962C8B-B14F-4D97-AF65-F5344CB8AC3E}">
        <p14:creationId xmlns:p14="http://schemas.microsoft.com/office/powerpoint/2010/main" val="13946466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16835" y="266701"/>
            <a:ext cx="9160565" cy="569913"/>
          </a:xfrm>
          <a:solidFill>
            <a:srgbClr val="FF0000"/>
          </a:solidFill>
        </p:spPr>
        <p:txBody>
          <a:bodyPr/>
          <a:lstStyle/>
          <a:p>
            <a:r>
              <a:rPr lang="en-US" altLang="en-US" sz="3200" dirty="0" smtClean="0"/>
              <a:t>Post-test </a:t>
            </a:r>
            <a:r>
              <a:rPr lang="en-US" altLang="en-US" sz="3200" dirty="0"/>
              <a:t>Only Control Group Design</a:t>
            </a:r>
            <a:endParaRPr lang="en-US" altLang="en-US" sz="4000" dirty="0"/>
          </a:p>
        </p:txBody>
      </p:sp>
      <p:sp>
        <p:nvSpPr>
          <p:cNvPr id="12291" name="Rectangle 3"/>
          <p:cNvSpPr>
            <a:spLocks noGrp="1" noChangeArrowheads="1"/>
          </p:cNvSpPr>
          <p:nvPr>
            <p:ph type="body" idx="1"/>
          </p:nvPr>
        </p:nvSpPr>
        <p:spPr>
          <a:xfrm>
            <a:off x="516835" y="1295401"/>
            <a:ext cx="11383617" cy="4221163"/>
          </a:xfrm>
        </p:spPr>
        <p:txBody>
          <a:bodyPr>
            <a:normAutofit/>
          </a:bodyPr>
          <a:lstStyle/>
          <a:p>
            <a:pPr algn="just">
              <a:lnSpc>
                <a:spcPct val="80000"/>
              </a:lnSpc>
            </a:pPr>
            <a:r>
              <a:rPr lang="en-US" altLang="en-US" dirty="0"/>
              <a:t>One group is administered a treatment.</a:t>
            </a:r>
          </a:p>
          <a:p>
            <a:pPr algn="just">
              <a:lnSpc>
                <a:spcPct val="80000"/>
              </a:lnSpc>
            </a:pPr>
            <a:r>
              <a:rPr lang="en-US" altLang="en-US" dirty="0"/>
              <a:t>NO experimental treatment or procedures is administered to second group. </a:t>
            </a:r>
          </a:p>
          <a:p>
            <a:pPr algn="just">
              <a:lnSpc>
                <a:spcPct val="80000"/>
              </a:lnSpc>
            </a:pPr>
            <a:r>
              <a:rPr lang="en-US" altLang="en-US" dirty="0">
                <a:solidFill>
                  <a:schemeClr val="tx2"/>
                </a:solidFill>
              </a:rPr>
              <a:t>Pretest </a:t>
            </a:r>
            <a:r>
              <a:rPr lang="en-US" altLang="en-US" dirty="0"/>
              <a:t>are not taken on each group. </a:t>
            </a:r>
          </a:p>
          <a:p>
            <a:pPr algn="just">
              <a:lnSpc>
                <a:spcPct val="80000"/>
              </a:lnSpc>
            </a:pPr>
            <a:r>
              <a:rPr lang="en-US" altLang="en-US" dirty="0">
                <a:solidFill>
                  <a:schemeClr val="tx2"/>
                </a:solidFill>
              </a:rPr>
              <a:t>Posttest  measurements </a:t>
            </a:r>
            <a:r>
              <a:rPr lang="en-US" altLang="en-US" dirty="0"/>
              <a:t>are taken on each group. </a:t>
            </a:r>
          </a:p>
          <a:p>
            <a:pPr algn="just">
              <a:lnSpc>
                <a:spcPct val="80000"/>
              </a:lnSpc>
              <a:buFont typeface="Monotype Sorts" pitchFamily="2" charset="2"/>
              <a:buNone/>
            </a:pPr>
            <a:r>
              <a:rPr lang="en-US" altLang="en-US" dirty="0"/>
              <a:t>			</a:t>
            </a:r>
            <a:r>
              <a:rPr lang="en-US" altLang="en-US" dirty="0" smtClean="0"/>
              <a:t>T</a:t>
            </a:r>
            <a:r>
              <a:rPr lang="en-US" altLang="en-US" dirty="0"/>
              <a:t>	 X	O2</a:t>
            </a:r>
          </a:p>
          <a:p>
            <a:pPr algn="just">
              <a:lnSpc>
                <a:spcPct val="80000"/>
              </a:lnSpc>
              <a:buFont typeface="Monotype Sorts" pitchFamily="2" charset="2"/>
              <a:buNone/>
            </a:pPr>
            <a:r>
              <a:rPr lang="en-US" altLang="en-US" dirty="0"/>
              <a:t>			</a:t>
            </a:r>
            <a:r>
              <a:rPr lang="en-US" altLang="en-US" dirty="0" smtClean="0"/>
              <a:t>P</a:t>
            </a:r>
            <a:r>
              <a:rPr lang="en-US" altLang="en-US" dirty="0"/>
              <a:t>		O2</a:t>
            </a:r>
          </a:p>
          <a:p>
            <a:pPr algn="just">
              <a:lnSpc>
                <a:spcPct val="80000"/>
              </a:lnSpc>
            </a:pPr>
            <a:r>
              <a:rPr lang="en-US" altLang="en-US" dirty="0"/>
              <a:t>Statistical test </a:t>
            </a:r>
          </a:p>
          <a:p>
            <a:pPr algn="just">
              <a:lnSpc>
                <a:spcPct val="80000"/>
              </a:lnSpc>
              <a:buFont typeface="Monotype Sorts" pitchFamily="2" charset="2"/>
              <a:buNone/>
            </a:pPr>
            <a:r>
              <a:rPr lang="en-US" altLang="en-US" dirty="0"/>
              <a:t>       Independent </a:t>
            </a:r>
            <a:r>
              <a:rPr lang="en-US" altLang="en-US" i="1" dirty="0"/>
              <a:t>t </a:t>
            </a:r>
            <a:r>
              <a:rPr lang="en-US" altLang="en-US" dirty="0"/>
              <a:t>test (parametric)</a:t>
            </a:r>
          </a:p>
          <a:p>
            <a:pPr algn="just">
              <a:lnSpc>
                <a:spcPct val="80000"/>
              </a:lnSpc>
              <a:buFont typeface="Monotype Sorts" pitchFamily="2" charset="2"/>
              <a:buNone/>
            </a:pPr>
            <a:r>
              <a:rPr lang="en-US" altLang="en-US" dirty="0"/>
              <a:t>      Wilcoxon signed rank test (non-Parametric)</a:t>
            </a:r>
          </a:p>
        </p:txBody>
      </p:sp>
      <p:pic>
        <p:nvPicPr>
          <p:cNvPr id="3" name="Picture 2"/>
          <p:cNvPicPr>
            <a:picLocks noChangeAspect="1"/>
          </p:cNvPicPr>
          <p:nvPr/>
        </p:nvPicPr>
        <p:blipFill>
          <a:blip r:embed="rId2"/>
          <a:stretch>
            <a:fillRect/>
          </a:stretch>
        </p:blipFill>
        <p:spPr>
          <a:xfrm>
            <a:off x="7752522" y="3405982"/>
            <a:ext cx="4147930" cy="3429479"/>
          </a:xfrm>
          <a:prstGeom prst="rect">
            <a:avLst/>
          </a:prstGeom>
        </p:spPr>
      </p:pic>
    </p:spTree>
    <p:extLst>
      <p:ext uri="{BB962C8B-B14F-4D97-AF65-F5344CB8AC3E}">
        <p14:creationId xmlns:p14="http://schemas.microsoft.com/office/powerpoint/2010/main" val="14965534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85530" y="478736"/>
            <a:ext cx="9306339" cy="569913"/>
          </a:xfrm>
          <a:solidFill>
            <a:srgbClr val="FF0000"/>
          </a:solidFill>
        </p:spPr>
        <p:txBody>
          <a:bodyPr/>
          <a:lstStyle/>
          <a:p>
            <a:r>
              <a:rPr lang="en-US" altLang="en-US" sz="3200" dirty="0" smtClean="0"/>
              <a:t>Pre-test-post-test </a:t>
            </a:r>
            <a:r>
              <a:rPr lang="en-US" altLang="en-US" sz="3200" dirty="0"/>
              <a:t>control group design</a:t>
            </a:r>
          </a:p>
        </p:txBody>
      </p:sp>
      <p:sp>
        <p:nvSpPr>
          <p:cNvPr id="13315" name="Rectangle 3"/>
          <p:cNvSpPr>
            <a:spLocks noGrp="1" noChangeArrowheads="1"/>
          </p:cNvSpPr>
          <p:nvPr>
            <p:ph type="body" idx="1"/>
          </p:nvPr>
        </p:nvSpPr>
        <p:spPr>
          <a:xfrm>
            <a:off x="410817" y="1484313"/>
            <a:ext cx="11542644" cy="4705350"/>
          </a:xfrm>
        </p:spPr>
        <p:txBody>
          <a:bodyPr>
            <a:normAutofit/>
          </a:bodyPr>
          <a:lstStyle/>
          <a:p>
            <a:pPr algn="just"/>
            <a:r>
              <a:rPr lang="en-US" altLang="en-US" dirty="0"/>
              <a:t>One group is administered a treatment.</a:t>
            </a:r>
          </a:p>
          <a:p>
            <a:pPr algn="just"/>
            <a:r>
              <a:rPr lang="en-US" altLang="en-US" dirty="0"/>
              <a:t>NO experimental treatment or procedures is administered to second group. </a:t>
            </a:r>
          </a:p>
          <a:p>
            <a:pPr algn="just"/>
            <a:r>
              <a:rPr lang="en-US" altLang="en-US" dirty="0">
                <a:solidFill>
                  <a:schemeClr val="tx2"/>
                </a:solidFill>
              </a:rPr>
              <a:t>Pretest </a:t>
            </a:r>
            <a:r>
              <a:rPr lang="en-US" altLang="en-US" dirty="0"/>
              <a:t>and </a:t>
            </a:r>
            <a:r>
              <a:rPr lang="en-US" altLang="en-US" dirty="0">
                <a:solidFill>
                  <a:schemeClr val="tx2"/>
                </a:solidFill>
              </a:rPr>
              <a:t>Posttest  measurements </a:t>
            </a:r>
            <a:r>
              <a:rPr lang="en-US" altLang="en-US" dirty="0"/>
              <a:t>are taken on each group. </a:t>
            </a:r>
          </a:p>
          <a:p>
            <a:pPr>
              <a:buFont typeface="Monotype Sorts" pitchFamily="2" charset="2"/>
              <a:buNone/>
            </a:pPr>
            <a:r>
              <a:rPr lang="en-US" altLang="en-US" dirty="0"/>
              <a:t>			R	O1	 X	O2</a:t>
            </a:r>
          </a:p>
          <a:p>
            <a:pPr>
              <a:buFont typeface="Monotype Sorts" pitchFamily="2" charset="2"/>
              <a:buNone/>
            </a:pPr>
            <a:r>
              <a:rPr lang="en-US" altLang="en-US" dirty="0"/>
              <a:t>			R	O1		O2</a:t>
            </a:r>
          </a:p>
          <a:p>
            <a:pPr algn="just"/>
            <a:r>
              <a:rPr lang="en-US" altLang="en-US" dirty="0"/>
              <a:t>Statistical test </a:t>
            </a:r>
          </a:p>
          <a:p>
            <a:pPr algn="just">
              <a:buFont typeface="Monotype Sorts" pitchFamily="2" charset="2"/>
              <a:buNone/>
            </a:pPr>
            <a:r>
              <a:rPr lang="en-US" altLang="en-US" dirty="0"/>
              <a:t>       Paired </a:t>
            </a:r>
            <a:r>
              <a:rPr lang="en-US" altLang="en-US" i="1" dirty="0"/>
              <a:t>t</a:t>
            </a:r>
            <a:r>
              <a:rPr lang="en-US" altLang="en-US" dirty="0"/>
              <a:t> test (parametric)</a:t>
            </a:r>
          </a:p>
          <a:p>
            <a:pPr algn="just">
              <a:buFont typeface="Monotype Sorts" pitchFamily="2" charset="2"/>
              <a:buNone/>
            </a:pPr>
            <a:r>
              <a:rPr lang="en-US" altLang="en-US" dirty="0"/>
              <a:t>      Wilcoxon signed rank test (non-Parametric)</a:t>
            </a:r>
          </a:p>
        </p:txBody>
      </p:sp>
      <p:pic>
        <p:nvPicPr>
          <p:cNvPr id="2" name="Picture 1"/>
          <p:cNvPicPr>
            <a:picLocks noChangeAspect="1"/>
          </p:cNvPicPr>
          <p:nvPr/>
        </p:nvPicPr>
        <p:blipFill>
          <a:blip r:embed="rId2"/>
          <a:stretch>
            <a:fillRect/>
          </a:stretch>
        </p:blipFill>
        <p:spPr>
          <a:xfrm>
            <a:off x="8878956" y="3428521"/>
            <a:ext cx="2935676" cy="3429479"/>
          </a:xfrm>
          <a:prstGeom prst="rect">
            <a:avLst/>
          </a:prstGeom>
        </p:spPr>
      </p:pic>
    </p:spTree>
    <p:extLst>
      <p:ext uri="{BB962C8B-B14F-4D97-AF65-F5344CB8AC3E}">
        <p14:creationId xmlns:p14="http://schemas.microsoft.com/office/powerpoint/2010/main" val="42352127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75861" y="266700"/>
            <a:ext cx="9001539" cy="641350"/>
          </a:xfrm>
          <a:solidFill>
            <a:srgbClr val="FF0000"/>
          </a:solidFill>
        </p:spPr>
        <p:txBody>
          <a:bodyPr/>
          <a:lstStyle/>
          <a:p>
            <a:r>
              <a:rPr lang="en-US" altLang="en-US" sz="3600" dirty="0"/>
              <a:t>Solomon Four-Group Design</a:t>
            </a:r>
          </a:p>
        </p:txBody>
      </p:sp>
      <p:sp>
        <p:nvSpPr>
          <p:cNvPr id="14339" name="Rectangle 3"/>
          <p:cNvSpPr>
            <a:spLocks noGrp="1" noChangeArrowheads="1"/>
          </p:cNvSpPr>
          <p:nvPr>
            <p:ph type="body" idx="1"/>
          </p:nvPr>
        </p:nvSpPr>
        <p:spPr>
          <a:xfrm>
            <a:off x="341081" y="1137613"/>
            <a:ext cx="11591090" cy="4895850"/>
          </a:xfrm>
        </p:spPr>
        <p:txBody>
          <a:bodyPr>
            <a:normAutofit/>
          </a:bodyPr>
          <a:lstStyle/>
          <a:p>
            <a:pPr algn="just">
              <a:lnSpc>
                <a:spcPct val="80000"/>
              </a:lnSpc>
            </a:pPr>
            <a:r>
              <a:rPr lang="en-US" altLang="en-US" dirty="0"/>
              <a:t>This design involves four groups.  </a:t>
            </a:r>
          </a:p>
          <a:p>
            <a:pPr lvl="2" algn="just">
              <a:lnSpc>
                <a:spcPct val="80000"/>
              </a:lnSpc>
            </a:pPr>
            <a:r>
              <a:rPr lang="en-US" altLang="en-US" dirty="0" smtClean="0"/>
              <a:t>Two of the groups experimental and two control.</a:t>
            </a:r>
          </a:p>
          <a:p>
            <a:pPr lvl="2" algn="just">
              <a:lnSpc>
                <a:spcPct val="80000"/>
              </a:lnSpc>
            </a:pPr>
            <a:r>
              <a:rPr lang="en-US" altLang="en-US" dirty="0" smtClean="0"/>
              <a:t>Two groups include no pre-test (so that the effects of the pretest can be evaluated).  </a:t>
            </a:r>
          </a:p>
          <a:p>
            <a:pPr lvl="2" algn="just">
              <a:lnSpc>
                <a:spcPct val="80000"/>
              </a:lnSpc>
            </a:pPr>
            <a:r>
              <a:rPr lang="en-US" altLang="en-US" dirty="0" smtClean="0"/>
              <a:t>All group include </a:t>
            </a:r>
            <a:r>
              <a:rPr lang="en-US" altLang="en-US" dirty="0" smtClean="0"/>
              <a:t>Posttest.</a:t>
            </a:r>
          </a:p>
          <a:p>
            <a:pPr lvl="3" algn="just">
              <a:lnSpc>
                <a:spcPct val="80000"/>
              </a:lnSpc>
            </a:pPr>
            <a:endParaRPr lang="en-US" altLang="en-US" dirty="0" smtClean="0"/>
          </a:p>
          <a:p>
            <a:pPr algn="just">
              <a:lnSpc>
                <a:spcPct val="80000"/>
              </a:lnSpc>
              <a:buFont typeface="Monotype Sorts" pitchFamily="2" charset="2"/>
              <a:buNone/>
            </a:pPr>
            <a:r>
              <a:rPr lang="en-US" altLang="en-US" dirty="0" smtClean="0"/>
              <a:t>			</a:t>
            </a:r>
            <a:endParaRPr lang="en-US" altLang="en-US" dirty="0"/>
          </a:p>
          <a:p>
            <a:pPr algn="just">
              <a:lnSpc>
                <a:spcPct val="80000"/>
              </a:lnSpc>
              <a:buFont typeface="Monotype Sorts" pitchFamily="2" charset="2"/>
              <a:buNone/>
            </a:pPr>
            <a:endParaRPr lang="en-US" altLang="en-US" sz="2400" dirty="0" smtClean="0"/>
          </a:p>
          <a:p>
            <a:pPr algn="just">
              <a:lnSpc>
                <a:spcPct val="80000"/>
              </a:lnSpc>
              <a:buFont typeface="Monotype Sorts" pitchFamily="2" charset="2"/>
              <a:buNone/>
            </a:pPr>
            <a:endParaRPr lang="en-US" altLang="en-US" sz="2400" dirty="0"/>
          </a:p>
          <a:p>
            <a:pPr algn="just">
              <a:lnSpc>
                <a:spcPct val="80000"/>
              </a:lnSpc>
              <a:buFont typeface="Monotype Sorts" pitchFamily="2" charset="2"/>
              <a:buNone/>
            </a:pPr>
            <a:endParaRPr lang="en-US" altLang="en-US" sz="2400" dirty="0" smtClean="0"/>
          </a:p>
          <a:p>
            <a:pPr algn="just">
              <a:lnSpc>
                <a:spcPct val="80000"/>
              </a:lnSpc>
              <a:buFont typeface="Monotype Sorts" pitchFamily="2" charset="2"/>
              <a:buNone/>
            </a:pPr>
            <a:endParaRPr lang="en-US" altLang="en-US" sz="2400" dirty="0"/>
          </a:p>
          <a:p>
            <a:pPr algn="just">
              <a:lnSpc>
                <a:spcPct val="80000"/>
              </a:lnSpc>
              <a:buFont typeface="Monotype Sorts" pitchFamily="2" charset="2"/>
              <a:buNone/>
            </a:pPr>
            <a:r>
              <a:rPr lang="en-US" altLang="en-US" sz="2400" dirty="0" smtClean="0"/>
              <a:t>Statistical test </a:t>
            </a:r>
          </a:p>
          <a:p>
            <a:pPr algn="just">
              <a:lnSpc>
                <a:spcPct val="80000"/>
              </a:lnSpc>
              <a:buFont typeface="Monotype Sorts" pitchFamily="2" charset="2"/>
              <a:buNone/>
            </a:pPr>
            <a:r>
              <a:rPr lang="en-US" altLang="en-US" sz="2000" dirty="0" smtClean="0"/>
              <a:t>            </a:t>
            </a:r>
            <a:r>
              <a:rPr lang="en-US" altLang="en-US" sz="2000" dirty="0"/>
              <a:t>Covariance analysis</a:t>
            </a:r>
          </a:p>
          <a:p>
            <a:pPr algn="just">
              <a:lnSpc>
                <a:spcPct val="80000"/>
              </a:lnSpc>
              <a:buFont typeface="Monotype Sorts" pitchFamily="2" charset="2"/>
              <a:buNone/>
            </a:pPr>
            <a:endParaRPr lang="en-US" altLang="en-US" dirty="0"/>
          </a:p>
        </p:txBody>
      </p:sp>
      <p:pic>
        <p:nvPicPr>
          <p:cNvPr id="2" name="Picture 1"/>
          <p:cNvPicPr>
            <a:picLocks noChangeAspect="1"/>
          </p:cNvPicPr>
          <p:nvPr/>
        </p:nvPicPr>
        <p:blipFill>
          <a:blip r:embed="rId2"/>
          <a:stretch>
            <a:fillRect/>
          </a:stretch>
        </p:blipFill>
        <p:spPr>
          <a:xfrm>
            <a:off x="4362137" y="2755751"/>
            <a:ext cx="7088385" cy="3429479"/>
          </a:xfrm>
          <a:prstGeom prst="rect">
            <a:avLst/>
          </a:prstGeom>
        </p:spPr>
      </p:pic>
    </p:spTree>
    <p:extLst>
      <p:ext uri="{BB962C8B-B14F-4D97-AF65-F5344CB8AC3E}">
        <p14:creationId xmlns:p14="http://schemas.microsoft.com/office/powerpoint/2010/main" val="73273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8058"/>
          </a:xfrm>
          <a:solidFill>
            <a:schemeClr val="accent2">
              <a:lumMod val="75000"/>
            </a:schemeClr>
          </a:solidFill>
        </p:spPr>
        <p:txBody>
          <a:bodyPr/>
          <a:lstStyle/>
          <a:p>
            <a:pPr lvl="0"/>
            <a:r>
              <a:rPr lang="en-US" b="1" dirty="0" smtClean="0">
                <a:solidFill>
                  <a:schemeClr val="bg1"/>
                </a:solidFill>
              </a:rPr>
              <a:t>Participants</a:t>
            </a:r>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66946632"/>
              </p:ext>
            </p:extLst>
          </p:nvPr>
        </p:nvGraphicFramePr>
        <p:xfrm>
          <a:off x="838200" y="1428060"/>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102131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bwMode="auto">
          <a:xfrm>
            <a:off x="1981200" y="-26988"/>
            <a:ext cx="8229600" cy="1143001"/>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normAutofit/>
          </a:bodyPr>
          <a:lstStyle/>
          <a:p>
            <a:pPr eaLnBrk="1" hangingPunct="1">
              <a:defRPr/>
            </a:pPr>
            <a:r>
              <a:rPr lang="en-GB">
                <a:ea typeface="ＭＳ Ｐゴシック" charset="0"/>
                <a:cs typeface="+mj-cs"/>
              </a:rPr>
              <a:t>Sampling</a:t>
            </a:r>
          </a:p>
        </p:txBody>
      </p:sp>
      <p:grpSp>
        <p:nvGrpSpPr>
          <p:cNvPr id="64514" name="Group 3"/>
          <p:cNvGrpSpPr>
            <a:grpSpLocks/>
          </p:cNvGrpSpPr>
          <p:nvPr/>
        </p:nvGrpSpPr>
        <p:grpSpPr bwMode="auto">
          <a:xfrm>
            <a:off x="3506789" y="692151"/>
            <a:ext cx="428625" cy="2752725"/>
            <a:chOff x="2400" y="1488"/>
            <a:chExt cx="270" cy="1734"/>
          </a:xfrm>
        </p:grpSpPr>
        <p:graphicFrame>
          <p:nvGraphicFramePr>
            <p:cNvPr id="64628" name="Object 4"/>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290" name="Bitmap Image" r:id="rId4" imgW="428798" imgH="695238" progId="Paint.Picture">
                    <p:embed/>
                  </p:oleObj>
                </mc:Choice>
                <mc:Fallback>
                  <p:oleObj name="Bitmap Image" r:id="rId4"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29" name="Object 5"/>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291" name="Bitmap Image" r:id="rId6" imgW="428798" imgH="695238" progId="Paint.Picture">
                    <p:embed/>
                  </p:oleObj>
                </mc:Choice>
                <mc:Fallback>
                  <p:oleObj name="Bitmap Image" r:id="rId6"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30" name="Object 6"/>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292" name="Bitmap Image" r:id="rId7" imgW="428798" imgH="695238" progId="Paint.Picture">
                    <p:embed/>
                  </p:oleObj>
                </mc:Choice>
                <mc:Fallback>
                  <p:oleObj name="Bitmap Image" r:id="rId7"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31" name="Object 7"/>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293" name="Bitmap Image" r:id="rId8" imgW="428798" imgH="695238" progId="Paint.Picture">
                    <p:embed/>
                  </p:oleObj>
                </mc:Choice>
                <mc:Fallback>
                  <p:oleObj name="Bitmap Image" r:id="rId8"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15" name="Group 8"/>
          <p:cNvGrpSpPr>
            <a:grpSpLocks/>
          </p:cNvGrpSpPr>
          <p:nvPr/>
        </p:nvGrpSpPr>
        <p:grpSpPr bwMode="auto">
          <a:xfrm>
            <a:off x="3940176" y="692151"/>
            <a:ext cx="428625" cy="2752725"/>
            <a:chOff x="2400" y="1488"/>
            <a:chExt cx="270" cy="1734"/>
          </a:xfrm>
        </p:grpSpPr>
        <p:graphicFrame>
          <p:nvGraphicFramePr>
            <p:cNvPr id="64624" name="Object 9"/>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294" name="Bitmap Image" r:id="rId9" imgW="428798" imgH="695238" progId="Paint.Picture">
                    <p:embed/>
                  </p:oleObj>
                </mc:Choice>
                <mc:Fallback>
                  <p:oleObj name="Bitmap Image" r:id="rId9"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25" name="Object 10"/>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295" name="Bitmap Image" r:id="rId10" imgW="428798" imgH="695238" progId="Paint.Picture">
                    <p:embed/>
                  </p:oleObj>
                </mc:Choice>
                <mc:Fallback>
                  <p:oleObj name="Bitmap Image" r:id="rId10"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26" name="Object 11"/>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296" name="Bitmap Image" r:id="rId11" imgW="428798" imgH="695238" progId="Paint.Picture">
                    <p:embed/>
                  </p:oleObj>
                </mc:Choice>
                <mc:Fallback>
                  <p:oleObj name="Bitmap Image" r:id="rId11"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27" name="Object 12"/>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297" name="Bitmap Image" r:id="rId12" imgW="428798" imgH="695238" progId="Paint.Picture">
                    <p:embed/>
                  </p:oleObj>
                </mc:Choice>
                <mc:Fallback>
                  <p:oleObj name="Bitmap Image" r:id="rId12"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16" name="Group 13"/>
          <p:cNvGrpSpPr>
            <a:grpSpLocks/>
          </p:cNvGrpSpPr>
          <p:nvPr/>
        </p:nvGrpSpPr>
        <p:grpSpPr bwMode="auto">
          <a:xfrm>
            <a:off x="4371976" y="692151"/>
            <a:ext cx="428625" cy="2752725"/>
            <a:chOff x="2400" y="1488"/>
            <a:chExt cx="270" cy="1734"/>
          </a:xfrm>
        </p:grpSpPr>
        <p:graphicFrame>
          <p:nvGraphicFramePr>
            <p:cNvPr id="64620" name="Object 14"/>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298" name="Bitmap Image" r:id="rId13" imgW="428798" imgH="695238" progId="Paint.Picture">
                    <p:embed/>
                  </p:oleObj>
                </mc:Choice>
                <mc:Fallback>
                  <p:oleObj name="Bitmap Image" r:id="rId13"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21" name="Object 15"/>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299" name="Bitmap Image" r:id="rId14" imgW="428798" imgH="695238" progId="Paint.Picture">
                    <p:embed/>
                  </p:oleObj>
                </mc:Choice>
                <mc:Fallback>
                  <p:oleObj name="Bitmap Image" r:id="rId14"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22" name="Object 16"/>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00" name="Bitmap Image" r:id="rId15" imgW="428798" imgH="695238" progId="Paint.Picture">
                    <p:embed/>
                  </p:oleObj>
                </mc:Choice>
                <mc:Fallback>
                  <p:oleObj name="Bitmap Image" r:id="rId15"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23" name="Object 17"/>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01" name="Bitmap Image" r:id="rId16" imgW="428798" imgH="695238" progId="Paint.Picture">
                    <p:embed/>
                  </p:oleObj>
                </mc:Choice>
                <mc:Fallback>
                  <p:oleObj name="Bitmap Image" r:id="rId16"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17" name="Group 18"/>
          <p:cNvGrpSpPr>
            <a:grpSpLocks/>
          </p:cNvGrpSpPr>
          <p:nvPr/>
        </p:nvGrpSpPr>
        <p:grpSpPr bwMode="auto">
          <a:xfrm>
            <a:off x="4803776" y="692151"/>
            <a:ext cx="428625" cy="2752725"/>
            <a:chOff x="2400" y="1488"/>
            <a:chExt cx="270" cy="1734"/>
          </a:xfrm>
        </p:grpSpPr>
        <p:graphicFrame>
          <p:nvGraphicFramePr>
            <p:cNvPr id="64616" name="Object 19"/>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02" name="Bitmap Image" r:id="rId17" imgW="428798" imgH="695238" progId="Paint.Picture">
                    <p:embed/>
                  </p:oleObj>
                </mc:Choice>
                <mc:Fallback>
                  <p:oleObj name="Bitmap Image" r:id="rId17"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17" name="Object 20"/>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03" name="Bitmap Image" r:id="rId18" imgW="428798" imgH="695238" progId="Paint.Picture">
                    <p:embed/>
                  </p:oleObj>
                </mc:Choice>
                <mc:Fallback>
                  <p:oleObj name="Bitmap Image" r:id="rId18"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18" name="Object 21"/>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04" name="Bitmap Image" r:id="rId19" imgW="428798" imgH="695238" progId="Paint.Picture">
                    <p:embed/>
                  </p:oleObj>
                </mc:Choice>
                <mc:Fallback>
                  <p:oleObj name="Bitmap Image" r:id="rId19"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19" name="Object 22"/>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05" name="Bitmap Image" r:id="rId20" imgW="428798" imgH="695238" progId="Paint.Picture">
                    <p:embed/>
                  </p:oleObj>
                </mc:Choice>
                <mc:Fallback>
                  <p:oleObj name="Bitmap Image" r:id="rId20"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18" name="Group 23"/>
          <p:cNvGrpSpPr>
            <a:grpSpLocks/>
          </p:cNvGrpSpPr>
          <p:nvPr/>
        </p:nvGrpSpPr>
        <p:grpSpPr bwMode="auto">
          <a:xfrm>
            <a:off x="5235576" y="692151"/>
            <a:ext cx="428625" cy="2752725"/>
            <a:chOff x="2400" y="1488"/>
            <a:chExt cx="270" cy="1734"/>
          </a:xfrm>
        </p:grpSpPr>
        <p:graphicFrame>
          <p:nvGraphicFramePr>
            <p:cNvPr id="64612" name="Object 24"/>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06" name="Bitmap Image" r:id="rId21" imgW="428798" imgH="695238" progId="Paint.Picture">
                    <p:embed/>
                  </p:oleObj>
                </mc:Choice>
                <mc:Fallback>
                  <p:oleObj name="Bitmap Image" r:id="rId21"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13" name="Object 25"/>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07" name="Bitmap Image" r:id="rId22" imgW="428798" imgH="695238" progId="Paint.Picture">
                    <p:embed/>
                  </p:oleObj>
                </mc:Choice>
                <mc:Fallback>
                  <p:oleObj name="Bitmap Image" r:id="rId22"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14" name="Object 26"/>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08" name="Bitmap Image" r:id="rId23" imgW="428798" imgH="695238" progId="Paint.Picture">
                    <p:embed/>
                  </p:oleObj>
                </mc:Choice>
                <mc:Fallback>
                  <p:oleObj name="Bitmap Image" r:id="rId23"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15" name="Object 27"/>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09" name="Bitmap Image" r:id="rId24" imgW="428798" imgH="695238" progId="Paint.Picture">
                    <p:embed/>
                  </p:oleObj>
                </mc:Choice>
                <mc:Fallback>
                  <p:oleObj name="Bitmap Image" r:id="rId24"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19" name="Group 28"/>
          <p:cNvGrpSpPr>
            <a:grpSpLocks/>
          </p:cNvGrpSpPr>
          <p:nvPr/>
        </p:nvGrpSpPr>
        <p:grpSpPr bwMode="auto">
          <a:xfrm>
            <a:off x="5668964" y="692151"/>
            <a:ext cx="428625" cy="2752725"/>
            <a:chOff x="2400" y="1488"/>
            <a:chExt cx="270" cy="1734"/>
          </a:xfrm>
        </p:grpSpPr>
        <p:graphicFrame>
          <p:nvGraphicFramePr>
            <p:cNvPr id="64608" name="Object 29"/>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10" name="Bitmap Image" r:id="rId25" imgW="428798" imgH="695238" progId="Paint.Picture">
                    <p:embed/>
                  </p:oleObj>
                </mc:Choice>
                <mc:Fallback>
                  <p:oleObj name="Bitmap Image" r:id="rId25"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09" name="Object 30"/>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11" name="Bitmap Image" r:id="rId26" imgW="428798" imgH="695238" progId="Paint.Picture">
                    <p:embed/>
                  </p:oleObj>
                </mc:Choice>
                <mc:Fallback>
                  <p:oleObj name="Bitmap Image" r:id="rId26"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10" name="Object 31"/>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12" name="Bitmap Image" r:id="rId27" imgW="428798" imgH="695238" progId="Paint.Picture">
                    <p:embed/>
                  </p:oleObj>
                </mc:Choice>
                <mc:Fallback>
                  <p:oleObj name="Bitmap Image" r:id="rId27"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11" name="Object 32"/>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13" name="Bitmap Image" r:id="rId28" imgW="428798" imgH="695238" progId="Paint.Picture">
                    <p:embed/>
                  </p:oleObj>
                </mc:Choice>
                <mc:Fallback>
                  <p:oleObj name="Bitmap Image" r:id="rId28"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20" name="Group 33"/>
          <p:cNvGrpSpPr>
            <a:grpSpLocks/>
          </p:cNvGrpSpPr>
          <p:nvPr/>
        </p:nvGrpSpPr>
        <p:grpSpPr bwMode="auto">
          <a:xfrm>
            <a:off x="6100764" y="692151"/>
            <a:ext cx="428625" cy="2752725"/>
            <a:chOff x="2400" y="1488"/>
            <a:chExt cx="270" cy="1734"/>
          </a:xfrm>
        </p:grpSpPr>
        <p:graphicFrame>
          <p:nvGraphicFramePr>
            <p:cNvPr id="64604" name="Object 34"/>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14" name="Bitmap Image" r:id="rId29" imgW="428798" imgH="695238" progId="Paint.Picture">
                    <p:embed/>
                  </p:oleObj>
                </mc:Choice>
                <mc:Fallback>
                  <p:oleObj name="Bitmap Image" r:id="rId29"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05" name="Object 35"/>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15" name="Bitmap Image" r:id="rId30" imgW="428798" imgH="695238" progId="Paint.Picture">
                    <p:embed/>
                  </p:oleObj>
                </mc:Choice>
                <mc:Fallback>
                  <p:oleObj name="Bitmap Image" r:id="rId30"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06" name="Object 36"/>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16" name="Bitmap Image" r:id="rId31" imgW="428798" imgH="695238" progId="Paint.Picture">
                    <p:embed/>
                  </p:oleObj>
                </mc:Choice>
                <mc:Fallback>
                  <p:oleObj name="Bitmap Image" r:id="rId31"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07" name="Object 37"/>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17" name="Bitmap Image" r:id="rId32" imgW="428798" imgH="695238" progId="Paint.Picture">
                    <p:embed/>
                  </p:oleObj>
                </mc:Choice>
                <mc:Fallback>
                  <p:oleObj name="Bitmap Image" r:id="rId32"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21" name="Group 38"/>
          <p:cNvGrpSpPr>
            <a:grpSpLocks/>
          </p:cNvGrpSpPr>
          <p:nvPr/>
        </p:nvGrpSpPr>
        <p:grpSpPr bwMode="auto">
          <a:xfrm>
            <a:off x="6532564" y="692151"/>
            <a:ext cx="428625" cy="2752725"/>
            <a:chOff x="2400" y="1488"/>
            <a:chExt cx="270" cy="1734"/>
          </a:xfrm>
        </p:grpSpPr>
        <p:graphicFrame>
          <p:nvGraphicFramePr>
            <p:cNvPr id="64600" name="Object 39"/>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18" name="Bitmap Image" r:id="rId33" imgW="428798" imgH="695238" progId="Paint.Picture">
                    <p:embed/>
                  </p:oleObj>
                </mc:Choice>
                <mc:Fallback>
                  <p:oleObj name="Bitmap Image" r:id="rId33"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01" name="Object 40"/>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19" name="Bitmap Image" r:id="rId34" imgW="428798" imgH="695238" progId="Paint.Picture">
                    <p:embed/>
                  </p:oleObj>
                </mc:Choice>
                <mc:Fallback>
                  <p:oleObj name="Bitmap Image" r:id="rId34"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02" name="Object 41"/>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20" name="Bitmap Image" r:id="rId35" imgW="428798" imgH="695238" progId="Paint.Picture">
                    <p:embed/>
                  </p:oleObj>
                </mc:Choice>
                <mc:Fallback>
                  <p:oleObj name="Bitmap Image" r:id="rId35"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603" name="Object 42"/>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21" name="Bitmap Image" r:id="rId36" imgW="428798" imgH="695238" progId="Paint.Picture">
                    <p:embed/>
                  </p:oleObj>
                </mc:Choice>
                <mc:Fallback>
                  <p:oleObj name="Bitmap Image" r:id="rId36"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22" name="Group 43"/>
          <p:cNvGrpSpPr>
            <a:grpSpLocks/>
          </p:cNvGrpSpPr>
          <p:nvPr/>
        </p:nvGrpSpPr>
        <p:grpSpPr bwMode="auto">
          <a:xfrm>
            <a:off x="6964364" y="692151"/>
            <a:ext cx="428625" cy="2752725"/>
            <a:chOff x="2400" y="1488"/>
            <a:chExt cx="270" cy="1734"/>
          </a:xfrm>
        </p:grpSpPr>
        <p:graphicFrame>
          <p:nvGraphicFramePr>
            <p:cNvPr id="64596" name="Object 44"/>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22" name="Bitmap Image" r:id="rId37" imgW="428798" imgH="695238" progId="Paint.Picture">
                    <p:embed/>
                  </p:oleObj>
                </mc:Choice>
                <mc:Fallback>
                  <p:oleObj name="Bitmap Image" r:id="rId37"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97" name="Object 45"/>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23" name="Bitmap Image" r:id="rId38" imgW="428798" imgH="695238" progId="Paint.Picture">
                    <p:embed/>
                  </p:oleObj>
                </mc:Choice>
                <mc:Fallback>
                  <p:oleObj name="Bitmap Image" r:id="rId38"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98" name="Object 46"/>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24" name="Bitmap Image" r:id="rId39" imgW="428798" imgH="695238" progId="Paint.Picture">
                    <p:embed/>
                  </p:oleObj>
                </mc:Choice>
                <mc:Fallback>
                  <p:oleObj name="Bitmap Image" r:id="rId39"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99" name="Object 47"/>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25" name="Bitmap Image" r:id="rId40" imgW="428798" imgH="695238" progId="Paint.Picture">
                    <p:embed/>
                  </p:oleObj>
                </mc:Choice>
                <mc:Fallback>
                  <p:oleObj name="Bitmap Image" r:id="rId40"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23" name="Group 48"/>
          <p:cNvGrpSpPr>
            <a:grpSpLocks/>
          </p:cNvGrpSpPr>
          <p:nvPr/>
        </p:nvGrpSpPr>
        <p:grpSpPr bwMode="auto">
          <a:xfrm>
            <a:off x="7397751" y="692151"/>
            <a:ext cx="428625" cy="2752725"/>
            <a:chOff x="2400" y="1488"/>
            <a:chExt cx="270" cy="1734"/>
          </a:xfrm>
        </p:grpSpPr>
        <p:graphicFrame>
          <p:nvGraphicFramePr>
            <p:cNvPr id="64592" name="Object 49"/>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26" name="Bitmap Image" r:id="rId41" imgW="428798" imgH="695238" progId="Paint.Picture">
                    <p:embed/>
                  </p:oleObj>
                </mc:Choice>
                <mc:Fallback>
                  <p:oleObj name="Bitmap Image" r:id="rId41"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93" name="Object 50"/>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27" name="Bitmap Image" r:id="rId42" imgW="428798" imgH="695238" progId="Paint.Picture">
                    <p:embed/>
                  </p:oleObj>
                </mc:Choice>
                <mc:Fallback>
                  <p:oleObj name="Bitmap Image" r:id="rId42"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94" name="Object 51"/>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28" name="Bitmap Image" r:id="rId43" imgW="428798" imgH="695238" progId="Paint.Picture">
                    <p:embed/>
                  </p:oleObj>
                </mc:Choice>
                <mc:Fallback>
                  <p:oleObj name="Bitmap Image" r:id="rId43"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95" name="Object 52"/>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29" name="Bitmap Image" r:id="rId44" imgW="428798" imgH="695238" progId="Paint.Picture">
                    <p:embed/>
                  </p:oleObj>
                </mc:Choice>
                <mc:Fallback>
                  <p:oleObj name="Bitmap Image" r:id="rId44"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24" name="Group 53"/>
          <p:cNvGrpSpPr>
            <a:grpSpLocks/>
          </p:cNvGrpSpPr>
          <p:nvPr/>
        </p:nvGrpSpPr>
        <p:grpSpPr bwMode="auto">
          <a:xfrm>
            <a:off x="7829551" y="692151"/>
            <a:ext cx="428625" cy="2752725"/>
            <a:chOff x="2400" y="1488"/>
            <a:chExt cx="270" cy="1734"/>
          </a:xfrm>
        </p:grpSpPr>
        <p:graphicFrame>
          <p:nvGraphicFramePr>
            <p:cNvPr id="64588" name="Object 54"/>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30" name="Bitmap Image" r:id="rId45" imgW="428798" imgH="695238" progId="Paint.Picture">
                    <p:embed/>
                  </p:oleObj>
                </mc:Choice>
                <mc:Fallback>
                  <p:oleObj name="Bitmap Image" r:id="rId45"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89" name="Object 55"/>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31" name="Bitmap Image" r:id="rId46" imgW="428798" imgH="695238" progId="Paint.Picture">
                    <p:embed/>
                  </p:oleObj>
                </mc:Choice>
                <mc:Fallback>
                  <p:oleObj name="Bitmap Image" r:id="rId46"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90" name="Object 56"/>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32" name="Bitmap Image" r:id="rId47" imgW="428798" imgH="695238" progId="Paint.Picture">
                    <p:embed/>
                  </p:oleObj>
                </mc:Choice>
                <mc:Fallback>
                  <p:oleObj name="Bitmap Image" r:id="rId47"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91" name="Object 57"/>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33" name="Bitmap Image" r:id="rId48" imgW="428798" imgH="695238" progId="Paint.Picture">
                    <p:embed/>
                  </p:oleObj>
                </mc:Choice>
                <mc:Fallback>
                  <p:oleObj name="Bitmap Image" r:id="rId48"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25" name="Group 58"/>
          <p:cNvGrpSpPr>
            <a:grpSpLocks/>
          </p:cNvGrpSpPr>
          <p:nvPr/>
        </p:nvGrpSpPr>
        <p:grpSpPr bwMode="auto">
          <a:xfrm>
            <a:off x="8261351" y="692151"/>
            <a:ext cx="428625" cy="2752725"/>
            <a:chOff x="2400" y="1488"/>
            <a:chExt cx="270" cy="1734"/>
          </a:xfrm>
        </p:grpSpPr>
        <p:graphicFrame>
          <p:nvGraphicFramePr>
            <p:cNvPr id="64584" name="Object 59"/>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34" name="Bitmap Image" r:id="rId49" imgW="428798" imgH="695238" progId="Paint.Picture">
                    <p:embed/>
                  </p:oleObj>
                </mc:Choice>
                <mc:Fallback>
                  <p:oleObj name="Bitmap Image" r:id="rId49"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85" name="Object 60"/>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35" name="Bitmap Image" r:id="rId50" imgW="428798" imgH="695238" progId="Paint.Picture">
                    <p:embed/>
                  </p:oleObj>
                </mc:Choice>
                <mc:Fallback>
                  <p:oleObj name="Bitmap Image" r:id="rId50"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86" name="Object 61"/>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36" name="Bitmap Image" r:id="rId51" imgW="428798" imgH="695238" progId="Paint.Picture">
                    <p:embed/>
                  </p:oleObj>
                </mc:Choice>
                <mc:Fallback>
                  <p:oleObj name="Bitmap Image" r:id="rId51"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87" name="Object 62"/>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37" name="Bitmap Image" r:id="rId52" imgW="428798" imgH="695238" progId="Paint.Picture">
                    <p:embed/>
                  </p:oleObj>
                </mc:Choice>
                <mc:Fallback>
                  <p:oleObj name="Bitmap Image" r:id="rId52"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26" name="Group 63"/>
          <p:cNvGrpSpPr>
            <a:grpSpLocks/>
          </p:cNvGrpSpPr>
          <p:nvPr/>
        </p:nvGrpSpPr>
        <p:grpSpPr bwMode="auto">
          <a:xfrm>
            <a:off x="8693151" y="692151"/>
            <a:ext cx="428625" cy="2752725"/>
            <a:chOff x="2400" y="1488"/>
            <a:chExt cx="270" cy="1734"/>
          </a:xfrm>
        </p:grpSpPr>
        <p:graphicFrame>
          <p:nvGraphicFramePr>
            <p:cNvPr id="64580" name="Object 64"/>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38" name="Bitmap Image" r:id="rId53" imgW="428798" imgH="695238" progId="Paint.Picture">
                    <p:embed/>
                  </p:oleObj>
                </mc:Choice>
                <mc:Fallback>
                  <p:oleObj name="Bitmap Image" r:id="rId53"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81" name="Object 65"/>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39" name="Bitmap Image" r:id="rId54" imgW="428798" imgH="695238" progId="Paint.Picture">
                    <p:embed/>
                  </p:oleObj>
                </mc:Choice>
                <mc:Fallback>
                  <p:oleObj name="Bitmap Image" r:id="rId54"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82" name="Object 66"/>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40" name="Bitmap Image" r:id="rId55" imgW="428798" imgH="695238" progId="Paint.Picture">
                    <p:embed/>
                  </p:oleObj>
                </mc:Choice>
                <mc:Fallback>
                  <p:oleObj name="Bitmap Image" r:id="rId55"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83" name="Object 67"/>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41" name="Bitmap Image" r:id="rId56" imgW="428798" imgH="695238" progId="Paint.Picture">
                    <p:embed/>
                  </p:oleObj>
                </mc:Choice>
                <mc:Fallback>
                  <p:oleObj name="Bitmap Image" r:id="rId56"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27" name="Group 68"/>
          <p:cNvGrpSpPr>
            <a:grpSpLocks/>
          </p:cNvGrpSpPr>
          <p:nvPr/>
        </p:nvGrpSpPr>
        <p:grpSpPr bwMode="auto">
          <a:xfrm>
            <a:off x="6530976" y="692151"/>
            <a:ext cx="428625" cy="2752725"/>
            <a:chOff x="2400" y="1488"/>
            <a:chExt cx="270" cy="1734"/>
          </a:xfrm>
        </p:grpSpPr>
        <p:graphicFrame>
          <p:nvGraphicFramePr>
            <p:cNvPr id="64576" name="Object 69"/>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42" name="Bitmap Image" r:id="rId57" imgW="428798" imgH="695238" progId="Paint.Picture">
                    <p:embed/>
                  </p:oleObj>
                </mc:Choice>
                <mc:Fallback>
                  <p:oleObj name="Bitmap Image" r:id="rId57"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77" name="Object 70"/>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43" name="Bitmap Image" r:id="rId58" imgW="428798" imgH="695238" progId="Paint.Picture">
                    <p:embed/>
                  </p:oleObj>
                </mc:Choice>
                <mc:Fallback>
                  <p:oleObj name="Bitmap Image" r:id="rId58"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78" name="Object 71"/>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44" name="Bitmap Image" r:id="rId59" imgW="428798" imgH="695238" progId="Paint.Picture">
                    <p:embed/>
                  </p:oleObj>
                </mc:Choice>
                <mc:Fallback>
                  <p:oleObj name="Bitmap Image" r:id="rId59"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79" name="Object 72"/>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45" name="Bitmap Image" r:id="rId60" imgW="428798" imgH="695238" progId="Paint.Picture">
                    <p:embed/>
                  </p:oleObj>
                </mc:Choice>
                <mc:Fallback>
                  <p:oleObj name="Bitmap Image" r:id="rId60"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28" name="Group 73"/>
          <p:cNvGrpSpPr>
            <a:grpSpLocks/>
          </p:cNvGrpSpPr>
          <p:nvPr/>
        </p:nvGrpSpPr>
        <p:grpSpPr bwMode="auto">
          <a:xfrm>
            <a:off x="6962776" y="692151"/>
            <a:ext cx="428625" cy="2752725"/>
            <a:chOff x="2400" y="1488"/>
            <a:chExt cx="270" cy="1734"/>
          </a:xfrm>
        </p:grpSpPr>
        <p:graphicFrame>
          <p:nvGraphicFramePr>
            <p:cNvPr id="64572" name="Object 74"/>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46" name="Bitmap Image" r:id="rId61" imgW="428798" imgH="695238" progId="Paint.Picture">
                    <p:embed/>
                  </p:oleObj>
                </mc:Choice>
                <mc:Fallback>
                  <p:oleObj name="Bitmap Image" r:id="rId61"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73" name="Object 75"/>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47" name="Bitmap Image" r:id="rId62" imgW="428798" imgH="695238" progId="Paint.Picture">
                    <p:embed/>
                  </p:oleObj>
                </mc:Choice>
                <mc:Fallback>
                  <p:oleObj name="Bitmap Image" r:id="rId62"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74" name="Object 76"/>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48" name="Bitmap Image" r:id="rId63" imgW="428798" imgH="695238" progId="Paint.Picture">
                    <p:embed/>
                  </p:oleObj>
                </mc:Choice>
                <mc:Fallback>
                  <p:oleObj name="Bitmap Image" r:id="rId63"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75" name="Object 77"/>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49" name="Bitmap Image" r:id="rId64" imgW="428798" imgH="695238" progId="Paint.Picture">
                    <p:embed/>
                  </p:oleObj>
                </mc:Choice>
                <mc:Fallback>
                  <p:oleObj name="Bitmap Image" r:id="rId64"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29" name="Group 78"/>
          <p:cNvGrpSpPr>
            <a:grpSpLocks/>
          </p:cNvGrpSpPr>
          <p:nvPr/>
        </p:nvGrpSpPr>
        <p:grpSpPr bwMode="auto">
          <a:xfrm>
            <a:off x="7394576" y="692151"/>
            <a:ext cx="428625" cy="2752725"/>
            <a:chOff x="2400" y="1488"/>
            <a:chExt cx="270" cy="1734"/>
          </a:xfrm>
        </p:grpSpPr>
        <p:graphicFrame>
          <p:nvGraphicFramePr>
            <p:cNvPr id="64568" name="Object 79"/>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50" name="Bitmap Image" r:id="rId65" imgW="428798" imgH="695238" progId="Paint.Picture">
                    <p:embed/>
                  </p:oleObj>
                </mc:Choice>
                <mc:Fallback>
                  <p:oleObj name="Bitmap Image" r:id="rId65"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69" name="Object 80"/>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51" name="Bitmap Image" r:id="rId66" imgW="428798" imgH="695238" progId="Paint.Picture">
                    <p:embed/>
                  </p:oleObj>
                </mc:Choice>
                <mc:Fallback>
                  <p:oleObj name="Bitmap Image" r:id="rId66"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70" name="Object 81"/>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52" name="Bitmap Image" r:id="rId67" imgW="428798" imgH="695238" progId="Paint.Picture">
                    <p:embed/>
                  </p:oleObj>
                </mc:Choice>
                <mc:Fallback>
                  <p:oleObj name="Bitmap Image" r:id="rId67"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71" name="Object 82"/>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53" name="Bitmap Image" r:id="rId68" imgW="428798" imgH="695238" progId="Paint.Picture">
                    <p:embed/>
                  </p:oleObj>
                </mc:Choice>
                <mc:Fallback>
                  <p:oleObj name="Bitmap Image" r:id="rId68"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30" name="Group 83"/>
          <p:cNvGrpSpPr>
            <a:grpSpLocks/>
          </p:cNvGrpSpPr>
          <p:nvPr/>
        </p:nvGrpSpPr>
        <p:grpSpPr bwMode="auto">
          <a:xfrm>
            <a:off x="7826376" y="692151"/>
            <a:ext cx="428625" cy="2752725"/>
            <a:chOff x="2400" y="1488"/>
            <a:chExt cx="270" cy="1734"/>
          </a:xfrm>
        </p:grpSpPr>
        <p:graphicFrame>
          <p:nvGraphicFramePr>
            <p:cNvPr id="64564" name="Object 84"/>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54" name="Bitmap Image" r:id="rId69" imgW="428798" imgH="695238" progId="Paint.Picture">
                    <p:embed/>
                  </p:oleObj>
                </mc:Choice>
                <mc:Fallback>
                  <p:oleObj name="Bitmap Image" r:id="rId69"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65" name="Object 85"/>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55" name="Bitmap Image" r:id="rId70" imgW="428798" imgH="695238" progId="Paint.Picture">
                    <p:embed/>
                  </p:oleObj>
                </mc:Choice>
                <mc:Fallback>
                  <p:oleObj name="Bitmap Image" r:id="rId70"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66" name="Object 86"/>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56" name="Bitmap Image" r:id="rId71" imgW="428798" imgH="695238" progId="Paint.Picture">
                    <p:embed/>
                  </p:oleObj>
                </mc:Choice>
                <mc:Fallback>
                  <p:oleObj name="Bitmap Image" r:id="rId71"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67" name="Object 87"/>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57" name="Bitmap Image" r:id="rId72" imgW="428798" imgH="695238" progId="Paint.Picture">
                    <p:embed/>
                  </p:oleObj>
                </mc:Choice>
                <mc:Fallback>
                  <p:oleObj name="Bitmap Image" r:id="rId72"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31" name="Group 88"/>
          <p:cNvGrpSpPr>
            <a:grpSpLocks/>
          </p:cNvGrpSpPr>
          <p:nvPr/>
        </p:nvGrpSpPr>
        <p:grpSpPr bwMode="auto">
          <a:xfrm>
            <a:off x="8259764" y="692151"/>
            <a:ext cx="428625" cy="2752725"/>
            <a:chOff x="2400" y="1488"/>
            <a:chExt cx="270" cy="1734"/>
          </a:xfrm>
        </p:grpSpPr>
        <p:graphicFrame>
          <p:nvGraphicFramePr>
            <p:cNvPr id="64560" name="Object 89"/>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58" name="Bitmap Image" r:id="rId73" imgW="428798" imgH="695238" progId="Paint.Picture">
                    <p:embed/>
                  </p:oleObj>
                </mc:Choice>
                <mc:Fallback>
                  <p:oleObj name="Bitmap Image" r:id="rId73"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61" name="Object 90"/>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59" name="Bitmap Image" r:id="rId74" imgW="428798" imgH="695238" progId="Paint.Picture">
                    <p:embed/>
                  </p:oleObj>
                </mc:Choice>
                <mc:Fallback>
                  <p:oleObj name="Bitmap Image" r:id="rId74"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62" name="Object 91"/>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60" name="Bitmap Image" r:id="rId75" imgW="428798" imgH="695238" progId="Paint.Picture">
                    <p:embed/>
                  </p:oleObj>
                </mc:Choice>
                <mc:Fallback>
                  <p:oleObj name="Bitmap Image" r:id="rId75"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63" name="Object 92"/>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61" name="Bitmap Image" r:id="rId76" imgW="428798" imgH="695238" progId="Paint.Picture">
                    <p:embed/>
                  </p:oleObj>
                </mc:Choice>
                <mc:Fallback>
                  <p:oleObj name="Bitmap Image" r:id="rId76"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32" name="Group 93"/>
          <p:cNvGrpSpPr>
            <a:grpSpLocks/>
          </p:cNvGrpSpPr>
          <p:nvPr/>
        </p:nvGrpSpPr>
        <p:grpSpPr bwMode="auto">
          <a:xfrm>
            <a:off x="8691564" y="692151"/>
            <a:ext cx="428625" cy="2752725"/>
            <a:chOff x="2400" y="1488"/>
            <a:chExt cx="270" cy="1734"/>
          </a:xfrm>
        </p:grpSpPr>
        <p:graphicFrame>
          <p:nvGraphicFramePr>
            <p:cNvPr id="64556" name="Object 94"/>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62" name="Bitmap Image" r:id="rId77" imgW="428798" imgH="695238" progId="Paint.Picture">
                    <p:embed/>
                  </p:oleObj>
                </mc:Choice>
                <mc:Fallback>
                  <p:oleObj name="Bitmap Image" r:id="rId77"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57" name="Object 95"/>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63" name="Bitmap Image" r:id="rId78" imgW="428798" imgH="695238" progId="Paint.Picture">
                    <p:embed/>
                  </p:oleObj>
                </mc:Choice>
                <mc:Fallback>
                  <p:oleObj name="Bitmap Image" r:id="rId78"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58" name="Object 96"/>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64" name="Bitmap Image" r:id="rId79" imgW="428798" imgH="695238" progId="Paint.Picture">
                    <p:embed/>
                  </p:oleObj>
                </mc:Choice>
                <mc:Fallback>
                  <p:oleObj name="Bitmap Image" r:id="rId79"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59" name="Object 97"/>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65" name="Bitmap Image" r:id="rId80" imgW="428798" imgH="695238" progId="Paint.Picture">
                    <p:embed/>
                  </p:oleObj>
                </mc:Choice>
                <mc:Fallback>
                  <p:oleObj name="Bitmap Image" r:id="rId80"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33" name="Group 98"/>
          <p:cNvGrpSpPr>
            <a:grpSpLocks/>
          </p:cNvGrpSpPr>
          <p:nvPr/>
        </p:nvGrpSpPr>
        <p:grpSpPr bwMode="auto">
          <a:xfrm>
            <a:off x="9123364" y="692151"/>
            <a:ext cx="428625" cy="2752725"/>
            <a:chOff x="2400" y="1488"/>
            <a:chExt cx="270" cy="1734"/>
          </a:xfrm>
        </p:grpSpPr>
        <p:graphicFrame>
          <p:nvGraphicFramePr>
            <p:cNvPr id="64552" name="Object 99"/>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66" name="Bitmap Image" r:id="rId81" imgW="428798" imgH="695238" progId="Paint.Picture">
                    <p:embed/>
                  </p:oleObj>
                </mc:Choice>
                <mc:Fallback>
                  <p:oleObj name="Bitmap Image" r:id="rId81"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53" name="Object 100"/>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67" name="Bitmap Image" r:id="rId82" imgW="428798" imgH="695238" progId="Paint.Picture">
                    <p:embed/>
                  </p:oleObj>
                </mc:Choice>
                <mc:Fallback>
                  <p:oleObj name="Bitmap Image" r:id="rId82"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54" name="Object 101"/>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68" name="Bitmap Image" r:id="rId83" imgW="428798" imgH="695238" progId="Paint.Picture">
                    <p:embed/>
                  </p:oleObj>
                </mc:Choice>
                <mc:Fallback>
                  <p:oleObj name="Bitmap Image" r:id="rId83"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55" name="Object 102"/>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69" name="Bitmap Image" r:id="rId84" imgW="428798" imgH="695238" progId="Paint.Picture">
                    <p:embed/>
                  </p:oleObj>
                </mc:Choice>
                <mc:Fallback>
                  <p:oleObj name="Bitmap Image" r:id="rId84"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34" name="Group 103"/>
          <p:cNvGrpSpPr>
            <a:grpSpLocks/>
          </p:cNvGrpSpPr>
          <p:nvPr/>
        </p:nvGrpSpPr>
        <p:grpSpPr bwMode="auto">
          <a:xfrm>
            <a:off x="9555164" y="692151"/>
            <a:ext cx="428625" cy="2752725"/>
            <a:chOff x="2400" y="1488"/>
            <a:chExt cx="270" cy="1734"/>
          </a:xfrm>
        </p:grpSpPr>
        <p:graphicFrame>
          <p:nvGraphicFramePr>
            <p:cNvPr id="64548" name="Object 104"/>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70" name="Bitmap Image" r:id="rId85" imgW="428798" imgH="695238" progId="Paint.Picture">
                    <p:embed/>
                  </p:oleObj>
                </mc:Choice>
                <mc:Fallback>
                  <p:oleObj name="Bitmap Image" r:id="rId85"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49" name="Object 105"/>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71" name="Bitmap Image" r:id="rId86" imgW="428798" imgH="695238" progId="Paint.Picture">
                    <p:embed/>
                  </p:oleObj>
                </mc:Choice>
                <mc:Fallback>
                  <p:oleObj name="Bitmap Image" r:id="rId86"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50" name="Object 106"/>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72" name="Bitmap Image" r:id="rId87" imgW="428798" imgH="695238" progId="Paint.Picture">
                    <p:embed/>
                  </p:oleObj>
                </mc:Choice>
                <mc:Fallback>
                  <p:oleObj name="Bitmap Image" r:id="rId87"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51" name="Object 107"/>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73" name="Bitmap Image" r:id="rId88" imgW="428798" imgH="695238" progId="Paint.Picture">
                    <p:embed/>
                  </p:oleObj>
                </mc:Choice>
                <mc:Fallback>
                  <p:oleObj name="Bitmap Image" r:id="rId88"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64535" name="Group 108"/>
          <p:cNvGrpSpPr>
            <a:grpSpLocks/>
          </p:cNvGrpSpPr>
          <p:nvPr/>
        </p:nvGrpSpPr>
        <p:grpSpPr bwMode="auto">
          <a:xfrm>
            <a:off x="3074989" y="692151"/>
            <a:ext cx="428625" cy="2752725"/>
            <a:chOff x="2400" y="1488"/>
            <a:chExt cx="270" cy="1734"/>
          </a:xfrm>
        </p:grpSpPr>
        <p:graphicFrame>
          <p:nvGraphicFramePr>
            <p:cNvPr id="64544" name="Object 109"/>
            <p:cNvGraphicFramePr>
              <a:graphicFrameLocks noChangeAspect="1"/>
            </p:cNvGraphicFramePr>
            <p:nvPr/>
          </p:nvGraphicFramePr>
          <p:xfrm>
            <a:off x="2400" y="2784"/>
            <a:ext cx="270" cy="438"/>
          </p:xfrm>
          <a:graphic>
            <a:graphicData uri="http://schemas.openxmlformats.org/presentationml/2006/ole">
              <mc:AlternateContent xmlns:mc="http://schemas.openxmlformats.org/markup-compatibility/2006">
                <mc:Choice xmlns:v="urn:schemas-microsoft-com:vml" Requires="v">
                  <p:oleObj spid="_x0000_s1374" name="Bitmap Image" r:id="rId89" imgW="428798" imgH="695238" progId="Paint.Picture">
                    <p:embed/>
                  </p:oleObj>
                </mc:Choice>
                <mc:Fallback>
                  <p:oleObj name="Bitmap Image" r:id="rId89"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784"/>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45" name="Object 110"/>
            <p:cNvGraphicFramePr>
              <a:graphicFrameLocks noChangeAspect="1"/>
            </p:cNvGraphicFramePr>
            <p:nvPr/>
          </p:nvGraphicFramePr>
          <p:xfrm>
            <a:off x="2400" y="2352"/>
            <a:ext cx="270" cy="438"/>
          </p:xfrm>
          <a:graphic>
            <a:graphicData uri="http://schemas.openxmlformats.org/presentationml/2006/ole">
              <mc:AlternateContent xmlns:mc="http://schemas.openxmlformats.org/markup-compatibility/2006">
                <mc:Choice xmlns:v="urn:schemas-microsoft-com:vml" Requires="v">
                  <p:oleObj spid="_x0000_s1375" name="Bitmap Image" r:id="rId90" imgW="428798" imgH="695238" progId="Paint.Picture">
                    <p:embed/>
                  </p:oleObj>
                </mc:Choice>
                <mc:Fallback>
                  <p:oleObj name="Bitmap Image" r:id="rId90"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2352"/>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46" name="Object 111"/>
            <p:cNvGraphicFramePr>
              <a:graphicFrameLocks noChangeAspect="1"/>
            </p:cNvGraphicFramePr>
            <p:nvPr/>
          </p:nvGraphicFramePr>
          <p:xfrm>
            <a:off x="2400" y="1920"/>
            <a:ext cx="270" cy="438"/>
          </p:xfrm>
          <a:graphic>
            <a:graphicData uri="http://schemas.openxmlformats.org/presentationml/2006/ole">
              <mc:AlternateContent xmlns:mc="http://schemas.openxmlformats.org/markup-compatibility/2006">
                <mc:Choice xmlns:v="urn:schemas-microsoft-com:vml" Requires="v">
                  <p:oleObj spid="_x0000_s1376" name="Bitmap Image" r:id="rId91" imgW="428798" imgH="695238" progId="Paint.Picture">
                    <p:embed/>
                  </p:oleObj>
                </mc:Choice>
                <mc:Fallback>
                  <p:oleObj name="Bitmap Image" r:id="rId91"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920"/>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64547" name="Object 112"/>
            <p:cNvGraphicFramePr>
              <a:graphicFrameLocks noChangeAspect="1"/>
            </p:cNvGraphicFramePr>
            <p:nvPr/>
          </p:nvGraphicFramePr>
          <p:xfrm>
            <a:off x="2400" y="1488"/>
            <a:ext cx="270" cy="438"/>
          </p:xfrm>
          <a:graphic>
            <a:graphicData uri="http://schemas.openxmlformats.org/presentationml/2006/ole">
              <mc:AlternateContent xmlns:mc="http://schemas.openxmlformats.org/markup-compatibility/2006">
                <mc:Choice xmlns:v="urn:schemas-microsoft-com:vml" Requires="v">
                  <p:oleObj spid="_x0000_s1377" name="Bitmap Image" r:id="rId92" imgW="428798" imgH="695238" progId="Paint.Picture">
                    <p:embed/>
                  </p:oleObj>
                </mc:Choice>
                <mc:Fallback>
                  <p:oleObj name="Bitmap Image" r:id="rId92" imgW="428798" imgH="69523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 y="1488"/>
                          <a:ext cx="27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grpSp>
        <p:nvGrpSpPr>
          <p:cNvPr id="161905" name="Group 113"/>
          <p:cNvGrpSpPr>
            <a:grpSpLocks/>
          </p:cNvGrpSpPr>
          <p:nvPr/>
        </p:nvGrpSpPr>
        <p:grpSpPr bwMode="auto">
          <a:xfrm>
            <a:off x="1487487" y="692150"/>
            <a:ext cx="1512888" cy="2736850"/>
            <a:chOff x="-23" y="436"/>
            <a:chExt cx="953" cy="1724"/>
          </a:xfrm>
        </p:grpSpPr>
        <p:sp>
          <p:nvSpPr>
            <p:cNvPr id="39967" name="Text Box 114"/>
            <p:cNvSpPr txBox="1">
              <a:spLocks noChangeArrowheads="1"/>
            </p:cNvSpPr>
            <p:nvPr/>
          </p:nvSpPr>
          <p:spPr bwMode="auto">
            <a:xfrm>
              <a:off x="-23" y="799"/>
              <a:ext cx="726" cy="8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spcBef>
                  <a:spcPct val="50000"/>
                </a:spcBef>
                <a:defRPr/>
              </a:pPr>
              <a:r>
                <a:rPr lang="en-GB" dirty="0"/>
                <a:t>Target Pop.</a:t>
              </a:r>
            </a:p>
            <a:p>
              <a:pPr algn="ctr" eaLnBrk="1" hangingPunct="1">
                <a:spcBef>
                  <a:spcPct val="50000"/>
                </a:spcBef>
                <a:defRPr/>
              </a:pPr>
              <a:r>
                <a:rPr lang="en-GB" b="1" dirty="0"/>
                <a:t>   (N)</a:t>
              </a:r>
            </a:p>
          </p:txBody>
        </p:sp>
        <p:sp>
          <p:nvSpPr>
            <p:cNvPr id="39968" name="AutoShape 115"/>
            <p:cNvSpPr>
              <a:spLocks/>
            </p:cNvSpPr>
            <p:nvPr/>
          </p:nvSpPr>
          <p:spPr bwMode="auto">
            <a:xfrm>
              <a:off x="703" y="436"/>
              <a:ext cx="227" cy="1724"/>
            </a:xfrm>
            <a:prstGeom prst="leftBrace">
              <a:avLst>
                <a:gd name="adj1" fmla="val 63289"/>
                <a:gd name="adj2" fmla="val 50000"/>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grpSp>
        <p:nvGrpSpPr>
          <p:cNvPr id="161908" name="Group 116"/>
          <p:cNvGrpSpPr>
            <a:grpSpLocks/>
          </p:cNvGrpSpPr>
          <p:nvPr/>
        </p:nvGrpSpPr>
        <p:grpSpPr bwMode="auto">
          <a:xfrm>
            <a:off x="6959600" y="2060576"/>
            <a:ext cx="3024188" cy="2087563"/>
            <a:chOff x="3424" y="1298"/>
            <a:chExt cx="1905" cy="1315"/>
          </a:xfrm>
        </p:grpSpPr>
        <p:sp>
          <p:nvSpPr>
            <p:cNvPr id="39964" name="Rectangle 117"/>
            <p:cNvSpPr>
              <a:spLocks noChangeArrowheads="1"/>
            </p:cNvSpPr>
            <p:nvPr/>
          </p:nvSpPr>
          <p:spPr bwMode="auto">
            <a:xfrm>
              <a:off x="3424" y="1298"/>
              <a:ext cx="1905" cy="862"/>
            </a:xfrm>
            <a:prstGeom prst="rect">
              <a:avLst/>
            </a:prstGeom>
            <a:noFill/>
            <a:ln w="25400">
              <a:solidFill>
                <a:srgbClr val="FF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39965" name="AutoShape 118"/>
            <p:cNvSpPr>
              <a:spLocks/>
            </p:cNvSpPr>
            <p:nvPr/>
          </p:nvSpPr>
          <p:spPr bwMode="auto">
            <a:xfrm rot="-5400000">
              <a:off x="4263" y="1321"/>
              <a:ext cx="227" cy="1905"/>
            </a:xfrm>
            <a:prstGeom prst="leftBrace">
              <a:avLst>
                <a:gd name="adj1" fmla="val 69934"/>
                <a:gd name="adj2" fmla="val 50000"/>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39966" name="Text Box 119"/>
            <p:cNvSpPr txBox="1">
              <a:spLocks noChangeArrowheads="1"/>
            </p:cNvSpPr>
            <p:nvPr/>
          </p:nvSpPr>
          <p:spPr bwMode="auto">
            <a:xfrm>
              <a:off x="3788" y="2325"/>
              <a:ext cx="1088"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spcBef>
                  <a:spcPct val="50000"/>
                </a:spcBef>
                <a:defRPr/>
              </a:pPr>
              <a:r>
                <a:rPr lang="en-GB"/>
                <a:t>Sample </a:t>
              </a:r>
              <a:r>
                <a:rPr lang="en-GB" b="1"/>
                <a:t>(n)</a:t>
              </a:r>
            </a:p>
          </p:txBody>
        </p:sp>
      </p:grpSp>
      <p:sp>
        <p:nvSpPr>
          <p:cNvPr id="161912" name="Text Box 120"/>
          <p:cNvSpPr txBox="1">
            <a:spLocks noChangeArrowheads="1"/>
          </p:cNvSpPr>
          <p:nvPr/>
        </p:nvSpPr>
        <p:spPr bwMode="auto">
          <a:xfrm>
            <a:off x="1992313" y="4262439"/>
            <a:ext cx="8424862" cy="13849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457200" indent="-457200"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buFontTx/>
              <a:buChar char="•"/>
              <a:defRPr/>
            </a:pPr>
            <a:r>
              <a:rPr lang="en-GB" dirty="0"/>
              <a:t>Effective Sampling produces a </a:t>
            </a:r>
            <a:r>
              <a:rPr lang="en-GB" b="1" dirty="0"/>
              <a:t>n</a:t>
            </a:r>
            <a:r>
              <a:rPr lang="en-GB" dirty="0"/>
              <a:t> which is representative of </a:t>
            </a:r>
            <a:r>
              <a:rPr lang="en-GB" b="1" dirty="0"/>
              <a:t>N</a:t>
            </a:r>
          </a:p>
          <a:p>
            <a:pPr eaLnBrk="1" hangingPunct="1">
              <a:spcBef>
                <a:spcPct val="50000"/>
              </a:spcBef>
              <a:buFontTx/>
              <a:buChar char="•"/>
              <a:defRPr/>
            </a:pPr>
            <a:r>
              <a:rPr lang="en-GB" dirty="0"/>
              <a:t>Note: </a:t>
            </a:r>
            <a:r>
              <a:rPr lang="en-GB" b="1" dirty="0"/>
              <a:t>n</a:t>
            </a:r>
            <a:r>
              <a:rPr lang="en-GB" dirty="0"/>
              <a:t> is only ever representative of the </a:t>
            </a:r>
            <a:r>
              <a:rPr lang="en-GB" b="1" dirty="0"/>
              <a:t>N</a:t>
            </a:r>
            <a:r>
              <a:rPr lang="en-GB" dirty="0"/>
              <a:t> it was drawn from, i.e. not necessarily the general population.</a:t>
            </a:r>
          </a:p>
        </p:txBody>
      </p:sp>
    </p:spTree>
    <p:extLst>
      <p:ext uri="{BB962C8B-B14F-4D97-AF65-F5344CB8AC3E}">
        <p14:creationId xmlns:p14="http://schemas.microsoft.com/office/powerpoint/2010/main" val="938041276"/>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61905"/>
                                        </p:tgtEl>
                                        <p:attrNameLst>
                                          <p:attrName>style.visibility</p:attrName>
                                        </p:attrNameLst>
                                      </p:cBhvr>
                                      <p:to>
                                        <p:strVal val="visible"/>
                                      </p:to>
                                    </p:set>
                                    <p:animEffect transition="in" filter="fade">
                                      <p:cBhvr>
                                        <p:cTn id="7" dur="2000"/>
                                        <p:tgtEl>
                                          <p:spTgt spid="161905"/>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161908"/>
                                        </p:tgtEl>
                                        <p:attrNameLst>
                                          <p:attrName>style.visibility</p:attrName>
                                        </p:attrNameLst>
                                      </p:cBhvr>
                                      <p:to>
                                        <p:strVal val="visible"/>
                                      </p:to>
                                    </p:set>
                                    <p:animEffect transition="in" filter="fade">
                                      <p:cBhvr>
                                        <p:cTn id="11" dur="2000"/>
                                        <p:tgtEl>
                                          <p:spTgt spid="16190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nodeType="clickEffect">
                                  <p:stCondLst>
                                    <p:cond delay="0"/>
                                  </p:stCondLst>
                                  <p:childTnLst>
                                    <p:set>
                                      <p:cBhvr>
                                        <p:cTn id="15" dur="1" fill="hold">
                                          <p:stCondLst>
                                            <p:cond delay="0"/>
                                          </p:stCondLst>
                                        </p:cTn>
                                        <p:tgtEl>
                                          <p:spTgt spid="161912">
                                            <p:txEl>
                                              <p:pRg st="0" end="0"/>
                                            </p:txEl>
                                          </p:spTgt>
                                        </p:tgtEl>
                                        <p:attrNameLst>
                                          <p:attrName>style.visibility</p:attrName>
                                        </p:attrNameLst>
                                      </p:cBhvr>
                                      <p:to>
                                        <p:strVal val="visible"/>
                                      </p:to>
                                    </p:set>
                                    <p:animEffect transition="in" filter="fade">
                                      <p:cBhvr>
                                        <p:cTn id="16" dur="2000"/>
                                        <p:tgtEl>
                                          <p:spTgt spid="161912">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nodeType="clickEffect">
                                  <p:stCondLst>
                                    <p:cond delay="0"/>
                                  </p:stCondLst>
                                  <p:childTnLst>
                                    <p:set>
                                      <p:cBhvr>
                                        <p:cTn id="20" dur="1" fill="hold">
                                          <p:stCondLst>
                                            <p:cond delay="0"/>
                                          </p:stCondLst>
                                        </p:cTn>
                                        <p:tgtEl>
                                          <p:spTgt spid="161912">
                                            <p:txEl>
                                              <p:pRg st="1" end="1"/>
                                            </p:txEl>
                                          </p:spTgt>
                                        </p:tgtEl>
                                        <p:attrNameLst>
                                          <p:attrName>style.visibility</p:attrName>
                                        </p:attrNameLst>
                                      </p:cBhvr>
                                      <p:to>
                                        <p:strVal val="visible"/>
                                      </p:to>
                                    </p:set>
                                    <p:animEffect transition="in" filter="fade">
                                      <p:cBhvr>
                                        <p:cTn id="21" dur="2000"/>
                                        <p:tgtEl>
                                          <p:spTgt spid="1619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000AEF5-D5B9-442F-B578-55CF5BD78518}" type="slidenum">
              <a:rPr lang="en-US" altLang="en-US">
                <a:solidFill>
                  <a:srgbClr val="FFFFFF"/>
                </a:solidFill>
                <a:latin typeface="Franklin Gothic Book" panose="020B0503020102020204" pitchFamily="34" charset="0"/>
              </a:rPr>
              <a:pPr eaLnBrk="1" hangingPunct="1"/>
              <a:t>17</a:t>
            </a:fld>
            <a:endParaRPr lang="en-US" altLang="en-US">
              <a:solidFill>
                <a:srgbClr val="FFFFFF"/>
              </a:solidFill>
              <a:latin typeface="Franklin Gothic Book" panose="020B0503020102020204" pitchFamily="34" charset="0"/>
            </a:endParaRPr>
          </a:p>
        </p:txBody>
      </p:sp>
      <p:pic>
        <p:nvPicPr>
          <p:cNvPr id="13315" name="Picture 2" descr="sampter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9430" y="381000"/>
            <a:ext cx="918897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Rectangle 3"/>
          <p:cNvSpPr>
            <a:spLocks noChangeArrowheads="1"/>
          </p:cNvSpPr>
          <p:nvPr/>
        </p:nvSpPr>
        <p:spPr bwMode="auto">
          <a:xfrm>
            <a:off x="3657600" y="6477000"/>
            <a:ext cx="4800600" cy="3810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a:solidFill>
                  <a:srgbClr val="FFFF99"/>
                </a:solidFill>
                <a:latin typeface="Comic Sans MS" panose="030F0702030302020204" pitchFamily="66" charset="0"/>
                <a:cs typeface="Arial" panose="020B0604020202020204" pitchFamily="34" charset="0"/>
              </a:rPr>
              <a:t>SAMPLING BREAKDOWN</a:t>
            </a:r>
          </a:p>
        </p:txBody>
      </p:sp>
    </p:spTree>
    <p:extLst>
      <p:ext uri="{BB962C8B-B14F-4D97-AF65-F5344CB8AC3E}">
        <p14:creationId xmlns:p14="http://schemas.microsoft.com/office/powerpoint/2010/main" val="2219183476"/>
      </p:ext>
    </p:extLst>
  </p:cSld>
  <p:clrMapOvr>
    <a:masterClrMapping/>
  </p:clrMapOvr>
  <p:transition advTm="53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81200" y="122239"/>
            <a:ext cx="7543800" cy="638175"/>
          </a:xfrm>
          <a:solidFill>
            <a:schemeClr val="accent2">
              <a:lumMod val="75000"/>
            </a:schemeClr>
          </a:solidFill>
        </p:spPr>
        <p:txBody>
          <a:bodyPr>
            <a:normAutofit/>
          </a:bodyPr>
          <a:lstStyle/>
          <a:p>
            <a:pPr>
              <a:defRPr/>
            </a:pPr>
            <a:r>
              <a:rPr lang="en-US" sz="3500" dirty="0">
                <a:solidFill>
                  <a:schemeClr val="bg1"/>
                </a:solidFill>
                <a:latin typeface="Comic Sans MS" pitchFamily="66" charset="0"/>
              </a:rPr>
              <a:t>Types of Samples</a:t>
            </a:r>
          </a:p>
        </p:txBody>
      </p:sp>
      <p:sp>
        <p:nvSpPr>
          <p:cNvPr id="12290" name="Slide Number Placeholder 5"/>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6099C33-C7A1-4A77-9223-170C6530CCCA}" type="slidenum">
              <a:rPr lang="en-US" altLang="en-US">
                <a:solidFill>
                  <a:srgbClr val="FFFFFF"/>
                </a:solidFill>
                <a:latin typeface="Franklin Gothic Book" panose="020B0503020102020204" pitchFamily="34" charset="0"/>
              </a:rPr>
              <a:pPr eaLnBrk="1" hangingPunct="1"/>
              <a:t>18</a:t>
            </a:fld>
            <a:endParaRPr lang="en-US" altLang="en-US">
              <a:solidFill>
                <a:srgbClr val="FFFFFF"/>
              </a:solidFill>
              <a:latin typeface="Franklin Gothic Book" panose="020B0503020102020204" pitchFamily="34" charset="0"/>
            </a:endParaRPr>
          </a:p>
        </p:txBody>
      </p:sp>
      <p:sp>
        <p:nvSpPr>
          <p:cNvPr id="15364" name="Rectangle 3"/>
          <p:cNvSpPr>
            <a:spLocks noGrp="1" noChangeArrowheads="1"/>
          </p:cNvSpPr>
          <p:nvPr>
            <p:ph sz="quarter" idx="1"/>
          </p:nvPr>
        </p:nvSpPr>
        <p:spPr>
          <a:xfrm>
            <a:off x="344774" y="793750"/>
            <a:ext cx="9180226" cy="2878840"/>
          </a:xfrm>
        </p:spPr>
        <p:txBody>
          <a:bodyPr/>
          <a:lstStyle/>
          <a:p>
            <a:pPr eaLnBrk="1" hangingPunct="1"/>
            <a:r>
              <a:rPr lang="en-US" altLang="en-US" dirty="0" smtClean="0">
                <a:solidFill>
                  <a:srgbClr val="0091DA"/>
                </a:solidFill>
                <a:latin typeface="Comic Sans MS" panose="030F0702030302020204" pitchFamily="66" charset="0"/>
              </a:rPr>
              <a:t>Probability (Random) Samples</a:t>
            </a:r>
            <a:endParaRPr lang="en-US" altLang="en-US" dirty="0" smtClean="0">
              <a:solidFill>
                <a:srgbClr val="0091DA"/>
              </a:solidFill>
              <a:latin typeface="Comic Sans MS" panose="030F0702030302020204" pitchFamily="66" charset="0"/>
              <a:sym typeface="Wingdings" panose="05000000000000000000" pitchFamily="2" charset="2"/>
            </a:endParaRPr>
          </a:p>
          <a:p>
            <a:pPr eaLnBrk="1" hangingPunct="1"/>
            <a:r>
              <a:rPr lang="en-US" altLang="en-US" sz="2400" dirty="0">
                <a:latin typeface="Comic Sans MS" panose="030F0702030302020204" pitchFamily="66" charset="0"/>
              </a:rPr>
              <a:t>Simple random sample</a:t>
            </a:r>
          </a:p>
          <a:p>
            <a:pPr lvl="1" eaLnBrk="1" hangingPunct="1"/>
            <a:r>
              <a:rPr lang="en-US" altLang="en-US" dirty="0" smtClean="0">
                <a:latin typeface="Comic Sans MS" panose="030F0702030302020204" pitchFamily="66" charset="0"/>
              </a:rPr>
              <a:t>Systematic random sample</a:t>
            </a:r>
          </a:p>
          <a:p>
            <a:pPr lvl="1" eaLnBrk="1" hangingPunct="1"/>
            <a:r>
              <a:rPr lang="en-US" altLang="en-US" dirty="0" smtClean="0">
                <a:latin typeface="Comic Sans MS" panose="030F0702030302020204" pitchFamily="66" charset="0"/>
              </a:rPr>
              <a:t>Stratified random sample</a:t>
            </a:r>
          </a:p>
          <a:p>
            <a:pPr lvl="1" eaLnBrk="1" hangingPunct="1"/>
            <a:r>
              <a:rPr lang="en-US" altLang="en-US" dirty="0" smtClean="0">
                <a:latin typeface="Comic Sans MS" panose="030F0702030302020204" pitchFamily="66" charset="0"/>
              </a:rPr>
              <a:t>Cluster </a:t>
            </a:r>
            <a:r>
              <a:rPr lang="en-US" altLang="en-US" dirty="0" smtClean="0">
                <a:latin typeface="Comic Sans MS" panose="030F0702030302020204" pitchFamily="66" charset="0"/>
              </a:rPr>
              <a:t>sample</a:t>
            </a:r>
          </a:p>
          <a:p>
            <a:pPr eaLnBrk="1" hangingPunct="1"/>
            <a:r>
              <a:rPr lang="en-US" altLang="en-US" dirty="0" smtClean="0">
                <a:solidFill>
                  <a:srgbClr val="0091DA"/>
                </a:solidFill>
                <a:latin typeface="Comic Sans MS" panose="030F0702030302020204" pitchFamily="66" charset="0"/>
              </a:rPr>
              <a:t>Non-Probability Samples: </a:t>
            </a:r>
            <a:r>
              <a:rPr lang="en-US" altLang="en-US" dirty="0" smtClean="0">
                <a:latin typeface="Comic Sans MS" panose="030F0702030302020204" pitchFamily="66" charset="0"/>
              </a:rPr>
              <a:t>Convenience sample</a:t>
            </a:r>
            <a:endParaRPr lang="en-US" altLang="en-US" dirty="0" smtClean="0">
              <a:latin typeface="Comic Sans MS" panose="030F0702030302020204" pitchFamily="66" charset="0"/>
            </a:endParaRPr>
          </a:p>
        </p:txBody>
      </p:sp>
      <p:sp>
        <p:nvSpPr>
          <p:cNvPr id="2" name="Rectangle 1"/>
          <p:cNvSpPr/>
          <p:nvPr/>
        </p:nvSpPr>
        <p:spPr>
          <a:xfrm>
            <a:off x="514662" y="3859968"/>
            <a:ext cx="10982794" cy="1101840"/>
          </a:xfrm>
          <a:prstGeom prst="rect">
            <a:avLst/>
          </a:prstGeom>
        </p:spPr>
        <p:txBody>
          <a:bodyPr wrap="square">
            <a:spAutoFit/>
          </a:bodyPr>
          <a:lstStyle/>
          <a:p>
            <a:pPr>
              <a:lnSpc>
                <a:spcPct val="80000"/>
              </a:lnSpc>
            </a:pPr>
            <a:r>
              <a:rPr lang="en-US" altLang="en-US" sz="2800" dirty="0">
                <a:latin typeface="Arial" panose="020B0604020202020204" pitchFamily="34" charset="0"/>
                <a:cs typeface="Arial" panose="020B0604020202020204" pitchFamily="34" charset="0"/>
              </a:rPr>
              <a:t>3 factors that influence sample </a:t>
            </a:r>
            <a:r>
              <a:rPr lang="en-US" altLang="en-US" sz="2800" dirty="0" smtClean="0">
                <a:latin typeface="Arial" panose="020B0604020202020204" pitchFamily="34" charset="0"/>
                <a:cs typeface="Arial" panose="020B0604020202020204" pitchFamily="34" charset="0"/>
              </a:rPr>
              <a:t>representativeness</a:t>
            </a:r>
            <a:endParaRPr lang="en-US" altLang="en-US" sz="2800" dirty="0">
              <a:latin typeface="Arial" panose="020B0604020202020204" pitchFamily="34" charset="0"/>
              <a:cs typeface="Arial" panose="020B0604020202020204" pitchFamily="34" charset="0"/>
            </a:endParaRPr>
          </a:p>
          <a:p>
            <a:pPr lvl="2">
              <a:lnSpc>
                <a:spcPct val="80000"/>
              </a:lnSpc>
            </a:pPr>
            <a:r>
              <a:rPr lang="en-US" altLang="en-US" dirty="0">
                <a:latin typeface="Arial" panose="020B0604020202020204" pitchFamily="34" charset="0"/>
                <a:cs typeface="Arial" panose="020B0604020202020204" pitchFamily="34" charset="0"/>
              </a:rPr>
              <a:t>Sampling procedure</a:t>
            </a:r>
          </a:p>
          <a:p>
            <a:pPr lvl="2">
              <a:lnSpc>
                <a:spcPct val="80000"/>
              </a:lnSpc>
            </a:pPr>
            <a:r>
              <a:rPr lang="en-US" altLang="en-US" dirty="0">
                <a:latin typeface="Arial" panose="020B0604020202020204" pitchFamily="34" charset="0"/>
                <a:cs typeface="Arial" panose="020B0604020202020204" pitchFamily="34" charset="0"/>
              </a:rPr>
              <a:t>Sample size</a:t>
            </a:r>
          </a:p>
          <a:p>
            <a:pPr lvl="2">
              <a:lnSpc>
                <a:spcPct val="80000"/>
              </a:lnSpc>
            </a:pPr>
            <a:r>
              <a:rPr lang="en-US" altLang="en-US" dirty="0">
                <a:latin typeface="Arial" panose="020B0604020202020204" pitchFamily="34" charset="0"/>
                <a:cs typeface="Arial" panose="020B0604020202020204" pitchFamily="34" charset="0"/>
              </a:rPr>
              <a:t>Participation (response)</a:t>
            </a:r>
          </a:p>
        </p:txBody>
      </p:sp>
    </p:spTree>
    <p:extLst>
      <p:ext uri="{BB962C8B-B14F-4D97-AF65-F5344CB8AC3E}">
        <p14:creationId xmlns:p14="http://schemas.microsoft.com/office/powerpoint/2010/main" val="188338394"/>
      </p:ext>
    </p:extLst>
  </p:cSld>
  <p:clrMapOvr>
    <a:masterClrMapping/>
  </p:clrMapOvr>
  <p:transition advTm="624"/>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
          <p:cNvSpPr>
            <a:spLocks noChangeShapeType="1"/>
          </p:cNvSpPr>
          <p:nvPr/>
        </p:nvSpPr>
        <p:spPr bwMode="auto">
          <a:xfrm>
            <a:off x="1524000" y="836712"/>
            <a:ext cx="9144000" cy="0"/>
          </a:xfrm>
          <a:prstGeom prst="line">
            <a:avLst/>
          </a:prstGeom>
          <a:noFill/>
          <a:ln w="38100">
            <a:solidFill>
              <a:srgbClr val="FF0000"/>
            </a:solidFill>
            <a:round/>
            <a:headEnd/>
            <a:tailEnd/>
          </a:ln>
        </p:spPr>
        <p:txBody>
          <a:bodyPr wrap="none" anchor="ctr"/>
          <a:lstStyle/>
          <a:p>
            <a:endParaRPr lang="ar-SA"/>
          </a:p>
        </p:txBody>
      </p:sp>
      <p:sp>
        <p:nvSpPr>
          <p:cNvPr id="3" name="Rectangle 3"/>
          <p:cNvSpPr>
            <a:spLocks noChangeArrowheads="1"/>
          </p:cNvSpPr>
          <p:nvPr/>
        </p:nvSpPr>
        <p:spPr bwMode="auto">
          <a:xfrm>
            <a:off x="1919536" y="0"/>
            <a:ext cx="8424936" cy="707886"/>
          </a:xfrm>
          <a:prstGeom prst="rect">
            <a:avLst/>
          </a:prstGeom>
          <a:noFill/>
          <a:ln w="9525">
            <a:noFill/>
            <a:miter lim="800000"/>
            <a:headEnd/>
            <a:tailEnd/>
          </a:ln>
        </p:spPr>
        <p:txBody>
          <a:bodyPr wrap="square">
            <a:spAutoFit/>
          </a:bodyPr>
          <a:lstStyle/>
          <a:p>
            <a:pPr algn="ctr"/>
            <a:r>
              <a:rPr lang="en-US" sz="4000" b="1" dirty="0">
                <a:solidFill>
                  <a:srgbClr val="C00000"/>
                </a:solidFill>
              </a:rPr>
              <a:t>Methods</a:t>
            </a:r>
            <a:endParaRPr lang="en-GB" sz="3200" dirty="0"/>
          </a:p>
        </p:txBody>
      </p:sp>
      <p:graphicFrame>
        <p:nvGraphicFramePr>
          <p:cNvPr id="9" name="Diagram 8"/>
          <p:cNvGraphicFramePr/>
          <p:nvPr/>
        </p:nvGraphicFramePr>
        <p:xfrm>
          <a:off x="1775520" y="980728"/>
          <a:ext cx="2232248" cy="53057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Rounded Rectangle 14"/>
          <p:cNvSpPr/>
          <p:nvPr/>
        </p:nvSpPr>
        <p:spPr>
          <a:xfrm>
            <a:off x="4583832" y="980728"/>
            <a:ext cx="6084169" cy="1152128"/>
          </a:xfrm>
          <a:prstGeom prst="roundRect">
            <a:avLst/>
          </a:prstGeom>
          <a:noFill/>
          <a:ln>
            <a:noFill/>
          </a:ln>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9" name="Rounded Rectangle 4"/>
          <p:cNvSpPr/>
          <p:nvPr/>
        </p:nvSpPr>
        <p:spPr>
          <a:xfrm>
            <a:off x="4095736" y="4143380"/>
            <a:ext cx="7626572" cy="11430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38100" rIns="76200" bIns="38100" numCol="1" spcCol="1270" anchor="ctr" anchorCtr="0">
            <a:noAutofit/>
          </a:bodyPr>
          <a:lstStyle/>
          <a:p>
            <a:pPr algn="just" rtl="0"/>
            <a:r>
              <a:rPr lang="en-US" sz="2000" dirty="0">
                <a:solidFill>
                  <a:schemeClr val="tx1"/>
                </a:solidFill>
              </a:rPr>
              <a:t>Describe new methods in enough detail that another researcher can reproduce your experiment. Describe established methods briefly, and simply cite a reference where readers can find more detail</a:t>
            </a:r>
          </a:p>
        </p:txBody>
      </p:sp>
      <p:sp>
        <p:nvSpPr>
          <p:cNvPr id="21" name="Rounded Rectangle 20"/>
          <p:cNvSpPr/>
          <p:nvPr/>
        </p:nvSpPr>
        <p:spPr>
          <a:xfrm>
            <a:off x="4079773" y="980728"/>
            <a:ext cx="6588224" cy="1728192"/>
          </a:xfrm>
          <a:prstGeom prst="roundRect">
            <a:avLst/>
          </a:prstGeom>
          <a:noFill/>
          <a:ln>
            <a:noFill/>
          </a:ln>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7" name="Rectangle 16"/>
          <p:cNvSpPr/>
          <p:nvPr/>
        </p:nvSpPr>
        <p:spPr>
          <a:xfrm>
            <a:off x="4238612" y="5429265"/>
            <a:ext cx="7483696" cy="1015663"/>
          </a:xfrm>
          <a:prstGeom prst="rect">
            <a:avLst/>
          </a:prstGeom>
        </p:spPr>
        <p:txBody>
          <a:bodyPr wrap="square">
            <a:spAutoFit/>
          </a:bodyPr>
          <a:lstStyle/>
          <a:p>
            <a:pPr algn="just" rtl="0"/>
            <a:r>
              <a:rPr lang="en-US" sz="2000" dirty="0"/>
              <a:t>State </a:t>
            </a:r>
            <a:r>
              <a:rPr lang="en-US" sz="2000" b="1" dirty="0"/>
              <a:t>all</a:t>
            </a:r>
            <a:r>
              <a:rPr lang="en-US" sz="2000" dirty="0"/>
              <a:t> statistical tests and parameters</a:t>
            </a:r>
          </a:p>
          <a:p>
            <a:pPr algn="just" rtl="0"/>
            <a:r>
              <a:rPr lang="en-US" sz="2000" dirty="0"/>
              <a:t>Ordinary ones without comments, </a:t>
            </a:r>
          </a:p>
          <a:p>
            <a:pPr algn="just" rtl="0"/>
            <a:r>
              <a:rPr lang="en-US" sz="2000" dirty="0"/>
              <a:t>Advanced or unusual ones require citation</a:t>
            </a:r>
            <a:endParaRPr lang="ar-SA" sz="2000" dirty="0"/>
          </a:p>
        </p:txBody>
      </p:sp>
      <p:sp>
        <p:nvSpPr>
          <p:cNvPr id="20" name="Rounded Rectangle 4"/>
          <p:cNvSpPr/>
          <p:nvPr/>
        </p:nvSpPr>
        <p:spPr>
          <a:xfrm>
            <a:off x="4151784" y="1094764"/>
            <a:ext cx="7570524" cy="12097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38100" rIns="76200" bIns="38100" numCol="1" spcCol="1270" anchor="ctr" anchorCtr="0">
            <a:noAutofit/>
          </a:bodyPr>
          <a:lstStyle/>
          <a:p>
            <a:pPr algn="just" rtl="0"/>
            <a:r>
              <a:rPr lang="en-US" sz="2000" i="1" dirty="0">
                <a:solidFill>
                  <a:schemeClr val="tx1"/>
                </a:solidFill>
              </a:rPr>
              <a:t>Intervention(s) or Main exposure(s). </a:t>
            </a:r>
            <a:r>
              <a:rPr lang="en-US" sz="2000" dirty="0" smtClean="0">
                <a:solidFill>
                  <a:schemeClr val="tx1"/>
                </a:solidFill>
              </a:rPr>
              <a:t>include </a:t>
            </a:r>
            <a:r>
              <a:rPr lang="en-US" sz="2000" dirty="0">
                <a:solidFill>
                  <a:schemeClr val="tx1"/>
                </a:solidFill>
              </a:rPr>
              <a:t>interventions that were controlled by the investigators or exposures that the investigators measured but did not manipulate</a:t>
            </a:r>
            <a:r>
              <a:rPr lang="en-US" sz="2400" dirty="0">
                <a:solidFill>
                  <a:schemeClr val="tx1"/>
                </a:solidFill>
              </a:rPr>
              <a:t>, </a:t>
            </a:r>
            <a:endParaRPr lang="ar-SA" sz="2400" dirty="0">
              <a:solidFill>
                <a:schemeClr val="tx1"/>
              </a:solidFill>
            </a:endParaRPr>
          </a:p>
        </p:txBody>
      </p:sp>
      <p:sp>
        <p:nvSpPr>
          <p:cNvPr id="10" name="Rectangle 9"/>
          <p:cNvSpPr/>
          <p:nvPr/>
        </p:nvSpPr>
        <p:spPr>
          <a:xfrm>
            <a:off x="4238612" y="2714621"/>
            <a:ext cx="7483696" cy="1200329"/>
          </a:xfrm>
          <a:prstGeom prst="rect">
            <a:avLst/>
          </a:prstGeom>
        </p:spPr>
        <p:txBody>
          <a:bodyPr wrap="square">
            <a:spAutoFit/>
          </a:bodyPr>
          <a:lstStyle/>
          <a:p>
            <a:pPr algn="just" rtl="0"/>
            <a:r>
              <a:rPr lang="en-US" dirty="0"/>
              <a:t>Describe new methods in enough detail that another researcher can reproduce your experiment. Describe established methods briefly, and simply cite a reference where readers can find more detail. Report reliability and validity and moreover, if you test it </a:t>
            </a:r>
          </a:p>
        </p:txBody>
      </p:sp>
    </p:spTree>
    <p:extLst>
      <p:ext uri="{BB962C8B-B14F-4D97-AF65-F5344CB8AC3E}">
        <p14:creationId xmlns:p14="http://schemas.microsoft.com/office/powerpoint/2010/main" val="5611437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
          <p:cNvSpPr>
            <a:spLocks noChangeShapeType="1"/>
          </p:cNvSpPr>
          <p:nvPr/>
        </p:nvSpPr>
        <p:spPr bwMode="auto">
          <a:xfrm>
            <a:off x="1524000" y="836712"/>
            <a:ext cx="9144000" cy="0"/>
          </a:xfrm>
          <a:prstGeom prst="line">
            <a:avLst/>
          </a:prstGeom>
          <a:noFill/>
          <a:ln w="38100">
            <a:solidFill>
              <a:srgbClr val="FF0000"/>
            </a:solidFill>
            <a:round/>
            <a:headEnd/>
            <a:tailEnd/>
          </a:ln>
        </p:spPr>
        <p:txBody>
          <a:bodyPr wrap="none" anchor="ctr"/>
          <a:lstStyle/>
          <a:p>
            <a:endParaRPr lang="ar-SA"/>
          </a:p>
        </p:txBody>
      </p:sp>
      <p:sp>
        <p:nvSpPr>
          <p:cNvPr id="3" name="Rectangle 3"/>
          <p:cNvSpPr>
            <a:spLocks noChangeArrowheads="1"/>
          </p:cNvSpPr>
          <p:nvPr/>
        </p:nvSpPr>
        <p:spPr bwMode="auto">
          <a:xfrm>
            <a:off x="1919536" y="0"/>
            <a:ext cx="8424936" cy="707886"/>
          </a:xfrm>
          <a:prstGeom prst="rect">
            <a:avLst/>
          </a:prstGeom>
          <a:noFill/>
          <a:ln w="9525">
            <a:noFill/>
            <a:miter lim="800000"/>
            <a:headEnd/>
            <a:tailEnd/>
          </a:ln>
        </p:spPr>
        <p:txBody>
          <a:bodyPr wrap="square">
            <a:spAutoFit/>
          </a:bodyPr>
          <a:lstStyle/>
          <a:p>
            <a:pPr algn="ctr"/>
            <a:r>
              <a:rPr lang="en-US" sz="4000" b="1" dirty="0">
                <a:solidFill>
                  <a:srgbClr val="C00000"/>
                </a:solidFill>
              </a:rPr>
              <a:t>Methods</a:t>
            </a:r>
            <a:endParaRPr lang="en-GB" sz="3200" dirty="0"/>
          </a:p>
        </p:txBody>
      </p:sp>
      <p:graphicFrame>
        <p:nvGraphicFramePr>
          <p:cNvPr id="9" name="Diagram 8"/>
          <p:cNvGraphicFramePr/>
          <p:nvPr>
            <p:extLst>
              <p:ext uri="{D42A27DB-BD31-4B8C-83A1-F6EECF244321}">
                <p14:modId xmlns:p14="http://schemas.microsoft.com/office/powerpoint/2010/main" val="897952483"/>
              </p:ext>
            </p:extLst>
          </p:nvPr>
        </p:nvGraphicFramePr>
        <p:xfrm>
          <a:off x="1524000" y="1124744"/>
          <a:ext cx="2232248"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Rounded Rectangle 14"/>
          <p:cNvSpPr/>
          <p:nvPr/>
        </p:nvSpPr>
        <p:spPr>
          <a:xfrm>
            <a:off x="4583832" y="980728"/>
            <a:ext cx="6084168" cy="1152128"/>
          </a:xfrm>
          <a:prstGeom prst="roundRect">
            <a:avLst/>
          </a:prstGeom>
          <a:noFill/>
          <a:ln>
            <a:noFill/>
          </a:ln>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8" name="Rounded Rectangle 17"/>
          <p:cNvSpPr/>
          <p:nvPr/>
        </p:nvSpPr>
        <p:spPr>
          <a:xfrm>
            <a:off x="5255908" y="2990656"/>
            <a:ext cx="4320481" cy="1014408"/>
          </a:xfrm>
          <a:prstGeom prst="roundRect">
            <a:avLst/>
          </a:prstGeom>
          <a:noFill/>
          <a:ln>
            <a:noFill/>
          </a:ln>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21" name="Rounded Rectangle 20"/>
          <p:cNvSpPr/>
          <p:nvPr/>
        </p:nvSpPr>
        <p:spPr>
          <a:xfrm>
            <a:off x="4079776" y="4437112"/>
            <a:ext cx="6588224" cy="2160240"/>
          </a:xfrm>
          <a:prstGeom prst="roundRect">
            <a:avLst/>
          </a:prstGeom>
          <a:noFill/>
          <a:ln>
            <a:noFill/>
          </a:ln>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26" name="Rounded Rectangle 4"/>
          <p:cNvSpPr/>
          <p:nvPr/>
        </p:nvSpPr>
        <p:spPr>
          <a:xfrm>
            <a:off x="4061504" y="1214423"/>
            <a:ext cx="6606496" cy="10396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38100" rIns="76200" bIns="38100" numCol="1" spcCol="1270" anchor="ctr" anchorCtr="0">
            <a:noAutofit/>
          </a:bodyPr>
          <a:lstStyle/>
          <a:p>
            <a:pPr lvl="0" algn="just"/>
            <a:r>
              <a:rPr lang="en-US" sz="2000" dirty="0">
                <a:solidFill>
                  <a:schemeClr val="tx1"/>
                </a:solidFill>
              </a:rPr>
              <a:t>Few words can usually do the job.</a:t>
            </a:r>
          </a:p>
          <a:p>
            <a:pPr algn="just" rtl="0"/>
            <a:r>
              <a:rPr lang="en-US" sz="2000" dirty="0" smtClean="0">
                <a:solidFill>
                  <a:schemeClr val="tx1"/>
                </a:solidFill>
              </a:rPr>
              <a:t>Place </a:t>
            </a:r>
            <a:r>
              <a:rPr lang="en-US" sz="2000" dirty="0">
                <a:solidFill>
                  <a:schemeClr val="tx1"/>
                </a:solidFill>
              </a:rPr>
              <a:t>and time; where &amp; when the participants were selected. </a:t>
            </a:r>
            <a:endParaRPr lang="ar-SA" sz="800" dirty="0">
              <a:solidFill>
                <a:schemeClr val="tx1"/>
              </a:solidFill>
            </a:endParaRPr>
          </a:p>
        </p:txBody>
      </p:sp>
      <p:sp>
        <p:nvSpPr>
          <p:cNvPr id="28" name="Rounded Rectangle 4"/>
          <p:cNvSpPr/>
          <p:nvPr/>
        </p:nvSpPr>
        <p:spPr>
          <a:xfrm>
            <a:off x="4095736" y="4365105"/>
            <a:ext cx="6572264" cy="179248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38100" rIns="76200" bIns="38100" numCol="1" spcCol="1270" anchor="ctr" anchorCtr="0">
            <a:noAutofit/>
          </a:bodyPr>
          <a:lstStyle/>
          <a:p>
            <a:pPr algn="just" rtl="0">
              <a:buFont typeface="Wingdings" pitchFamily="2" charset="2"/>
              <a:buChar char="Ø"/>
            </a:pPr>
            <a:r>
              <a:rPr lang="en-US" sz="2000" dirty="0">
                <a:solidFill>
                  <a:schemeClr val="tx1"/>
                </a:solidFill>
              </a:rPr>
              <a:t>Who was studied, &amp; how many were studied?</a:t>
            </a:r>
          </a:p>
          <a:p>
            <a:pPr algn="just" rtl="0">
              <a:buFont typeface="Wingdings" pitchFamily="2" charset="2"/>
              <a:buChar char="Ø"/>
            </a:pPr>
            <a:r>
              <a:rPr lang="en-US" sz="2000" dirty="0">
                <a:solidFill>
                  <a:schemeClr val="tx1"/>
                </a:solidFill>
              </a:rPr>
              <a:t>Describe important eligibility criteria </a:t>
            </a:r>
          </a:p>
          <a:p>
            <a:pPr algn="just" rtl="0">
              <a:buFont typeface="Wingdings" pitchFamily="2" charset="2"/>
              <a:buChar char="Ø"/>
            </a:pPr>
            <a:r>
              <a:rPr lang="en-US" sz="2000" dirty="0">
                <a:solidFill>
                  <a:schemeClr val="tx1"/>
                </a:solidFill>
              </a:rPr>
              <a:t>Refusal to participate, dropouts, &amp; missing information</a:t>
            </a:r>
          </a:p>
          <a:p>
            <a:pPr lvl="0" algn="just" rtl="0">
              <a:buFont typeface="Wingdings" pitchFamily="2" charset="2"/>
              <a:buChar char="Ø"/>
            </a:pPr>
            <a:r>
              <a:rPr lang="en-US" sz="2000" b="1" i="1" dirty="0">
                <a:solidFill>
                  <a:srgbClr val="FF0000"/>
                </a:solidFill>
              </a:rPr>
              <a:t>Randomization, Sampling  &amp; Power analysi</a:t>
            </a:r>
            <a:r>
              <a:rPr lang="en-US" sz="1600" b="1" i="1" dirty="0">
                <a:solidFill>
                  <a:srgbClr val="FF0000"/>
                </a:solidFill>
              </a:rPr>
              <a:t>s</a:t>
            </a:r>
            <a:endParaRPr lang="ar-SA" sz="2000" b="1" i="1" dirty="0">
              <a:solidFill>
                <a:srgbClr val="FF0000"/>
              </a:solidFill>
            </a:endParaRPr>
          </a:p>
          <a:p>
            <a:pPr algn="just" rtl="0"/>
            <a:r>
              <a:rPr lang="en-US" sz="2400" dirty="0">
                <a:solidFill>
                  <a:schemeClr val="tx1"/>
                </a:solidFill>
              </a:rPr>
              <a:t> </a:t>
            </a:r>
            <a:endParaRPr lang="ar-SA" sz="2400" dirty="0">
              <a:solidFill>
                <a:schemeClr val="tx1"/>
              </a:solidFill>
            </a:endParaRPr>
          </a:p>
        </p:txBody>
      </p:sp>
    </p:spTree>
    <p:extLst>
      <p:ext uri="{BB962C8B-B14F-4D97-AF65-F5344CB8AC3E}">
        <p14:creationId xmlns:p14="http://schemas.microsoft.com/office/powerpoint/2010/main" val="42210125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
          <p:cNvSpPr>
            <a:spLocks noChangeShapeType="1"/>
          </p:cNvSpPr>
          <p:nvPr/>
        </p:nvSpPr>
        <p:spPr bwMode="auto">
          <a:xfrm>
            <a:off x="1524000" y="764704"/>
            <a:ext cx="9144000" cy="0"/>
          </a:xfrm>
          <a:prstGeom prst="line">
            <a:avLst/>
          </a:prstGeom>
          <a:noFill/>
          <a:ln w="38100">
            <a:solidFill>
              <a:srgbClr val="FFC000"/>
            </a:solidFill>
            <a:round/>
            <a:headEnd/>
            <a:tailEnd/>
          </a:ln>
        </p:spPr>
        <p:txBody>
          <a:bodyPr wrap="none" anchor="ctr"/>
          <a:lstStyle/>
          <a:p>
            <a:endParaRPr lang="ar-SA"/>
          </a:p>
        </p:txBody>
      </p:sp>
      <p:sp>
        <p:nvSpPr>
          <p:cNvPr id="3" name="Rectangle 3"/>
          <p:cNvSpPr>
            <a:spLocks noChangeArrowheads="1"/>
          </p:cNvSpPr>
          <p:nvPr/>
        </p:nvSpPr>
        <p:spPr bwMode="auto">
          <a:xfrm>
            <a:off x="1919536" y="1"/>
            <a:ext cx="8424936" cy="646331"/>
          </a:xfrm>
          <a:prstGeom prst="rect">
            <a:avLst/>
          </a:prstGeom>
          <a:noFill/>
          <a:ln w="9525">
            <a:noFill/>
            <a:miter lim="800000"/>
            <a:headEnd/>
            <a:tailEnd/>
          </a:ln>
        </p:spPr>
        <p:txBody>
          <a:bodyPr wrap="square">
            <a:spAutoFit/>
          </a:bodyPr>
          <a:lstStyle/>
          <a:p>
            <a:pPr algn="ctr"/>
            <a:r>
              <a:rPr lang="en-US" sz="3600" b="1" dirty="0" smtClean="0">
                <a:solidFill>
                  <a:srgbClr val="C00000"/>
                </a:solidFill>
              </a:rPr>
              <a:t>Methodology  </a:t>
            </a:r>
            <a:endParaRPr lang="en-GB" sz="2800" dirty="0"/>
          </a:p>
        </p:txBody>
      </p:sp>
      <p:sp>
        <p:nvSpPr>
          <p:cNvPr id="4" name="Rectangle 3"/>
          <p:cNvSpPr>
            <a:spLocks noChangeArrowheads="1"/>
          </p:cNvSpPr>
          <p:nvPr/>
        </p:nvSpPr>
        <p:spPr bwMode="auto">
          <a:xfrm>
            <a:off x="764498" y="1052737"/>
            <a:ext cx="10927830" cy="5016758"/>
          </a:xfrm>
          <a:prstGeom prst="rect">
            <a:avLst/>
          </a:prstGeom>
          <a:noFill/>
          <a:ln w="9525">
            <a:noFill/>
            <a:miter lim="800000"/>
            <a:headEnd/>
            <a:tailEnd/>
          </a:ln>
        </p:spPr>
        <p:txBody>
          <a:bodyPr wrap="square">
            <a:spAutoFit/>
          </a:bodyPr>
          <a:lstStyle/>
          <a:p>
            <a:pPr algn="just" rtl="0"/>
            <a:r>
              <a:rPr lang="en-US" sz="2000" dirty="0"/>
              <a:t>It is first section of the paper in which subheadings should be used .</a:t>
            </a:r>
          </a:p>
          <a:p>
            <a:pPr algn="just" rtl="0"/>
            <a:endParaRPr lang="en-US" sz="2000" dirty="0"/>
          </a:p>
          <a:p>
            <a:pPr algn="just" rtl="0"/>
            <a:r>
              <a:rPr lang="en-US" sz="2000" b="1" i="1" dirty="0">
                <a:solidFill>
                  <a:srgbClr val="FF0000"/>
                </a:solidFill>
              </a:rPr>
              <a:t>Cut and-past from previous work of the author(s), not somebody else’s.</a:t>
            </a:r>
          </a:p>
          <a:p>
            <a:pPr algn="just" rtl="0"/>
            <a:endParaRPr lang="en-US" sz="2000" dirty="0"/>
          </a:p>
          <a:p>
            <a:pPr algn="just" rtl="0"/>
            <a:r>
              <a:rPr lang="en-US" sz="2000" dirty="0"/>
              <a:t>Enough information must be given so that the models/experiments can be reproduced. </a:t>
            </a:r>
          </a:p>
          <a:p>
            <a:pPr algn="just" rtl="0"/>
            <a:endParaRPr lang="en-US" sz="2000" dirty="0"/>
          </a:p>
          <a:p>
            <a:pPr algn="just" rtl="0"/>
            <a:r>
              <a:rPr lang="en-US" sz="2000" dirty="0"/>
              <a:t>If new measures, methods describe in detail. </a:t>
            </a:r>
          </a:p>
          <a:p>
            <a:pPr algn="just" rtl="0"/>
            <a:endParaRPr lang="en-US" sz="2000" dirty="0"/>
          </a:p>
          <a:p>
            <a:pPr algn="just" rtl="0"/>
            <a:r>
              <a:rPr lang="en-US" sz="2000" dirty="0"/>
              <a:t>If the method  has been previously published in a scientific journal,  only the reference should be given with some identification. </a:t>
            </a:r>
          </a:p>
          <a:p>
            <a:pPr algn="just" rtl="0"/>
            <a:endParaRPr lang="en-US" sz="2000" dirty="0"/>
          </a:p>
          <a:p>
            <a:pPr algn="just" rtl="0"/>
            <a:r>
              <a:rPr lang="en-US" sz="2000" dirty="0"/>
              <a:t>Don’t mix some of the results in this section.</a:t>
            </a:r>
          </a:p>
          <a:p>
            <a:pPr algn="just" rtl="0"/>
            <a:endParaRPr lang="en-US" sz="2000" dirty="0"/>
          </a:p>
          <a:p>
            <a:pPr algn="just" rtl="0"/>
            <a:r>
              <a:rPr lang="en-US" sz="2000" b="1" i="1" dirty="0">
                <a:solidFill>
                  <a:srgbClr val="FF0000"/>
                </a:solidFill>
              </a:rPr>
              <a:t>Write in the </a:t>
            </a:r>
            <a:r>
              <a:rPr lang="en-US" sz="2000" b="1" i="1" dirty="0" smtClean="0">
                <a:solidFill>
                  <a:srgbClr val="FF0000"/>
                </a:solidFill>
              </a:rPr>
              <a:t>Future  (Past) </a:t>
            </a:r>
            <a:r>
              <a:rPr lang="en-US" sz="2000" b="1" i="1" dirty="0" smtClean="0">
                <a:solidFill>
                  <a:srgbClr val="FF0000"/>
                </a:solidFill>
              </a:rPr>
              <a:t>tense</a:t>
            </a:r>
            <a:endParaRPr lang="en-US" sz="2000" b="1" i="1" dirty="0">
              <a:solidFill>
                <a:srgbClr val="FF0000"/>
              </a:solidFill>
            </a:endParaRPr>
          </a:p>
          <a:p>
            <a:pPr algn="just" rtl="0"/>
            <a:endParaRPr lang="en-US" sz="2000" dirty="0"/>
          </a:p>
          <a:p>
            <a:pPr algn="just" rtl="0"/>
            <a:r>
              <a:rPr lang="en-US" sz="2000" dirty="0"/>
              <a:t>Avoid use of trades names (usually generic or chemical name)</a:t>
            </a:r>
            <a:endParaRPr lang="en-US" sz="2400" dirty="0"/>
          </a:p>
        </p:txBody>
      </p:sp>
    </p:spTree>
    <p:extLst>
      <p:ext uri="{BB962C8B-B14F-4D97-AF65-F5344CB8AC3E}">
        <p14:creationId xmlns:p14="http://schemas.microsoft.com/office/powerpoint/2010/main" val="4000371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316" name="AutoShape 84"/>
          <p:cNvSpPr>
            <a:spLocks noChangeArrowheads="1"/>
          </p:cNvSpPr>
          <p:nvPr/>
        </p:nvSpPr>
        <p:spPr bwMode="auto">
          <a:xfrm>
            <a:off x="1774826" y="3068638"/>
            <a:ext cx="360363" cy="1511300"/>
          </a:xfrm>
          <a:prstGeom prst="downArrow">
            <a:avLst>
              <a:gd name="adj1" fmla="val 50000"/>
              <a:gd name="adj2" fmla="val 104846"/>
            </a:avLst>
          </a:prstGeom>
          <a:gradFill rotWithShape="1">
            <a:gsLst>
              <a:gs pos="0">
                <a:srgbClr val="FFFFFF"/>
              </a:gs>
              <a:gs pos="100000">
                <a:srgbClr val="33CCCC"/>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a:latin typeface="Times New Roman" charset="0"/>
              <a:ea typeface="ＭＳ Ｐゴシック" charset="0"/>
            </a:endParaRPr>
          </a:p>
        </p:txBody>
      </p:sp>
      <p:sp>
        <p:nvSpPr>
          <p:cNvPr id="95309" name="AutoShape 77"/>
          <p:cNvSpPr>
            <a:spLocks noChangeArrowheads="1"/>
          </p:cNvSpPr>
          <p:nvPr/>
        </p:nvSpPr>
        <p:spPr bwMode="auto">
          <a:xfrm>
            <a:off x="8904289" y="4346575"/>
            <a:ext cx="358775" cy="649288"/>
          </a:xfrm>
          <a:prstGeom prst="downArrow">
            <a:avLst>
              <a:gd name="adj1" fmla="val 50000"/>
              <a:gd name="adj2" fmla="val 45243"/>
            </a:avLst>
          </a:prstGeom>
          <a:gradFill rotWithShape="1">
            <a:gsLst>
              <a:gs pos="0">
                <a:srgbClr val="FFFFFF"/>
              </a:gs>
              <a:gs pos="100000">
                <a:srgbClr val="33CCCC"/>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a:latin typeface="Times New Roman" charset="0"/>
              <a:ea typeface="ＭＳ Ｐゴシック" charset="0"/>
            </a:endParaRPr>
          </a:p>
        </p:txBody>
      </p:sp>
      <p:sp>
        <p:nvSpPr>
          <p:cNvPr id="95308" name="AutoShape 76"/>
          <p:cNvSpPr>
            <a:spLocks noChangeArrowheads="1"/>
          </p:cNvSpPr>
          <p:nvPr/>
        </p:nvSpPr>
        <p:spPr bwMode="auto">
          <a:xfrm>
            <a:off x="8904289" y="3573464"/>
            <a:ext cx="358775" cy="433387"/>
          </a:xfrm>
          <a:prstGeom prst="downArrow">
            <a:avLst>
              <a:gd name="adj1" fmla="val 50000"/>
              <a:gd name="adj2" fmla="val 30199"/>
            </a:avLst>
          </a:prstGeom>
          <a:gradFill rotWithShape="1">
            <a:gsLst>
              <a:gs pos="0">
                <a:srgbClr val="FFFFFF"/>
              </a:gs>
              <a:gs pos="100000">
                <a:srgbClr val="33CCCC"/>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a:latin typeface="Times New Roman" charset="0"/>
              <a:ea typeface="ＭＳ Ｐゴシック" charset="0"/>
            </a:endParaRPr>
          </a:p>
        </p:txBody>
      </p:sp>
      <p:sp>
        <p:nvSpPr>
          <p:cNvPr id="95310" name="AutoShape 78"/>
          <p:cNvSpPr>
            <a:spLocks noChangeArrowheads="1"/>
          </p:cNvSpPr>
          <p:nvPr/>
        </p:nvSpPr>
        <p:spPr bwMode="auto">
          <a:xfrm>
            <a:off x="8904289" y="2870200"/>
            <a:ext cx="358775" cy="433388"/>
          </a:xfrm>
          <a:prstGeom prst="downArrow">
            <a:avLst>
              <a:gd name="adj1" fmla="val 50000"/>
              <a:gd name="adj2" fmla="val 30199"/>
            </a:avLst>
          </a:prstGeom>
          <a:gradFill rotWithShape="1">
            <a:gsLst>
              <a:gs pos="0">
                <a:srgbClr val="FFFFFF"/>
              </a:gs>
              <a:gs pos="100000">
                <a:srgbClr val="33CCCC"/>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a:latin typeface="Times New Roman" charset="0"/>
              <a:ea typeface="ＭＳ Ｐゴシック" charset="0"/>
            </a:endParaRPr>
          </a:p>
        </p:txBody>
      </p:sp>
      <p:sp>
        <p:nvSpPr>
          <p:cNvPr id="95306" name="AutoShape 74"/>
          <p:cNvSpPr>
            <a:spLocks noChangeArrowheads="1"/>
          </p:cNvSpPr>
          <p:nvPr/>
        </p:nvSpPr>
        <p:spPr bwMode="auto">
          <a:xfrm>
            <a:off x="8904289" y="1916114"/>
            <a:ext cx="358775" cy="649287"/>
          </a:xfrm>
          <a:prstGeom prst="downArrow">
            <a:avLst>
              <a:gd name="adj1" fmla="val 50000"/>
              <a:gd name="adj2" fmla="val 45243"/>
            </a:avLst>
          </a:prstGeom>
          <a:gradFill rotWithShape="1">
            <a:gsLst>
              <a:gs pos="0">
                <a:srgbClr val="FFFFFF"/>
              </a:gs>
              <a:gs pos="100000">
                <a:srgbClr val="33CCCC"/>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a:latin typeface="Times New Roman" charset="0"/>
              <a:ea typeface="ＭＳ Ｐゴシック" charset="0"/>
            </a:endParaRPr>
          </a:p>
        </p:txBody>
      </p:sp>
      <p:sp>
        <p:nvSpPr>
          <p:cNvPr id="95303" name="AutoShape 71"/>
          <p:cNvSpPr>
            <a:spLocks noChangeArrowheads="1"/>
          </p:cNvSpPr>
          <p:nvPr/>
        </p:nvSpPr>
        <p:spPr bwMode="auto">
          <a:xfrm>
            <a:off x="6096000" y="3789363"/>
            <a:ext cx="217488" cy="431800"/>
          </a:xfrm>
          <a:prstGeom prst="downArrow">
            <a:avLst>
              <a:gd name="adj1" fmla="val 50000"/>
              <a:gd name="adj2" fmla="val 49635"/>
            </a:avLst>
          </a:prstGeom>
          <a:gradFill rotWithShape="1">
            <a:gsLst>
              <a:gs pos="0">
                <a:srgbClr val="FFFFFF"/>
              </a:gs>
              <a:gs pos="100000">
                <a:srgbClr val="33CCCC"/>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a:latin typeface="Times New Roman" charset="0"/>
              <a:ea typeface="ＭＳ Ｐゴシック" charset="0"/>
            </a:endParaRPr>
          </a:p>
        </p:txBody>
      </p:sp>
      <p:sp>
        <p:nvSpPr>
          <p:cNvPr id="95302" name="AutoShape 70"/>
          <p:cNvSpPr>
            <a:spLocks noChangeArrowheads="1"/>
          </p:cNvSpPr>
          <p:nvPr/>
        </p:nvSpPr>
        <p:spPr bwMode="auto">
          <a:xfrm>
            <a:off x="6535739" y="3016250"/>
            <a:ext cx="217487" cy="431800"/>
          </a:xfrm>
          <a:prstGeom prst="downArrow">
            <a:avLst>
              <a:gd name="adj1" fmla="val 50000"/>
              <a:gd name="adj2" fmla="val 49635"/>
            </a:avLst>
          </a:prstGeom>
          <a:gradFill rotWithShape="1">
            <a:gsLst>
              <a:gs pos="0">
                <a:srgbClr val="FFFFFF"/>
              </a:gs>
              <a:gs pos="100000">
                <a:srgbClr val="33CCCC"/>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a:latin typeface="Times New Roman" charset="0"/>
              <a:ea typeface="ＭＳ Ｐゴシック" charset="0"/>
            </a:endParaRPr>
          </a:p>
        </p:txBody>
      </p:sp>
      <p:sp>
        <p:nvSpPr>
          <p:cNvPr id="95301" name="AutoShape 69"/>
          <p:cNvSpPr>
            <a:spLocks noChangeArrowheads="1"/>
          </p:cNvSpPr>
          <p:nvPr/>
        </p:nvSpPr>
        <p:spPr bwMode="auto">
          <a:xfrm>
            <a:off x="5157789" y="3016250"/>
            <a:ext cx="217487" cy="431800"/>
          </a:xfrm>
          <a:prstGeom prst="downArrow">
            <a:avLst>
              <a:gd name="adj1" fmla="val 50000"/>
              <a:gd name="adj2" fmla="val 49635"/>
            </a:avLst>
          </a:prstGeom>
          <a:gradFill rotWithShape="1">
            <a:gsLst>
              <a:gs pos="0">
                <a:srgbClr val="FFFFFF"/>
              </a:gs>
              <a:gs pos="100000">
                <a:srgbClr val="33CCCC"/>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a:latin typeface="Times New Roman" charset="0"/>
              <a:ea typeface="ＭＳ Ｐゴシック" charset="0"/>
            </a:endParaRPr>
          </a:p>
        </p:txBody>
      </p:sp>
      <p:sp>
        <p:nvSpPr>
          <p:cNvPr id="95300" name="AutoShape 68"/>
          <p:cNvSpPr>
            <a:spLocks noChangeArrowheads="1"/>
          </p:cNvSpPr>
          <p:nvPr/>
        </p:nvSpPr>
        <p:spPr bwMode="auto">
          <a:xfrm>
            <a:off x="1919288" y="1341438"/>
            <a:ext cx="360362" cy="1511300"/>
          </a:xfrm>
          <a:prstGeom prst="downArrow">
            <a:avLst>
              <a:gd name="adj1" fmla="val 50000"/>
              <a:gd name="adj2" fmla="val 104846"/>
            </a:avLst>
          </a:prstGeom>
          <a:gradFill rotWithShape="1">
            <a:gsLst>
              <a:gs pos="0">
                <a:srgbClr val="FFFFFF"/>
              </a:gs>
              <a:gs pos="100000">
                <a:srgbClr val="33CCCC"/>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a:latin typeface="Times New Roman" charset="0"/>
              <a:ea typeface="ＭＳ Ｐゴシック" charset="0"/>
            </a:endParaRPr>
          </a:p>
        </p:txBody>
      </p:sp>
      <p:sp>
        <p:nvSpPr>
          <p:cNvPr id="95246" name="AutoShape 14"/>
          <p:cNvSpPr>
            <a:spLocks noChangeArrowheads="1"/>
          </p:cNvSpPr>
          <p:nvPr/>
        </p:nvSpPr>
        <p:spPr bwMode="auto">
          <a:xfrm>
            <a:off x="4387850" y="1196976"/>
            <a:ext cx="3124200" cy="1368425"/>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2160 w 21600"/>
              <a:gd name="T13" fmla="*/ 8640 h 21600"/>
              <a:gd name="T14" fmla="*/ 19440 w 21600"/>
              <a:gd name="T15" fmla="*/ 12960 h 21600"/>
            </a:gdLst>
            <a:ahLst/>
            <a:cxnLst>
              <a:cxn ang="T8">
                <a:pos x="T0" y="T1"/>
              </a:cxn>
              <a:cxn ang="T9">
                <a:pos x="T2" y="T3"/>
              </a:cxn>
              <a:cxn ang="T10">
                <a:pos x="T4" y="T5"/>
              </a:cxn>
              <a:cxn ang="T11">
                <a:pos x="T6" y="T7"/>
              </a:cxn>
            </a:cxnLst>
            <a:rect l="T12" t="T13" r="T14" b="T15"/>
            <a:pathLst>
              <a:path w="21600" h="2160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lnTo>
                  <a:pt x="10800" y="0"/>
                </a:lnTo>
                <a:close/>
              </a:path>
            </a:pathLst>
          </a:custGeom>
          <a:gradFill rotWithShape="1">
            <a:gsLst>
              <a:gs pos="0">
                <a:srgbClr val="FFFFFF"/>
              </a:gs>
              <a:gs pos="100000">
                <a:srgbClr val="33CCCC"/>
              </a:gs>
            </a:gsLst>
            <a:path path="rect">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4349" name="Group 28"/>
          <p:cNvGrpSpPr>
            <a:grpSpLocks/>
          </p:cNvGrpSpPr>
          <p:nvPr/>
        </p:nvGrpSpPr>
        <p:grpSpPr bwMode="auto">
          <a:xfrm>
            <a:off x="3164992" y="331789"/>
            <a:ext cx="6098072" cy="972961"/>
            <a:chOff x="2154" y="618"/>
            <a:chExt cx="1452" cy="436"/>
          </a:xfrm>
        </p:grpSpPr>
        <p:sp>
          <p:nvSpPr>
            <p:cNvPr id="13378" name="AutoShape 12"/>
            <p:cNvSpPr>
              <a:spLocks noChangeArrowheads="1"/>
            </p:cNvSpPr>
            <p:nvPr/>
          </p:nvSpPr>
          <p:spPr bwMode="auto">
            <a:xfrm>
              <a:off x="2154" y="618"/>
              <a:ext cx="1406" cy="363"/>
            </a:xfrm>
            <a:prstGeom prst="roundRect">
              <a:avLst>
                <a:gd name="adj" fmla="val 16667"/>
              </a:avLst>
            </a:prstGeom>
            <a:solidFill>
              <a:srgbClr val="CC99FF"/>
            </a:solidFill>
            <a:ln w="76200" cmpd="tri">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79" name="Text Box 11"/>
            <p:cNvSpPr txBox="1">
              <a:spLocks noChangeArrowheads="1"/>
            </p:cNvSpPr>
            <p:nvPr/>
          </p:nvSpPr>
          <p:spPr bwMode="auto">
            <a:xfrm>
              <a:off x="2155" y="647"/>
              <a:ext cx="1451" cy="407"/>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spcBef>
                  <a:spcPct val="50000"/>
                </a:spcBef>
                <a:defRPr/>
              </a:pPr>
              <a:r>
                <a:rPr lang="en-GB" sz="3600" dirty="0">
                  <a:solidFill>
                    <a:schemeClr val="tx1">
                      <a:lumMod val="85000"/>
                      <a:lumOff val="15000"/>
                    </a:schemeClr>
                  </a:solidFill>
                </a:rPr>
                <a:t>Research Design</a:t>
              </a:r>
            </a:p>
          </p:txBody>
        </p:sp>
      </p:grpSp>
      <p:grpSp>
        <p:nvGrpSpPr>
          <p:cNvPr id="95248" name="Group 16"/>
          <p:cNvGrpSpPr>
            <a:grpSpLocks/>
          </p:cNvGrpSpPr>
          <p:nvPr/>
        </p:nvGrpSpPr>
        <p:grpSpPr bwMode="auto">
          <a:xfrm>
            <a:off x="1584325" y="1557338"/>
            <a:ext cx="2808288" cy="576262"/>
            <a:chOff x="2154" y="618"/>
            <a:chExt cx="1452" cy="363"/>
          </a:xfrm>
        </p:grpSpPr>
        <p:sp>
          <p:nvSpPr>
            <p:cNvPr id="13376" name="AutoShape 17"/>
            <p:cNvSpPr>
              <a:spLocks noChangeArrowheads="1"/>
            </p:cNvSpPr>
            <p:nvPr/>
          </p:nvSpPr>
          <p:spPr bwMode="auto">
            <a:xfrm>
              <a:off x="2154" y="618"/>
              <a:ext cx="1406" cy="363"/>
            </a:xfrm>
            <a:prstGeom prst="roundRect">
              <a:avLst>
                <a:gd name="adj" fmla="val 16667"/>
              </a:avLst>
            </a:prstGeom>
            <a:solidFill>
              <a:schemeClr val="bg1"/>
            </a:solidFill>
            <a:ln w="57150" cmpd="thickThin">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77" name="Text Box 18"/>
            <p:cNvSpPr txBox="1">
              <a:spLocks noChangeArrowheads="1"/>
            </p:cNvSpPr>
            <p:nvPr/>
          </p:nvSpPr>
          <p:spPr bwMode="auto">
            <a:xfrm>
              <a:off x="2155" y="647"/>
              <a:ext cx="1451" cy="28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defRPr/>
              </a:pPr>
              <a:r>
                <a:rPr lang="en-GB"/>
                <a:t>Analytical Research</a:t>
              </a:r>
            </a:p>
          </p:txBody>
        </p:sp>
      </p:grpSp>
      <p:grpSp>
        <p:nvGrpSpPr>
          <p:cNvPr id="95251" name="Group 19"/>
          <p:cNvGrpSpPr>
            <a:grpSpLocks/>
          </p:cNvGrpSpPr>
          <p:nvPr/>
        </p:nvGrpSpPr>
        <p:grpSpPr bwMode="auto">
          <a:xfrm>
            <a:off x="4656139" y="2636838"/>
            <a:ext cx="2808287" cy="576262"/>
            <a:chOff x="2154" y="618"/>
            <a:chExt cx="1452" cy="363"/>
          </a:xfrm>
        </p:grpSpPr>
        <p:sp>
          <p:nvSpPr>
            <p:cNvPr id="13374" name="AutoShape 20"/>
            <p:cNvSpPr>
              <a:spLocks noChangeArrowheads="1"/>
            </p:cNvSpPr>
            <p:nvPr/>
          </p:nvSpPr>
          <p:spPr bwMode="auto">
            <a:xfrm>
              <a:off x="2154" y="618"/>
              <a:ext cx="1406" cy="363"/>
            </a:xfrm>
            <a:prstGeom prst="roundRect">
              <a:avLst>
                <a:gd name="adj" fmla="val 16667"/>
              </a:avLst>
            </a:prstGeom>
            <a:solidFill>
              <a:schemeClr val="bg1"/>
            </a:solidFill>
            <a:ln w="57150" cmpd="thickThin">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75" name="Text Box 21"/>
            <p:cNvSpPr txBox="1">
              <a:spLocks noChangeArrowheads="1"/>
            </p:cNvSpPr>
            <p:nvPr/>
          </p:nvSpPr>
          <p:spPr bwMode="auto">
            <a:xfrm>
              <a:off x="2155" y="647"/>
              <a:ext cx="1451" cy="28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defRPr/>
              </a:pPr>
              <a:r>
                <a:rPr lang="en-GB"/>
                <a:t>Descriptive Research</a:t>
              </a:r>
            </a:p>
          </p:txBody>
        </p:sp>
      </p:grpSp>
      <p:grpSp>
        <p:nvGrpSpPr>
          <p:cNvPr id="95254" name="Group 22"/>
          <p:cNvGrpSpPr>
            <a:grpSpLocks/>
          </p:cNvGrpSpPr>
          <p:nvPr/>
        </p:nvGrpSpPr>
        <p:grpSpPr bwMode="auto">
          <a:xfrm>
            <a:off x="7604126" y="1557338"/>
            <a:ext cx="3095625" cy="576262"/>
            <a:chOff x="2154" y="618"/>
            <a:chExt cx="1452" cy="363"/>
          </a:xfrm>
        </p:grpSpPr>
        <p:sp>
          <p:nvSpPr>
            <p:cNvPr id="13372" name="AutoShape 23"/>
            <p:cNvSpPr>
              <a:spLocks noChangeArrowheads="1"/>
            </p:cNvSpPr>
            <p:nvPr/>
          </p:nvSpPr>
          <p:spPr bwMode="auto">
            <a:xfrm>
              <a:off x="2154" y="618"/>
              <a:ext cx="1406" cy="363"/>
            </a:xfrm>
            <a:prstGeom prst="roundRect">
              <a:avLst>
                <a:gd name="adj" fmla="val 16667"/>
              </a:avLst>
            </a:prstGeom>
            <a:solidFill>
              <a:schemeClr val="bg1"/>
            </a:solidFill>
            <a:ln w="57150" cmpd="thickThin">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73" name="Text Box 24"/>
            <p:cNvSpPr txBox="1">
              <a:spLocks noChangeArrowheads="1"/>
            </p:cNvSpPr>
            <p:nvPr/>
          </p:nvSpPr>
          <p:spPr bwMode="auto">
            <a:xfrm>
              <a:off x="2155" y="647"/>
              <a:ext cx="1451" cy="28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defRPr/>
              </a:pPr>
              <a:r>
                <a:rPr lang="en-GB"/>
                <a:t>Experimental Research</a:t>
              </a:r>
            </a:p>
          </p:txBody>
        </p:sp>
      </p:grpSp>
      <p:grpSp>
        <p:nvGrpSpPr>
          <p:cNvPr id="95261" name="Group 29"/>
          <p:cNvGrpSpPr>
            <a:grpSpLocks/>
          </p:cNvGrpSpPr>
          <p:nvPr/>
        </p:nvGrpSpPr>
        <p:grpSpPr bwMode="auto">
          <a:xfrm>
            <a:off x="1631951" y="2954338"/>
            <a:ext cx="1008063" cy="431800"/>
            <a:chOff x="2154" y="618"/>
            <a:chExt cx="1452" cy="363"/>
          </a:xfrm>
        </p:grpSpPr>
        <p:sp>
          <p:nvSpPr>
            <p:cNvPr id="13370" name="AutoShape 30"/>
            <p:cNvSpPr>
              <a:spLocks noChangeArrowheads="1"/>
            </p:cNvSpPr>
            <p:nvPr/>
          </p:nvSpPr>
          <p:spPr bwMode="auto">
            <a:xfrm>
              <a:off x="2154" y="618"/>
              <a:ext cx="1406" cy="363"/>
            </a:xfrm>
            <a:prstGeom prst="roundRect">
              <a:avLst>
                <a:gd name="adj" fmla="val 16667"/>
              </a:avLst>
            </a:prstGeom>
            <a:solidFill>
              <a:schemeClr val="bg1"/>
            </a:solidFill>
            <a:ln w="57150" cmpd="thickThin">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71" name="Text Box 31"/>
            <p:cNvSpPr txBox="1">
              <a:spLocks noChangeArrowheads="1"/>
            </p:cNvSpPr>
            <p:nvPr/>
          </p:nvSpPr>
          <p:spPr bwMode="auto">
            <a:xfrm>
              <a:off x="2156" y="647"/>
              <a:ext cx="1450" cy="30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defRPr/>
              </a:pPr>
              <a:r>
                <a:rPr lang="en-GB" sz="1800"/>
                <a:t>Reviews</a:t>
              </a:r>
            </a:p>
          </p:txBody>
        </p:sp>
      </p:grpSp>
      <p:grpSp>
        <p:nvGrpSpPr>
          <p:cNvPr id="95270" name="Group 38"/>
          <p:cNvGrpSpPr>
            <a:grpSpLocks/>
          </p:cNvGrpSpPr>
          <p:nvPr/>
        </p:nvGrpSpPr>
        <p:grpSpPr bwMode="auto">
          <a:xfrm>
            <a:off x="4656138" y="3500438"/>
            <a:ext cx="1223962" cy="431800"/>
            <a:chOff x="2154" y="618"/>
            <a:chExt cx="1452" cy="363"/>
          </a:xfrm>
        </p:grpSpPr>
        <p:sp>
          <p:nvSpPr>
            <p:cNvPr id="13364" name="AutoShape 39"/>
            <p:cNvSpPr>
              <a:spLocks noChangeArrowheads="1"/>
            </p:cNvSpPr>
            <p:nvPr/>
          </p:nvSpPr>
          <p:spPr bwMode="auto">
            <a:xfrm>
              <a:off x="2154" y="618"/>
              <a:ext cx="1407" cy="363"/>
            </a:xfrm>
            <a:prstGeom prst="roundRect">
              <a:avLst>
                <a:gd name="adj" fmla="val 16667"/>
              </a:avLst>
            </a:prstGeom>
            <a:solidFill>
              <a:schemeClr val="bg1"/>
            </a:solidFill>
            <a:ln w="57150" cmpd="thickThin">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65" name="Text Box 40"/>
            <p:cNvSpPr txBox="1">
              <a:spLocks noChangeArrowheads="1"/>
            </p:cNvSpPr>
            <p:nvPr/>
          </p:nvSpPr>
          <p:spPr bwMode="auto">
            <a:xfrm>
              <a:off x="2156" y="647"/>
              <a:ext cx="1450" cy="30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defRPr/>
              </a:pPr>
              <a:r>
                <a:rPr lang="en-GB" sz="1800"/>
                <a:t>Case Study</a:t>
              </a:r>
            </a:p>
          </p:txBody>
        </p:sp>
      </p:grpSp>
      <p:grpSp>
        <p:nvGrpSpPr>
          <p:cNvPr id="95273" name="Group 41"/>
          <p:cNvGrpSpPr>
            <a:grpSpLocks/>
          </p:cNvGrpSpPr>
          <p:nvPr/>
        </p:nvGrpSpPr>
        <p:grpSpPr bwMode="auto">
          <a:xfrm>
            <a:off x="5951538" y="3500438"/>
            <a:ext cx="1439862" cy="431800"/>
            <a:chOff x="2154" y="618"/>
            <a:chExt cx="1452" cy="363"/>
          </a:xfrm>
        </p:grpSpPr>
        <p:sp>
          <p:nvSpPr>
            <p:cNvPr id="13362" name="AutoShape 42"/>
            <p:cNvSpPr>
              <a:spLocks noChangeArrowheads="1"/>
            </p:cNvSpPr>
            <p:nvPr/>
          </p:nvSpPr>
          <p:spPr bwMode="auto">
            <a:xfrm>
              <a:off x="2154" y="618"/>
              <a:ext cx="1406" cy="363"/>
            </a:xfrm>
            <a:prstGeom prst="roundRect">
              <a:avLst>
                <a:gd name="adj" fmla="val 16667"/>
              </a:avLst>
            </a:prstGeom>
            <a:solidFill>
              <a:schemeClr val="bg1"/>
            </a:solidFill>
            <a:ln w="57150" cmpd="thickThin">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63" name="Text Box 43"/>
            <p:cNvSpPr txBox="1">
              <a:spLocks noChangeArrowheads="1"/>
            </p:cNvSpPr>
            <p:nvPr/>
          </p:nvSpPr>
          <p:spPr bwMode="auto">
            <a:xfrm>
              <a:off x="2156" y="647"/>
              <a:ext cx="1450" cy="30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spcBef>
                  <a:spcPct val="50000"/>
                </a:spcBef>
                <a:defRPr/>
              </a:pPr>
              <a:r>
                <a:rPr lang="en-GB" sz="1800"/>
                <a:t>Survey</a:t>
              </a:r>
            </a:p>
          </p:txBody>
        </p:sp>
      </p:grpSp>
      <p:grpSp>
        <p:nvGrpSpPr>
          <p:cNvPr id="95276" name="Group 44"/>
          <p:cNvGrpSpPr>
            <a:grpSpLocks/>
          </p:cNvGrpSpPr>
          <p:nvPr/>
        </p:nvGrpSpPr>
        <p:grpSpPr bwMode="auto">
          <a:xfrm>
            <a:off x="4800600" y="4270375"/>
            <a:ext cx="1657350" cy="431800"/>
            <a:chOff x="2154" y="618"/>
            <a:chExt cx="1452" cy="363"/>
          </a:xfrm>
        </p:grpSpPr>
        <p:sp>
          <p:nvSpPr>
            <p:cNvPr id="13360" name="AutoShape 45"/>
            <p:cNvSpPr>
              <a:spLocks noChangeArrowheads="1"/>
            </p:cNvSpPr>
            <p:nvPr/>
          </p:nvSpPr>
          <p:spPr bwMode="auto">
            <a:xfrm>
              <a:off x="2154" y="618"/>
              <a:ext cx="1406" cy="363"/>
            </a:xfrm>
            <a:prstGeom prst="roundRect">
              <a:avLst>
                <a:gd name="adj" fmla="val 16667"/>
              </a:avLst>
            </a:prstGeom>
            <a:solidFill>
              <a:schemeClr val="bg1"/>
            </a:solidFill>
            <a:ln w="57150" cmpd="thickThin">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61" name="Text Box 46"/>
            <p:cNvSpPr txBox="1">
              <a:spLocks noChangeArrowheads="1"/>
            </p:cNvSpPr>
            <p:nvPr/>
          </p:nvSpPr>
          <p:spPr bwMode="auto">
            <a:xfrm>
              <a:off x="2157" y="647"/>
              <a:ext cx="1449" cy="30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defRPr/>
              </a:pPr>
              <a:r>
                <a:rPr lang="en-GB" sz="1800"/>
                <a:t>Cross-Sectional</a:t>
              </a:r>
            </a:p>
          </p:txBody>
        </p:sp>
      </p:grpSp>
      <p:grpSp>
        <p:nvGrpSpPr>
          <p:cNvPr id="95279" name="Group 47"/>
          <p:cNvGrpSpPr>
            <a:grpSpLocks/>
          </p:cNvGrpSpPr>
          <p:nvPr/>
        </p:nvGrpSpPr>
        <p:grpSpPr bwMode="auto">
          <a:xfrm>
            <a:off x="5664201" y="4813300"/>
            <a:ext cx="1368425" cy="431800"/>
            <a:chOff x="2154" y="618"/>
            <a:chExt cx="1452" cy="363"/>
          </a:xfrm>
        </p:grpSpPr>
        <p:sp>
          <p:nvSpPr>
            <p:cNvPr id="13358" name="AutoShape 48"/>
            <p:cNvSpPr>
              <a:spLocks noChangeArrowheads="1"/>
            </p:cNvSpPr>
            <p:nvPr/>
          </p:nvSpPr>
          <p:spPr bwMode="auto">
            <a:xfrm>
              <a:off x="2154" y="618"/>
              <a:ext cx="1407" cy="363"/>
            </a:xfrm>
            <a:prstGeom prst="roundRect">
              <a:avLst>
                <a:gd name="adj" fmla="val 16667"/>
              </a:avLst>
            </a:prstGeom>
            <a:solidFill>
              <a:schemeClr val="bg1"/>
            </a:solidFill>
            <a:ln w="57150" cmpd="thickThin">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59" name="Text Box 49"/>
            <p:cNvSpPr txBox="1">
              <a:spLocks noChangeArrowheads="1"/>
            </p:cNvSpPr>
            <p:nvPr/>
          </p:nvSpPr>
          <p:spPr bwMode="auto">
            <a:xfrm>
              <a:off x="2157" y="647"/>
              <a:ext cx="1449" cy="30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defRPr/>
              </a:pPr>
              <a:r>
                <a:rPr lang="en-GB" sz="1800"/>
                <a:t>Longitudinal</a:t>
              </a:r>
            </a:p>
          </p:txBody>
        </p:sp>
      </p:grpSp>
      <p:grpSp>
        <p:nvGrpSpPr>
          <p:cNvPr id="95282" name="Group 50"/>
          <p:cNvGrpSpPr>
            <a:grpSpLocks/>
          </p:cNvGrpSpPr>
          <p:nvPr/>
        </p:nvGrpSpPr>
        <p:grpSpPr bwMode="auto">
          <a:xfrm>
            <a:off x="6238875" y="5345113"/>
            <a:ext cx="1441450" cy="431800"/>
            <a:chOff x="2154" y="618"/>
            <a:chExt cx="1452" cy="363"/>
          </a:xfrm>
        </p:grpSpPr>
        <p:sp>
          <p:nvSpPr>
            <p:cNvPr id="13356" name="AutoShape 51"/>
            <p:cNvSpPr>
              <a:spLocks noChangeArrowheads="1"/>
            </p:cNvSpPr>
            <p:nvPr/>
          </p:nvSpPr>
          <p:spPr bwMode="auto">
            <a:xfrm>
              <a:off x="2154" y="618"/>
              <a:ext cx="1406" cy="363"/>
            </a:xfrm>
            <a:prstGeom prst="roundRect">
              <a:avLst>
                <a:gd name="adj" fmla="val 16667"/>
              </a:avLst>
            </a:prstGeom>
            <a:solidFill>
              <a:schemeClr val="bg1"/>
            </a:solidFill>
            <a:ln w="57150" cmpd="thickThin">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57" name="Text Box 52"/>
            <p:cNvSpPr txBox="1">
              <a:spLocks noChangeArrowheads="1"/>
            </p:cNvSpPr>
            <p:nvPr/>
          </p:nvSpPr>
          <p:spPr bwMode="auto">
            <a:xfrm>
              <a:off x="2157" y="647"/>
              <a:ext cx="1449" cy="30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defRPr/>
              </a:pPr>
              <a:r>
                <a:rPr lang="en-GB" sz="1800"/>
                <a:t>Correlational</a:t>
              </a:r>
            </a:p>
          </p:txBody>
        </p:sp>
      </p:grpSp>
      <p:grpSp>
        <p:nvGrpSpPr>
          <p:cNvPr id="95286" name="Group 54"/>
          <p:cNvGrpSpPr>
            <a:grpSpLocks/>
          </p:cNvGrpSpPr>
          <p:nvPr/>
        </p:nvGrpSpPr>
        <p:grpSpPr bwMode="auto">
          <a:xfrm>
            <a:off x="8401051" y="2636838"/>
            <a:ext cx="1439863" cy="431800"/>
            <a:chOff x="2154" y="618"/>
            <a:chExt cx="1452" cy="363"/>
          </a:xfrm>
        </p:grpSpPr>
        <p:sp>
          <p:nvSpPr>
            <p:cNvPr id="13354" name="AutoShape 55"/>
            <p:cNvSpPr>
              <a:spLocks noChangeArrowheads="1"/>
            </p:cNvSpPr>
            <p:nvPr/>
          </p:nvSpPr>
          <p:spPr bwMode="auto">
            <a:xfrm>
              <a:off x="2154" y="618"/>
              <a:ext cx="1406" cy="363"/>
            </a:xfrm>
            <a:prstGeom prst="roundRect">
              <a:avLst>
                <a:gd name="adj" fmla="val 16667"/>
              </a:avLst>
            </a:prstGeom>
            <a:solidFill>
              <a:schemeClr val="bg1"/>
            </a:solidFill>
            <a:ln w="57150" cmpd="thickThin">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55" name="Text Box 56"/>
            <p:cNvSpPr txBox="1">
              <a:spLocks noChangeArrowheads="1"/>
            </p:cNvSpPr>
            <p:nvPr/>
          </p:nvSpPr>
          <p:spPr bwMode="auto">
            <a:xfrm>
              <a:off x="2156" y="647"/>
              <a:ext cx="1450" cy="30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spcBef>
                  <a:spcPct val="50000"/>
                </a:spcBef>
                <a:defRPr/>
              </a:pPr>
              <a:r>
                <a:rPr lang="en-GB" sz="1800"/>
                <a:t>Pre-designs</a:t>
              </a:r>
            </a:p>
          </p:txBody>
        </p:sp>
      </p:grpSp>
      <p:grpSp>
        <p:nvGrpSpPr>
          <p:cNvPr id="95289" name="Group 57"/>
          <p:cNvGrpSpPr>
            <a:grpSpLocks/>
          </p:cNvGrpSpPr>
          <p:nvPr/>
        </p:nvGrpSpPr>
        <p:grpSpPr bwMode="auto">
          <a:xfrm>
            <a:off x="8401050" y="3357563"/>
            <a:ext cx="1512888" cy="431800"/>
            <a:chOff x="2154" y="618"/>
            <a:chExt cx="1452" cy="363"/>
          </a:xfrm>
        </p:grpSpPr>
        <p:sp>
          <p:nvSpPr>
            <p:cNvPr id="13352" name="AutoShape 58"/>
            <p:cNvSpPr>
              <a:spLocks noChangeArrowheads="1"/>
            </p:cNvSpPr>
            <p:nvPr/>
          </p:nvSpPr>
          <p:spPr bwMode="auto">
            <a:xfrm>
              <a:off x="2154" y="618"/>
              <a:ext cx="1406" cy="363"/>
            </a:xfrm>
            <a:prstGeom prst="roundRect">
              <a:avLst>
                <a:gd name="adj" fmla="val 16667"/>
              </a:avLst>
            </a:prstGeom>
            <a:solidFill>
              <a:schemeClr val="bg1"/>
            </a:solidFill>
            <a:ln w="57150" cmpd="thickThin">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53" name="Text Box 59"/>
            <p:cNvSpPr txBox="1">
              <a:spLocks noChangeArrowheads="1"/>
            </p:cNvSpPr>
            <p:nvPr/>
          </p:nvSpPr>
          <p:spPr bwMode="auto">
            <a:xfrm>
              <a:off x="2156" y="647"/>
              <a:ext cx="1450" cy="30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spcBef>
                  <a:spcPct val="50000"/>
                </a:spcBef>
                <a:defRPr/>
              </a:pPr>
              <a:r>
                <a:rPr lang="en-GB" sz="1800"/>
                <a:t>Quasi-designs</a:t>
              </a:r>
            </a:p>
          </p:txBody>
        </p:sp>
      </p:grpSp>
      <p:grpSp>
        <p:nvGrpSpPr>
          <p:cNvPr id="95292" name="Group 60"/>
          <p:cNvGrpSpPr>
            <a:grpSpLocks/>
          </p:cNvGrpSpPr>
          <p:nvPr/>
        </p:nvGrpSpPr>
        <p:grpSpPr bwMode="auto">
          <a:xfrm>
            <a:off x="8401051" y="4076700"/>
            <a:ext cx="1439863" cy="431800"/>
            <a:chOff x="2154" y="618"/>
            <a:chExt cx="1452" cy="363"/>
          </a:xfrm>
        </p:grpSpPr>
        <p:sp>
          <p:nvSpPr>
            <p:cNvPr id="13350" name="AutoShape 61"/>
            <p:cNvSpPr>
              <a:spLocks noChangeArrowheads="1"/>
            </p:cNvSpPr>
            <p:nvPr/>
          </p:nvSpPr>
          <p:spPr bwMode="auto">
            <a:xfrm>
              <a:off x="2154" y="618"/>
              <a:ext cx="1406" cy="363"/>
            </a:xfrm>
            <a:prstGeom prst="roundRect">
              <a:avLst>
                <a:gd name="adj" fmla="val 16667"/>
              </a:avLst>
            </a:prstGeom>
            <a:solidFill>
              <a:schemeClr val="bg1"/>
            </a:solidFill>
            <a:ln w="57150" cmpd="thickThin">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51" name="Text Box 62"/>
            <p:cNvSpPr txBox="1">
              <a:spLocks noChangeArrowheads="1"/>
            </p:cNvSpPr>
            <p:nvPr/>
          </p:nvSpPr>
          <p:spPr bwMode="auto">
            <a:xfrm>
              <a:off x="2156" y="647"/>
              <a:ext cx="1450" cy="30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spcBef>
                  <a:spcPct val="50000"/>
                </a:spcBef>
                <a:defRPr/>
              </a:pPr>
              <a:r>
                <a:rPr lang="en-GB" sz="1800"/>
                <a:t>True-designs</a:t>
              </a:r>
            </a:p>
          </p:txBody>
        </p:sp>
      </p:grpSp>
      <p:grpSp>
        <p:nvGrpSpPr>
          <p:cNvPr id="95295" name="Group 63"/>
          <p:cNvGrpSpPr>
            <a:grpSpLocks/>
          </p:cNvGrpSpPr>
          <p:nvPr/>
        </p:nvGrpSpPr>
        <p:grpSpPr bwMode="auto">
          <a:xfrm>
            <a:off x="8401051" y="5029201"/>
            <a:ext cx="1439863" cy="747713"/>
            <a:chOff x="2154" y="618"/>
            <a:chExt cx="1452" cy="363"/>
          </a:xfrm>
        </p:grpSpPr>
        <p:sp>
          <p:nvSpPr>
            <p:cNvPr id="13348" name="AutoShape 64"/>
            <p:cNvSpPr>
              <a:spLocks noChangeArrowheads="1"/>
            </p:cNvSpPr>
            <p:nvPr/>
          </p:nvSpPr>
          <p:spPr bwMode="auto">
            <a:xfrm>
              <a:off x="2154" y="618"/>
              <a:ext cx="1406" cy="363"/>
            </a:xfrm>
            <a:prstGeom prst="roundRect">
              <a:avLst>
                <a:gd name="adj" fmla="val 16667"/>
              </a:avLst>
            </a:prstGeom>
            <a:solidFill>
              <a:schemeClr val="bg1"/>
            </a:solidFill>
            <a:ln w="57150" cmpd="thickThin">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49" name="Text Box 65"/>
            <p:cNvSpPr txBox="1">
              <a:spLocks noChangeArrowheads="1"/>
            </p:cNvSpPr>
            <p:nvPr/>
          </p:nvSpPr>
          <p:spPr bwMode="auto">
            <a:xfrm>
              <a:off x="2156" y="647"/>
              <a:ext cx="1450" cy="311"/>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spcBef>
                  <a:spcPct val="50000"/>
                </a:spcBef>
                <a:defRPr/>
              </a:pPr>
              <a:r>
                <a:rPr lang="en-GB" sz="1800"/>
                <a:t>Statistical-designs</a:t>
              </a:r>
            </a:p>
          </p:txBody>
        </p:sp>
      </p:grpSp>
      <p:sp>
        <p:nvSpPr>
          <p:cNvPr id="95304" name="AutoShape 72"/>
          <p:cNvSpPr>
            <a:spLocks noChangeArrowheads="1"/>
          </p:cNvSpPr>
          <p:nvPr/>
        </p:nvSpPr>
        <p:spPr bwMode="auto">
          <a:xfrm>
            <a:off x="6527800" y="4005264"/>
            <a:ext cx="217488" cy="719137"/>
          </a:xfrm>
          <a:prstGeom prst="downArrow">
            <a:avLst>
              <a:gd name="adj1" fmla="val 50000"/>
              <a:gd name="adj2" fmla="val 82664"/>
            </a:avLst>
          </a:prstGeom>
          <a:gradFill rotWithShape="1">
            <a:gsLst>
              <a:gs pos="0">
                <a:srgbClr val="FFFFFF"/>
              </a:gs>
              <a:gs pos="100000">
                <a:srgbClr val="33CCCC"/>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a:latin typeface="Times New Roman" charset="0"/>
              <a:ea typeface="ＭＳ Ｐゴシック" charset="0"/>
            </a:endParaRPr>
          </a:p>
        </p:txBody>
      </p:sp>
      <p:sp>
        <p:nvSpPr>
          <p:cNvPr id="95305" name="AutoShape 73"/>
          <p:cNvSpPr>
            <a:spLocks noChangeArrowheads="1"/>
          </p:cNvSpPr>
          <p:nvPr/>
        </p:nvSpPr>
        <p:spPr bwMode="auto">
          <a:xfrm>
            <a:off x="7061200" y="4005264"/>
            <a:ext cx="217488" cy="1266825"/>
          </a:xfrm>
          <a:prstGeom prst="downArrow">
            <a:avLst>
              <a:gd name="adj1" fmla="val 50000"/>
              <a:gd name="adj2" fmla="val 145620"/>
            </a:avLst>
          </a:prstGeom>
          <a:gradFill rotWithShape="1">
            <a:gsLst>
              <a:gs pos="0">
                <a:srgbClr val="FFFFFF"/>
              </a:gs>
              <a:gs pos="100000">
                <a:srgbClr val="33CCCC"/>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a:latin typeface="Times New Roman" charset="0"/>
              <a:ea typeface="ＭＳ Ｐゴシック" charset="0"/>
            </a:endParaRPr>
          </a:p>
        </p:txBody>
      </p:sp>
      <p:grpSp>
        <p:nvGrpSpPr>
          <p:cNvPr id="95312" name="Group 80"/>
          <p:cNvGrpSpPr>
            <a:grpSpLocks/>
          </p:cNvGrpSpPr>
          <p:nvPr/>
        </p:nvGrpSpPr>
        <p:grpSpPr bwMode="auto">
          <a:xfrm>
            <a:off x="1631951" y="4652963"/>
            <a:ext cx="1584325" cy="431800"/>
            <a:chOff x="2154" y="618"/>
            <a:chExt cx="1452" cy="363"/>
          </a:xfrm>
        </p:grpSpPr>
        <p:sp>
          <p:nvSpPr>
            <p:cNvPr id="13346" name="AutoShape 81"/>
            <p:cNvSpPr>
              <a:spLocks noChangeArrowheads="1"/>
            </p:cNvSpPr>
            <p:nvPr/>
          </p:nvSpPr>
          <p:spPr bwMode="auto">
            <a:xfrm>
              <a:off x="2154" y="618"/>
              <a:ext cx="1405" cy="363"/>
            </a:xfrm>
            <a:prstGeom prst="roundRect">
              <a:avLst>
                <a:gd name="adj" fmla="val 16667"/>
              </a:avLst>
            </a:prstGeom>
            <a:solidFill>
              <a:schemeClr val="bg1"/>
            </a:solidFill>
            <a:ln w="57150" cmpd="thickThin">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47" name="Text Box 82"/>
            <p:cNvSpPr txBox="1">
              <a:spLocks noChangeArrowheads="1"/>
            </p:cNvSpPr>
            <p:nvPr/>
          </p:nvSpPr>
          <p:spPr bwMode="auto">
            <a:xfrm>
              <a:off x="2155" y="647"/>
              <a:ext cx="1451" cy="30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defRPr/>
              </a:pPr>
              <a:r>
                <a:rPr lang="en-GB" sz="1800"/>
                <a:t>Meta-Analyses</a:t>
              </a:r>
            </a:p>
          </p:txBody>
        </p:sp>
      </p:grpSp>
    </p:spTree>
    <p:extLst>
      <p:ext uri="{BB962C8B-B14F-4D97-AF65-F5344CB8AC3E}">
        <p14:creationId xmlns:p14="http://schemas.microsoft.com/office/powerpoint/2010/main" val="2773933114"/>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95246"/>
                                        </p:tgtEl>
                                        <p:attrNameLst>
                                          <p:attrName>style.visibility</p:attrName>
                                        </p:attrNameLst>
                                      </p:cBhvr>
                                      <p:to>
                                        <p:strVal val="visible"/>
                                      </p:to>
                                    </p:set>
                                    <p:animEffect transition="in" filter="wheel(8)">
                                      <p:cBhvr>
                                        <p:cTn id="7" dur="1000"/>
                                        <p:tgtEl>
                                          <p:spTgt spid="95246"/>
                                        </p:tgtEl>
                                      </p:cBhvr>
                                    </p:animEffect>
                                  </p:childTnLst>
                                </p:cTn>
                              </p:par>
                              <p:par>
                                <p:cTn id="8" presetID="10" presetClass="entr" presetSubtype="0" fill="hold" nodeType="withEffect">
                                  <p:stCondLst>
                                    <p:cond delay="0"/>
                                  </p:stCondLst>
                                  <p:childTnLst>
                                    <p:set>
                                      <p:cBhvr>
                                        <p:cTn id="9" dur="1" fill="hold">
                                          <p:stCondLst>
                                            <p:cond delay="0"/>
                                          </p:stCondLst>
                                        </p:cTn>
                                        <p:tgtEl>
                                          <p:spTgt spid="95248"/>
                                        </p:tgtEl>
                                        <p:attrNameLst>
                                          <p:attrName>style.visibility</p:attrName>
                                        </p:attrNameLst>
                                      </p:cBhvr>
                                      <p:to>
                                        <p:strVal val="visible"/>
                                      </p:to>
                                    </p:set>
                                    <p:animEffect transition="in" filter="fade">
                                      <p:cBhvr>
                                        <p:cTn id="10" dur="2000"/>
                                        <p:tgtEl>
                                          <p:spTgt spid="95248"/>
                                        </p:tgtEl>
                                      </p:cBhvr>
                                    </p:animEffect>
                                  </p:childTnLst>
                                </p:cTn>
                              </p:par>
                              <p:par>
                                <p:cTn id="11" presetID="10" presetClass="entr" presetSubtype="0" fill="hold" nodeType="withEffect">
                                  <p:stCondLst>
                                    <p:cond delay="0"/>
                                  </p:stCondLst>
                                  <p:childTnLst>
                                    <p:set>
                                      <p:cBhvr>
                                        <p:cTn id="12" dur="1" fill="hold">
                                          <p:stCondLst>
                                            <p:cond delay="0"/>
                                          </p:stCondLst>
                                        </p:cTn>
                                        <p:tgtEl>
                                          <p:spTgt spid="95251"/>
                                        </p:tgtEl>
                                        <p:attrNameLst>
                                          <p:attrName>style.visibility</p:attrName>
                                        </p:attrNameLst>
                                      </p:cBhvr>
                                      <p:to>
                                        <p:strVal val="visible"/>
                                      </p:to>
                                    </p:set>
                                    <p:animEffect transition="in" filter="fade">
                                      <p:cBhvr>
                                        <p:cTn id="13" dur="2000"/>
                                        <p:tgtEl>
                                          <p:spTgt spid="95251"/>
                                        </p:tgtEl>
                                      </p:cBhvr>
                                    </p:animEffect>
                                  </p:childTnLst>
                                </p:cTn>
                              </p:par>
                              <p:par>
                                <p:cTn id="14" presetID="10" presetClass="entr" presetSubtype="0" fill="hold" nodeType="withEffect">
                                  <p:stCondLst>
                                    <p:cond delay="0"/>
                                  </p:stCondLst>
                                  <p:childTnLst>
                                    <p:set>
                                      <p:cBhvr>
                                        <p:cTn id="15" dur="1" fill="hold">
                                          <p:stCondLst>
                                            <p:cond delay="0"/>
                                          </p:stCondLst>
                                        </p:cTn>
                                        <p:tgtEl>
                                          <p:spTgt spid="95254"/>
                                        </p:tgtEl>
                                        <p:attrNameLst>
                                          <p:attrName>style.visibility</p:attrName>
                                        </p:attrNameLst>
                                      </p:cBhvr>
                                      <p:to>
                                        <p:strVal val="visible"/>
                                      </p:to>
                                    </p:set>
                                    <p:animEffect transition="in" filter="fade">
                                      <p:cBhvr>
                                        <p:cTn id="16" dur="2000"/>
                                        <p:tgtEl>
                                          <p:spTgt spid="9525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95300"/>
                                        </p:tgtEl>
                                        <p:attrNameLst>
                                          <p:attrName>style.visibility</p:attrName>
                                        </p:attrNameLst>
                                      </p:cBhvr>
                                      <p:to>
                                        <p:strVal val="visible"/>
                                      </p:to>
                                    </p:set>
                                    <p:animEffect transition="in" filter="wipe(up)">
                                      <p:cBhvr>
                                        <p:cTn id="21" dur="500"/>
                                        <p:tgtEl>
                                          <p:spTgt spid="95300"/>
                                        </p:tgtEl>
                                      </p:cBhvr>
                                    </p:animEffect>
                                  </p:childTnLst>
                                </p:cTn>
                              </p:par>
                              <p:par>
                                <p:cTn id="22" presetID="10" presetClass="entr" presetSubtype="0" fill="hold" nodeType="withEffect">
                                  <p:stCondLst>
                                    <p:cond delay="0"/>
                                  </p:stCondLst>
                                  <p:childTnLst>
                                    <p:set>
                                      <p:cBhvr>
                                        <p:cTn id="23" dur="1" fill="hold">
                                          <p:stCondLst>
                                            <p:cond delay="0"/>
                                          </p:stCondLst>
                                        </p:cTn>
                                        <p:tgtEl>
                                          <p:spTgt spid="95261"/>
                                        </p:tgtEl>
                                        <p:attrNameLst>
                                          <p:attrName>style.visibility</p:attrName>
                                        </p:attrNameLst>
                                      </p:cBhvr>
                                      <p:to>
                                        <p:strVal val="visible"/>
                                      </p:to>
                                    </p:set>
                                    <p:animEffect transition="in" filter="fade">
                                      <p:cBhvr>
                                        <p:cTn id="24" dur="2000"/>
                                        <p:tgtEl>
                                          <p:spTgt spid="95261"/>
                                        </p:tgtEl>
                                      </p:cBhvr>
                                    </p:animEffect>
                                  </p:childTnLst>
                                </p:cTn>
                              </p:par>
                            </p:childTnLst>
                          </p:cTn>
                        </p:par>
                        <p:par>
                          <p:cTn id="25" fill="hold" nodeType="afterGroup">
                            <p:stCondLst>
                              <p:cond delay="2000"/>
                            </p:stCondLst>
                            <p:childTnLst>
                              <p:par>
                                <p:cTn id="26" presetID="22" presetClass="entr" presetSubtype="1" fill="hold" grpId="0" nodeType="afterEffect">
                                  <p:stCondLst>
                                    <p:cond delay="0"/>
                                  </p:stCondLst>
                                  <p:childTnLst>
                                    <p:set>
                                      <p:cBhvr>
                                        <p:cTn id="27" dur="1" fill="hold">
                                          <p:stCondLst>
                                            <p:cond delay="0"/>
                                          </p:stCondLst>
                                        </p:cTn>
                                        <p:tgtEl>
                                          <p:spTgt spid="95316"/>
                                        </p:tgtEl>
                                        <p:attrNameLst>
                                          <p:attrName>style.visibility</p:attrName>
                                        </p:attrNameLst>
                                      </p:cBhvr>
                                      <p:to>
                                        <p:strVal val="visible"/>
                                      </p:to>
                                    </p:set>
                                    <p:animEffect transition="in" filter="wipe(up)">
                                      <p:cBhvr>
                                        <p:cTn id="28" dur="500"/>
                                        <p:tgtEl>
                                          <p:spTgt spid="95316"/>
                                        </p:tgtEl>
                                      </p:cBhvr>
                                    </p:animEffect>
                                  </p:childTnLst>
                                </p:cTn>
                              </p:par>
                              <p:par>
                                <p:cTn id="29" presetID="10" presetClass="entr" presetSubtype="0" fill="hold" nodeType="withEffect">
                                  <p:stCondLst>
                                    <p:cond delay="0"/>
                                  </p:stCondLst>
                                  <p:childTnLst>
                                    <p:set>
                                      <p:cBhvr>
                                        <p:cTn id="30" dur="1" fill="hold">
                                          <p:stCondLst>
                                            <p:cond delay="0"/>
                                          </p:stCondLst>
                                        </p:cTn>
                                        <p:tgtEl>
                                          <p:spTgt spid="95312"/>
                                        </p:tgtEl>
                                        <p:attrNameLst>
                                          <p:attrName>style.visibility</p:attrName>
                                        </p:attrNameLst>
                                      </p:cBhvr>
                                      <p:to>
                                        <p:strVal val="visible"/>
                                      </p:to>
                                    </p:set>
                                    <p:animEffect transition="in" filter="fade">
                                      <p:cBhvr>
                                        <p:cTn id="31" dur="2000"/>
                                        <p:tgtEl>
                                          <p:spTgt spid="9531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95301"/>
                                        </p:tgtEl>
                                        <p:attrNameLst>
                                          <p:attrName>style.visibility</p:attrName>
                                        </p:attrNameLst>
                                      </p:cBhvr>
                                      <p:to>
                                        <p:strVal val="visible"/>
                                      </p:to>
                                    </p:set>
                                    <p:animEffect transition="in" filter="wipe(up)">
                                      <p:cBhvr>
                                        <p:cTn id="36" dur="500"/>
                                        <p:tgtEl>
                                          <p:spTgt spid="95301"/>
                                        </p:tgtEl>
                                      </p:cBhvr>
                                    </p:animEffect>
                                  </p:childTnLst>
                                </p:cTn>
                              </p:par>
                              <p:par>
                                <p:cTn id="37" presetID="10" presetClass="entr" presetSubtype="0" fill="hold" nodeType="withEffect">
                                  <p:stCondLst>
                                    <p:cond delay="0"/>
                                  </p:stCondLst>
                                  <p:childTnLst>
                                    <p:set>
                                      <p:cBhvr>
                                        <p:cTn id="38" dur="1" fill="hold">
                                          <p:stCondLst>
                                            <p:cond delay="0"/>
                                          </p:stCondLst>
                                        </p:cTn>
                                        <p:tgtEl>
                                          <p:spTgt spid="95270"/>
                                        </p:tgtEl>
                                        <p:attrNameLst>
                                          <p:attrName>style.visibility</p:attrName>
                                        </p:attrNameLst>
                                      </p:cBhvr>
                                      <p:to>
                                        <p:strVal val="visible"/>
                                      </p:to>
                                    </p:set>
                                    <p:animEffect transition="in" filter="fade">
                                      <p:cBhvr>
                                        <p:cTn id="39" dur="2000"/>
                                        <p:tgtEl>
                                          <p:spTgt spid="95270"/>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95302"/>
                                        </p:tgtEl>
                                        <p:attrNameLst>
                                          <p:attrName>style.visibility</p:attrName>
                                        </p:attrNameLst>
                                      </p:cBhvr>
                                      <p:to>
                                        <p:strVal val="visible"/>
                                      </p:to>
                                    </p:set>
                                    <p:animEffect transition="in" filter="wipe(up)">
                                      <p:cBhvr>
                                        <p:cTn id="44" dur="500"/>
                                        <p:tgtEl>
                                          <p:spTgt spid="95302"/>
                                        </p:tgtEl>
                                      </p:cBhvr>
                                    </p:animEffect>
                                  </p:childTnLst>
                                </p:cTn>
                              </p:par>
                              <p:par>
                                <p:cTn id="45" presetID="10" presetClass="entr" presetSubtype="0" fill="hold" nodeType="withEffect">
                                  <p:stCondLst>
                                    <p:cond delay="0"/>
                                  </p:stCondLst>
                                  <p:childTnLst>
                                    <p:set>
                                      <p:cBhvr>
                                        <p:cTn id="46" dur="1" fill="hold">
                                          <p:stCondLst>
                                            <p:cond delay="0"/>
                                          </p:stCondLst>
                                        </p:cTn>
                                        <p:tgtEl>
                                          <p:spTgt spid="95273"/>
                                        </p:tgtEl>
                                        <p:attrNameLst>
                                          <p:attrName>style.visibility</p:attrName>
                                        </p:attrNameLst>
                                      </p:cBhvr>
                                      <p:to>
                                        <p:strVal val="visible"/>
                                      </p:to>
                                    </p:set>
                                    <p:animEffect transition="in" filter="fade">
                                      <p:cBhvr>
                                        <p:cTn id="47" dur="2000"/>
                                        <p:tgtEl>
                                          <p:spTgt spid="95273"/>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95303"/>
                                        </p:tgtEl>
                                        <p:attrNameLst>
                                          <p:attrName>style.visibility</p:attrName>
                                        </p:attrNameLst>
                                      </p:cBhvr>
                                      <p:to>
                                        <p:strVal val="visible"/>
                                      </p:to>
                                    </p:set>
                                    <p:animEffect transition="in" filter="wipe(up)">
                                      <p:cBhvr>
                                        <p:cTn id="52" dur="500"/>
                                        <p:tgtEl>
                                          <p:spTgt spid="95303"/>
                                        </p:tgtEl>
                                      </p:cBhvr>
                                    </p:animEffect>
                                  </p:childTnLst>
                                </p:cTn>
                              </p:par>
                              <p:par>
                                <p:cTn id="53" presetID="10" presetClass="entr" presetSubtype="0" fill="hold" nodeType="withEffect">
                                  <p:stCondLst>
                                    <p:cond delay="0"/>
                                  </p:stCondLst>
                                  <p:childTnLst>
                                    <p:set>
                                      <p:cBhvr>
                                        <p:cTn id="54" dur="1" fill="hold">
                                          <p:stCondLst>
                                            <p:cond delay="0"/>
                                          </p:stCondLst>
                                        </p:cTn>
                                        <p:tgtEl>
                                          <p:spTgt spid="95276"/>
                                        </p:tgtEl>
                                        <p:attrNameLst>
                                          <p:attrName>style.visibility</p:attrName>
                                        </p:attrNameLst>
                                      </p:cBhvr>
                                      <p:to>
                                        <p:strVal val="visible"/>
                                      </p:to>
                                    </p:set>
                                    <p:animEffect transition="in" filter="fade">
                                      <p:cBhvr>
                                        <p:cTn id="55" dur="2000"/>
                                        <p:tgtEl>
                                          <p:spTgt spid="95276"/>
                                        </p:tgtEl>
                                      </p:cBhvr>
                                    </p:animEffect>
                                  </p:childTnLst>
                                </p:cTn>
                              </p:par>
                            </p:childTnLst>
                          </p:cTn>
                        </p:par>
                        <p:par>
                          <p:cTn id="56" fill="hold" nodeType="afterGroup">
                            <p:stCondLst>
                              <p:cond delay="2000"/>
                            </p:stCondLst>
                            <p:childTnLst>
                              <p:par>
                                <p:cTn id="57" presetID="22" presetClass="entr" presetSubtype="1" fill="hold" grpId="0" nodeType="afterEffect">
                                  <p:stCondLst>
                                    <p:cond delay="0"/>
                                  </p:stCondLst>
                                  <p:childTnLst>
                                    <p:set>
                                      <p:cBhvr>
                                        <p:cTn id="58" dur="1" fill="hold">
                                          <p:stCondLst>
                                            <p:cond delay="0"/>
                                          </p:stCondLst>
                                        </p:cTn>
                                        <p:tgtEl>
                                          <p:spTgt spid="95304"/>
                                        </p:tgtEl>
                                        <p:attrNameLst>
                                          <p:attrName>style.visibility</p:attrName>
                                        </p:attrNameLst>
                                      </p:cBhvr>
                                      <p:to>
                                        <p:strVal val="visible"/>
                                      </p:to>
                                    </p:set>
                                    <p:animEffect transition="in" filter="wipe(up)">
                                      <p:cBhvr>
                                        <p:cTn id="59" dur="500"/>
                                        <p:tgtEl>
                                          <p:spTgt spid="95304"/>
                                        </p:tgtEl>
                                      </p:cBhvr>
                                    </p:animEffect>
                                  </p:childTnLst>
                                </p:cTn>
                              </p:par>
                              <p:par>
                                <p:cTn id="60" presetID="10" presetClass="entr" presetSubtype="0" fill="hold" nodeType="withEffect">
                                  <p:stCondLst>
                                    <p:cond delay="0"/>
                                  </p:stCondLst>
                                  <p:childTnLst>
                                    <p:set>
                                      <p:cBhvr>
                                        <p:cTn id="61" dur="1" fill="hold">
                                          <p:stCondLst>
                                            <p:cond delay="0"/>
                                          </p:stCondLst>
                                        </p:cTn>
                                        <p:tgtEl>
                                          <p:spTgt spid="95279"/>
                                        </p:tgtEl>
                                        <p:attrNameLst>
                                          <p:attrName>style.visibility</p:attrName>
                                        </p:attrNameLst>
                                      </p:cBhvr>
                                      <p:to>
                                        <p:strVal val="visible"/>
                                      </p:to>
                                    </p:set>
                                    <p:animEffect transition="in" filter="fade">
                                      <p:cBhvr>
                                        <p:cTn id="62" dur="2000"/>
                                        <p:tgtEl>
                                          <p:spTgt spid="95279"/>
                                        </p:tgtEl>
                                      </p:cBhvr>
                                    </p:animEffect>
                                  </p:childTnLst>
                                </p:cTn>
                              </p:par>
                            </p:childTnLst>
                          </p:cTn>
                        </p:par>
                        <p:par>
                          <p:cTn id="63" fill="hold" nodeType="afterGroup">
                            <p:stCondLst>
                              <p:cond delay="4000"/>
                            </p:stCondLst>
                            <p:childTnLst>
                              <p:par>
                                <p:cTn id="64" presetID="22" presetClass="entr" presetSubtype="1" fill="hold" grpId="0" nodeType="afterEffect">
                                  <p:stCondLst>
                                    <p:cond delay="0"/>
                                  </p:stCondLst>
                                  <p:childTnLst>
                                    <p:set>
                                      <p:cBhvr>
                                        <p:cTn id="65" dur="1" fill="hold">
                                          <p:stCondLst>
                                            <p:cond delay="0"/>
                                          </p:stCondLst>
                                        </p:cTn>
                                        <p:tgtEl>
                                          <p:spTgt spid="95305"/>
                                        </p:tgtEl>
                                        <p:attrNameLst>
                                          <p:attrName>style.visibility</p:attrName>
                                        </p:attrNameLst>
                                      </p:cBhvr>
                                      <p:to>
                                        <p:strVal val="visible"/>
                                      </p:to>
                                    </p:set>
                                    <p:animEffect transition="in" filter="wipe(up)">
                                      <p:cBhvr>
                                        <p:cTn id="66" dur="500"/>
                                        <p:tgtEl>
                                          <p:spTgt spid="95305"/>
                                        </p:tgtEl>
                                      </p:cBhvr>
                                    </p:animEffect>
                                  </p:childTnLst>
                                </p:cTn>
                              </p:par>
                              <p:par>
                                <p:cTn id="67" presetID="10" presetClass="entr" presetSubtype="0" fill="hold" nodeType="withEffect">
                                  <p:stCondLst>
                                    <p:cond delay="0"/>
                                  </p:stCondLst>
                                  <p:childTnLst>
                                    <p:set>
                                      <p:cBhvr>
                                        <p:cTn id="68" dur="1" fill="hold">
                                          <p:stCondLst>
                                            <p:cond delay="0"/>
                                          </p:stCondLst>
                                        </p:cTn>
                                        <p:tgtEl>
                                          <p:spTgt spid="95282"/>
                                        </p:tgtEl>
                                        <p:attrNameLst>
                                          <p:attrName>style.visibility</p:attrName>
                                        </p:attrNameLst>
                                      </p:cBhvr>
                                      <p:to>
                                        <p:strVal val="visible"/>
                                      </p:to>
                                    </p:set>
                                    <p:animEffect transition="in" filter="fade">
                                      <p:cBhvr>
                                        <p:cTn id="69" dur="2000"/>
                                        <p:tgtEl>
                                          <p:spTgt spid="95282"/>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1" fill="hold" grpId="0" nodeType="clickEffect">
                                  <p:stCondLst>
                                    <p:cond delay="0"/>
                                  </p:stCondLst>
                                  <p:childTnLst>
                                    <p:set>
                                      <p:cBhvr>
                                        <p:cTn id="73" dur="1" fill="hold">
                                          <p:stCondLst>
                                            <p:cond delay="0"/>
                                          </p:stCondLst>
                                        </p:cTn>
                                        <p:tgtEl>
                                          <p:spTgt spid="95306"/>
                                        </p:tgtEl>
                                        <p:attrNameLst>
                                          <p:attrName>style.visibility</p:attrName>
                                        </p:attrNameLst>
                                      </p:cBhvr>
                                      <p:to>
                                        <p:strVal val="visible"/>
                                      </p:to>
                                    </p:set>
                                    <p:animEffect transition="in" filter="wipe(up)">
                                      <p:cBhvr>
                                        <p:cTn id="74" dur="500"/>
                                        <p:tgtEl>
                                          <p:spTgt spid="95306"/>
                                        </p:tgtEl>
                                      </p:cBhvr>
                                    </p:animEffect>
                                  </p:childTnLst>
                                </p:cTn>
                              </p:par>
                              <p:par>
                                <p:cTn id="75" presetID="10" presetClass="entr" presetSubtype="0" fill="hold" nodeType="withEffect">
                                  <p:stCondLst>
                                    <p:cond delay="0"/>
                                  </p:stCondLst>
                                  <p:childTnLst>
                                    <p:set>
                                      <p:cBhvr>
                                        <p:cTn id="76" dur="1" fill="hold">
                                          <p:stCondLst>
                                            <p:cond delay="0"/>
                                          </p:stCondLst>
                                        </p:cTn>
                                        <p:tgtEl>
                                          <p:spTgt spid="95286"/>
                                        </p:tgtEl>
                                        <p:attrNameLst>
                                          <p:attrName>style.visibility</p:attrName>
                                        </p:attrNameLst>
                                      </p:cBhvr>
                                      <p:to>
                                        <p:strVal val="visible"/>
                                      </p:to>
                                    </p:set>
                                    <p:animEffect transition="in" filter="fade">
                                      <p:cBhvr>
                                        <p:cTn id="77" dur="2000"/>
                                        <p:tgtEl>
                                          <p:spTgt spid="95286"/>
                                        </p:tgtEl>
                                      </p:cBhvr>
                                    </p:animEffect>
                                  </p:childTnLst>
                                </p:cTn>
                              </p:par>
                            </p:childTnLst>
                          </p:cTn>
                        </p:par>
                        <p:par>
                          <p:cTn id="78" fill="hold" nodeType="afterGroup">
                            <p:stCondLst>
                              <p:cond delay="2000"/>
                            </p:stCondLst>
                            <p:childTnLst>
                              <p:par>
                                <p:cTn id="79" presetID="22" presetClass="entr" presetSubtype="1" fill="hold" grpId="0" nodeType="afterEffect">
                                  <p:stCondLst>
                                    <p:cond delay="0"/>
                                  </p:stCondLst>
                                  <p:childTnLst>
                                    <p:set>
                                      <p:cBhvr>
                                        <p:cTn id="80" dur="1" fill="hold">
                                          <p:stCondLst>
                                            <p:cond delay="0"/>
                                          </p:stCondLst>
                                        </p:cTn>
                                        <p:tgtEl>
                                          <p:spTgt spid="95310"/>
                                        </p:tgtEl>
                                        <p:attrNameLst>
                                          <p:attrName>style.visibility</p:attrName>
                                        </p:attrNameLst>
                                      </p:cBhvr>
                                      <p:to>
                                        <p:strVal val="visible"/>
                                      </p:to>
                                    </p:set>
                                    <p:animEffect transition="in" filter="wipe(up)">
                                      <p:cBhvr>
                                        <p:cTn id="81" dur="500"/>
                                        <p:tgtEl>
                                          <p:spTgt spid="95310"/>
                                        </p:tgtEl>
                                      </p:cBhvr>
                                    </p:animEffect>
                                  </p:childTnLst>
                                </p:cTn>
                              </p:par>
                              <p:par>
                                <p:cTn id="82" presetID="10" presetClass="entr" presetSubtype="0" fill="hold" nodeType="withEffect">
                                  <p:stCondLst>
                                    <p:cond delay="0"/>
                                  </p:stCondLst>
                                  <p:childTnLst>
                                    <p:set>
                                      <p:cBhvr>
                                        <p:cTn id="83" dur="1" fill="hold">
                                          <p:stCondLst>
                                            <p:cond delay="0"/>
                                          </p:stCondLst>
                                        </p:cTn>
                                        <p:tgtEl>
                                          <p:spTgt spid="95289"/>
                                        </p:tgtEl>
                                        <p:attrNameLst>
                                          <p:attrName>style.visibility</p:attrName>
                                        </p:attrNameLst>
                                      </p:cBhvr>
                                      <p:to>
                                        <p:strVal val="visible"/>
                                      </p:to>
                                    </p:set>
                                    <p:animEffect transition="in" filter="fade">
                                      <p:cBhvr>
                                        <p:cTn id="84" dur="2000"/>
                                        <p:tgtEl>
                                          <p:spTgt spid="95289"/>
                                        </p:tgtEl>
                                      </p:cBhvr>
                                    </p:animEffect>
                                  </p:childTnLst>
                                </p:cTn>
                              </p:par>
                            </p:childTnLst>
                          </p:cTn>
                        </p:par>
                        <p:par>
                          <p:cTn id="85" fill="hold" nodeType="afterGroup">
                            <p:stCondLst>
                              <p:cond delay="4000"/>
                            </p:stCondLst>
                            <p:childTnLst>
                              <p:par>
                                <p:cTn id="86" presetID="22" presetClass="entr" presetSubtype="1" fill="hold" grpId="0" nodeType="afterEffect">
                                  <p:stCondLst>
                                    <p:cond delay="0"/>
                                  </p:stCondLst>
                                  <p:childTnLst>
                                    <p:set>
                                      <p:cBhvr>
                                        <p:cTn id="87" dur="1" fill="hold">
                                          <p:stCondLst>
                                            <p:cond delay="0"/>
                                          </p:stCondLst>
                                        </p:cTn>
                                        <p:tgtEl>
                                          <p:spTgt spid="95308"/>
                                        </p:tgtEl>
                                        <p:attrNameLst>
                                          <p:attrName>style.visibility</p:attrName>
                                        </p:attrNameLst>
                                      </p:cBhvr>
                                      <p:to>
                                        <p:strVal val="visible"/>
                                      </p:to>
                                    </p:set>
                                    <p:animEffect transition="in" filter="wipe(up)">
                                      <p:cBhvr>
                                        <p:cTn id="88" dur="500"/>
                                        <p:tgtEl>
                                          <p:spTgt spid="95308"/>
                                        </p:tgtEl>
                                      </p:cBhvr>
                                    </p:animEffect>
                                  </p:childTnLst>
                                </p:cTn>
                              </p:par>
                              <p:par>
                                <p:cTn id="89" presetID="10" presetClass="entr" presetSubtype="0" fill="hold" nodeType="withEffect">
                                  <p:stCondLst>
                                    <p:cond delay="0"/>
                                  </p:stCondLst>
                                  <p:childTnLst>
                                    <p:set>
                                      <p:cBhvr>
                                        <p:cTn id="90" dur="1" fill="hold">
                                          <p:stCondLst>
                                            <p:cond delay="0"/>
                                          </p:stCondLst>
                                        </p:cTn>
                                        <p:tgtEl>
                                          <p:spTgt spid="95292"/>
                                        </p:tgtEl>
                                        <p:attrNameLst>
                                          <p:attrName>style.visibility</p:attrName>
                                        </p:attrNameLst>
                                      </p:cBhvr>
                                      <p:to>
                                        <p:strVal val="visible"/>
                                      </p:to>
                                    </p:set>
                                    <p:animEffect transition="in" filter="fade">
                                      <p:cBhvr>
                                        <p:cTn id="91" dur="2000"/>
                                        <p:tgtEl>
                                          <p:spTgt spid="95292"/>
                                        </p:tgtEl>
                                      </p:cBhvr>
                                    </p:animEffect>
                                  </p:childTnLst>
                                </p:cTn>
                              </p:par>
                            </p:childTnLst>
                          </p:cTn>
                        </p:par>
                        <p:par>
                          <p:cTn id="92" fill="hold" nodeType="afterGroup">
                            <p:stCondLst>
                              <p:cond delay="6000"/>
                            </p:stCondLst>
                            <p:childTnLst>
                              <p:par>
                                <p:cTn id="93" presetID="22" presetClass="entr" presetSubtype="1" fill="hold" grpId="0" nodeType="afterEffect">
                                  <p:stCondLst>
                                    <p:cond delay="0"/>
                                  </p:stCondLst>
                                  <p:childTnLst>
                                    <p:set>
                                      <p:cBhvr>
                                        <p:cTn id="94" dur="1" fill="hold">
                                          <p:stCondLst>
                                            <p:cond delay="0"/>
                                          </p:stCondLst>
                                        </p:cTn>
                                        <p:tgtEl>
                                          <p:spTgt spid="95309"/>
                                        </p:tgtEl>
                                        <p:attrNameLst>
                                          <p:attrName>style.visibility</p:attrName>
                                        </p:attrNameLst>
                                      </p:cBhvr>
                                      <p:to>
                                        <p:strVal val="visible"/>
                                      </p:to>
                                    </p:set>
                                    <p:animEffect transition="in" filter="wipe(up)">
                                      <p:cBhvr>
                                        <p:cTn id="95" dur="500"/>
                                        <p:tgtEl>
                                          <p:spTgt spid="95309"/>
                                        </p:tgtEl>
                                      </p:cBhvr>
                                    </p:animEffect>
                                  </p:childTnLst>
                                </p:cTn>
                              </p:par>
                              <p:par>
                                <p:cTn id="96" presetID="10" presetClass="entr" presetSubtype="0" fill="hold" nodeType="withEffect">
                                  <p:stCondLst>
                                    <p:cond delay="0"/>
                                  </p:stCondLst>
                                  <p:childTnLst>
                                    <p:set>
                                      <p:cBhvr>
                                        <p:cTn id="97" dur="1" fill="hold">
                                          <p:stCondLst>
                                            <p:cond delay="0"/>
                                          </p:stCondLst>
                                        </p:cTn>
                                        <p:tgtEl>
                                          <p:spTgt spid="95295"/>
                                        </p:tgtEl>
                                        <p:attrNameLst>
                                          <p:attrName>style.visibility</p:attrName>
                                        </p:attrNameLst>
                                      </p:cBhvr>
                                      <p:to>
                                        <p:strVal val="visible"/>
                                      </p:to>
                                    </p:set>
                                    <p:animEffect transition="in" filter="fade">
                                      <p:cBhvr>
                                        <p:cTn id="98" dur="2000"/>
                                        <p:tgtEl>
                                          <p:spTgt spid="95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316" grpId="0" animBg="1"/>
      <p:bldP spid="95309" grpId="0" animBg="1"/>
      <p:bldP spid="95308" grpId="0" animBg="1"/>
      <p:bldP spid="95310" grpId="0" animBg="1"/>
      <p:bldP spid="95306" grpId="0" animBg="1"/>
      <p:bldP spid="95303" grpId="0" animBg="1"/>
      <p:bldP spid="95302" grpId="0" animBg="1"/>
      <p:bldP spid="95301" grpId="0" animBg="1"/>
      <p:bldP spid="95300" grpId="0" animBg="1"/>
      <p:bldP spid="95246" grpId="0" animBg="1"/>
      <p:bldP spid="95304" grpId="0" animBg="1"/>
      <p:bldP spid="9530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838200" y="365125"/>
            <a:ext cx="10515600" cy="561975"/>
          </a:xfrm>
          <a:solidFill>
            <a:schemeClr val="accent2">
              <a:lumMod val="75000"/>
            </a:schemeClr>
          </a:solid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normAutofit fontScale="90000"/>
          </a:bodyPr>
          <a:lstStyle/>
          <a:p>
            <a:pPr eaLnBrk="1" hangingPunct="1">
              <a:defRPr/>
            </a:pPr>
            <a:r>
              <a:rPr lang="en-GB" dirty="0">
                <a:solidFill>
                  <a:schemeClr val="bg1"/>
                </a:solidFill>
                <a:ea typeface="ＭＳ Ｐゴシック" charset="0"/>
                <a:cs typeface="+mj-cs"/>
              </a:rPr>
              <a:t>Analytical Research</a:t>
            </a:r>
          </a:p>
        </p:txBody>
      </p:sp>
      <p:sp>
        <p:nvSpPr>
          <p:cNvPr id="91139" name="Rectangle 3"/>
          <p:cNvSpPr>
            <a:spLocks noGrp="1" noChangeArrowheads="1"/>
          </p:cNvSpPr>
          <p:nvPr>
            <p:ph type="body" idx="1"/>
          </p:nvPr>
        </p:nvSpPr>
        <p:spPr bwMode="auto">
          <a:xfrm>
            <a:off x="1054100" y="1341438"/>
            <a:ext cx="10299700" cy="4525962"/>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normAutofit/>
          </a:bodyPr>
          <a:lstStyle/>
          <a:p>
            <a:pPr eaLnBrk="1" hangingPunct="1">
              <a:defRPr/>
            </a:pPr>
            <a:r>
              <a:rPr lang="en-GB" dirty="0" smtClean="0">
                <a:solidFill>
                  <a:srgbClr val="FF0000"/>
                </a:solidFill>
                <a:ea typeface="ＭＳ Ｐゴシック" charset="0"/>
              </a:rPr>
              <a:t>Reviews</a:t>
            </a:r>
            <a:r>
              <a:rPr lang="en-GB" dirty="0">
                <a:solidFill>
                  <a:srgbClr val="FF0000"/>
                </a:solidFill>
                <a:ea typeface="ＭＳ Ｐゴシック" charset="0"/>
              </a:rPr>
              <a:t> </a:t>
            </a:r>
            <a:r>
              <a:rPr lang="en-GB" dirty="0" smtClean="0">
                <a:solidFill>
                  <a:srgbClr val="FF0000"/>
                </a:solidFill>
                <a:ea typeface="ＭＳ Ｐゴシック" charset="0"/>
              </a:rPr>
              <a:t>(with/without) </a:t>
            </a:r>
            <a:r>
              <a:rPr lang="en-GB" dirty="0">
                <a:solidFill>
                  <a:srgbClr val="FF0000"/>
                </a:solidFill>
                <a:ea typeface="ＭＳ Ｐゴシック" charset="0"/>
              </a:rPr>
              <a:t>meta-analysis </a:t>
            </a:r>
          </a:p>
          <a:p>
            <a:pPr lvl="1" algn="just">
              <a:defRPr/>
            </a:pPr>
            <a:r>
              <a:rPr lang="en-GB" dirty="0" smtClean="0">
                <a:ea typeface="ＭＳ Ｐゴシック" charset="0"/>
              </a:rPr>
              <a:t> </a:t>
            </a:r>
            <a:r>
              <a:rPr lang="en-US" altLang="en-US" dirty="0"/>
              <a:t>A systematic review is defined as “a review of the evidence on a clearly formulated question that uses systematic and explicit methods to identify, select and critically appraise relevant primary research, and to extract and analyze data from the studies that are included in the review</a:t>
            </a:r>
            <a:r>
              <a:rPr lang="en-US" altLang="en-US" dirty="0" smtClean="0"/>
              <a:t>.”</a:t>
            </a:r>
          </a:p>
          <a:p>
            <a:pPr marL="457200" lvl="1" indent="0" algn="just">
              <a:buNone/>
              <a:defRPr/>
            </a:pPr>
            <a:endParaRPr lang="ar-EG" altLang="en-US" dirty="0"/>
          </a:p>
          <a:p>
            <a:pPr lvl="1" algn="just">
              <a:defRPr/>
            </a:pPr>
            <a:r>
              <a:rPr lang="en-US" altLang="en-US" dirty="0"/>
              <a:t>Statistical methods (</a:t>
            </a:r>
            <a:r>
              <a:rPr lang="en-US" altLang="en-US" i="1" dirty="0"/>
              <a:t>meta-analysis</a:t>
            </a:r>
            <a:r>
              <a:rPr lang="en-US" altLang="en-US" dirty="0"/>
              <a:t>) may or may not be used to analyze and summarize the results of the included studies</a:t>
            </a:r>
            <a:endParaRPr lang="ar-EG" altLang="en-US" dirty="0"/>
          </a:p>
          <a:p>
            <a:pPr lvl="1" eaLnBrk="1" hangingPunct="1">
              <a:defRPr/>
            </a:pPr>
            <a:endParaRPr lang="en-GB" dirty="0">
              <a:ea typeface="ＭＳ Ｐゴシック" charset="0"/>
            </a:endParaRPr>
          </a:p>
        </p:txBody>
      </p:sp>
    </p:spTree>
    <p:extLst>
      <p:ext uri="{BB962C8B-B14F-4D97-AF65-F5344CB8AC3E}">
        <p14:creationId xmlns:p14="http://schemas.microsoft.com/office/powerpoint/2010/main" val="139021808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animEffect transition="in" filter="fade">
                                      <p:cBhvr>
                                        <p:cTn id="7" dur="2000"/>
                                        <p:tgtEl>
                                          <p:spTgt spid="91139">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91139">
                                            <p:txEl>
                                              <p:pRg st="1" end="1"/>
                                            </p:txEl>
                                          </p:spTgt>
                                        </p:tgtEl>
                                        <p:attrNameLst>
                                          <p:attrName>style.visibility</p:attrName>
                                        </p:attrNameLst>
                                      </p:cBhvr>
                                      <p:to>
                                        <p:strVal val="visible"/>
                                      </p:to>
                                    </p:set>
                                    <p:animEffect transition="in" filter="fade">
                                      <p:cBhvr>
                                        <p:cTn id="11" dur="2000"/>
                                        <p:tgtEl>
                                          <p:spTgt spid="91139">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91139">
                                            <p:txEl>
                                              <p:pRg st="3" end="3"/>
                                            </p:txEl>
                                          </p:spTgt>
                                        </p:tgtEl>
                                        <p:attrNameLst>
                                          <p:attrName>style.visibility</p:attrName>
                                        </p:attrNameLst>
                                      </p:cBhvr>
                                      <p:to>
                                        <p:strVal val="visible"/>
                                      </p:to>
                                    </p:set>
                                    <p:animEffect transition="in" filter="fade">
                                      <p:cBhvr>
                                        <p:cTn id="15" dur="2000"/>
                                        <p:tgtEl>
                                          <p:spTgt spid="911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838200" y="365126"/>
            <a:ext cx="10515600" cy="581026"/>
          </a:xfrm>
          <a:solidFill>
            <a:schemeClr val="accent2">
              <a:lumMod val="75000"/>
            </a:schemeClr>
          </a:solid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normAutofit fontScale="90000"/>
          </a:bodyPr>
          <a:lstStyle/>
          <a:p>
            <a:pPr eaLnBrk="1" hangingPunct="1">
              <a:defRPr/>
            </a:pPr>
            <a:r>
              <a:rPr lang="en-GB" dirty="0">
                <a:solidFill>
                  <a:schemeClr val="bg1"/>
                </a:solidFill>
                <a:ea typeface="ＭＳ Ｐゴシック" charset="0"/>
                <a:cs typeface="+mj-cs"/>
              </a:rPr>
              <a:t>Descriptive Research</a:t>
            </a:r>
          </a:p>
        </p:txBody>
      </p:sp>
      <p:sp>
        <p:nvSpPr>
          <p:cNvPr id="97283" name="Rectangle 3"/>
          <p:cNvSpPr>
            <a:spLocks noGrp="1" noChangeArrowheads="1"/>
          </p:cNvSpPr>
          <p:nvPr>
            <p:ph type="body" idx="1"/>
          </p:nvPr>
        </p:nvSpPr>
        <p:spPr bwMode="auto">
          <a:xfrm>
            <a:off x="558800" y="1341438"/>
            <a:ext cx="10795000" cy="5072614"/>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normAutofit/>
          </a:bodyPr>
          <a:lstStyle/>
          <a:p>
            <a:pPr eaLnBrk="1" hangingPunct="1">
              <a:defRPr/>
            </a:pPr>
            <a:r>
              <a:rPr lang="en-GB" dirty="0">
                <a:solidFill>
                  <a:srgbClr val="FF0000"/>
                </a:solidFill>
                <a:ea typeface="ＭＳ Ｐゴシック" charset="0"/>
              </a:rPr>
              <a:t>Case Study</a:t>
            </a:r>
          </a:p>
          <a:p>
            <a:pPr lvl="1" eaLnBrk="1" hangingPunct="1">
              <a:defRPr/>
            </a:pPr>
            <a:r>
              <a:rPr lang="en-GB" dirty="0" smtClean="0">
                <a:ea typeface="ＭＳ Ｐゴシック" charset="0"/>
              </a:rPr>
              <a:t>A </a:t>
            </a:r>
            <a:r>
              <a:rPr lang="en-GB" dirty="0">
                <a:ea typeface="ＭＳ Ｐゴシック" charset="0"/>
              </a:rPr>
              <a:t>detailed information from  </a:t>
            </a:r>
            <a:r>
              <a:rPr lang="en-GB" dirty="0" smtClean="0">
                <a:ea typeface="ＭＳ Ｐゴシック" charset="0"/>
              </a:rPr>
              <a:t>a single </a:t>
            </a:r>
            <a:r>
              <a:rPr lang="en-US" dirty="0"/>
              <a:t>s</a:t>
            </a:r>
            <a:r>
              <a:rPr lang="en-US" altLang="en-US" dirty="0" smtClean="0"/>
              <a:t>ubject </a:t>
            </a:r>
          </a:p>
          <a:p>
            <a:pPr lvl="1" eaLnBrk="1" hangingPunct="1">
              <a:defRPr/>
            </a:pPr>
            <a:r>
              <a:rPr lang="en-US" altLang="en-US" dirty="0" smtClean="0"/>
              <a:t>Often </a:t>
            </a:r>
            <a:r>
              <a:rPr lang="en-US" altLang="en-US" dirty="0"/>
              <a:t>uses a narrative </a:t>
            </a:r>
            <a:r>
              <a:rPr lang="en-US" altLang="en-US" dirty="0" smtClean="0"/>
              <a:t>format</a:t>
            </a:r>
          </a:p>
          <a:p>
            <a:pPr lvl="1" eaLnBrk="1" hangingPunct="1">
              <a:defRPr/>
            </a:pPr>
            <a:r>
              <a:rPr lang="en-US" altLang="en-US" dirty="0" smtClean="0"/>
              <a:t>May </a:t>
            </a:r>
            <a:r>
              <a:rPr lang="en-US" altLang="en-US" dirty="0"/>
              <a:t>be non-experimental or experimental</a:t>
            </a:r>
          </a:p>
          <a:p>
            <a:pPr lvl="1"/>
            <a:r>
              <a:rPr lang="en-US" altLang="en-US" dirty="0"/>
              <a:t>Develops a profile of the subject using:</a:t>
            </a:r>
          </a:p>
          <a:p>
            <a:pPr lvl="2"/>
            <a:r>
              <a:rPr lang="en-US" altLang="en-US" dirty="0"/>
              <a:t>Visual observation</a:t>
            </a:r>
          </a:p>
          <a:p>
            <a:pPr lvl="2"/>
            <a:r>
              <a:rPr lang="en-US" altLang="en-US" dirty="0"/>
              <a:t>Interviews/surveys/questionnaires</a:t>
            </a:r>
          </a:p>
          <a:p>
            <a:pPr lvl="2"/>
            <a:r>
              <a:rPr lang="en-US" altLang="en-US" dirty="0"/>
              <a:t>Objective </a:t>
            </a:r>
            <a:r>
              <a:rPr lang="en-US" altLang="en-US" dirty="0" smtClean="0"/>
              <a:t>data</a:t>
            </a:r>
          </a:p>
          <a:p>
            <a:pPr lvl="1"/>
            <a:r>
              <a:rPr lang="en-US" altLang="en-US" dirty="0" smtClean="0"/>
              <a:t>May </a:t>
            </a:r>
            <a:r>
              <a:rPr lang="en-US" altLang="en-US" dirty="0"/>
              <a:t>provide generalizations about other subjects with similar </a:t>
            </a:r>
            <a:r>
              <a:rPr lang="en-US" altLang="en-US" dirty="0" smtClean="0"/>
              <a:t>conditions</a:t>
            </a:r>
          </a:p>
          <a:p>
            <a:pPr marL="457200" lvl="1" indent="0">
              <a:buNone/>
            </a:pPr>
            <a:endParaRPr lang="en-GB" dirty="0">
              <a:ea typeface="ＭＳ Ｐゴシック" charset="0"/>
            </a:endParaRPr>
          </a:p>
          <a:p>
            <a:pPr marL="0" indent="0" eaLnBrk="1" hangingPunct="1">
              <a:buNone/>
              <a:defRPr/>
            </a:pPr>
            <a:endParaRPr lang="en-GB" dirty="0">
              <a:ea typeface="ＭＳ Ｐゴシック" charset="0"/>
            </a:endParaRPr>
          </a:p>
          <a:p>
            <a:pPr lvl="1" eaLnBrk="1" hangingPunct="1">
              <a:defRPr/>
            </a:pPr>
            <a:endParaRPr lang="en-GB" dirty="0">
              <a:ea typeface="ＭＳ Ｐゴシック" charset="0"/>
            </a:endParaRPr>
          </a:p>
        </p:txBody>
      </p:sp>
    </p:spTree>
    <p:extLst>
      <p:ext uri="{BB962C8B-B14F-4D97-AF65-F5344CB8AC3E}">
        <p14:creationId xmlns:p14="http://schemas.microsoft.com/office/powerpoint/2010/main" val="161676727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Effect transition="in" filter="fade">
                                      <p:cBhvr>
                                        <p:cTn id="7" dur="2000"/>
                                        <p:tgtEl>
                                          <p:spTgt spid="97283">
                                            <p:txEl>
                                              <p:pRg st="0" end="0"/>
                                            </p:txEl>
                                          </p:spTgt>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97283">
                                            <p:txEl>
                                              <p:pRg st="1" end="1"/>
                                            </p:txEl>
                                          </p:spTgt>
                                        </p:tgtEl>
                                        <p:attrNameLst>
                                          <p:attrName>style.visibility</p:attrName>
                                        </p:attrNameLst>
                                      </p:cBhvr>
                                      <p:to>
                                        <p:strVal val="visible"/>
                                      </p:to>
                                    </p:set>
                                    <p:animEffect transition="in" filter="fade">
                                      <p:cBhvr>
                                        <p:cTn id="11" dur="2000"/>
                                        <p:tgtEl>
                                          <p:spTgt spid="9728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97283">
                                            <p:txEl>
                                              <p:pRg st="2" end="2"/>
                                            </p:txEl>
                                          </p:spTgt>
                                        </p:tgtEl>
                                        <p:attrNameLst>
                                          <p:attrName>style.visibility</p:attrName>
                                        </p:attrNameLst>
                                      </p:cBhvr>
                                      <p:to>
                                        <p:strVal val="visible"/>
                                      </p:to>
                                    </p:set>
                                    <p:animEffect transition="in" filter="fade">
                                      <p:cBhvr>
                                        <p:cTn id="15" dur="2000"/>
                                        <p:tgtEl>
                                          <p:spTgt spid="97283">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97283">
                                            <p:txEl>
                                              <p:pRg st="3" end="3"/>
                                            </p:txEl>
                                          </p:spTgt>
                                        </p:tgtEl>
                                        <p:attrNameLst>
                                          <p:attrName>style.visibility</p:attrName>
                                        </p:attrNameLst>
                                      </p:cBhvr>
                                      <p:to>
                                        <p:strVal val="visible"/>
                                      </p:to>
                                    </p:set>
                                    <p:animEffect transition="in" filter="fade">
                                      <p:cBhvr>
                                        <p:cTn id="19" dur="2000"/>
                                        <p:tgtEl>
                                          <p:spTgt spid="97283">
                                            <p:txEl>
                                              <p:pRg st="3" end="3"/>
                                            </p:txEl>
                                          </p:spTgt>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97283">
                                            <p:txEl>
                                              <p:pRg st="4" end="4"/>
                                            </p:txEl>
                                          </p:spTgt>
                                        </p:tgtEl>
                                        <p:attrNameLst>
                                          <p:attrName>style.visibility</p:attrName>
                                        </p:attrNameLst>
                                      </p:cBhvr>
                                      <p:to>
                                        <p:strVal val="visible"/>
                                      </p:to>
                                    </p:set>
                                    <p:animEffect transition="in" filter="fade">
                                      <p:cBhvr>
                                        <p:cTn id="23" dur="2000"/>
                                        <p:tgtEl>
                                          <p:spTgt spid="97283">
                                            <p:txEl>
                                              <p:pRg st="4" end="4"/>
                                            </p:txEl>
                                          </p:spTgt>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97283">
                                            <p:txEl>
                                              <p:pRg st="5" end="5"/>
                                            </p:txEl>
                                          </p:spTgt>
                                        </p:tgtEl>
                                        <p:attrNameLst>
                                          <p:attrName>style.visibility</p:attrName>
                                        </p:attrNameLst>
                                      </p:cBhvr>
                                      <p:to>
                                        <p:strVal val="visible"/>
                                      </p:to>
                                    </p:set>
                                    <p:animEffect transition="in" filter="fade">
                                      <p:cBhvr>
                                        <p:cTn id="27" dur="2000"/>
                                        <p:tgtEl>
                                          <p:spTgt spid="97283">
                                            <p:txEl>
                                              <p:pRg st="5" end="5"/>
                                            </p:txEl>
                                          </p:spTgt>
                                        </p:tgtEl>
                                      </p:cBhvr>
                                    </p:animEffect>
                                  </p:childTnLst>
                                </p:cTn>
                              </p:par>
                            </p:childTnLst>
                          </p:cTn>
                        </p:par>
                        <p:par>
                          <p:cTn id="28" fill="hold">
                            <p:stCondLst>
                              <p:cond delay="12000"/>
                            </p:stCondLst>
                            <p:childTnLst>
                              <p:par>
                                <p:cTn id="29" presetID="10" presetClass="entr" presetSubtype="0" fill="hold" nodeType="afterEffect">
                                  <p:stCondLst>
                                    <p:cond delay="0"/>
                                  </p:stCondLst>
                                  <p:childTnLst>
                                    <p:set>
                                      <p:cBhvr>
                                        <p:cTn id="30" dur="1" fill="hold">
                                          <p:stCondLst>
                                            <p:cond delay="0"/>
                                          </p:stCondLst>
                                        </p:cTn>
                                        <p:tgtEl>
                                          <p:spTgt spid="97283">
                                            <p:txEl>
                                              <p:pRg st="6" end="6"/>
                                            </p:txEl>
                                          </p:spTgt>
                                        </p:tgtEl>
                                        <p:attrNameLst>
                                          <p:attrName>style.visibility</p:attrName>
                                        </p:attrNameLst>
                                      </p:cBhvr>
                                      <p:to>
                                        <p:strVal val="visible"/>
                                      </p:to>
                                    </p:set>
                                    <p:animEffect transition="in" filter="fade">
                                      <p:cBhvr>
                                        <p:cTn id="31" dur="2000"/>
                                        <p:tgtEl>
                                          <p:spTgt spid="97283">
                                            <p:txEl>
                                              <p:pRg st="6" end="6"/>
                                            </p:txEl>
                                          </p:spTgt>
                                        </p:tgtEl>
                                      </p:cBhvr>
                                    </p:animEffect>
                                  </p:childTnLst>
                                </p:cTn>
                              </p:par>
                            </p:childTnLst>
                          </p:cTn>
                        </p:par>
                        <p:par>
                          <p:cTn id="32" fill="hold">
                            <p:stCondLst>
                              <p:cond delay="14000"/>
                            </p:stCondLst>
                            <p:childTnLst>
                              <p:par>
                                <p:cTn id="33" presetID="10" presetClass="entr" presetSubtype="0" fill="hold" nodeType="afterEffect">
                                  <p:stCondLst>
                                    <p:cond delay="0"/>
                                  </p:stCondLst>
                                  <p:childTnLst>
                                    <p:set>
                                      <p:cBhvr>
                                        <p:cTn id="34" dur="1" fill="hold">
                                          <p:stCondLst>
                                            <p:cond delay="0"/>
                                          </p:stCondLst>
                                        </p:cTn>
                                        <p:tgtEl>
                                          <p:spTgt spid="97283">
                                            <p:txEl>
                                              <p:pRg st="7" end="7"/>
                                            </p:txEl>
                                          </p:spTgt>
                                        </p:tgtEl>
                                        <p:attrNameLst>
                                          <p:attrName>style.visibility</p:attrName>
                                        </p:attrNameLst>
                                      </p:cBhvr>
                                      <p:to>
                                        <p:strVal val="visible"/>
                                      </p:to>
                                    </p:set>
                                    <p:animEffect transition="in" filter="fade">
                                      <p:cBhvr>
                                        <p:cTn id="35" dur="2000"/>
                                        <p:tgtEl>
                                          <p:spTgt spid="97283">
                                            <p:txEl>
                                              <p:pRg st="7" end="7"/>
                                            </p:txEl>
                                          </p:spTgt>
                                        </p:tgtEl>
                                      </p:cBhvr>
                                    </p:animEffect>
                                  </p:childTnLst>
                                </p:cTn>
                              </p:par>
                            </p:childTnLst>
                          </p:cTn>
                        </p:par>
                        <p:par>
                          <p:cTn id="36" fill="hold">
                            <p:stCondLst>
                              <p:cond delay="16000"/>
                            </p:stCondLst>
                            <p:childTnLst>
                              <p:par>
                                <p:cTn id="37" presetID="10" presetClass="entr" presetSubtype="0" fill="hold" nodeType="afterEffect">
                                  <p:stCondLst>
                                    <p:cond delay="0"/>
                                  </p:stCondLst>
                                  <p:childTnLst>
                                    <p:set>
                                      <p:cBhvr>
                                        <p:cTn id="38" dur="1" fill="hold">
                                          <p:stCondLst>
                                            <p:cond delay="0"/>
                                          </p:stCondLst>
                                        </p:cTn>
                                        <p:tgtEl>
                                          <p:spTgt spid="97283">
                                            <p:txEl>
                                              <p:pRg st="8" end="8"/>
                                            </p:txEl>
                                          </p:spTgt>
                                        </p:tgtEl>
                                        <p:attrNameLst>
                                          <p:attrName>style.visibility</p:attrName>
                                        </p:attrNameLst>
                                      </p:cBhvr>
                                      <p:to>
                                        <p:strVal val="visible"/>
                                      </p:to>
                                    </p:set>
                                    <p:animEffect transition="in" filter="fade">
                                      <p:cBhvr>
                                        <p:cTn id="39" dur="2000"/>
                                        <p:tgtEl>
                                          <p:spTgt spid="9728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838200" y="365126"/>
            <a:ext cx="10515600" cy="581026"/>
          </a:xfrm>
          <a:solidFill>
            <a:schemeClr val="accent2">
              <a:lumMod val="75000"/>
            </a:schemeClr>
          </a:solid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normAutofit fontScale="90000"/>
          </a:bodyPr>
          <a:lstStyle/>
          <a:p>
            <a:pPr eaLnBrk="1" hangingPunct="1">
              <a:defRPr/>
            </a:pPr>
            <a:r>
              <a:rPr lang="en-GB" dirty="0">
                <a:solidFill>
                  <a:schemeClr val="bg1"/>
                </a:solidFill>
                <a:ea typeface="ＭＳ Ｐゴシック" charset="0"/>
                <a:cs typeface="+mj-cs"/>
              </a:rPr>
              <a:t>Descriptive Research</a:t>
            </a:r>
          </a:p>
        </p:txBody>
      </p:sp>
      <p:sp>
        <p:nvSpPr>
          <p:cNvPr id="97283" name="Rectangle 3"/>
          <p:cNvSpPr>
            <a:spLocks noGrp="1" noChangeArrowheads="1"/>
          </p:cNvSpPr>
          <p:nvPr>
            <p:ph type="body" idx="1"/>
          </p:nvPr>
        </p:nvSpPr>
        <p:spPr bwMode="auto">
          <a:xfrm>
            <a:off x="558800" y="1341438"/>
            <a:ext cx="10795000" cy="5072614"/>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normAutofit/>
          </a:bodyPr>
          <a:lstStyle/>
          <a:p>
            <a:pPr>
              <a:defRPr/>
            </a:pPr>
            <a:r>
              <a:rPr lang="en-GB" dirty="0" smtClean="0">
                <a:solidFill>
                  <a:srgbClr val="FF0000"/>
                </a:solidFill>
                <a:ea typeface="ＭＳ Ｐゴシック" charset="0"/>
              </a:rPr>
              <a:t>Survey</a:t>
            </a:r>
            <a:endParaRPr lang="en-GB" dirty="0">
              <a:solidFill>
                <a:srgbClr val="FF0000"/>
              </a:solidFill>
              <a:ea typeface="ＭＳ Ｐゴシック" charset="0"/>
            </a:endParaRPr>
          </a:p>
          <a:p>
            <a:pPr lvl="1">
              <a:defRPr/>
            </a:pPr>
            <a:r>
              <a:rPr lang="en-GB" dirty="0">
                <a:solidFill>
                  <a:srgbClr val="FF0000"/>
                </a:solidFill>
                <a:ea typeface="ＭＳ Ｐゴシック" charset="0"/>
              </a:rPr>
              <a:t>Cross-sectional</a:t>
            </a:r>
            <a:r>
              <a:rPr lang="en-GB" dirty="0">
                <a:ea typeface="ＭＳ Ｐゴシック" charset="0"/>
              </a:rPr>
              <a:t>: Status of a various group (s) at a given point in time. </a:t>
            </a:r>
          </a:p>
          <a:p>
            <a:pPr lvl="1">
              <a:defRPr/>
            </a:pPr>
            <a:r>
              <a:rPr lang="en-US" altLang="en-US" dirty="0"/>
              <a:t>Observational studies in which all the measurements are performed on a single occasion (no follow-up period</a:t>
            </a:r>
            <a:r>
              <a:rPr lang="en-US" altLang="en-US" dirty="0" smtClean="0"/>
              <a:t>)</a:t>
            </a:r>
          </a:p>
          <a:p>
            <a:pPr marL="457200" lvl="1" indent="0">
              <a:buNone/>
              <a:defRPr/>
            </a:pPr>
            <a:endParaRPr lang="en-GB" dirty="0">
              <a:solidFill>
                <a:srgbClr val="FF0000"/>
              </a:solidFill>
              <a:ea typeface="ＭＳ Ｐゴシック" charset="0"/>
            </a:endParaRPr>
          </a:p>
          <a:p>
            <a:pPr lvl="1">
              <a:defRPr/>
            </a:pPr>
            <a:r>
              <a:rPr lang="en-GB" dirty="0" smtClean="0">
                <a:solidFill>
                  <a:srgbClr val="FF0000"/>
                </a:solidFill>
                <a:ea typeface="ＭＳ Ｐゴシック" charset="0"/>
              </a:rPr>
              <a:t>Longitudinal (Cohort): </a:t>
            </a:r>
          </a:p>
          <a:p>
            <a:pPr lvl="2">
              <a:defRPr/>
            </a:pPr>
            <a:r>
              <a:rPr lang="en-GB" sz="2400" dirty="0" smtClean="0">
                <a:ea typeface="ＭＳ Ｐゴシック" charset="0"/>
              </a:rPr>
              <a:t>Status </a:t>
            </a:r>
            <a:r>
              <a:rPr lang="en-GB" sz="2400" dirty="0">
                <a:ea typeface="ＭＳ Ｐゴシック" charset="0"/>
              </a:rPr>
              <a:t>of a given group at various points in </a:t>
            </a:r>
            <a:r>
              <a:rPr lang="en-GB" sz="2400" dirty="0" smtClean="0">
                <a:ea typeface="ＭＳ Ｐゴシック" charset="0"/>
              </a:rPr>
              <a:t>time</a:t>
            </a:r>
            <a:endParaRPr lang="en-GB" sz="2400" dirty="0">
              <a:ea typeface="ＭＳ Ｐゴシック" charset="0"/>
            </a:endParaRPr>
          </a:p>
          <a:p>
            <a:pPr lvl="2">
              <a:defRPr/>
            </a:pPr>
            <a:r>
              <a:rPr lang="en-US" altLang="en-US" sz="2400" dirty="0"/>
              <a:t>Prospective vs. Retrospective </a:t>
            </a:r>
          </a:p>
          <a:p>
            <a:pPr lvl="1">
              <a:defRPr/>
            </a:pPr>
            <a:endParaRPr lang="en-GB" dirty="0" smtClean="0">
              <a:ea typeface="ＭＳ Ｐゴシック" charset="0"/>
            </a:endParaRPr>
          </a:p>
          <a:p>
            <a:pPr lvl="1">
              <a:defRPr/>
            </a:pPr>
            <a:endParaRPr lang="en-GB" dirty="0">
              <a:ea typeface="ＭＳ Ｐゴシック" charset="0"/>
            </a:endParaRPr>
          </a:p>
          <a:p>
            <a:pPr lvl="1">
              <a:defRPr/>
            </a:pPr>
            <a:r>
              <a:rPr lang="en-GB" dirty="0" smtClean="0">
                <a:solidFill>
                  <a:srgbClr val="FF0000"/>
                </a:solidFill>
                <a:ea typeface="ＭＳ Ｐゴシック" charset="0"/>
              </a:rPr>
              <a:t>Correlational</a:t>
            </a:r>
            <a:r>
              <a:rPr lang="en-GB" dirty="0">
                <a:ea typeface="ＭＳ Ｐゴシック" charset="0"/>
              </a:rPr>
              <a:t>: Relationships between variables </a:t>
            </a:r>
          </a:p>
          <a:p>
            <a:pPr lvl="1" eaLnBrk="1" hangingPunct="1">
              <a:defRPr/>
            </a:pPr>
            <a:endParaRPr lang="en-GB" dirty="0">
              <a:ea typeface="ＭＳ Ｐゴシック" charset="0"/>
            </a:endParaRPr>
          </a:p>
        </p:txBody>
      </p:sp>
    </p:spTree>
    <p:extLst>
      <p:ext uri="{BB962C8B-B14F-4D97-AF65-F5344CB8AC3E}">
        <p14:creationId xmlns:p14="http://schemas.microsoft.com/office/powerpoint/2010/main" val="9498219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7283">
                                            <p:txEl>
                                              <p:pRg st="2" end="2"/>
                                            </p:txEl>
                                          </p:spTgt>
                                        </p:tgtEl>
                                        <p:attrNameLst>
                                          <p:attrName>style.visibility</p:attrName>
                                        </p:attrNameLst>
                                      </p:cBhvr>
                                      <p:to>
                                        <p:strVal val="visible"/>
                                      </p:to>
                                    </p:set>
                                    <p:animEffect transition="in" filter="fade">
                                      <p:cBhvr>
                                        <p:cTn id="7" dur="2000"/>
                                        <p:tgtEl>
                                          <p:spTgt spid="9728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7283">
                                            <p:txEl>
                                              <p:pRg st="0" end="0"/>
                                            </p:txEl>
                                          </p:spTgt>
                                        </p:tgtEl>
                                        <p:attrNameLst>
                                          <p:attrName>style.visibility</p:attrName>
                                        </p:attrNameLst>
                                      </p:cBhvr>
                                      <p:to>
                                        <p:strVal val="visible"/>
                                      </p:to>
                                    </p:set>
                                    <p:animEffect transition="in" filter="fade">
                                      <p:cBhvr>
                                        <p:cTn id="12" dur="2000"/>
                                        <p:tgtEl>
                                          <p:spTgt spid="9728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7283">
                                            <p:txEl>
                                              <p:pRg st="1" end="1"/>
                                            </p:txEl>
                                          </p:spTgt>
                                        </p:tgtEl>
                                        <p:attrNameLst>
                                          <p:attrName>style.visibility</p:attrName>
                                        </p:attrNameLst>
                                      </p:cBhvr>
                                      <p:to>
                                        <p:strVal val="visible"/>
                                      </p:to>
                                    </p:set>
                                    <p:animEffect transition="in" filter="fade">
                                      <p:cBhvr>
                                        <p:cTn id="17" dur="2000"/>
                                        <p:tgtEl>
                                          <p:spTgt spid="97283">
                                            <p:txEl>
                                              <p:pRg st="1" end="1"/>
                                            </p:txEl>
                                          </p:spTgt>
                                        </p:tgtEl>
                                      </p:cBhvr>
                                    </p:animEffect>
                                  </p:childTnLst>
                                </p:cTn>
                              </p:par>
                            </p:childTnLst>
                          </p:cTn>
                        </p:par>
                        <p:par>
                          <p:cTn id="18" fill="hold" nodeType="afterGroup">
                            <p:stCondLst>
                              <p:cond delay="2000"/>
                            </p:stCondLst>
                            <p:childTnLst>
                              <p:par>
                                <p:cTn id="19" presetID="10" presetClass="entr" presetSubtype="0" fill="hold" nodeType="afterEffect">
                                  <p:stCondLst>
                                    <p:cond delay="0"/>
                                  </p:stCondLst>
                                  <p:childTnLst>
                                    <p:set>
                                      <p:cBhvr>
                                        <p:cTn id="20" dur="1" fill="hold">
                                          <p:stCondLst>
                                            <p:cond delay="0"/>
                                          </p:stCondLst>
                                        </p:cTn>
                                        <p:tgtEl>
                                          <p:spTgt spid="97283">
                                            <p:txEl>
                                              <p:pRg st="4" end="4"/>
                                            </p:txEl>
                                          </p:spTgt>
                                        </p:tgtEl>
                                        <p:attrNameLst>
                                          <p:attrName>style.visibility</p:attrName>
                                        </p:attrNameLst>
                                      </p:cBhvr>
                                      <p:to>
                                        <p:strVal val="visible"/>
                                      </p:to>
                                    </p:set>
                                    <p:animEffect transition="in" filter="fade">
                                      <p:cBhvr>
                                        <p:cTn id="21" dur="2000"/>
                                        <p:tgtEl>
                                          <p:spTgt spid="97283">
                                            <p:txEl>
                                              <p:pRg st="4" end="4"/>
                                            </p:txEl>
                                          </p:spTgt>
                                        </p:tgtEl>
                                      </p:cBhvr>
                                    </p:animEffect>
                                  </p:childTnLst>
                                </p:cTn>
                              </p:par>
                            </p:childTnLst>
                          </p:cTn>
                        </p:par>
                        <p:par>
                          <p:cTn id="22" fill="hold">
                            <p:stCondLst>
                              <p:cond delay="4000"/>
                            </p:stCondLst>
                            <p:childTnLst>
                              <p:par>
                                <p:cTn id="23" presetID="10" presetClass="entr" presetSubtype="0" fill="hold" nodeType="afterEffect">
                                  <p:stCondLst>
                                    <p:cond delay="0"/>
                                  </p:stCondLst>
                                  <p:childTnLst>
                                    <p:set>
                                      <p:cBhvr>
                                        <p:cTn id="24" dur="1" fill="hold">
                                          <p:stCondLst>
                                            <p:cond delay="0"/>
                                          </p:stCondLst>
                                        </p:cTn>
                                        <p:tgtEl>
                                          <p:spTgt spid="97283">
                                            <p:txEl>
                                              <p:pRg st="5" end="5"/>
                                            </p:txEl>
                                          </p:spTgt>
                                        </p:tgtEl>
                                        <p:attrNameLst>
                                          <p:attrName>style.visibility</p:attrName>
                                        </p:attrNameLst>
                                      </p:cBhvr>
                                      <p:to>
                                        <p:strVal val="visible"/>
                                      </p:to>
                                    </p:set>
                                    <p:animEffect transition="in" filter="fade">
                                      <p:cBhvr>
                                        <p:cTn id="25" dur="2000"/>
                                        <p:tgtEl>
                                          <p:spTgt spid="97283">
                                            <p:txEl>
                                              <p:pRg st="5" end="5"/>
                                            </p:txEl>
                                          </p:spTgt>
                                        </p:tgtEl>
                                      </p:cBhvr>
                                    </p:animEffect>
                                  </p:childTnLst>
                                </p:cTn>
                              </p:par>
                            </p:childTnLst>
                          </p:cTn>
                        </p:par>
                        <p:par>
                          <p:cTn id="26" fill="hold">
                            <p:stCondLst>
                              <p:cond delay="6000"/>
                            </p:stCondLst>
                            <p:childTnLst>
                              <p:par>
                                <p:cTn id="27" presetID="10" presetClass="entr" presetSubtype="0" fill="hold" nodeType="afterEffect">
                                  <p:stCondLst>
                                    <p:cond delay="0"/>
                                  </p:stCondLst>
                                  <p:childTnLst>
                                    <p:set>
                                      <p:cBhvr>
                                        <p:cTn id="28" dur="1" fill="hold">
                                          <p:stCondLst>
                                            <p:cond delay="0"/>
                                          </p:stCondLst>
                                        </p:cTn>
                                        <p:tgtEl>
                                          <p:spTgt spid="97283">
                                            <p:txEl>
                                              <p:pRg st="6" end="6"/>
                                            </p:txEl>
                                          </p:spTgt>
                                        </p:tgtEl>
                                        <p:attrNameLst>
                                          <p:attrName>style.visibility</p:attrName>
                                        </p:attrNameLst>
                                      </p:cBhvr>
                                      <p:to>
                                        <p:strVal val="visible"/>
                                      </p:to>
                                    </p:set>
                                    <p:animEffect transition="in" filter="fade">
                                      <p:cBhvr>
                                        <p:cTn id="29" dur="2000"/>
                                        <p:tgtEl>
                                          <p:spTgt spid="97283">
                                            <p:txEl>
                                              <p:pRg st="6" end="6"/>
                                            </p:txEl>
                                          </p:spTgt>
                                        </p:tgtEl>
                                      </p:cBhvr>
                                    </p:animEffect>
                                  </p:childTnLst>
                                </p:cTn>
                              </p:par>
                            </p:childTnLst>
                          </p:cTn>
                        </p:par>
                        <p:par>
                          <p:cTn id="30" fill="hold">
                            <p:stCondLst>
                              <p:cond delay="8000"/>
                            </p:stCondLst>
                            <p:childTnLst>
                              <p:par>
                                <p:cTn id="31" presetID="10" presetClass="entr" presetSubtype="0" fill="hold" nodeType="afterEffect">
                                  <p:stCondLst>
                                    <p:cond delay="0"/>
                                  </p:stCondLst>
                                  <p:childTnLst>
                                    <p:set>
                                      <p:cBhvr>
                                        <p:cTn id="32" dur="1" fill="hold">
                                          <p:stCondLst>
                                            <p:cond delay="0"/>
                                          </p:stCondLst>
                                        </p:cTn>
                                        <p:tgtEl>
                                          <p:spTgt spid="97283">
                                            <p:txEl>
                                              <p:pRg st="9" end="9"/>
                                            </p:txEl>
                                          </p:spTgt>
                                        </p:tgtEl>
                                        <p:attrNameLst>
                                          <p:attrName>style.visibility</p:attrName>
                                        </p:attrNameLst>
                                      </p:cBhvr>
                                      <p:to>
                                        <p:strVal val="visible"/>
                                      </p:to>
                                    </p:set>
                                    <p:animEffect transition="in" filter="fade">
                                      <p:cBhvr>
                                        <p:cTn id="33" dur="2000"/>
                                        <p:tgtEl>
                                          <p:spTgt spid="9728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838200" y="365126"/>
            <a:ext cx="10515600" cy="581026"/>
          </a:xfrm>
          <a:solidFill>
            <a:schemeClr val="accent2">
              <a:lumMod val="75000"/>
            </a:schemeClr>
          </a:solid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normAutofit fontScale="90000"/>
          </a:bodyPr>
          <a:lstStyle/>
          <a:p>
            <a:pPr eaLnBrk="1" hangingPunct="1">
              <a:defRPr/>
            </a:pPr>
            <a:r>
              <a:rPr lang="en-GB" dirty="0" smtClean="0">
                <a:solidFill>
                  <a:schemeClr val="bg1"/>
                </a:solidFill>
                <a:ea typeface="ＭＳ Ｐゴシック" charset="0"/>
              </a:rPr>
              <a:t>Experimental </a:t>
            </a:r>
            <a:r>
              <a:rPr lang="en-GB" dirty="0" smtClean="0">
                <a:solidFill>
                  <a:schemeClr val="bg1"/>
                </a:solidFill>
                <a:ea typeface="ＭＳ Ｐゴシック" charset="0"/>
                <a:cs typeface="+mj-cs"/>
              </a:rPr>
              <a:t>Research</a:t>
            </a:r>
            <a:endParaRPr lang="en-GB" dirty="0">
              <a:solidFill>
                <a:schemeClr val="bg1"/>
              </a:solidFill>
              <a:ea typeface="ＭＳ Ｐゴシック" charset="0"/>
              <a:cs typeface="+mj-cs"/>
            </a:endParaRPr>
          </a:p>
        </p:txBody>
      </p:sp>
      <p:sp>
        <p:nvSpPr>
          <p:cNvPr id="97283" name="Rectangle 3"/>
          <p:cNvSpPr>
            <a:spLocks noGrp="1" noChangeArrowheads="1"/>
          </p:cNvSpPr>
          <p:nvPr>
            <p:ph type="body" idx="1"/>
          </p:nvPr>
        </p:nvSpPr>
        <p:spPr bwMode="auto">
          <a:xfrm>
            <a:off x="558800" y="1341438"/>
            <a:ext cx="11209130" cy="5072614"/>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normAutofit/>
          </a:bodyPr>
          <a:lstStyle/>
          <a:p>
            <a:pPr>
              <a:defRPr/>
            </a:pPr>
            <a:r>
              <a:rPr lang="en-GB" dirty="0">
                <a:ea typeface="ＭＳ Ｐゴシック" charset="0"/>
              </a:rPr>
              <a:t>Experimental research involves a direct assessment of how one variable influences another</a:t>
            </a:r>
          </a:p>
          <a:p>
            <a:pPr>
              <a:defRPr/>
            </a:pPr>
            <a:r>
              <a:rPr lang="en-GB" dirty="0">
                <a:ea typeface="ＭＳ Ｐゴシック" charset="0"/>
              </a:rPr>
              <a:t>This allows the establishment of causality</a:t>
            </a:r>
          </a:p>
          <a:p>
            <a:pPr lvl="1">
              <a:buFont typeface="Wingdings" panose="05000000000000000000" pitchFamily="2" charset="2"/>
              <a:buChar char="v"/>
              <a:defRPr/>
            </a:pPr>
            <a:r>
              <a:rPr lang="en-GB" dirty="0" smtClean="0">
                <a:ea typeface="ＭＳ Ｐゴシック" charset="0"/>
              </a:rPr>
              <a:t>Independent variables</a:t>
            </a:r>
          </a:p>
          <a:p>
            <a:pPr lvl="1">
              <a:buFont typeface="Wingdings" panose="05000000000000000000" pitchFamily="2" charset="2"/>
              <a:buChar char="v"/>
              <a:defRPr/>
            </a:pPr>
            <a:r>
              <a:rPr lang="en-GB" dirty="0" smtClean="0">
                <a:ea typeface="ＭＳ Ｐゴシック" charset="0"/>
              </a:rPr>
              <a:t>Dependent variables</a:t>
            </a:r>
          </a:p>
          <a:p>
            <a:pPr lvl="1">
              <a:buFont typeface="Wingdings" panose="05000000000000000000" pitchFamily="2" charset="2"/>
              <a:buChar char="v"/>
              <a:defRPr/>
            </a:pPr>
            <a:r>
              <a:rPr lang="en-GB" dirty="0" smtClean="0">
                <a:ea typeface="ＭＳ Ｐゴシック" charset="0"/>
              </a:rPr>
              <a:t>Control (confounding) variables</a:t>
            </a:r>
          </a:p>
          <a:p>
            <a:pPr marL="457200" lvl="1" indent="0">
              <a:buNone/>
              <a:defRPr/>
            </a:pPr>
            <a:endParaRPr lang="en-GB" dirty="0" smtClean="0">
              <a:ea typeface="ＭＳ Ｐゴシック" charset="0"/>
            </a:endParaRPr>
          </a:p>
          <a:p>
            <a:pPr marL="457200" lvl="1" indent="0" algn="ctr">
              <a:buNone/>
              <a:defRPr/>
            </a:pPr>
            <a:r>
              <a:rPr lang="en-GB" sz="2800" dirty="0">
                <a:solidFill>
                  <a:srgbClr val="FF0000"/>
                </a:solidFill>
                <a:ea typeface="ＭＳ Ｐゴシック" charset="0"/>
              </a:rPr>
              <a:t>Experimental research </a:t>
            </a:r>
            <a:r>
              <a:rPr lang="en-GB" sz="2800" dirty="0" smtClean="0">
                <a:solidFill>
                  <a:srgbClr val="FF0000"/>
                </a:solidFill>
                <a:ea typeface="ＭＳ Ｐゴシック" charset="0"/>
              </a:rPr>
              <a:t>design</a:t>
            </a:r>
          </a:p>
          <a:p>
            <a:pPr marL="457200" lvl="1" indent="0" algn="ctr">
              <a:buNone/>
              <a:defRPr/>
            </a:pPr>
            <a:endParaRPr lang="en-GB" sz="2800" dirty="0">
              <a:ea typeface="ＭＳ Ｐゴシック" charset="0"/>
            </a:endParaRPr>
          </a:p>
          <a:p>
            <a:r>
              <a:rPr lang="en-GB" altLang="en-US" dirty="0" smtClean="0"/>
              <a:t>Pre-Experimental              Quasi-Experimental               True-Experimental</a:t>
            </a:r>
            <a:endParaRPr lang="en-GB" altLang="en-US" dirty="0"/>
          </a:p>
          <a:p>
            <a:pPr marL="457200" lvl="1" indent="0">
              <a:buNone/>
              <a:defRPr/>
            </a:pPr>
            <a:endParaRPr lang="en-GB" dirty="0">
              <a:ea typeface="ＭＳ Ｐゴシック" charset="0"/>
            </a:endParaRPr>
          </a:p>
        </p:txBody>
      </p:sp>
    </p:spTree>
    <p:extLst>
      <p:ext uri="{BB962C8B-B14F-4D97-AF65-F5344CB8AC3E}">
        <p14:creationId xmlns:p14="http://schemas.microsoft.com/office/powerpoint/2010/main" val="3635296956"/>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838200" y="365126"/>
            <a:ext cx="10515600" cy="581026"/>
          </a:xfrm>
          <a:solidFill>
            <a:schemeClr val="accent2">
              <a:lumMod val="75000"/>
            </a:schemeClr>
          </a:solid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normAutofit fontScale="90000"/>
          </a:bodyPr>
          <a:lstStyle/>
          <a:p>
            <a:pPr eaLnBrk="1" hangingPunct="1">
              <a:defRPr/>
            </a:pPr>
            <a:r>
              <a:rPr lang="en-GB" dirty="0" smtClean="0">
                <a:solidFill>
                  <a:schemeClr val="bg1"/>
                </a:solidFill>
                <a:ea typeface="ＭＳ Ｐゴシック" charset="0"/>
              </a:rPr>
              <a:t>Pre-Experimental </a:t>
            </a:r>
            <a:r>
              <a:rPr lang="en-GB" dirty="0" smtClean="0">
                <a:solidFill>
                  <a:schemeClr val="bg1"/>
                </a:solidFill>
                <a:ea typeface="ＭＳ Ｐゴシック" charset="0"/>
                <a:cs typeface="+mj-cs"/>
              </a:rPr>
              <a:t>Research Design </a:t>
            </a:r>
            <a:endParaRPr lang="en-GB" dirty="0">
              <a:solidFill>
                <a:schemeClr val="bg1"/>
              </a:solidFill>
              <a:ea typeface="ＭＳ Ｐゴシック" charset="0"/>
              <a:cs typeface="+mj-cs"/>
            </a:endParaRPr>
          </a:p>
        </p:txBody>
      </p:sp>
      <p:sp>
        <p:nvSpPr>
          <p:cNvPr id="5" name="Rectangle 4"/>
          <p:cNvSpPr>
            <a:spLocks noGrp="1" noChangeArrowheads="1"/>
          </p:cNvSpPr>
          <p:nvPr/>
        </p:nvSpPr>
        <p:spPr bwMode="auto">
          <a:xfrm>
            <a:off x="302039" y="1132363"/>
            <a:ext cx="11449878" cy="5586913"/>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5"/>
              </a:buBlip>
              <a:defRPr sz="2000">
                <a:solidFill>
                  <a:schemeClr val="tx1"/>
                </a:solidFill>
                <a:effectLst>
                  <a:outerShdw blurRad="38100" dist="38100" dir="2700000" algn="tl">
                    <a:srgbClr val="000000"/>
                  </a:outerShdw>
                </a:effectLst>
                <a:latin typeface="+mn-lt"/>
              </a:defRPr>
            </a:lvl9pPr>
          </a:lstStyle>
          <a:p>
            <a:pPr marL="0" indent="0">
              <a:lnSpc>
                <a:spcPct val="90000"/>
              </a:lnSpc>
              <a:buFont typeface="Wingdings" panose="05000000000000000000" pitchFamily="2" charset="2"/>
              <a:buNone/>
              <a:tabLst>
                <a:tab pos="914400" algn="l"/>
                <a:tab pos="1778000" algn="l"/>
                <a:tab pos="2743200" algn="l"/>
                <a:tab pos="3657600" algn="l"/>
              </a:tabLst>
            </a:pPr>
            <a:r>
              <a:rPr lang="en-US" altLang="en-US" dirty="0" smtClean="0">
                <a:effectLst/>
              </a:rPr>
              <a:t>One-shot studies</a:t>
            </a:r>
          </a:p>
          <a:p>
            <a:pPr marL="0" indent="0">
              <a:lnSpc>
                <a:spcPct val="90000"/>
              </a:lnSpc>
              <a:buFont typeface="Wingdings" panose="05000000000000000000" pitchFamily="2" charset="2"/>
              <a:buNone/>
              <a:tabLst>
                <a:tab pos="914400" algn="l"/>
                <a:tab pos="1778000" algn="l"/>
                <a:tab pos="2743200" algn="l"/>
                <a:tab pos="3657600" algn="l"/>
              </a:tabLst>
            </a:pPr>
            <a:endParaRPr lang="en-US" altLang="en-US" dirty="0" smtClean="0">
              <a:effectLst/>
            </a:endParaRPr>
          </a:p>
          <a:p>
            <a:pPr marL="0" indent="0">
              <a:lnSpc>
                <a:spcPct val="90000"/>
              </a:lnSpc>
              <a:buFont typeface="Wingdings" panose="05000000000000000000" pitchFamily="2" charset="2"/>
              <a:buNone/>
              <a:tabLst>
                <a:tab pos="914400" algn="l"/>
                <a:tab pos="1778000" algn="l"/>
                <a:tab pos="2743200" algn="l"/>
                <a:tab pos="3657600" algn="l"/>
              </a:tabLst>
            </a:pPr>
            <a:endParaRPr lang="en-US" altLang="en-US" dirty="0" smtClean="0">
              <a:effectLst/>
            </a:endParaRPr>
          </a:p>
          <a:p>
            <a:pPr marL="0" indent="0">
              <a:lnSpc>
                <a:spcPct val="90000"/>
              </a:lnSpc>
              <a:buFont typeface="Wingdings" panose="05000000000000000000" pitchFamily="2" charset="2"/>
              <a:buNone/>
              <a:tabLst>
                <a:tab pos="914400" algn="l"/>
                <a:tab pos="1778000" algn="l"/>
                <a:tab pos="2743200" algn="l"/>
                <a:tab pos="3657600" algn="l"/>
              </a:tabLst>
            </a:pPr>
            <a:r>
              <a:rPr lang="en-US" altLang="en-US" dirty="0" smtClean="0">
                <a:effectLst/>
              </a:rPr>
              <a:t>One-group pretest-posttest</a:t>
            </a:r>
          </a:p>
          <a:p>
            <a:pPr marL="0" indent="0">
              <a:lnSpc>
                <a:spcPct val="90000"/>
              </a:lnSpc>
              <a:buFont typeface="Wingdings" panose="05000000000000000000" pitchFamily="2" charset="2"/>
              <a:buNone/>
              <a:tabLst>
                <a:tab pos="914400" algn="l"/>
                <a:tab pos="1778000" algn="l"/>
                <a:tab pos="2743200" algn="l"/>
                <a:tab pos="3657600" algn="l"/>
              </a:tabLst>
            </a:pPr>
            <a:r>
              <a:rPr lang="en-US" altLang="en-US" dirty="0" smtClean="0">
                <a:effectLst/>
              </a:rPr>
              <a:t>		                                   </a:t>
            </a:r>
          </a:p>
          <a:p>
            <a:pPr marL="0" indent="0">
              <a:lnSpc>
                <a:spcPct val="90000"/>
              </a:lnSpc>
              <a:buFont typeface="Wingdings" panose="05000000000000000000" pitchFamily="2" charset="2"/>
              <a:buNone/>
              <a:tabLst>
                <a:tab pos="914400" algn="l"/>
                <a:tab pos="1778000" algn="l"/>
                <a:tab pos="2743200" algn="l"/>
                <a:tab pos="3657600" algn="l"/>
              </a:tabLst>
            </a:pPr>
            <a:endParaRPr lang="en-US" altLang="en-US" dirty="0" smtClean="0">
              <a:effectLst/>
            </a:endParaRPr>
          </a:p>
          <a:p>
            <a:pPr marL="0" indent="0">
              <a:lnSpc>
                <a:spcPct val="90000"/>
              </a:lnSpc>
              <a:buFont typeface="Wingdings" panose="05000000000000000000" pitchFamily="2" charset="2"/>
              <a:buNone/>
              <a:tabLst>
                <a:tab pos="914400" algn="l"/>
                <a:tab pos="1778000" algn="l"/>
                <a:tab pos="2743200" algn="l"/>
                <a:tab pos="3657600" algn="l"/>
              </a:tabLst>
            </a:pPr>
            <a:endParaRPr lang="en-US" altLang="en-US" dirty="0" smtClean="0">
              <a:effectLst/>
            </a:endParaRPr>
          </a:p>
          <a:p>
            <a:pPr marL="0" indent="0">
              <a:lnSpc>
                <a:spcPct val="90000"/>
              </a:lnSpc>
              <a:buFont typeface="Wingdings" panose="05000000000000000000" pitchFamily="2" charset="2"/>
              <a:buNone/>
              <a:tabLst>
                <a:tab pos="914400" algn="l"/>
                <a:tab pos="1778000" algn="l"/>
                <a:tab pos="2743200" algn="l"/>
                <a:tab pos="3657600" algn="l"/>
              </a:tabLst>
            </a:pPr>
            <a:r>
              <a:rPr lang="en-US" altLang="en-US" dirty="0" smtClean="0">
                <a:effectLst/>
              </a:rPr>
              <a:t>Static group comparison (one shot w/2 groups)</a:t>
            </a:r>
          </a:p>
          <a:p>
            <a:pPr marL="0" indent="0">
              <a:lnSpc>
                <a:spcPct val="90000"/>
              </a:lnSpc>
              <a:buFont typeface="Wingdings" panose="05000000000000000000" pitchFamily="2" charset="2"/>
              <a:buNone/>
              <a:tabLst>
                <a:tab pos="914400" algn="l"/>
                <a:tab pos="1778000" algn="l"/>
                <a:tab pos="2743200" algn="l"/>
                <a:tab pos="3657600" algn="l"/>
              </a:tabLst>
            </a:pPr>
            <a:r>
              <a:rPr lang="en-US" altLang="en-US" dirty="0" smtClean="0">
                <a:effectLst/>
              </a:rPr>
              <a:t>T	X	O</a:t>
            </a:r>
            <a:r>
              <a:rPr lang="en-US" altLang="en-US" baseline="-25000" dirty="0" smtClean="0">
                <a:effectLst/>
              </a:rPr>
              <a:t>1</a:t>
            </a:r>
          </a:p>
          <a:p>
            <a:pPr marL="0" indent="0">
              <a:lnSpc>
                <a:spcPct val="90000"/>
              </a:lnSpc>
              <a:buFont typeface="Wingdings" panose="05000000000000000000" pitchFamily="2" charset="2"/>
              <a:buNone/>
              <a:tabLst>
                <a:tab pos="914400" algn="l"/>
                <a:tab pos="1778000" algn="l"/>
                <a:tab pos="2743200" algn="l"/>
                <a:tab pos="3657600" algn="l"/>
              </a:tabLst>
            </a:pPr>
            <a:r>
              <a:rPr lang="en-US" altLang="en-US" dirty="0" smtClean="0">
                <a:effectLst/>
              </a:rPr>
              <a:t>                   O</a:t>
            </a:r>
            <a:r>
              <a:rPr lang="en-US" altLang="en-US" baseline="-25000" dirty="0" smtClean="0">
                <a:effectLst/>
              </a:rPr>
              <a:t>2</a:t>
            </a:r>
          </a:p>
        </p:txBody>
      </p:sp>
      <p:pic>
        <p:nvPicPr>
          <p:cNvPr id="3" name="Picture 2"/>
          <p:cNvPicPr>
            <a:picLocks noChangeAspect="1"/>
          </p:cNvPicPr>
          <p:nvPr/>
        </p:nvPicPr>
        <p:blipFill>
          <a:blip r:embed="rId6"/>
          <a:stretch>
            <a:fillRect/>
          </a:stretch>
        </p:blipFill>
        <p:spPr>
          <a:xfrm>
            <a:off x="7606747" y="1163638"/>
            <a:ext cx="1288873" cy="1018385"/>
          </a:xfrm>
          <a:prstGeom prst="rect">
            <a:avLst/>
          </a:prstGeom>
        </p:spPr>
      </p:pic>
      <p:sp>
        <p:nvSpPr>
          <p:cNvPr id="7" name="AutoShape 12"/>
          <p:cNvSpPr>
            <a:spLocks noChangeArrowheads="1"/>
          </p:cNvSpPr>
          <p:nvPr/>
        </p:nvSpPr>
        <p:spPr bwMode="auto">
          <a:xfrm>
            <a:off x="5616092" y="1384699"/>
            <a:ext cx="2232025" cy="576262"/>
          </a:xfrm>
          <a:prstGeom prst="rightArrow">
            <a:avLst>
              <a:gd name="adj1" fmla="val 50000"/>
              <a:gd name="adj2" fmla="val 96832"/>
            </a:avLst>
          </a:prstGeom>
          <a:gradFill rotWithShape="1">
            <a:gsLst>
              <a:gs pos="0">
                <a:srgbClr val="FFFFFF"/>
              </a:gs>
              <a:gs pos="100000">
                <a:srgbClr val="33CCCC"/>
              </a:gs>
            </a:gsLst>
            <a:lin ang="0" scaled="1"/>
          </a:gradFill>
          <a:ln>
            <a:noFill/>
          </a:ln>
          <a:effectLst/>
          <a:extLst>
            <a:ext uri="{91240B29-F687-4f45-9708-019B960494DF}">
              <a14:hiddenLine xmlns:lc="http://schemas.openxmlformats.org/drawingml/2006/lockedCanvas" xmlns:a14="http://schemas.microsoft.com/office/drawing/2010/main" xmlns="" w="9525">
                <a:solidFill>
                  <a:schemeClr val="tx1"/>
                </a:solidFill>
                <a:miter lim="800000"/>
                <a:headEnd/>
                <a:tailEnd/>
              </a14:hiddenLine>
            </a:ext>
            <a:ext uri="{AF507438-7753-43e0-B8FC-AC1667EBCBE1}">
              <a14:hiddenEffects xmlns:lc="http://schemas.openxmlformats.org/drawingml/2006/lockedCanva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9pPr>
          </a:lstStyle>
          <a:p>
            <a:pPr>
              <a:defRPr/>
            </a:pPr>
            <a:endParaRPr lang="en-US">
              <a:latin typeface="Times New Roman" charset="0"/>
              <a:ea typeface="ＭＳ Ｐゴシック" charset="0"/>
            </a:endParaRPr>
          </a:p>
        </p:txBody>
      </p:sp>
      <p:sp>
        <p:nvSpPr>
          <p:cNvPr id="10" name="Text Box 10"/>
          <p:cNvSpPr txBox="1">
            <a:spLocks noChangeArrowheads="1"/>
          </p:cNvSpPr>
          <p:nvPr/>
        </p:nvSpPr>
        <p:spPr bwMode="auto">
          <a:xfrm>
            <a:off x="4172507" y="1351208"/>
            <a:ext cx="792163" cy="762000"/>
          </a:xfrm>
          <a:prstGeom prst="rect">
            <a:avLst/>
          </a:prstGeom>
          <a:noFill/>
          <a:ln>
            <a:noFill/>
          </a:ln>
          <a:effectLst/>
          <a:extLst>
            <a:ext uri="{909E8E84-426E-40dd-AFC4-6F175D3DCCD1}">
              <a14:hiddenFill xmlns:lc="http://schemas.openxmlformats.org/drawingml/2006/lockedCanvas" xmlns:a14="http://schemas.microsoft.com/office/drawing/2010/main" xmlns="">
                <a:solidFill>
                  <a:schemeClr val="accent1"/>
                </a:solidFill>
              </a14:hiddenFill>
            </a:ext>
            <a:ext uri="{91240B29-F687-4f45-9708-019B960494DF}">
              <a14:hiddenLine xmlns:lc="http://schemas.openxmlformats.org/drawingml/2006/lockedCanvas" xmlns:a14="http://schemas.microsoft.com/office/drawing/2010/main" xmlns="" w="9525">
                <a:solidFill>
                  <a:schemeClr val="tx1"/>
                </a:solidFill>
                <a:miter lim="800000"/>
                <a:headEnd/>
                <a:tailEnd/>
              </a14:hiddenLine>
            </a:ext>
            <a:ext uri="{AF507438-7753-43e0-B8FC-AC1667EBCBE1}">
              <a14:hiddenEffects xmlns:lc="http://schemas.openxmlformats.org/drawingml/2006/lockedCanva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4400" b="0"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mn-cs"/>
              </a:rPr>
              <a:t>T</a:t>
            </a:r>
          </a:p>
        </p:txBody>
      </p:sp>
      <p:pic>
        <p:nvPicPr>
          <p:cNvPr id="4" name="Picture 3"/>
          <p:cNvPicPr>
            <a:picLocks noChangeAspect="1"/>
          </p:cNvPicPr>
          <p:nvPr/>
        </p:nvPicPr>
        <p:blipFill>
          <a:blip r:embed="rId7"/>
          <a:stretch>
            <a:fillRect/>
          </a:stretch>
        </p:blipFill>
        <p:spPr>
          <a:xfrm>
            <a:off x="4858094" y="1291830"/>
            <a:ext cx="1168884" cy="1088335"/>
          </a:xfrm>
          <a:prstGeom prst="rect">
            <a:avLst/>
          </a:prstGeom>
        </p:spPr>
      </p:pic>
      <p:pic>
        <p:nvPicPr>
          <p:cNvPr id="6" name="Picture 5"/>
          <p:cNvPicPr>
            <a:picLocks noChangeAspect="1"/>
          </p:cNvPicPr>
          <p:nvPr/>
        </p:nvPicPr>
        <p:blipFill>
          <a:blip r:embed="rId8"/>
          <a:stretch>
            <a:fillRect/>
          </a:stretch>
        </p:blipFill>
        <p:spPr>
          <a:xfrm>
            <a:off x="4134986" y="3071650"/>
            <a:ext cx="1307550" cy="1279076"/>
          </a:xfrm>
          <a:prstGeom prst="rect">
            <a:avLst/>
          </a:prstGeom>
        </p:spPr>
      </p:pic>
      <p:pic>
        <p:nvPicPr>
          <p:cNvPr id="15" name="Picture 14"/>
          <p:cNvPicPr>
            <a:picLocks noChangeAspect="1"/>
          </p:cNvPicPr>
          <p:nvPr/>
        </p:nvPicPr>
        <p:blipFill>
          <a:blip r:embed="rId9"/>
          <a:stretch>
            <a:fillRect/>
          </a:stretch>
        </p:blipFill>
        <p:spPr>
          <a:xfrm>
            <a:off x="6727399" y="2999740"/>
            <a:ext cx="1170533" cy="1085182"/>
          </a:xfrm>
          <a:prstGeom prst="rect">
            <a:avLst/>
          </a:prstGeom>
        </p:spPr>
      </p:pic>
      <p:sp>
        <p:nvSpPr>
          <p:cNvPr id="18" name="AutoShape 12"/>
          <p:cNvSpPr>
            <a:spLocks noChangeArrowheads="1"/>
          </p:cNvSpPr>
          <p:nvPr/>
        </p:nvSpPr>
        <p:spPr bwMode="auto">
          <a:xfrm>
            <a:off x="5163791" y="3500208"/>
            <a:ext cx="1513793" cy="576262"/>
          </a:xfrm>
          <a:prstGeom prst="rightArrow">
            <a:avLst>
              <a:gd name="adj1" fmla="val 50000"/>
              <a:gd name="adj2" fmla="val 96832"/>
            </a:avLst>
          </a:prstGeom>
          <a:gradFill rotWithShape="1">
            <a:gsLst>
              <a:gs pos="0">
                <a:srgbClr val="FFFFFF"/>
              </a:gs>
              <a:gs pos="100000">
                <a:srgbClr val="33CCCC"/>
              </a:gs>
            </a:gsLst>
            <a:lin ang="0" scaled="1"/>
          </a:gradFill>
          <a:ln>
            <a:noFill/>
          </a:ln>
          <a:effectLst/>
          <a:extLst>
            <a:ext uri="{91240B29-F687-4f45-9708-019B960494DF}">
              <a14:hiddenLine xmlns:lc="http://schemas.openxmlformats.org/drawingml/2006/lockedCanvas" xmlns:a14="http://schemas.microsoft.com/office/drawing/2010/main" xmlns="" w="9525">
                <a:solidFill>
                  <a:schemeClr val="tx1"/>
                </a:solidFill>
                <a:miter lim="800000"/>
                <a:headEnd/>
                <a:tailEnd/>
              </a14:hiddenLine>
            </a:ext>
            <a:ext uri="{AF507438-7753-43e0-B8FC-AC1667EBCBE1}">
              <a14:hiddenEffects xmlns:lc="http://schemas.openxmlformats.org/drawingml/2006/lockedCanva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9pPr>
          </a:lstStyle>
          <a:p>
            <a:pPr>
              <a:defRPr/>
            </a:pPr>
            <a:endParaRPr lang="en-US">
              <a:latin typeface="Times New Roman" charset="0"/>
              <a:ea typeface="ＭＳ Ｐゴシック" charset="0"/>
            </a:endParaRPr>
          </a:p>
        </p:txBody>
      </p:sp>
      <p:sp>
        <p:nvSpPr>
          <p:cNvPr id="19" name="AutoShape 12"/>
          <p:cNvSpPr>
            <a:spLocks noChangeArrowheads="1"/>
          </p:cNvSpPr>
          <p:nvPr/>
        </p:nvSpPr>
        <p:spPr bwMode="auto">
          <a:xfrm>
            <a:off x="7912632" y="3526352"/>
            <a:ext cx="1642185" cy="576262"/>
          </a:xfrm>
          <a:prstGeom prst="rightArrow">
            <a:avLst>
              <a:gd name="adj1" fmla="val 50000"/>
              <a:gd name="adj2" fmla="val 96832"/>
            </a:avLst>
          </a:prstGeom>
          <a:gradFill rotWithShape="1">
            <a:gsLst>
              <a:gs pos="0">
                <a:srgbClr val="FFFFFF"/>
              </a:gs>
              <a:gs pos="100000">
                <a:srgbClr val="33CCCC"/>
              </a:gs>
            </a:gsLst>
            <a:lin ang="0" scaled="1"/>
          </a:gradFill>
          <a:ln>
            <a:noFill/>
          </a:ln>
          <a:effectLst/>
          <a:extLst>
            <a:ext uri="{91240B29-F687-4f45-9708-019B960494DF}">
              <a14:hiddenLine xmlns:lc="http://schemas.openxmlformats.org/drawingml/2006/lockedCanvas" xmlns:a14="http://schemas.microsoft.com/office/drawing/2010/main" xmlns="" w="9525">
                <a:solidFill>
                  <a:schemeClr val="tx1"/>
                </a:solidFill>
                <a:miter lim="800000"/>
                <a:headEnd/>
                <a:tailEnd/>
              </a14:hiddenLine>
            </a:ext>
            <a:ext uri="{AF507438-7753-43e0-B8FC-AC1667EBCBE1}">
              <a14:hiddenEffects xmlns:lc="http://schemas.openxmlformats.org/drawingml/2006/lockedCanva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9pPr>
          </a:lstStyle>
          <a:p>
            <a:pPr>
              <a:defRPr/>
            </a:pPr>
            <a:endParaRPr lang="en-US">
              <a:latin typeface="Times New Roman" charset="0"/>
              <a:ea typeface="ＭＳ Ｐゴシック" charset="0"/>
            </a:endParaRPr>
          </a:p>
        </p:txBody>
      </p:sp>
      <p:pic>
        <p:nvPicPr>
          <p:cNvPr id="16" name="Picture 15"/>
          <p:cNvPicPr>
            <a:picLocks noChangeAspect="1"/>
          </p:cNvPicPr>
          <p:nvPr/>
        </p:nvPicPr>
        <p:blipFill>
          <a:blip r:embed="rId10"/>
          <a:stretch>
            <a:fillRect/>
          </a:stretch>
        </p:blipFill>
        <p:spPr>
          <a:xfrm>
            <a:off x="9432156" y="2676510"/>
            <a:ext cx="2048434" cy="1699684"/>
          </a:xfrm>
          <a:prstGeom prst="rect">
            <a:avLst/>
          </a:prstGeom>
        </p:spPr>
      </p:pic>
      <p:pic>
        <p:nvPicPr>
          <p:cNvPr id="17" name="Picture 16"/>
          <p:cNvPicPr>
            <a:picLocks noChangeAspect="1"/>
          </p:cNvPicPr>
          <p:nvPr/>
        </p:nvPicPr>
        <p:blipFill>
          <a:blip r:embed="rId11"/>
          <a:stretch>
            <a:fillRect/>
          </a:stretch>
        </p:blipFill>
        <p:spPr>
          <a:xfrm>
            <a:off x="9432156" y="5920341"/>
            <a:ext cx="1146878" cy="769653"/>
          </a:xfrm>
          <a:prstGeom prst="rect">
            <a:avLst/>
          </a:prstGeom>
        </p:spPr>
      </p:pic>
      <p:pic>
        <p:nvPicPr>
          <p:cNvPr id="20" name="Picture 19"/>
          <p:cNvPicPr>
            <a:picLocks noChangeAspect="1"/>
          </p:cNvPicPr>
          <p:nvPr/>
        </p:nvPicPr>
        <p:blipFill>
          <a:blip r:embed="rId12"/>
          <a:stretch>
            <a:fillRect/>
          </a:stretch>
        </p:blipFill>
        <p:spPr>
          <a:xfrm>
            <a:off x="9554817" y="4644922"/>
            <a:ext cx="1310754" cy="1280271"/>
          </a:xfrm>
          <a:prstGeom prst="rect">
            <a:avLst/>
          </a:prstGeom>
        </p:spPr>
      </p:pic>
      <p:pic>
        <p:nvPicPr>
          <p:cNvPr id="21" name="Picture 20"/>
          <p:cNvPicPr>
            <a:picLocks noChangeAspect="1"/>
          </p:cNvPicPr>
          <p:nvPr/>
        </p:nvPicPr>
        <p:blipFill>
          <a:blip r:embed="rId9"/>
          <a:stretch>
            <a:fillRect/>
          </a:stretch>
        </p:blipFill>
        <p:spPr>
          <a:xfrm>
            <a:off x="6436214" y="6057899"/>
            <a:ext cx="1170533" cy="661377"/>
          </a:xfrm>
          <a:prstGeom prst="rect">
            <a:avLst/>
          </a:prstGeom>
        </p:spPr>
      </p:pic>
      <p:pic>
        <p:nvPicPr>
          <p:cNvPr id="23" name="Picture 22"/>
          <p:cNvPicPr>
            <a:picLocks noChangeAspect="1"/>
          </p:cNvPicPr>
          <p:nvPr/>
        </p:nvPicPr>
        <p:blipFill>
          <a:blip r:embed="rId13"/>
          <a:stretch>
            <a:fillRect/>
          </a:stretch>
        </p:blipFill>
        <p:spPr>
          <a:xfrm>
            <a:off x="7897932" y="6200418"/>
            <a:ext cx="1639966" cy="579170"/>
          </a:xfrm>
          <a:prstGeom prst="rect">
            <a:avLst/>
          </a:prstGeom>
        </p:spPr>
      </p:pic>
      <p:pic>
        <p:nvPicPr>
          <p:cNvPr id="24" name="Picture 23"/>
          <p:cNvPicPr>
            <a:picLocks noChangeAspect="1"/>
          </p:cNvPicPr>
          <p:nvPr/>
        </p:nvPicPr>
        <p:blipFill>
          <a:blip r:embed="rId13"/>
          <a:stretch>
            <a:fillRect/>
          </a:stretch>
        </p:blipFill>
        <p:spPr>
          <a:xfrm>
            <a:off x="7914851" y="5447095"/>
            <a:ext cx="1639966" cy="579170"/>
          </a:xfrm>
          <a:prstGeom prst="rect">
            <a:avLst/>
          </a:prstGeom>
        </p:spPr>
      </p:pic>
    </p:spTree>
    <p:extLst>
      <p:ext uri="{BB962C8B-B14F-4D97-AF65-F5344CB8AC3E}">
        <p14:creationId xmlns:p14="http://schemas.microsoft.com/office/powerpoint/2010/main" val="252219936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46100" y="266701"/>
            <a:ext cx="9131300" cy="569913"/>
          </a:xfrm>
          <a:solidFill>
            <a:schemeClr val="accent2">
              <a:lumMod val="75000"/>
            </a:schemeClr>
          </a:solidFill>
        </p:spPr>
        <p:txBody>
          <a:bodyPr>
            <a:normAutofit fontScale="90000"/>
          </a:bodyPr>
          <a:lstStyle/>
          <a:p>
            <a:r>
              <a:rPr lang="en-US" altLang="en-US" sz="4000" b="1" i="1" dirty="0">
                <a:solidFill>
                  <a:schemeClr val="bg1"/>
                </a:solidFill>
              </a:rPr>
              <a:t>Quasi-Experimental Designs</a:t>
            </a:r>
          </a:p>
        </p:txBody>
      </p:sp>
      <p:sp>
        <p:nvSpPr>
          <p:cNvPr id="17411" name="Rectangle 3"/>
          <p:cNvSpPr>
            <a:spLocks noGrp="1" noChangeArrowheads="1"/>
          </p:cNvSpPr>
          <p:nvPr>
            <p:ph type="body" idx="1"/>
          </p:nvPr>
        </p:nvSpPr>
        <p:spPr>
          <a:xfrm>
            <a:off x="419100" y="1412876"/>
            <a:ext cx="11455399" cy="2112963"/>
          </a:xfrm>
          <a:noFill/>
        </p:spPr>
        <p:txBody>
          <a:bodyPr/>
          <a:lstStyle/>
          <a:p>
            <a:pPr algn="just">
              <a:spcBef>
                <a:spcPct val="0"/>
              </a:spcBef>
              <a:buClrTx/>
              <a:buFontTx/>
              <a:buNone/>
            </a:pPr>
            <a:r>
              <a:rPr lang="en-US" altLang="en-US" dirty="0" smtClean="0"/>
              <a:t>Quasi-experimental designs: Experiments that have treatments, outcome measures, and experimental conditions but that do not use random selection and assignment to treatment conditions.</a:t>
            </a:r>
          </a:p>
        </p:txBody>
      </p:sp>
      <p:sp>
        <p:nvSpPr>
          <p:cNvPr id="17412" name="Rectangle 4"/>
          <p:cNvSpPr>
            <a:spLocks noChangeArrowheads="1"/>
          </p:cNvSpPr>
          <p:nvPr/>
        </p:nvSpPr>
        <p:spPr bwMode="auto">
          <a:xfrm>
            <a:off x="682625" y="2684464"/>
            <a:ext cx="83947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90000"/>
              </a:lnSpc>
              <a:spcBef>
                <a:spcPct val="20000"/>
              </a:spcBef>
              <a:buClr>
                <a:schemeClr val="accent2"/>
              </a:buClr>
              <a:buSzPct val="75000"/>
              <a:buFont typeface="Monotype Sorts" pitchFamily="2" charset="2"/>
              <a:buChar char="u"/>
            </a:pPr>
            <a:r>
              <a:rPr lang="en-US" altLang="en-US" sz="2800" dirty="0"/>
              <a:t>Non-equivalent control group design</a:t>
            </a:r>
          </a:p>
          <a:p>
            <a:pPr>
              <a:lnSpc>
                <a:spcPct val="90000"/>
              </a:lnSpc>
              <a:spcBef>
                <a:spcPct val="20000"/>
              </a:spcBef>
              <a:buClr>
                <a:schemeClr val="accent2"/>
              </a:buClr>
              <a:buSzPct val="75000"/>
              <a:buFont typeface="Monotype Sorts" pitchFamily="2" charset="2"/>
              <a:buChar char="u"/>
            </a:pPr>
            <a:r>
              <a:rPr lang="en-US" altLang="en-US" sz="2800" dirty="0"/>
              <a:t>Time series </a:t>
            </a:r>
          </a:p>
          <a:p>
            <a:pPr>
              <a:lnSpc>
                <a:spcPct val="90000"/>
              </a:lnSpc>
              <a:spcBef>
                <a:spcPct val="20000"/>
              </a:spcBef>
              <a:buClr>
                <a:schemeClr val="accent2"/>
              </a:buClr>
              <a:buSzPct val="75000"/>
              <a:buFont typeface="Monotype Sorts" pitchFamily="2" charset="2"/>
              <a:buChar char="u"/>
            </a:pPr>
            <a:r>
              <a:rPr lang="en-US" altLang="en-US" sz="2800" dirty="0"/>
              <a:t>Single subject designs (Case study</a:t>
            </a:r>
            <a:r>
              <a:rPr lang="en-US" altLang="en-US" sz="2800" dirty="0" smtClean="0"/>
              <a:t>)</a:t>
            </a:r>
            <a:endParaRPr lang="en-US" altLang="en-US" sz="2800" dirty="0"/>
          </a:p>
        </p:txBody>
      </p:sp>
      <p:grpSp>
        <p:nvGrpSpPr>
          <p:cNvPr id="6" name="Group 5"/>
          <p:cNvGrpSpPr>
            <a:grpSpLocks/>
          </p:cNvGrpSpPr>
          <p:nvPr/>
        </p:nvGrpSpPr>
        <p:grpSpPr bwMode="auto">
          <a:xfrm>
            <a:off x="1098549" y="4253707"/>
            <a:ext cx="9105905" cy="2239964"/>
            <a:chOff x="1" y="1565"/>
            <a:chExt cx="5736" cy="1411"/>
          </a:xfrm>
        </p:grpSpPr>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6" y="2024"/>
              <a:ext cx="847"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2021"/>
              <a:ext cx="931"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21"/>
            <p:cNvSpPr txBox="1">
              <a:spLocks noChangeArrowheads="1"/>
            </p:cNvSpPr>
            <p:nvPr/>
          </p:nvSpPr>
          <p:spPr bwMode="auto">
            <a:xfrm>
              <a:off x="2744" y="1575"/>
              <a:ext cx="499" cy="480"/>
            </a:xfrm>
            <a:prstGeom prst="rect">
              <a:avLst/>
            </a:prstGeom>
            <a:noFill/>
            <a:ln>
              <a:noFill/>
            </a:ln>
            <a:effectLst/>
            <a:extLst>
              <a:ext uri="{909E8E84-426E-40dd-AFC4-6F175D3DCCD1}">
                <a14:hiddenFill xmlns:lc="http://schemas.openxmlformats.org/drawingml/2006/lockedCanvas" xmlns:a14="http://schemas.microsoft.com/office/drawing/2010/main" xmlns="">
                  <a:solidFill>
                    <a:schemeClr val="accent1"/>
                  </a:solidFill>
                </a14:hiddenFill>
              </a:ext>
              <a:ext uri="{91240B29-F687-4f45-9708-019B960494DF}">
                <a14:hiddenLine xmlns:lc="http://schemas.openxmlformats.org/drawingml/2006/lockedCanvas" xmlns:a14="http://schemas.microsoft.com/office/drawing/2010/main" xmlns="" w="9525">
                  <a:solidFill>
                    <a:schemeClr val="tx1"/>
                  </a:solidFill>
                  <a:miter lim="800000"/>
                  <a:headEnd/>
                  <a:tailEnd/>
                </a14:hiddenLine>
              </a:ext>
              <a:ext uri="{AF507438-7753-43e0-B8FC-AC1667EBCBE1}">
                <a14:hiddenEffects xmlns:lc="http://schemas.openxmlformats.org/drawingml/2006/lockedCanva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44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T</a:t>
              </a:r>
            </a:p>
          </p:txBody>
        </p:sp>
        <p:sp>
          <p:nvSpPr>
            <p:cNvPr id="11" name="Text Box 22"/>
            <p:cNvSpPr txBox="1">
              <a:spLocks noChangeArrowheads="1"/>
            </p:cNvSpPr>
            <p:nvPr/>
          </p:nvSpPr>
          <p:spPr bwMode="auto">
            <a:xfrm>
              <a:off x="312" y="1570"/>
              <a:ext cx="771" cy="480"/>
            </a:xfrm>
            <a:prstGeom prst="rect">
              <a:avLst/>
            </a:prstGeom>
            <a:noFill/>
            <a:ln>
              <a:noFill/>
            </a:ln>
            <a:effectLst/>
            <a:extLst>
              <a:ext uri="{909E8E84-426E-40dd-AFC4-6F175D3DCCD1}">
                <a14:hiddenFill xmlns:lc="http://schemas.openxmlformats.org/drawingml/2006/lockedCanvas" xmlns:a14="http://schemas.microsoft.com/office/drawing/2010/main" xmlns="">
                  <a:solidFill>
                    <a:schemeClr val="accent1"/>
                  </a:solidFill>
                </a14:hiddenFill>
              </a:ext>
              <a:ext uri="{91240B29-F687-4f45-9708-019B960494DF}">
                <a14:hiddenLine xmlns:lc="http://schemas.openxmlformats.org/drawingml/2006/lockedCanvas" xmlns:a14="http://schemas.microsoft.com/office/drawing/2010/main" xmlns="" w="9525">
                  <a:solidFill>
                    <a:schemeClr val="tx1"/>
                  </a:solidFill>
                  <a:miter lim="800000"/>
                  <a:headEnd/>
                  <a:tailEnd/>
                </a14:hiddenLine>
              </a:ext>
              <a:ext uri="{AF507438-7753-43e0-B8FC-AC1667EBCBE1}">
                <a14:hiddenEffects xmlns:lc="http://schemas.openxmlformats.org/drawingml/2006/lockedCanva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44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O</a:t>
              </a:r>
              <a:r>
                <a:rPr kumimoji="0" lang="en-GB" sz="2400" b="0" i="0" u="none" strike="noStrike" kern="1200" cap="none" spc="0" normalizeH="0" baseline="-2500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1</a:t>
              </a:r>
              <a:endParaRPr kumimoji="0" lang="en-GB" sz="18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12" name="Text Box 26"/>
            <p:cNvSpPr txBox="1">
              <a:spLocks noChangeArrowheads="1"/>
            </p:cNvSpPr>
            <p:nvPr/>
          </p:nvSpPr>
          <p:spPr bwMode="auto">
            <a:xfrm>
              <a:off x="1147" y="1570"/>
              <a:ext cx="499" cy="480"/>
            </a:xfrm>
            <a:prstGeom prst="rect">
              <a:avLst/>
            </a:prstGeom>
            <a:noFill/>
            <a:ln>
              <a:noFill/>
            </a:ln>
            <a:effectLst/>
            <a:extLst>
              <a:ext uri="{909E8E84-426E-40dd-AFC4-6F175D3DCCD1}">
                <a14:hiddenFill xmlns:lc="http://schemas.openxmlformats.org/drawingml/2006/lockedCanvas" xmlns:a14="http://schemas.microsoft.com/office/drawing/2010/main" xmlns="">
                  <a:solidFill>
                    <a:schemeClr val="accent1"/>
                  </a:solidFill>
                </a14:hiddenFill>
              </a:ext>
              <a:ext uri="{91240B29-F687-4f45-9708-019B960494DF}">
                <a14:hiddenLine xmlns:lc="http://schemas.openxmlformats.org/drawingml/2006/lockedCanvas" xmlns:a14="http://schemas.microsoft.com/office/drawing/2010/main" xmlns="" w="9525">
                  <a:solidFill>
                    <a:schemeClr val="tx1"/>
                  </a:solidFill>
                  <a:miter lim="800000"/>
                  <a:headEnd/>
                  <a:tailEnd/>
                </a14:hiddenLine>
              </a:ext>
              <a:ext uri="{AF507438-7753-43e0-B8FC-AC1667EBCBE1}">
                <a14:hiddenEffects xmlns:lc="http://schemas.openxmlformats.org/drawingml/2006/lockedCanva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44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O</a:t>
              </a:r>
              <a:r>
                <a:rPr kumimoji="0" lang="en-GB" sz="2400" b="0" i="0" u="none" strike="noStrike" kern="1200" cap="none" spc="0" normalizeH="0" baseline="-2500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2</a:t>
              </a:r>
              <a:endParaRPr kumimoji="0" lang="en-GB" sz="18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13" name="Text Box 27"/>
            <p:cNvSpPr txBox="1">
              <a:spLocks noChangeArrowheads="1"/>
            </p:cNvSpPr>
            <p:nvPr/>
          </p:nvSpPr>
          <p:spPr bwMode="auto">
            <a:xfrm>
              <a:off x="2011" y="1565"/>
              <a:ext cx="499" cy="480"/>
            </a:xfrm>
            <a:prstGeom prst="rect">
              <a:avLst/>
            </a:prstGeom>
            <a:noFill/>
            <a:ln>
              <a:noFill/>
            </a:ln>
            <a:effectLst/>
            <a:extLst>
              <a:ext uri="{909E8E84-426E-40dd-AFC4-6F175D3DCCD1}">
                <a14:hiddenFill xmlns:lc="http://schemas.openxmlformats.org/drawingml/2006/lockedCanvas" xmlns:a14="http://schemas.microsoft.com/office/drawing/2010/main" xmlns="">
                  <a:solidFill>
                    <a:schemeClr val="accent1"/>
                  </a:solidFill>
                </a14:hiddenFill>
              </a:ext>
              <a:ext uri="{91240B29-F687-4f45-9708-019B960494DF}">
                <a14:hiddenLine xmlns:lc="http://schemas.openxmlformats.org/drawingml/2006/lockedCanvas" xmlns:a14="http://schemas.microsoft.com/office/drawing/2010/main" xmlns="" w="9525">
                  <a:solidFill>
                    <a:schemeClr val="tx1"/>
                  </a:solidFill>
                  <a:miter lim="800000"/>
                  <a:headEnd/>
                  <a:tailEnd/>
                </a14:hiddenLine>
              </a:ext>
              <a:ext uri="{AF507438-7753-43e0-B8FC-AC1667EBCBE1}">
                <a14:hiddenEffects xmlns:lc="http://schemas.openxmlformats.org/drawingml/2006/lockedCanva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44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O</a:t>
              </a:r>
              <a:r>
                <a:rPr kumimoji="0" lang="en-GB" sz="2400" b="0" i="0" u="none" strike="noStrike" kern="1200" cap="none" spc="0" normalizeH="0" baseline="-2500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3</a:t>
              </a:r>
              <a:endParaRPr kumimoji="0" lang="en-GB" sz="18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14" name="Text Box 28"/>
            <p:cNvSpPr txBox="1">
              <a:spLocks noChangeArrowheads="1"/>
            </p:cNvSpPr>
            <p:nvPr/>
          </p:nvSpPr>
          <p:spPr bwMode="auto">
            <a:xfrm>
              <a:off x="3560" y="1568"/>
              <a:ext cx="499" cy="480"/>
            </a:xfrm>
            <a:prstGeom prst="rect">
              <a:avLst/>
            </a:prstGeom>
            <a:noFill/>
            <a:ln>
              <a:noFill/>
            </a:ln>
            <a:effectLst/>
            <a:extLst>
              <a:ext uri="{909E8E84-426E-40dd-AFC4-6F175D3DCCD1}">
                <a14:hiddenFill xmlns:lc="http://schemas.openxmlformats.org/drawingml/2006/lockedCanvas" xmlns:a14="http://schemas.microsoft.com/office/drawing/2010/main" xmlns="">
                  <a:solidFill>
                    <a:schemeClr val="accent1"/>
                  </a:solidFill>
                </a14:hiddenFill>
              </a:ext>
              <a:ext uri="{91240B29-F687-4f45-9708-019B960494DF}">
                <a14:hiddenLine xmlns:lc="http://schemas.openxmlformats.org/drawingml/2006/lockedCanvas" xmlns:a14="http://schemas.microsoft.com/office/drawing/2010/main" xmlns="" w="9525">
                  <a:solidFill>
                    <a:schemeClr val="tx1"/>
                  </a:solidFill>
                  <a:miter lim="800000"/>
                  <a:headEnd/>
                  <a:tailEnd/>
                </a14:hiddenLine>
              </a:ext>
              <a:ext uri="{AF507438-7753-43e0-B8FC-AC1667EBCBE1}">
                <a14:hiddenEffects xmlns:lc="http://schemas.openxmlformats.org/drawingml/2006/lockedCanva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44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O</a:t>
              </a:r>
              <a:r>
                <a:rPr kumimoji="0" lang="en-GB" sz="2400" b="0" i="0" u="none" strike="noStrike" kern="1200" cap="none" spc="0" normalizeH="0" baseline="-2500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4</a:t>
              </a:r>
              <a:endParaRPr kumimoji="0" lang="en-GB" sz="18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15" name="Text Box 29"/>
            <p:cNvSpPr txBox="1">
              <a:spLocks noChangeArrowheads="1"/>
            </p:cNvSpPr>
            <p:nvPr/>
          </p:nvSpPr>
          <p:spPr bwMode="auto">
            <a:xfrm>
              <a:off x="4363" y="1568"/>
              <a:ext cx="499" cy="480"/>
            </a:xfrm>
            <a:prstGeom prst="rect">
              <a:avLst/>
            </a:prstGeom>
            <a:noFill/>
            <a:ln>
              <a:noFill/>
            </a:ln>
            <a:effectLst/>
            <a:extLst>
              <a:ext uri="{909E8E84-426E-40dd-AFC4-6F175D3DCCD1}">
                <a14:hiddenFill xmlns:lc="http://schemas.openxmlformats.org/drawingml/2006/lockedCanvas" xmlns:a14="http://schemas.microsoft.com/office/drawing/2010/main" xmlns="">
                  <a:solidFill>
                    <a:schemeClr val="accent1"/>
                  </a:solidFill>
                </a14:hiddenFill>
              </a:ext>
              <a:ext uri="{91240B29-F687-4f45-9708-019B960494DF}">
                <a14:hiddenLine xmlns:lc="http://schemas.openxmlformats.org/drawingml/2006/lockedCanvas" xmlns:a14="http://schemas.microsoft.com/office/drawing/2010/main" xmlns="" w="9525">
                  <a:solidFill>
                    <a:schemeClr val="tx1"/>
                  </a:solidFill>
                  <a:miter lim="800000"/>
                  <a:headEnd/>
                  <a:tailEnd/>
                </a14:hiddenLine>
              </a:ext>
              <a:ext uri="{AF507438-7753-43e0-B8FC-AC1667EBCBE1}">
                <a14:hiddenEffects xmlns:lc="http://schemas.openxmlformats.org/drawingml/2006/lockedCanva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44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O</a:t>
              </a:r>
              <a:r>
                <a:rPr kumimoji="0" lang="en-GB" sz="2400" b="0" i="0" u="none" strike="noStrike" kern="1200" cap="none" spc="0" normalizeH="0" baseline="-2500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5</a:t>
              </a:r>
              <a:endParaRPr kumimoji="0" lang="en-GB" sz="18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16" name="Text Box 30"/>
            <p:cNvSpPr txBox="1">
              <a:spLocks noChangeArrowheads="1"/>
            </p:cNvSpPr>
            <p:nvPr/>
          </p:nvSpPr>
          <p:spPr bwMode="auto">
            <a:xfrm>
              <a:off x="5127" y="1570"/>
              <a:ext cx="499" cy="480"/>
            </a:xfrm>
            <a:prstGeom prst="rect">
              <a:avLst/>
            </a:prstGeom>
            <a:noFill/>
            <a:ln>
              <a:noFill/>
            </a:ln>
            <a:effectLst/>
            <a:extLst>
              <a:ext uri="{909E8E84-426E-40dd-AFC4-6F175D3DCCD1}">
                <a14:hiddenFill xmlns:lc="http://schemas.openxmlformats.org/drawingml/2006/lockedCanvas" xmlns:a14="http://schemas.microsoft.com/office/drawing/2010/main" xmlns="">
                  <a:solidFill>
                    <a:schemeClr val="accent1"/>
                  </a:solidFill>
                </a14:hiddenFill>
              </a:ext>
              <a:ext uri="{91240B29-F687-4f45-9708-019B960494DF}">
                <a14:hiddenLine xmlns:lc="http://schemas.openxmlformats.org/drawingml/2006/lockedCanvas" xmlns:a14="http://schemas.microsoft.com/office/drawing/2010/main" xmlns="" w="9525">
                  <a:solidFill>
                    <a:schemeClr val="tx1"/>
                  </a:solidFill>
                  <a:miter lim="800000"/>
                  <a:headEnd/>
                  <a:tailEnd/>
                </a14:hiddenLine>
              </a:ext>
              <a:ext uri="{AF507438-7753-43e0-B8FC-AC1667EBCBE1}">
                <a14:hiddenEffects xmlns:lc="http://schemas.openxmlformats.org/drawingml/2006/lockedCanva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44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O</a:t>
              </a:r>
              <a:r>
                <a:rPr kumimoji="0" lang="en-GB" sz="2400" b="0" i="0" u="none" strike="noStrike" kern="1200" cap="none" spc="0" normalizeH="0" baseline="-2500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6</a:t>
              </a:r>
              <a:endParaRPr kumimoji="0" lang="en-GB" sz="18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pic>
          <p:nvPicPr>
            <p:cNvPr id="17"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1" y="2024"/>
              <a:ext cx="847"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0" y="2024"/>
              <a:ext cx="847"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6" y="2024"/>
              <a:ext cx="931"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1" y="2024"/>
              <a:ext cx="931"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 name="Picture 2"/>
          <p:cNvPicPr>
            <a:picLocks noChangeAspect="1"/>
          </p:cNvPicPr>
          <p:nvPr/>
        </p:nvPicPr>
        <p:blipFill>
          <a:blip r:embed="rId5"/>
          <a:stretch>
            <a:fillRect/>
          </a:stretch>
        </p:blipFill>
        <p:spPr>
          <a:xfrm>
            <a:off x="5165181" y="5190666"/>
            <a:ext cx="1170533" cy="1085182"/>
          </a:xfrm>
          <a:prstGeom prst="rect">
            <a:avLst/>
          </a:prstGeom>
        </p:spPr>
      </p:pic>
    </p:spTree>
    <p:extLst>
      <p:ext uri="{BB962C8B-B14F-4D97-AF65-F5344CB8AC3E}">
        <p14:creationId xmlns:p14="http://schemas.microsoft.com/office/powerpoint/2010/main" val="1265415487"/>
      </p:ext>
    </p:extLst>
  </p:cSld>
  <p:clrMapOvr>
    <a:masterClrMapping/>
  </p:clrMapOvr>
  <p:transition spd="med">
    <p:cover dir="ru"/>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207</TotalTime>
  <Words>1648</Words>
  <Application>Microsoft Office PowerPoint</Application>
  <PresentationFormat>Widescreen</PresentationFormat>
  <Paragraphs>233</Paragraphs>
  <Slides>20</Slides>
  <Notes>12</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32" baseType="lpstr">
      <vt:lpstr>MS PGothic</vt:lpstr>
      <vt:lpstr>MS PGothic</vt:lpstr>
      <vt:lpstr>Arial</vt:lpstr>
      <vt:lpstr>Calibri</vt:lpstr>
      <vt:lpstr>Calibri Light</vt:lpstr>
      <vt:lpstr>Comic Sans MS</vt:lpstr>
      <vt:lpstr>Franklin Gothic Book</vt:lpstr>
      <vt:lpstr>Monotype Sorts</vt:lpstr>
      <vt:lpstr>Times New Roman</vt:lpstr>
      <vt:lpstr>Wingdings</vt:lpstr>
      <vt:lpstr>Office Theme</vt:lpstr>
      <vt:lpstr>Bitmap Image</vt:lpstr>
      <vt:lpstr>PowerPoint Presentation</vt:lpstr>
      <vt:lpstr>PowerPoint Presentation</vt:lpstr>
      <vt:lpstr>PowerPoint Presentation</vt:lpstr>
      <vt:lpstr>Analytical Research</vt:lpstr>
      <vt:lpstr>Descriptive Research</vt:lpstr>
      <vt:lpstr>Descriptive Research</vt:lpstr>
      <vt:lpstr>Experimental Research</vt:lpstr>
      <vt:lpstr>Pre-Experimental Research Design </vt:lpstr>
      <vt:lpstr>Quasi-Experimental Designs</vt:lpstr>
      <vt:lpstr>True Experimental Designs</vt:lpstr>
      <vt:lpstr>PowerPoint Presentation</vt:lpstr>
      <vt:lpstr>Post-test Only Control Group Design</vt:lpstr>
      <vt:lpstr>Pre-test-post-test control group design</vt:lpstr>
      <vt:lpstr>Solomon Four-Group Design</vt:lpstr>
      <vt:lpstr>Participants</vt:lpstr>
      <vt:lpstr>Sampling</vt:lpstr>
      <vt:lpstr>PowerPoint Presentation</vt:lpstr>
      <vt:lpstr>Types of Samples</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22</cp:revision>
  <dcterms:created xsi:type="dcterms:W3CDTF">2014-10-24T18:57:37Z</dcterms:created>
  <dcterms:modified xsi:type="dcterms:W3CDTF">2014-10-25T18:18:48Z</dcterms:modified>
</cp:coreProperties>
</file>