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notesMasterIdLst>
    <p:notesMasterId r:id="rId30"/>
  </p:notesMasterIdLst>
  <p:sldIdLst>
    <p:sldId id="256" r:id="rId2"/>
    <p:sldId id="267" r:id="rId3"/>
    <p:sldId id="257" r:id="rId4"/>
    <p:sldId id="270" r:id="rId5"/>
    <p:sldId id="269" r:id="rId6"/>
    <p:sldId id="268" r:id="rId7"/>
    <p:sldId id="259" r:id="rId8"/>
    <p:sldId id="271" r:id="rId9"/>
    <p:sldId id="258" r:id="rId10"/>
    <p:sldId id="281" r:id="rId11"/>
    <p:sldId id="282" r:id="rId12"/>
    <p:sldId id="283" r:id="rId13"/>
    <p:sldId id="284" r:id="rId14"/>
    <p:sldId id="260" r:id="rId15"/>
    <p:sldId id="272" r:id="rId16"/>
    <p:sldId id="273" r:id="rId17"/>
    <p:sldId id="264" r:id="rId18"/>
    <p:sldId id="274" r:id="rId19"/>
    <p:sldId id="288" r:id="rId20"/>
    <p:sldId id="289" r:id="rId21"/>
    <p:sldId id="276" r:id="rId22"/>
    <p:sldId id="278" r:id="rId23"/>
    <p:sldId id="287" r:id="rId24"/>
    <p:sldId id="290" r:id="rId25"/>
    <p:sldId id="291" r:id="rId26"/>
    <p:sldId id="292" r:id="rId27"/>
    <p:sldId id="285" r:id="rId28"/>
    <p:sldId id="293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1C37728-7836-4297-A3F0-25601D6C9C66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957B64E-6EF2-484F-8EF6-FE69E8EF2BD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03F4F0-CC5D-4BE1-B1BF-B504401799AE}" type="slidenum">
              <a:rPr lang="en-GB">
                <a:latin typeface="Arial" pitchFamily="34" charset="0"/>
              </a:rPr>
              <a:pPr/>
              <a:t>27</a:t>
            </a:fld>
            <a:endParaRPr lang="en-GB">
              <a:latin typeface="Arial" pitchFamily="34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6E6BED4-EFDB-431D-81E0-CAAF28E82537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FD8766F-3AAA-4E02-9AE6-EC63BCC3986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BED4-EFDB-431D-81E0-CAAF28E82537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8766F-3AAA-4E02-9AE6-EC63BCC3986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BED4-EFDB-431D-81E0-CAAF28E82537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8766F-3AAA-4E02-9AE6-EC63BCC3986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BED4-EFDB-431D-81E0-CAAF28E82537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8766F-3AAA-4E02-9AE6-EC63BCC3986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6E6BED4-EFDB-431D-81E0-CAAF28E82537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FD8766F-3AAA-4E02-9AE6-EC63BCC3986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BED4-EFDB-431D-81E0-CAAF28E82537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FD8766F-3AAA-4E02-9AE6-EC63BCC3986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BED4-EFDB-431D-81E0-CAAF28E82537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FD8766F-3AAA-4E02-9AE6-EC63BCC3986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BED4-EFDB-431D-81E0-CAAF28E82537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8766F-3AAA-4E02-9AE6-EC63BCC3986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BED4-EFDB-431D-81E0-CAAF28E82537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8766F-3AAA-4E02-9AE6-EC63BCC3986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6E6BED4-EFDB-431D-81E0-CAAF28E82537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FD8766F-3AAA-4E02-9AE6-EC63BCC3986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6E6BED4-EFDB-431D-81E0-CAAF28E82537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FD8766F-3AAA-4E02-9AE6-EC63BCC3986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ar-SA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6E6BED4-EFDB-431D-81E0-CAAF28E82537}" type="datetimeFigureOut">
              <a:rPr lang="ar-SA" smtClean="0"/>
              <a:pPr/>
              <a:t>19/03/1433</a:t>
            </a:fld>
            <a:endParaRPr lang="ar-SA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FD8766F-3AAA-4E02-9AE6-EC63BCC3986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1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r" rtl="1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rtl="1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Microscopes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400800" cy="21383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Function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Parts and Function</a:t>
            </a:r>
          </a:p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Different types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Parts of Microscope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375051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Ocular Lens/Eyepiece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 Magnifies the specimen image 10x</a:t>
            </a:r>
          </a:p>
          <a:p>
            <a:pPr algn="l" rtl="0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Nose piece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The Nose Piece holds the objective lenses and can be turned to increase the magnification</a:t>
            </a:r>
          </a:p>
          <a:p>
            <a:pPr algn="l" rtl="0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Objective lens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 The Objective Lenses increase magnification (4 or 5 =4x 10x 20x 40x 100x)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857250"/>
            <a:ext cx="7443788" cy="5268913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Arm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en-US" dirty="0" smtClean="0">
                <a:solidFill>
                  <a:schemeClr val="bg1"/>
                </a:solidFill>
              </a:rPr>
              <a:t>Used to support the microscope when carried.  Holds the body tube, nose piece and objective lenses</a:t>
            </a:r>
          </a:p>
          <a:p>
            <a:pPr algn="l" rtl="0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Slide holder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en-US" dirty="0" smtClean="0">
                <a:solidFill>
                  <a:schemeClr val="bg1"/>
                </a:solidFill>
              </a:rPr>
              <a:t>Holds the specimen in place. It has 2 clips</a:t>
            </a:r>
          </a:p>
          <a:p>
            <a:pPr algn="l" rtl="0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Stage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</a:t>
            </a:r>
            <a:r>
              <a:rPr lang="en-US" dirty="0" smtClean="0">
                <a:solidFill>
                  <a:schemeClr val="bg1"/>
                </a:solidFill>
              </a:rPr>
              <a:t>Supports the slide/specimen </a:t>
            </a:r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Stage control knobs</a:t>
            </a:r>
          </a:p>
          <a:p>
            <a:pPr algn="l" rtl="0"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chemeClr val="bg1"/>
                </a:solidFill>
              </a:rPr>
              <a:t>It moves stage forwards, backwards.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It moves stage right to left  to adjust slide under objective lens.</a:t>
            </a:r>
          </a:p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Coarse adjustment Knob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It moves the stage rapidly to get approximate focusing.</a:t>
            </a:r>
          </a:p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Fine adjustment knob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It moves the stage slowly to get definite focusing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Condenser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It condenses light rays into a cone shape to enter objective lens for proper illumination.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 When using X40 or X100 lens raise the condenser up.</a:t>
            </a:r>
          </a:p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Iris diaphragm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It controls the ring of light that goes into condenser.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 When using X100 lens open iris diaphragm.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35732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Using a light microscope: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Immersion Oil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1628800"/>
            <a:ext cx="8001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solidFill>
                  <a:schemeClr val="bg1"/>
                </a:solidFill>
              </a:rPr>
              <a:t>Microscope specimen is on a glass slide.</a:t>
            </a:r>
          </a:p>
          <a:p>
            <a:pPr algn="l" rtl="0"/>
            <a:r>
              <a:rPr lang="en-US" sz="2400" dirty="0">
                <a:solidFill>
                  <a:schemeClr val="bg1"/>
                </a:solidFill>
              </a:rPr>
              <a:t>• Light passes through glass slide </a:t>
            </a:r>
            <a:r>
              <a:rPr lang="en-US" sz="2400" dirty="0" smtClean="0">
                <a:solidFill>
                  <a:schemeClr val="bg1"/>
                </a:solidFill>
              </a:rPr>
              <a:t>   air    lens</a:t>
            </a:r>
            <a:endParaRPr lang="en-US" sz="2400" dirty="0">
              <a:solidFill>
                <a:schemeClr val="bg1"/>
              </a:solidFill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</a:rPr>
              <a:t>      gets </a:t>
            </a:r>
            <a:r>
              <a:rPr lang="en-US" sz="2400" i="1" dirty="0">
                <a:solidFill>
                  <a:schemeClr val="bg1"/>
                </a:solidFill>
              </a:rPr>
              <a:t>refracted</a:t>
            </a:r>
          </a:p>
          <a:p>
            <a:pPr algn="l" rtl="0"/>
            <a:r>
              <a:rPr lang="en-US" sz="2400" dirty="0">
                <a:solidFill>
                  <a:schemeClr val="bg1"/>
                </a:solidFill>
              </a:rPr>
              <a:t>• At high magnification, this </a:t>
            </a:r>
            <a:r>
              <a:rPr lang="en-US" sz="2400" dirty="0" smtClean="0">
                <a:solidFill>
                  <a:schemeClr val="bg1"/>
                </a:solidFill>
              </a:rPr>
              <a:t>refraction (</a:t>
            </a:r>
            <a:r>
              <a:rPr lang="en-US" sz="2400" dirty="0">
                <a:solidFill>
                  <a:schemeClr val="bg1"/>
                </a:solidFill>
              </a:rPr>
              <a:t>bending) of </a:t>
            </a:r>
            <a:r>
              <a:rPr lang="en-US" sz="2400" dirty="0" smtClean="0">
                <a:solidFill>
                  <a:schemeClr val="bg1"/>
                </a:solidFill>
              </a:rPr>
              <a:t>the light blurs the image</a:t>
            </a:r>
            <a:endParaRPr lang="en-US" sz="2400" dirty="0">
              <a:solidFill>
                <a:schemeClr val="bg1"/>
              </a:solidFill>
            </a:endParaRPr>
          </a:p>
          <a:p>
            <a:pPr algn="l" rtl="0"/>
            <a:r>
              <a:rPr lang="en-US" sz="2400" dirty="0">
                <a:solidFill>
                  <a:schemeClr val="bg1"/>
                </a:solidFill>
              </a:rPr>
              <a:t>• To eliminate refraction between slide and lens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</a:p>
          <a:p>
            <a:pPr algn="l" rtl="0"/>
            <a:endParaRPr lang="en-US" sz="2400" dirty="0">
              <a:solidFill>
                <a:schemeClr val="bg1"/>
              </a:solidFill>
            </a:endParaRPr>
          </a:p>
          <a:p>
            <a:pPr algn="l" rtl="0"/>
            <a:r>
              <a:rPr lang="en-US" sz="2400" b="1" dirty="0" smtClean="0">
                <a:solidFill>
                  <a:schemeClr val="bg1"/>
                </a:solidFill>
              </a:rPr>
              <a:t>    Eliminate </a:t>
            </a:r>
            <a:r>
              <a:rPr lang="en-US" sz="2400" b="1" dirty="0">
                <a:solidFill>
                  <a:schemeClr val="bg1"/>
                </a:solidFill>
              </a:rPr>
              <a:t>the air, replace with immersion oil</a:t>
            </a:r>
          </a:p>
          <a:p>
            <a:pPr algn="l" rtl="0"/>
            <a:r>
              <a:rPr lang="en-US" sz="2400" i="1" dirty="0" smtClean="0">
                <a:solidFill>
                  <a:schemeClr val="bg1"/>
                </a:solidFill>
              </a:rPr>
              <a:t>    (Immersion oil same </a:t>
            </a:r>
            <a:r>
              <a:rPr lang="en-US" sz="2400" i="1" dirty="0">
                <a:solidFill>
                  <a:schemeClr val="bg1"/>
                </a:solidFill>
              </a:rPr>
              <a:t>index of refraction as glass)</a:t>
            </a:r>
            <a:endParaRPr lang="ar-SA" sz="24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220072" y="2276872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940152" y="227687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2" descr="C:\My Documents\My Pictures\fig2.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1325563"/>
            <a:ext cx="8126413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Dark-Field Microscope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8229600" cy="4303043"/>
          </a:xfrm>
        </p:spPr>
        <p:txBody>
          <a:bodyPr>
            <a:normAutofit fontScale="92500"/>
          </a:bodyPr>
          <a:lstStyle/>
          <a:p>
            <a:pPr algn="l" rtl="0" eaLnBrk="1" hangingPunct="1"/>
            <a:r>
              <a:rPr lang="en-US" dirty="0" smtClean="0">
                <a:solidFill>
                  <a:schemeClr val="bg1"/>
                </a:solidFill>
              </a:rPr>
              <a:t>Produces a bright image of the object against a dark background.</a:t>
            </a:r>
          </a:p>
          <a:p>
            <a:pPr algn="l" rtl="0" eaLnBrk="1" hangingPunct="1"/>
            <a:r>
              <a:rPr lang="en-US" dirty="0" smtClean="0">
                <a:solidFill>
                  <a:schemeClr val="bg1"/>
                </a:solidFill>
              </a:rPr>
              <a:t>A special condenser condenses the light on specimen but of the objective lens</a:t>
            </a:r>
          </a:p>
          <a:p>
            <a:pPr algn="l" rtl="0" eaLnBrk="1" hangingPunct="1"/>
            <a:r>
              <a:rPr lang="en-US" dirty="0" smtClean="0">
                <a:solidFill>
                  <a:schemeClr val="bg1"/>
                </a:solidFill>
              </a:rPr>
              <a:t>A cell or particle will deflect the light into the objective lens thus seen as bright shape against dark background.</a:t>
            </a:r>
          </a:p>
          <a:p>
            <a:pPr algn="l" rtl="0" eaLnBrk="1" hangingPunct="1"/>
            <a:r>
              <a:rPr lang="en-US" dirty="0" smtClean="0">
                <a:solidFill>
                  <a:schemeClr val="bg1"/>
                </a:solidFill>
              </a:rPr>
              <a:t>It is used to observe living, unstained preparations especially to examine motility.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45A72-1001-46CC-B4EA-7EF75204640C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My Documents\My Pictures\fig2.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516572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436096" y="332656"/>
            <a:ext cx="3931920" cy="762000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Dark Field Microscope</a:t>
            </a:r>
            <a:endParaRPr lang="ar-SA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Phase-Contrast Microscope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00808"/>
            <a:ext cx="7772400" cy="4267200"/>
          </a:xfrm>
        </p:spPr>
        <p:txBody>
          <a:bodyPr/>
          <a:lstStyle/>
          <a:p>
            <a:pPr algn="l" rtl="0" eaLnBrk="1" hangingPunct="1"/>
            <a:r>
              <a:rPr lang="en-US" dirty="0" smtClean="0">
                <a:solidFill>
                  <a:schemeClr val="bg1"/>
                </a:solidFill>
              </a:rPr>
              <a:t>Excellent way to observe living cells in wet preparations.</a:t>
            </a:r>
          </a:p>
          <a:p>
            <a:pPr algn="l" rtl="0" eaLnBrk="1" hangingPunct="1"/>
            <a:r>
              <a:rPr lang="en-US" dirty="0" smtClean="0">
                <a:solidFill>
                  <a:schemeClr val="bg1"/>
                </a:solidFill>
              </a:rPr>
              <a:t>It has special condenser and  phase-plate which retards light waves that go through cells in specimen. This  makes contrast between cells and background. The cells appear darker against a brighter background.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A64DD-AB01-47DF-A9D0-34F1781B56D4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14446"/>
          </a:xfrm>
        </p:spPr>
        <p:txBody>
          <a:bodyPr anchor="ctr">
            <a:noAutofit/>
          </a:bodyPr>
          <a:lstStyle/>
          <a:p>
            <a:pPr lvl="1" algn="ctr" rtl="1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Dissecting Microscope</a:t>
            </a:r>
            <a:endParaRPr lang="ar-SA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1"/>
            <a:ext cx="8229600" cy="3429025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chemeClr val="bg1"/>
                </a:solidFill>
              </a:rPr>
              <a:t>It is also called stereo- type microscope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It has  oculars and stage only.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It magnifies x10 only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It is useful in Mycology and Parasitology. </a:t>
            </a:r>
          </a:p>
          <a:p>
            <a:pPr algn="l" rtl="0"/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>
          <a:ln>
            <a:solidFill>
              <a:schemeClr val="bg1"/>
            </a:solidFill>
          </a:ln>
        </p:spPr>
        <p:txBody>
          <a:bodyPr>
            <a:normAutofit fontScale="62500" lnSpcReduction="20000"/>
          </a:bodyPr>
          <a:lstStyle/>
          <a:p>
            <a:pPr algn="l" rtl="0"/>
            <a:endParaRPr lang="en-US" sz="4000" b="1" dirty="0" smtClean="0"/>
          </a:p>
          <a:p>
            <a:pPr algn="l" rtl="0"/>
            <a:endParaRPr lang="en-US" sz="4000" b="1" dirty="0" smtClean="0"/>
          </a:p>
          <a:p>
            <a:pPr algn="ctr" rtl="0"/>
            <a:r>
              <a:rPr lang="en-US" sz="4000" b="1" dirty="0" smtClean="0"/>
              <a:t>Scale</a:t>
            </a:r>
            <a:endParaRPr lang="ar-SA" sz="4000" b="1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E2E5E9-8C71-4229-AD8E-08C7E4DB8E76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3078" name="Picture 4" descr="E:\foundations\micrscopy\0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6220"/>
            <a:ext cx="5519393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Dissecting Microscope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Najola\Desktop\ksu\311\dissecting microsco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4804820" cy="494270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Fluorescent Microscope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46237"/>
            <a:ext cx="8229600" cy="4231035"/>
          </a:xfrm>
        </p:spPr>
        <p:txBody>
          <a:bodyPr>
            <a:normAutofit lnSpcReduction="10000"/>
          </a:bodyPr>
          <a:lstStyle/>
          <a:p>
            <a:pPr algn="l" rtl="0" eaLnBrk="1" hangingPunct="1"/>
            <a:r>
              <a:rPr lang="en-US" dirty="0" smtClean="0">
                <a:solidFill>
                  <a:schemeClr val="bg1"/>
                </a:solidFill>
              </a:rPr>
              <a:t>Exposes specimen to ultraviolet, violet, or blue light</a:t>
            </a:r>
          </a:p>
          <a:p>
            <a:pPr algn="l" rtl="0" eaLnBrk="1" hangingPunct="1"/>
            <a:r>
              <a:rPr lang="en-US" dirty="0" smtClean="0">
                <a:solidFill>
                  <a:schemeClr val="bg1"/>
                </a:solidFill>
              </a:rPr>
              <a:t>Specimens usually stained with fluorochromes</a:t>
            </a:r>
          </a:p>
          <a:p>
            <a:pPr algn="l" rtl="0" eaLnBrk="1" hangingPunct="1"/>
            <a:r>
              <a:rPr lang="en-US" dirty="0" smtClean="0">
                <a:solidFill>
                  <a:schemeClr val="bg1"/>
                </a:solidFill>
              </a:rPr>
              <a:t>Shows a bright image of the object resulting from the fluorescent light emitted by the specimen.</a:t>
            </a:r>
          </a:p>
          <a:p>
            <a:pPr algn="l" rtl="0" eaLnBrk="1" hangingPunct="1"/>
            <a:r>
              <a:rPr lang="en-US" dirty="0" smtClean="0">
                <a:solidFill>
                  <a:schemeClr val="bg1"/>
                </a:solidFill>
              </a:rPr>
              <a:t>It is mostly in immunology for detection of antigen and antibody.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2E3B0-509A-49C4-9512-91FBFB8C2DE1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2CF515-E77A-423A-88C7-D62E45E5CC8D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24580" name="Picture 2" descr="C:\My Documents\My Pictures\fig2.13c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14400"/>
            <a:ext cx="8248650" cy="44180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 spd="slow">
    <p:blinds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Inverted microscope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bg1"/>
                </a:solidFill>
              </a:rPr>
              <a:t>Parts of this microscope are similar to bright field microscope except condenser is located above stage while objectives  are below the stage.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There is a bigger working distance to allow use of cell culture flasks.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It is mostly used in virology.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Electron Microscope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Electrons are used instead of light waves.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2 types:</a:t>
            </a:r>
          </a:p>
          <a:p>
            <a:pPr marL="862330" lvl="1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Transmission electron microscope </a:t>
            </a:r>
          </a:p>
          <a:p>
            <a:pPr marL="862330" lvl="1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Scanning electron microscope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Total magnification 100,000-300,000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Resolution .0003um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It is used to examine viruses and internal cell components.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TEM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user\My Documents\My Pictures\Transmission-Electron-Microscope-TEM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28800"/>
            <a:ext cx="6215106" cy="4629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SEM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user\My Documents\My Pictures\S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28800"/>
            <a:ext cx="6500858" cy="47506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Caring for a Microscope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857224" y="1600201"/>
            <a:ext cx="7715304" cy="4257692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110000"/>
              </a:lnSpc>
            </a:pPr>
            <a:r>
              <a:rPr lang="en-US" dirty="0" smtClean="0">
                <a:solidFill>
                  <a:schemeClr val="bg1"/>
                </a:solidFill>
              </a:rPr>
              <a:t>Clean only with a soft cloth/tissue</a:t>
            </a:r>
          </a:p>
          <a:p>
            <a:pPr eaLnBrk="1" hangingPunct="1">
              <a:lnSpc>
                <a:spcPct val="110000"/>
              </a:lnSpc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algn="l" rtl="0" eaLnBrk="1" hangingPunct="1">
              <a:lnSpc>
                <a:spcPct val="110000"/>
              </a:lnSpc>
            </a:pPr>
            <a:r>
              <a:rPr lang="en-US" dirty="0" smtClean="0">
                <a:solidFill>
                  <a:schemeClr val="bg1"/>
                </a:solidFill>
              </a:rPr>
              <a:t>Make sure it’s on a flat surface</a:t>
            </a:r>
          </a:p>
          <a:p>
            <a:pPr eaLnBrk="1" hangingPunct="1">
              <a:lnSpc>
                <a:spcPct val="110000"/>
              </a:lnSpc>
            </a:pPr>
            <a:endParaRPr lang="en-US" dirty="0" smtClean="0">
              <a:solidFill>
                <a:schemeClr val="bg1"/>
              </a:solidFill>
            </a:endParaRPr>
          </a:p>
          <a:p>
            <a:pPr algn="l" rtl="0" eaLnBrk="1" hangingPunct="1">
              <a:lnSpc>
                <a:spcPct val="110000"/>
              </a:lnSpc>
            </a:pPr>
            <a:r>
              <a:rPr lang="en-US" dirty="0" smtClean="0">
                <a:solidFill>
                  <a:schemeClr val="bg1"/>
                </a:solidFill>
              </a:rPr>
              <a:t>Be gentle with the microscope</a:t>
            </a:r>
          </a:p>
          <a:p>
            <a:pPr eaLnBrk="1" hangingPunct="1">
              <a:lnSpc>
                <a:spcPct val="110000"/>
              </a:lnSpc>
            </a:pPr>
            <a:endParaRPr lang="en-US" dirty="0" smtClean="0">
              <a:solidFill>
                <a:schemeClr val="bg1"/>
              </a:solidFill>
            </a:endParaRPr>
          </a:p>
          <a:p>
            <a:pPr algn="l" rtl="0" eaLnBrk="1" hangingPunct="1">
              <a:lnSpc>
                <a:spcPct val="110000"/>
              </a:lnSpc>
            </a:pPr>
            <a:r>
              <a:rPr lang="en-US" dirty="0" smtClean="0">
                <a:solidFill>
                  <a:schemeClr val="bg1"/>
                </a:solidFill>
              </a:rPr>
              <a:t>Carry it with 2 HANDS…one on the arm and the other on the base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jola\Pictures\funny-thank-you-picture-1-l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2913" y="1408113"/>
            <a:ext cx="5716587" cy="404018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Function of Light compound microscope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chemeClr val="bg1"/>
                </a:solidFill>
              </a:rPr>
              <a:t>Magnification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Able to see and  enlarge microorganisms that could not be seen by naked eye.</a:t>
            </a:r>
          </a:p>
          <a:p>
            <a:pPr algn="l" rtl="0"/>
            <a:endParaRPr lang="en-US" dirty="0" smtClean="0">
              <a:solidFill>
                <a:schemeClr val="bg1"/>
              </a:solidFill>
            </a:endParaRPr>
          </a:p>
          <a:p>
            <a:pPr algn="l" rtl="0"/>
            <a:r>
              <a:rPr lang="en-US" b="1" dirty="0" smtClean="0">
                <a:solidFill>
                  <a:schemeClr val="bg1"/>
                </a:solidFill>
              </a:rPr>
              <a:t>Resolution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resolve </a:t>
            </a: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 smtClean="0">
                <a:solidFill>
                  <a:schemeClr val="bg1"/>
                </a:solidFill>
              </a:rPr>
              <a:t>image.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Microscope Resolution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lnSpcReduction="10000"/>
          </a:bodyPr>
          <a:lstStyle/>
          <a:p>
            <a:pPr algn="l" rtl="0" eaLnBrk="1" hangingPunct="1"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l" rtl="0" eaLnBrk="1" hangingPunct="1"/>
            <a:r>
              <a:rPr lang="en-US" sz="2800" dirty="0" smtClean="0">
                <a:solidFill>
                  <a:schemeClr val="bg1"/>
                </a:solidFill>
              </a:rPr>
              <a:t>Resolution: The ability to distinguish between two points at short distances from each other.</a:t>
            </a:r>
          </a:p>
          <a:p>
            <a:pPr algn="l" rtl="0" eaLnBrk="1" hangingPunct="1"/>
            <a:endParaRPr lang="en-US" sz="2800" dirty="0" smtClean="0">
              <a:solidFill>
                <a:schemeClr val="bg1"/>
              </a:solidFill>
            </a:endParaRPr>
          </a:p>
          <a:p>
            <a:pPr algn="l" rtl="0" eaLnBrk="1" hangingPunct="1"/>
            <a:endParaRPr lang="en-US" sz="2800" dirty="0" smtClean="0">
              <a:solidFill>
                <a:schemeClr val="bg1"/>
              </a:solidFill>
            </a:endParaRPr>
          </a:p>
          <a:p>
            <a:pPr algn="l" rtl="0" eaLnBrk="1" hangingPunct="1"/>
            <a:endParaRPr lang="en-US" sz="2800" dirty="0" smtClean="0">
              <a:solidFill>
                <a:schemeClr val="bg1"/>
              </a:solidFill>
            </a:endParaRPr>
          </a:p>
          <a:p>
            <a:pPr algn="l" rtl="0" eaLnBrk="1" hangingPunct="1"/>
            <a:endParaRPr lang="en-US" sz="2800" dirty="0" smtClean="0">
              <a:solidFill>
                <a:schemeClr val="bg1"/>
              </a:solidFill>
            </a:endParaRPr>
          </a:p>
          <a:p>
            <a:pPr algn="l" rtl="0" eaLnBrk="1" hangingPunct="1"/>
            <a:endParaRPr lang="en-US" sz="2800" dirty="0" smtClean="0">
              <a:solidFill>
                <a:schemeClr val="bg1"/>
              </a:solidFill>
            </a:endParaRPr>
          </a:p>
          <a:p>
            <a:pPr algn="l" rtl="0" eaLnBrk="1" hangingPunct="1"/>
            <a:r>
              <a:rPr lang="en-US" sz="2800" dirty="0" smtClean="0">
                <a:solidFill>
                  <a:schemeClr val="bg1"/>
                </a:solidFill>
              </a:rPr>
              <a:t>wavelength </a:t>
            </a:r>
            <a:r>
              <a:rPr lang="en-US" sz="2800" dirty="0" smtClean="0">
                <a:solidFill>
                  <a:schemeClr val="bg1"/>
                </a:solidFill>
              </a:rPr>
              <a:t>of light used is major factor in resolution, </a:t>
            </a:r>
            <a:r>
              <a:rPr lang="en-US" sz="2800" b="1" dirty="0" smtClean="0">
                <a:solidFill>
                  <a:schemeClr val="bg1"/>
                </a:solidFill>
              </a:rPr>
              <a:t>shorter wavelength </a:t>
            </a:r>
            <a:r>
              <a:rPr lang="en-US" sz="2800" b="1" dirty="0" smtClean="0">
                <a:solidFill>
                  <a:schemeClr val="bg1"/>
                </a:solidFill>
                <a:sym typeface="Symbol" pitchFamily="18" charset="2"/>
              </a:rPr>
              <a:t> greater resolution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55776" y="3645024"/>
            <a:ext cx="1024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Resolved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5076056" y="3645024"/>
            <a:ext cx="138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Not resolved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3347864" y="4005064"/>
            <a:ext cx="2158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(same magnification)</a:t>
            </a:r>
            <a:endParaRPr lang="ar-SA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636912"/>
            <a:ext cx="27908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sTypes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of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Microscope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19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algn="l" rtl="0" eaLnBrk="1" hangingPunct="1"/>
            <a:r>
              <a:rPr lang="en-US" dirty="0" smtClean="0">
                <a:solidFill>
                  <a:schemeClr val="bg1"/>
                </a:solidFill>
              </a:rPr>
              <a:t>Bright-field </a:t>
            </a:r>
            <a:r>
              <a:rPr lang="en-US" dirty="0" smtClean="0">
                <a:solidFill>
                  <a:schemeClr val="bg1"/>
                </a:solidFill>
              </a:rPr>
              <a:t>microscope</a:t>
            </a:r>
          </a:p>
          <a:p>
            <a:pPr lvl="1" algn="l" rtl="0" eaLnBrk="1" hangingPunct="1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ark-field microscope</a:t>
            </a:r>
          </a:p>
          <a:p>
            <a:pPr lvl="1" algn="l" rtl="0" eaLnBrk="1" hangingPunct="1"/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hase-contrast microscope</a:t>
            </a:r>
          </a:p>
          <a:p>
            <a:pPr lvl="1" algn="l" rtl="0" eaLnBrk="1" hangingPunct="1"/>
            <a:r>
              <a:rPr lang="en-US" dirty="0" smtClean="0">
                <a:solidFill>
                  <a:schemeClr val="bg1"/>
                </a:solidFill>
              </a:rPr>
              <a:t>Dissecting microscope</a:t>
            </a:r>
          </a:p>
          <a:p>
            <a:pPr lvl="1" algn="l" rtl="0" eaLnBrk="1" hangingPunct="1"/>
            <a:r>
              <a:rPr lang="en-US" smtClean="0">
                <a:solidFill>
                  <a:schemeClr val="bg1"/>
                </a:solidFill>
              </a:rPr>
              <a:t>Inverted </a:t>
            </a:r>
            <a:r>
              <a:rPr lang="en-US" smtClean="0">
                <a:solidFill>
                  <a:schemeClr val="bg1"/>
                </a:solidFill>
              </a:rPr>
              <a:t>microscope</a:t>
            </a:r>
          </a:p>
          <a:p>
            <a:pPr lvl="1" algn="l" rtl="0" eaLnBrk="1" hangingPunct="1"/>
            <a:endParaRPr lang="en-US" dirty="0" smtClean="0">
              <a:solidFill>
                <a:schemeClr val="bg1"/>
              </a:solidFill>
            </a:endParaRPr>
          </a:p>
          <a:p>
            <a:pPr algn="l" rtl="0" eaLnBrk="1" hangingPunct="1"/>
            <a:r>
              <a:rPr lang="en-US" dirty="0" smtClean="0">
                <a:solidFill>
                  <a:schemeClr val="bg1"/>
                </a:solidFill>
              </a:rPr>
              <a:t>All are compound microscopes</a:t>
            </a:r>
          </a:p>
          <a:p>
            <a:pPr lvl="1" algn="l" rtl="0" eaLnBrk="1" hangingPunct="1"/>
            <a:r>
              <a:rPr lang="en-US" dirty="0" smtClean="0">
                <a:solidFill>
                  <a:schemeClr val="bg1"/>
                </a:solidFill>
              </a:rPr>
              <a:t>image formed by action of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2 lenses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9D518-8EBC-4CD4-AC47-BF9F50F0FB9E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Bright-Field Microscope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Produces a dark image against a brighter background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Has several objective lenses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Uses ordinary bulb light as source of light.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Total magnification is 1000x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The resolution is </a:t>
            </a:r>
            <a:r>
              <a:rPr lang="en-US" dirty="0" smtClean="0">
                <a:solidFill>
                  <a:schemeClr val="bg1"/>
                </a:solidFill>
              </a:rPr>
              <a:t>0.2µm</a:t>
            </a:r>
            <a:endParaRPr lang="en-US" dirty="0" smtClean="0">
              <a:solidFill>
                <a:schemeClr val="bg1"/>
              </a:solidFill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It is mainly used to examine stained preparations.</a:t>
            </a:r>
          </a:p>
          <a:p>
            <a:pPr algn="l" rtl="0" eaLnBrk="1" hangingPunct="1">
              <a:lnSpc>
                <a:spcPct val="90000"/>
              </a:lnSpc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FF4F16-8D5C-4350-B70C-CC7DE3AEA769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Terms Related To Microscopes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Parfocal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dirty="0" smtClean="0">
                <a:solidFill>
                  <a:schemeClr val="bg1"/>
                </a:solidFill>
              </a:rPr>
              <a:t>    Microscopes remain in focus when objectives are changed.</a:t>
            </a:r>
          </a:p>
          <a:p>
            <a:pPr algn="l" rtl="0"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Total magnification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dirty="0" smtClean="0">
                <a:solidFill>
                  <a:schemeClr val="bg1"/>
                </a:solidFill>
              </a:rPr>
              <a:t>    Product of the magnifications of the ocular lens and the objective lens.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To determine the magnification ; multiply the ocular lens by the objective lens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Ocular 10x  Objective 40x    :10 x 40 = 400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lvl="1" algn="r">
              <a:lnSpc>
                <a:spcPct val="90000"/>
              </a:lnSpc>
              <a:buNone/>
            </a:pPr>
            <a:endParaRPr lang="en-US" dirty="0" smtClean="0"/>
          </a:p>
          <a:p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2195736" y="26064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Working Distance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It is the </a:t>
            </a:r>
            <a:r>
              <a:rPr lang="en-US" sz="3100" dirty="0" smtClean="0">
                <a:solidFill>
                  <a:schemeClr val="bg1"/>
                </a:solidFill>
              </a:rPr>
              <a:t>Distance between the objective lens and  surface of cover glass or specimen</a:t>
            </a:r>
            <a:endParaRPr lang="ar-SA" sz="31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BC719-9511-4673-BCC1-7FA0709F1AF6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4340" name="Picture 2" descr="C:\My Documents\My Pictures\fig2.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64904"/>
            <a:ext cx="8126413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Bright field microscope parts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user\My Documents\My Pictures\smallmicroscope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428736"/>
            <a:ext cx="5286412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2401</TotalTime>
  <Words>785</Words>
  <Application>Microsoft Office PowerPoint</Application>
  <PresentationFormat>On-screen Show (4:3)</PresentationFormat>
  <Paragraphs>139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Foundry</vt:lpstr>
      <vt:lpstr>Microscopes</vt:lpstr>
      <vt:lpstr>Slide 2</vt:lpstr>
      <vt:lpstr>Function of Light compound microscope</vt:lpstr>
      <vt:lpstr>Microscope Resolution</vt:lpstr>
      <vt:lpstr>sTypes of Microscope</vt:lpstr>
      <vt:lpstr>The Bright-Field Microscope</vt:lpstr>
      <vt:lpstr>Terms Related To Microscopes</vt:lpstr>
      <vt:lpstr>Working Distance  It is the Distance between the objective lens and  surface of cover glass or specimen</vt:lpstr>
      <vt:lpstr>Bright field microscope parts</vt:lpstr>
      <vt:lpstr>Parts of Microscope</vt:lpstr>
      <vt:lpstr>Slide 11</vt:lpstr>
      <vt:lpstr>Slide 12</vt:lpstr>
      <vt:lpstr>Slide 13</vt:lpstr>
      <vt:lpstr>Using a light microscope: Immersion Oil</vt:lpstr>
      <vt:lpstr>Slide 15</vt:lpstr>
      <vt:lpstr>The Dark-Field Microscope</vt:lpstr>
      <vt:lpstr>Dark Field Microscope</vt:lpstr>
      <vt:lpstr>The Phase-Contrast Microscope</vt:lpstr>
      <vt:lpstr>Dissecting Microscope</vt:lpstr>
      <vt:lpstr>Dissecting Microscope</vt:lpstr>
      <vt:lpstr>The Fluorescent Microscope</vt:lpstr>
      <vt:lpstr>Slide 22</vt:lpstr>
      <vt:lpstr>Inverted microscope</vt:lpstr>
      <vt:lpstr>Electron Microscope</vt:lpstr>
      <vt:lpstr>TEM</vt:lpstr>
      <vt:lpstr>SEM</vt:lpstr>
      <vt:lpstr>Caring for a Microscope</vt:lpstr>
      <vt:lpstr>Slide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ksu</dc:creator>
  <cp:lastModifiedBy>ksu</cp:lastModifiedBy>
  <cp:revision>90</cp:revision>
  <dcterms:created xsi:type="dcterms:W3CDTF">2010-06-27T07:46:17Z</dcterms:created>
  <dcterms:modified xsi:type="dcterms:W3CDTF">2012-02-11T09:43:51Z</dcterms:modified>
</cp:coreProperties>
</file>