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88" r:id="rId5"/>
    <p:sldId id="259" r:id="rId6"/>
    <p:sldId id="263" r:id="rId7"/>
    <p:sldId id="261" r:id="rId8"/>
    <p:sldId id="264" r:id="rId9"/>
    <p:sldId id="265" r:id="rId10"/>
    <p:sldId id="292" r:id="rId11"/>
    <p:sldId id="287" r:id="rId12"/>
    <p:sldId id="267" r:id="rId13"/>
    <p:sldId id="268" r:id="rId14"/>
    <p:sldId id="271" r:id="rId15"/>
    <p:sldId id="269" r:id="rId16"/>
    <p:sldId id="272" r:id="rId17"/>
    <p:sldId id="270" r:id="rId18"/>
    <p:sldId id="273" r:id="rId19"/>
    <p:sldId id="291" r:id="rId20"/>
    <p:sldId id="276" r:id="rId21"/>
    <p:sldId id="277" r:id="rId22"/>
    <p:sldId id="286" r:id="rId23"/>
    <p:sldId id="278" r:id="rId24"/>
    <p:sldId id="279" r:id="rId25"/>
    <p:sldId id="280" r:id="rId26"/>
    <p:sldId id="281" r:id="rId27"/>
    <p:sldId id="282" r:id="rId28"/>
    <p:sldId id="29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MSOffice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9-07-22T00:39:43.343" idx="3">
    <p:pos x="5390" y="3377"/>
    <p:text>fig 23.6 
p 235
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9-07-22T04:41:06.953" idx="1">
    <p:pos x="6008" y="3024"/>
    <p:text>a phagocytosis-like process initiated by the host cell and occures with small viruses</p:text>
  </p:cm>
  <p:cm authorId="0" dt="2009-07-22T04:43:54.234" idx="2">
    <p:pos x="6835" y="3010"/>
    <p:text> a phagocytosis-like process initiated by the host cell and occure with small naked viruses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03EA66-D4B0-451C-A2C6-5023CB513CF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5FA41999-F995-4D1D-8051-7E8747D486E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DNA viruses</a:t>
          </a:r>
        </a:p>
      </dgm:t>
    </dgm:pt>
    <dgm:pt modelId="{F8C46684-C0AE-4F5C-8436-F3D5C5C920BE}" type="parTrans" cxnId="{71A5A61E-CC32-4324-8BFF-8F7B9B344549}">
      <dgm:prSet/>
      <dgm:spPr/>
      <dgm:t>
        <a:bodyPr/>
        <a:lstStyle/>
        <a:p>
          <a:pPr rtl="1"/>
          <a:endParaRPr lang="ar-SA"/>
        </a:p>
      </dgm:t>
    </dgm:pt>
    <dgm:pt modelId="{BBEF67EC-AD84-4740-8401-9EE4C855A80F}" type="sibTrans" cxnId="{71A5A61E-CC32-4324-8BFF-8F7B9B344549}">
      <dgm:prSet/>
      <dgm:spPr/>
      <dgm:t>
        <a:bodyPr/>
        <a:lstStyle/>
        <a:p>
          <a:pPr rtl="1"/>
          <a:endParaRPr lang="ar-SA"/>
        </a:p>
      </dgm:t>
    </dgm:pt>
    <dgm:pt modelId="{F16D51A1-73D7-470D-AF35-14F2838E0A3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Non enveloped</a:t>
          </a:r>
        </a:p>
      </dgm:t>
    </dgm:pt>
    <dgm:pt modelId="{9928532A-2A56-4CBA-8387-0B677776FA90}" type="parTrans" cxnId="{D8B738AE-B036-4913-A406-D62A1454DD8D}">
      <dgm:prSet/>
      <dgm:spPr/>
      <dgm:t>
        <a:bodyPr/>
        <a:lstStyle/>
        <a:p>
          <a:pPr rtl="1"/>
          <a:endParaRPr lang="ar-SA"/>
        </a:p>
      </dgm:t>
    </dgm:pt>
    <dgm:pt modelId="{F567791F-B45E-4F9B-9A6A-CB931EC672F2}" type="sibTrans" cxnId="{D8B738AE-B036-4913-A406-D62A1454DD8D}">
      <dgm:prSet/>
      <dgm:spPr/>
      <dgm:t>
        <a:bodyPr/>
        <a:lstStyle/>
        <a:p>
          <a:pPr rtl="1"/>
          <a:endParaRPr lang="ar-SA"/>
        </a:p>
      </dgm:t>
    </dgm:pt>
    <dgm:pt modelId="{7A08A84C-7C92-4C30-87CF-4CC755C80E7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Parvovirus (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ss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Adenovirus (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ds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Human </a:t>
          </a:r>
          <a:r>
            <a:rPr kumimoji="0" lang="en-US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papilloma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virus 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(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ds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e.g. warts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5A874E89-671E-4A0B-AFA7-CCBAF61E776A}" type="parTrans" cxnId="{1B518B05-ACAD-479A-8F59-37D141DA9250}">
      <dgm:prSet/>
      <dgm:spPr/>
      <dgm:t>
        <a:bodyPr/>
        <a:lstStyle/>
        <a:p>
          <a:pPr rtl="1"/>
          <a:endParaRPr lang="ar-SA"/>
        </a:p>
      </dgm:t>
    </dgm:pt>
    <dgm:pt modelId="{4D665E55-AF25-4444-BA3D-DFE6CE5A8A69}" type="sibTrans" cxnId="{1B518B05-ACAD-479A-8F59-37D141DA9250}">
      <dgm:prSet/>
      <dgm:spPr/>
      <dgm:t>
        <a:bodyPr/>
        <a:lstStyle/>
        <a:p>
          <a:pPr rtl="1"/>
          <a:endParaRPr lang="ar-SA"/>
        </a:p>
      </dgm:t>
    </dgm:pt>
    <dgm:pt modelId="{5D9FB356-5324-46CF-A592-6006898BBD7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Enveloped</a:t>
          </a:r>
          <a:endParaRPr kumimoji="0" lang="en-US" sz="1900" b="1" i="0" u="none" strike="noStrike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223EA7C4-FDC9-459A-8924-B4B9E60F5700}" type="parTrans" cxnId="{7A834F0D-6602-45E0-B3AE-4AC642AF3EBD}">
      <dgm:prSet/>
      <dgm:spPr/>
      <dgm:t>
        <a:bodyPr/>
        <a:lstStyle/>
        <a:p>
          <a:pPr rtl="1"/>
          <a:endParaRPr lang="ar-SA"/>
        </a:p>
      </dgm:t>
    </dgm:pt>
    <dgm:pt modelId="{DE3B20AB-CDA0-4CB1-97E0-CFAEB002102E}" type="sibTrans" cxnId="{7A834F0D-6602-45E0-B3AE-4AC642AF3EBD}">
      <dgm:prSet/>
      <dgm:spPr/>
      <dgm:t>
        <a:bodyPr/>
        <a:lstStyle/>
        <a:p>
          <a:pPr rtl="1"/>
          <a:endParaRPr lang="ar-SA"/>
        </a:p>
      </dgm:t>
    </dgm:pt>
    <dgm:pt modelId="{30EC081A-3FE0-470E-8F35-CD630FA1FCF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l-GR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α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 Herpes </a:t>
          </a:r>
          <a:r>
            <a:rPr kumimoji="0" lang="en-US" b="1" i="0" u="none" strike="noStrike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virinae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: HSV1+ HSV2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VZV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l-GR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β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 Herpes </a:t>
          </a:r>
          <a:r>
            <a:rPr kumimoji="0" lang="en-US" b="1" i="0" u="none" strike="noStrike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virinae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: CMV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γ Herpes </a:t>
          </a:r>
          <a:r>
            <a:rPr kumimoji="0" lang="en-US" b="1" i="0" u="none" strike="noStrike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virinae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: EBV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Hepatitis B virus (HBV) 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(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ds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 </a:t>
          </a:r>
        </a:p>
      </dgm:t>
    </dgm:pt>
    <dgm:pt modelId="{8A5B08BD-35A7-46F5-851A-BBD0A32155A7}" type="parTrans" cxnId="{608CBEA6-6E48-4787-A0D4-D0D1501801D5}">
      <dgm:prSet/>
      <dgm:spPr/>
      <dgm:t>
        <a:bodyPr/>
        <a:lstStyle/>
        <a:p>
          <a:pPr rtl="1"/>
          <a:endParaRPr lang="ar-SA"/>
        </a:p>
      </dgm:t>
    </dgm:pt>
    <dgm:pt modelId="{A51F2587-83D8-49DB-A6B2-DEA3007A23FF}" type="sibTrans" cxnId="{608CBEA6-6E48-4787-A0D4-D0D1501801D5}">
      <dgm:prSet/>
      <dgm:spPr/>
      <dgm:t>
        <a:bodyPr/>
        <a:lstStyle/>
        <a:p>
          <a:pPr rtl="1"/>
          <a:endParaRPr lang="ar-SA"/>
        </a:p>
      </dgm:t>
    </dgm:pt>
    <dgm:pt modelId="{F6BB74D9-3229-48D3-8229-AAEE2B5F104B}" type="pres">
      <dgm:prSet presAssocID="{7F03EA66-D4B0-451C-A2C6-5023CB513CF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CC7D6A0-5C19-4879-AB4D-D70A359746C0}" type="pres">
      <dgm:prSet presAssocID="{5FA41999-F995-4D1D-8051-7E8747D486E0}" presName="hierRoot1" presStyleCnt="0">
        <dgm:presLayoutVars>
          <dgm:hierBranch/>
        </dgm:presLayoutVars>
      </dgm:prSet>
      <dgm:spPr/>
    </dgm:pt>
    <dgm:pt modelId="{5D95AAC5-A655-45BA-9496-40A44221F4E2}" type="pres">
      <dgm:prSet presAssocID="{5FA41999-F995-4D1D-8051-7E8747D486E0}" presName="rootComposite1" presStyleCnt="0"/>
      <dgm:spPr/>
    </dgm:pt>
    <dgm:pt modelId="{B960FCC3-F390-4CA5-9684-BFCE15F25766}" type="pres">
      <dgm:prSet presAssocID="{5FA41999-F995-4D1D-8051-7E8747D486E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E7783D2-2671-4B32-866F-28CF2EFCD572}" type="pres">
      <dgm:prSet presAssocID="{5FA41999-F995-4D1D-8051-7E8747D486E0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EA8D018B-63E8-4C95-B2F3-252140593166}" type="pres">
      <dgm:prSet presAssocID="{5FA41999-F995-4D1D-8051-7E8747D486E0}" presName="hierChild2" presStyleCnt="0"/>
      <dgm:spPr/>
    </dgm:pt>
    <dgm:pt modelId="{41710BD2-5FA1-4729-BEA2-F9757ED6C6D3}" type="pres">
      <dgm:prSet presAssocID="{9928532A-2A56-4CBA-8387-0B677776FA90}" presName="Name35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154DB72-9DE6-46F2-968E-5741FB31F7B6}" type="pres">
      <dgm:prSet presAssocID="{F16D51A1-73D7-470D-AF35-14F2838E0A3A}" presName="hierRoot2" presStyleCnt="0">
        <dgm:presLayoutVars>
          <dgm:hierBranch/>
        </dgm:presLayoutVars>
      </dgm:prSet>
      <dgm:spPr/>
    </dgm:pt>
    <dgm:pt modelId="{99211A39-FD87-47C4-979A-5D945A1FC460}" type="pres">
      <dgm:prSet presAssocID="{F16D51A1-73D7-470D-AF35-14F2838E0A3A}" presName="rootComposite" presStyleCnt="0"/>
      <dgm:spPr/>
    </dgm:pt>
    <dgm:pt modelId="{8DF47A64-C5E6-4FF2-888F-E10656B59C9D}" type="pres">
      <dgm:prSet presAssocID="{F16D51A1-73D7-470D-AF35-14F2838E0A3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76CE151-1D6E-4C8A-8F4B-7DEDD2BA176F}" type="pres">
      <dgm:prSet presAssocID="{F16D51A1-73D7-470D-AF35-14F2838E0A3A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D2875770-8DEB-4C80-AFAC-F7C2966B0ED0}" type="pres">
      <dgm:prSet presAssocID="{F16D51A1-73D7-470D-AF35-14F2838E0A3A}" presName="hierChild4" presStyleCnt="0"/>
      <dgm:spPr/>
    </dgm:pt>
    <dgm:pt modelId="{9B3DB853-EAF3-4A4A-97DD-F90C18456A7E}" type="pres">
      <dgm:prSet presAssocID="{5A874E89-671E-4A0B-AFA7-CCBAF61E776A}" presName="Name35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41DB88BA-334D-4CAF-85F6-BFD6623D9E0E}" type="pres">
      <dgm:prSet presAssocID="{7A08A84C-7C92-4C30-87CF-4CC755C80E71}" presName="hierRoot2" presStyleCnt="0">
        <dgm:presLayoutVars>
          <dgm:hierBranch val="r"/>
        </dgm:presLayoutVars>
      </dgm:prSet>
      <dgm:spPr/>
    </dgm:pt>
    <dgm:pt modelId="{C1CA16A1-A6CD-449D-9EDE-AF4F0BC538AE}" type="pres">
      <dgm:prSet presAssocID="{7A08A84C-7C92-4C30-87CF-4CC755C80E71}" presName="rootComposite" presStyleCnt="0"/>
      <dgm:spPr/>
    </dgm:pt>
    <dgm:pt modelId="{6C045AA9-EC8B-465F-98C7-AE00EFEAA446}" type="pres">
      <dgm:prSet presAssocID="{7A08A84C-7C92-4C30-87CF-4CC755C80E71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4E86221-EF27-4768-9AA9-CB4CFE041C39}" type="pres">
      <dgm:prSet presAssocID="{7A08A84C-7C92-4C30-87CF-4CC755C80E71}" presName="rootConnector" presStyleLbl="node3" presStyleIdx="0" presStyleCnt="2"/>
      <dgm:spPr/>
      <dgm:t>
        <a:bodyPr/>
        <a:lstStyle/>
        <a:p>
          <a:pPr rtl="1"/>
          <a:endParaRPr lang="ar-SA"/>
        </a:p>
      </dgm:t>
    </dgm:pt>
    <dgm:pt modelId="{22CAE047-11E9-4C68-A1EA-64B52D386EB5}" type="pres">
      <dgm:prSet presAssocID="{7A08A84C-7C92-4C30-87CF-4CC755C80E71}" presName="hierChild4" presStyleCnt="0"/>
      <dgm:spPr/>
    </dgm:pt>
    <dgm:pt modelId="{62BF9B69-35F7-42DA-872A-D9DCF04DD3C8}" type="pres">
      <dgm:prSet presAssocID="{7A08A84C-7C92-4C30-87CF-4CC755C80E71}" presName="hierChild5" presStyleCnt="0"/>
      <dgm:spPr/>
    </dgm:pt>
    <dgm:pt modelId="{59424675-0511-4FE1-887A-7798B0FCB053}" type="pres">
      <dgm:prSet presAssocID="{F16D51A1-73D7-470D-AF35-14F2838E0A3A}" presName="hierChild5" presStyleCnt="0"/>
      <dgm:spPr/>
    </dgm:pt>
    <dgm:pt modelId="{0F0EB22E-664B-4D23-9A13-B30B4B4D7F5A}" type="pres">
      <dgm:prSet presAssocID="{223EA7C4-FDC9-459A-8924-B4B9E60F5700}" presName="Name35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0EDCD8E6-A941-4912-9560-D36C9AA6C680}" type="pres">
      <dgm:prSet presAssocID="{5D9FB356-5324-46CF-A592-6006898BBD7F}" presName="hierRoot2" presStyleCnt="0">
        <dgm:presLayoutVars>
          <dgm:hierBranch/>
        </dgm:presLayoutVars>
      </dgm:prSet>
      <dgm:spPr/>
    </dgm:pt>
    <dgm:pt modelId="{6E6C6D5F-408D-4F6D-BDB3-EE5CD4F501E8}" type="pres">
      <dgm:prSet presAssocID="{5D9FB356-5324-46CF-A592-6006898BBD7F}" presName="rootComposite" presStyleCnt="0"/>
      <dgm:spPr/>
    </dgm:pt>
    <dgm:pt modelId="{F1040E40-51EE-48CA-AEBF-C9E6A955BB21}" type="pres">
      <dgm:prSet presAssocID="{5D9FB356-5324-46CF-A592-6006898BBD7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3F9CDB8-74B6-4EC5-B035-FF68677404E2}" type="pres">
      <dgm:prSet presAssocID="{5D9FB356-5324-46CF-A592-6006898BBD7F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8072A642-5175-4DA7-A271-6FE1B6F22A37}" type="pres">
      <dgm:prSet presAssocID="{5D9FB356-5324-46CF-A592-6006898BBD7F}" presName="hierChild4" presStyleCnt="0"/>
      <dgm:spPr/>
    </dgm:pt>
    <dgm:pt modelId="{0920C171-91C7-48A5-A677-08A67F1770CB}" type="pres">
      <dgm:prSet presAssocID="{8A5B08BD-35A7-46F5-851A-BBD0A32155A7}" presName="Name35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48E98D27-DE26-49C6-98CB-2040D1519AA6}" type="pres">
      <dgm:prSet presAssocID="{30EC081A-3FE0-470E-8F35-CD630FA1FCF8}" presName="hierRoot2" presStyleCnt="0">
        <dgm:presLayoutVars>
          <dgm:hierBranch val="r"/>
        </dgm:presLayoutVars>
      </dgm:prSet>
      <dgm:spPr/>
    </dgm:pt>
    <dgm:pt modelId="{628BC52C-C36B-4CC5-B8ED-F0ADE21AF1C2}" type="pres">
      <dgm:prSet presAssocID="{30EC081A-3FE0-470E-8F35-CD630FA1FCF8}" presName="rootComposite" presStyleCnt="0"/>
      <dgm:spPr/>
    </dgm:pt>
    <dgm:pt modelId="{72AF05CA-8CCB-4089-9377-08E69CB295ED}" type="pres">
      <dgm:prSet presAssocID="{30EC081A-3FE0-470E-8F35-CD630FA1FCF8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B4C0677-149E-43FB-94A3-5B2E7451E35F}" type="pres">
      <dgm:prSet presAssocID="{30EC081A-3FE0-470E-8F35-CD630FA1FCF8}" presName="rootConnector" presStyleLbl="node3" presStyleIdx="1" presStyleCnt="2"/>
      <dgm:spPr/>
      <dgm:t>
        <a:bodyPr/>
        <a:lstStyle/>
        <a:p>
          <a:pPr rtl="1"/>
          <a:endParaRPr lang="ar-SA"/>
        </a:p>
      </dgm:t>
    </dgm:pt>
    <dgm:pt modelId="{6D63511E-C3FB-4F8B-8137-8C81FC7593B0}" type="pres">
      <dgm:prSet presAssocID="{30EC081A-3FE0-470E-8F35-CD630FA1FCF8}" presName="hierChild4" presStyleCnt="0"/>
      <dgm:spPr/>
    </dgm:pt>
    <dgm:pt modelId="{7C9FFDDF-EE50-42E2-A7C5-CBE6449D3A16}" type="pres">
      <dgm:prSet presAssocID="{30EC081A-3FE0-470E-8F35-CD630FA1FCF8}" presName="hierChild5" presStyleCnt="0"/>
      <dgm:spPr/>
    </dgm:pt>
    <dgm:pt modelId="{63120581-EF8A-4C7C-ADD0-45C1E75E6398}" type="pres">
      <dgm:prSet presAssocID="{5D9FB356-5324-46CF-A592-6006898BBD7F}" presName="hierChild5" presStyleCnt="0"/>
      <dgm:spPr/>
    </dgm:pt>
    <dgm:pt modelId="{6B1C897C-8894-417C-A767-5EC31DB48854}" type="pres">
      <dgm:prSet presAssocID="{5FA41999-F995-4D1D-8051-7E8747D486E0}" presName="hierChild3" presStyleCnt="0"/>
      <dgm:spPr/>
    </dgm:pt>
  </dgm:ptLst>
  <dgm:cxnLst>
    <dgm:cxn modelId="{3884AE35-4ACB-42CC-9CE7-429D5A073AB5}" type="presOf" srcId="{5D9FB356-5324-46CF-A592-6006898BBD7F}" destId="{F1040E40-51EE-48CA-AEBF-C9E6A955BB21}" srcOrd="0" destOrd="0" presId="urn:microsoft.com/office/officeart/2005/8/layout/orgChart1"/>
    <dgm:cxn modelId="{E93750A5-A68F-44BC-B51F-2CD40F886D60}" type="presOf" srcId="{5A874E89-671E-4A0B-AFA7-CCBAF61E776A}" destId="{9B3DB853-EAF3-4A4A-97DD-F90C18456A7E}" srcOrd="0" destOrd="0" presId="urn:microsoft.com/office/officeart/2005/8/layout/orgChart1"/>
    <dgm:cxn modelId="{E1A162E5-F69E-4067-BA03-8D7E0DE5E455}" type="presOf" srcId="{8A5B08BD-35A7-46F5-851A-BBD0A32155A7}" destId="{0920C171-91C7-48A5-A677-08A67F1770CB}" srcOrd="0" destOrd="0" presId="urn:microsoft.com/office/officeart/2005/8/layout/orgChart1"/>
    <dgm:cxn modelId="{A2FE3541-77F9-456B-9368-F41E99DED1DB}" type="presOf" srcId="{F16D51A1-73D7-470D-AF35-14F2838E0A3A}" destId="{8DF47A64-C5E6-4FF2-888F-E10656B59C9D}" srcOrd="0" destOrd="0" presId="urn:microsoft.com/office/officeart/2005/8/layout/orgChart1"/>
    <dgm:cxn modelId="{5C08EA41-12DB-4022-A8BE-2E1CFD0B1759}" type="presOf" srcId="{5FA41999-F995-4D1D-8051-7E8747D486E0}" destId="{DE7783D2-2671-4B32-866F-28CF2EFCD572}" srcOrd="1" destOrd="0" presId="urn:microsoft.com/office/officeart/2005/8/layout/orgChart1"/>
    <dgm:cxn modelId="{608CBEA6-6E48-4787-A0D4-D0D1501801D5}" srcId="{5D9FB356-5324-46CF-A592-6006898BBD7F}" destId="{30EC081A-3FE0-470E-8F35-CD630FA1FCF8}" srcOrd="0" destOrd="0" parTransId="{8A5B08BD-35A7-46F5-851A-BBD0A32155A7}" sibTransId="{A51F2587-83D8-49DB-A6B2-DEA3007A23FF}"/>
    <dgm:cxn modelId="{CEDA584F-FF39-4ED9-A337-8FAB3435DAB2}" type="presOf" srcId="{7F03EA66-D4B0-451C-A2C6-5023CB513CF4}" destId="{F6BB74D9-3229-48D3-8229-AAEE2B5F104B}" srcOrd="0" destOrd="0" presId="urn:microsoft.com/office/officeart/2005/8/layout/orgChart1"/>
    <dgm:cxn modelId="{1B518B05-ACAD-479A-8F59-37D141DA9250}" srcId="{F16D51A1-73D7-470D-AF35-14F2838E0A3A}" destId="{7A08A84C-7C92-4C30-87CF-4CC755C80E71}" srcOrd="0" destOrd="0" parTransId="{5A874E89-671E-4A0B-AFA7-CCBAF61E776A}" sibTransId="{4D665E55-AF25-4444-BA3D-DFE6CE5A8A69}"/>
    <dgm:cxn modelId="{71A5A61E-CC32-4324-8BFF-8F7B9B344549}" srcId="{7F03EA66-D4B0-451C-A2C6-5023CB513CF4}" destId="{5FA41999-F995-4D1D-8051-7E8747D486E0}" srcOrd="0" destOrd="0" parTransId="{F8C46684-C0AE-4F5C-8436-F3D5C5C920BE}" sibTransId="{BBEF67EC-AD84-4740-8401-9EE4C855A80F}"/>
    <dgm:cxn modelId="{7A834F0D-6602-45E0-B3AE-4AC642AF3EBD}" srcId="{5FA41999-F995-4D1D-8051-7E8747D486E0}" destId="{5D9FB356-5324-46CF-A592-6006898BBD7F}" srcOrd="1" destOrd="0" parTransId="{223EA7C4-FDC9-459A-8924-B4B9E60F5700}" sibTransId="{DE3B20AB-CDA0-4CB1-97E0-CFAEB002102E}"/>
    <dgm:cxn modelId="{5BB8C511-959A-42FF-8219-A5003AB6E908}" type="presOf" srcId="{F16D51A1-73D7-470D-AF35-14F2838E0A3A}" destId="{676CE151-1D6E-4C8A-8F4B-7DEDD2BA176F}" srcOrd="1" destOrd="0" presId="urn:microsoft.com/office/officeart/2005/8/layout/orgChart1"/>
    <dgm:cxn modelId="{C1AA103F-AC32-42E9-8A15-BA70BD83A0A1}" type="presOf" srcId="{223EA7C4-FDC9-459A-8924-B4B9E60F5700}" destId="{0F0EB22E-664B-4D23-9A13-B30B4B4D7F5A}" srcOrd="0" destOrd="0" presId="urn:microsoft.com/office/officeart/2005/8/layout/orgChart1"/>
    <dgm:cxn modelId="{186FBDDC-09DF-45F1-8626-0AB0EEC50563}" type="presOf" srcId="{30EC081A-3FE0-470E-8F35-CD630FA1FCF8}" destId="{72AF05CA-8CCB-4089-9377-08E69CB295ED}" srcOrd="0" destOrd="0" presId="urn:microsoft.com/office/officeart/2005/8/layout/orgChart1"/>
    <dgm:cxn modelId="{1C1224DE-F13F-4BB6-918A-B7F787247A98}" type="presOf" srcId="{7A08A84C-7C92-4C30-87CF-4CC755C80E71}" destId="{6C045AA9-EC8B-465F-98C7-AE00EFEAA446}" srcOrd="0" destOrd="0" presId="urn:microsoft.com/office/officeart/2005/8/layout/orgChart1"/>
    <dgm:cxn modelId="{B3F024B9-77BA-4836-AB78-57231CB9C026}" type="presOf" srcId="{7A08A84C-7C92-4C30-87CF-4CC755C80E71}" destId="{64E86221-EF27-4768-9AA9-CB4CFE041C39}" srcOrd="1" destOrd="0" presId="urn:microsoft.com/office/officeart/2005/8/layout/orgChart1"/>
    <dgm:cxn modelId="{D8B738AE-B036-4913-A406-D62A1454DD8D}" srcId="{5FA41999-F995-4D1D-8051-7E8747D486E0}" destId="{F16D51A1-73D7-470D-AF35-14F2838E0A3A}" srcOrd="0" destOrd="0" parTransId="{9928532A-2A56-4CBA-8387-0B677776FA90}" sibTransId="{F567791F-B45E-4F9B-9A6A-CB931EC672F2}"/>
    <dgm:cxn modelId="{FCBCA77F-F725-42E2-A4BC-BC370C1B3E93}" type="presOf" srcId="{30EC081A-3FE0-470E-8F35-CD630FA1FCF8}" destId="{9B4C0677-149E-43FB-94A3-5B2E7451E35F}" srcOrd="1" destOrd="0" presId="urn:microsoft.com/office/officeart/2005/8/layout/orgChart1"/>
    <dgm:cxn modelId="{F8AF57A5-65CB-424A-8DD5-8EEEB8B5BECD}" type="presOf" srcId="{5D9FB356-5324-46CF-A592-6006898BBD7F}" destId="{23F9CDB8-74B6-4EC5-B035-FF68677404E2}" srcOrd="1" destOrd="0" presId="urn:microsoft.com/office/officeart/2005/8/layout/orgChart1"/>
    <dgm:cxn modelId="{2CAEB3CC-F4AF-42D7-88BA-9C8F11B0AFD8}" type="presOf" srcId="{9928532A-2A56-4CBA-8387-0B677776FA90}" destId="{41710BD2-5FA1-4729-BEA2-F9757ED6C6D3}" srcOrd="0" destOrd="0" presId="urn:microsoft.com/office/officeart/2005/8/layout/orgChart1"/>
    <dgm:cxn modelId="{F91EDB5F-F5A9-4394-88A7-183D6EC4D214}" type="presOf" srcId="{5FA41999-F995-4D1D-8051-7E8747D486E0}" destId="{B960FCC3-F390-4CA5-9684-BFCE15F25766}" srcOrd="0" destOrd="0" presId="urn:microsoft.com/office/officeart/2005/8/layout/orgChart1"/>
    <dgm:cxn modelId="{D82B1ACC-D471-4D19-AF4F-E6F4B833B7E1}" type="presParOf" srcId="{F6BB74D9-3229-48D3-8229-AAEE2B5F104B}" destId="{CCC7D6A0-5C19-4879-AB4D-D70A359746C0}" srcOrd="0" destOrd="0" presId="urn:microsoft.com/office/officeart/2005/8/layout/orgChart1"/>
    <dgm:cxn modelId="{5174B326-C694-4A9C-930B-CD53BA0D50B4}" type="presParOf" srcId="{CCC7D6A0-5C19-4879-AB4D-D70A359746C0}" destId="{5D95AAC5-A655-45BA-9496-40A44221F4E2}" srcOrd="0" destOrd="0" presId="urn:microsoft.com/office/officeart/2005/8/layout/orgChart1"/>
    <dgm:cxn modelId="{9756271B-5ED7-475F-9E7E-19565DDE65DC}" type="presParOf" srcId="{5D95AAC5-A655-45BA-9496-40A44221F4E2}" destId="{B960FCC3-F390-4CA5-9684-BFCE15F25766}" srcOrd="0" destOrd="0" presId="urn:microsoft.com/office/officeart/2005/8/layout/orgChart1"/>
    <dgm:cxn modelId="{3212E032-65F8-4D20-B7A9-30DD58883FDB}" type="presParOf" srcId="{5D95AAC5-A655-45BA-9496-40A44221F4E2}" destId="{DE7783D2-2671-4B32-866F-28CF2EFCD572}" srcOrd="1" destOrd="0" presId="urn:microsoft.com/office/officeart/2005/8/layout/orgChart1"/>
    <dgm:cxn modelId="{F7D36F9A-B4CD-48CF-B2B2-A7E48AB0A27D}" type="presParOf" srcId="{CCC7D6A0-5C19-4879-AB4D-D70A359746C0}" destId="{EA8D018B-63E8-4C95-B2F3-252140593166}" srcOrd="1" destOrd="0" presId="urn:microsoft.com/office/officeart/2005/8/layout/orgChart1"/>
    <dgm:cxn modelId="{BB77737C-D161-4186-82A9-965016B5ED27}" type="presParOf" srcId="{EA8D018B-63E8-4C95-B2F3-252140593166}" destId="{41710BD2-5FA1-4729-BEA2-F9757ED6C6D3}" srcOrd="0" destOrd="0" presId="urn:microsoft.com/office/officeart/2005/8/layout/orgChart1"/>
    <dgm:cxn modelId="{D5EEFBBA-527B-424E-9874-423935ECAC1F}" type="presParOf" srcId="{EA8D018B-63E8-4C95-B2F3-252140593166}" destId="{6154DB72-9DE6-46F2-968E-5741FB31F7B6}" srcOrd="1" destOrd="0" presId="urn:microsoft.com/office/officeart/2005/8/layout/orgChart1"/>
    <dgm:cxn modelId="{8B7DF362-AB8F-42CF-8B3F-11BD8AF0786B}" type="presParOf" srcId="{6154DB72-9DE6-46F2-968E-5741FB31F7B6}" destId="{99211A39-FD87-47C4-979A-5D945A1FC460}" srcOrd="0" destOrd="0" presId="urn:microsoft.com/office/officeart/2005/8/layout/orgChart1"/>
    <dgm:cxn modelId="{56D82D6B-BF59-422A-AA85-92ED254F8822}" type="presParOf" srcId="{99211A39-FD87-47C4-979A-5D945A1FC460}" destId="{8DF47A64-C5E6-4FF2-888F-E10656B59C9D}" srcOrd="0" destOrd="0" presId="urn:microsoft.com/office/officeart/2005/8/layout/orgChart1"/>
    <dgm:cxn modelId="{3BAAA223-CA68-47BB-8A42-C25D868D627E}" type="presParOf" srcId="{99211A39-FD87-47C4-979A-5D945A1FC460}" destId="{676CE151-1D6E-4C8A-8F4B-7DEDD2BA176F}" srcOrd="1" destOrd="0" presId="urn:microsoft.com/office/officeart/2005/8/layout/orgChart1"/>
    <dgm:cxn modelId="{C666328A-4C9B-4D77-8CE3-2F21CF6A47A2}" type="presParOf" srcId="{6154DB72-9DE6-46F2-968E-5741FB31F7B6}" destId="{D2875770-8DEB-4C80-AFAC-F7C2966B0ED0}" srcOrd="1" destOrd="0" presId="urn:microsoft.com/office/officeart/2005/8/layout/orgChart1"/>
    <dgm:cxn modelId="{3D5E64EA-7283-404B-BA54-0BF6BAB7AB38}" type="presParOf" srcId="{D2875770-8DEB-4C80-AFAC-F7C2966B0ED0}" destId="{9B3DB853-EAF3-4A4A-97DD-F90C18456A7E}" srcOrd="0" destOrd="0" presId="urn:microsoft.com/office/officeart/2005/8/layout/orgChart1"/>
    <dgm:cxn modelId="{35FB0512-0470-41B0-9A5D-8547153D16C1}" type="presParOf" srcId="{D2875770-8DEB-4C80-AFAC-F7C2966B0ED0}" destId="{41DB88BA-334D-4CAF-85F6-BFD6623D9E0E}" srcOrd="1" destOrd="0" presId="urn:microsoft.com/office/officeart/2005/8/layout/orgChart1"/>
    <dgm:cxn modelId="{8A1F3E8E-2229-4C1C-B915-1E121A5E38FA}" type="presParOf" srcId="{41DB88BA-334D-4CAF-85F6-BFD6623D9E0E}" destId="{C1CA16A1-A6CD-449D-9EDE-AF4F0BC538AE}" srcOrd="0" destOrd="0" presId="urn:microsoft.com/office/officeart/2005/8/layout/orgChart1"/>
    <dgm:cxn modelId="{06A7162D-18C4-4D28-A9B3-D14D01B9CAC8}" type="presParOf" srcId="{C1CA16A1-A6CD-449D-9EDE-AF4F0BC538AE}" destId="{6C045AA9-EC8B-465F-98C7-AE00EFEAA446}" srcOrd="0" destOrd="0" presId="urn:microsoft.com/office/officeart/2005/8/layout/orgChart1"/>
    <dgm:cxn modelId="{AC33F3F1-AF63-47E7-BBAB-288845AA1285}" type="presParOf" srcId="{C1CA16A1-A6CD-449D-9EDE-AF4F0BC538AE}" destId="{64E86221-EF27-4768-9AA9-CB4CFE041C39}" srcOrd="1" destOrd="0" presId="urn:microsoft.com/office/officeart/2005/8/layout/orgChart1"/>
    <dgm:cxn modelId="{599032EC-01F1-4D42-8035-176FC90A7573}" type="presParOf" srcId="{41DB88BA-334D-4CAF-85F6-BFD6623D9E0E}" destId="{22CAE047-11E9-4C68-A1EA-64B52D386EB5}" srcOrd="1" destOrd="0" presId="urn:microsoft.com/office/officeart/2005/8/layout/orgChart1"/>
    <dgm:cxn modelId="{603B95AB-B2C4-4380-9489-B79C85F359DE}" type="presParOf" srcId="{41DB88BA-334D-4CAF-85F6-BFD6623D9E0E}" destId="{62BF9B69-35F7-42DA-872A-D9DCF04DD3C8}" srcOrd="2" destOrd="0" presId="urn:microsoft.com/office/officeart/2005/8/layout/orgChart1"/>
    <dgm:cxn modelId="{365513DF-8709-4775-A7C8-6D30E92949DE}" type="presParOf" srcId="{6154DB72-9DE6-46F2-968E-5741FB31F7B6}" destId="{59424675-0511-4FE1-887A-7798B0FCB053}" srcOrd="2" destOrd="0" presId="urn:microsoft.com/office/officeart/2005/8/layout/orgChart1"/>
    <dgm:cxn modelId="{8B227BA6-2761-43B0-855A-E1790B085422}" type="presParOf" srcId="{EA8D018B-63E8-4C95-B2F3-252140593166}" destId="{0F0EB22E-664B-4D23-9A13-B30B4B4D7F5A}" srcOrd="2" destOrd="0" presId="urn:microsoft.com/office/officeart/2005/8/layout/orgChart1"/>
    <dgm:cxn modelId="{8C619175-8068-43F1-9BF4-C84A413A153D}" type="presParOf" srcId="{EA8D018B-63E8-4C95-B2F3-252140593166}" destId="{0EDCD8E6-A941-4912-9560-D36C9AA6C680}" srcOrd="3" destOrd="0" presId="urn:microsoft.com/office/officeart/2005/8/layout/orgChart1"/>
    <dgm:cxn modelId="{626884ED-4752-4EE3-AD68-9C38FD4B1C58}" type="presParOf" srcId="{0EDCD8E6-A941-4912-9560-D36C9AA6C680}" destId="{6E6C6D5F-408D-4F6D-BDB3-EE5CD4F501E8}" srcOrd="0" destOrd="0" presId="urn:microsoft.com/office/officeart/2005/8/layout/orgChart1"/>
    <dgm:cxn modelId="{0FB7655F-DE95-4BD8-B2CF-90F0A254F96F}" type="presParOf" srcId="{6E6C6D5F-408D-4F6D-BDB3-EE5CD4F501E8}" destId="{F1040E40-51EE-48CA-AEBF-C9E6A955BB21}" srcOrd="0" destOrd="0" presId="urn:microsoft.com/office/officeart/2005/8/layout/orgChart1"/>
    <dgm:cxn modelId="{85AE4E71-A533-42FE-8E22-00305EBF90F5}" type="presParOf" srcId="{6E6C6D5F-408D-4F6D-BDB3-EE5CD4F501E8}" destId="{23F9CDB8-74B6-4EC5-B035-FF68677404E2}" srcOrd="1" destOrd="0" presId="urn:microsoft.com/office/officeart/2005/8/layout/orgChart1"/>
    <dgm:cxn modelId="{749E8C5A-2814-4D2F-8AAC-20C9D20A9DB3}" type="presParOf" srcId="{0EDCD8E6-A941-4912-9560-D36C9AA6C680}" destId="{8072A642-5175-4DA7-A271-6FE1B6F22A37}" srcOrd="1" destOrd="0" presId="urn:microsoft.com/office/officeart/2005/8/layout/orgChart1"/>
    <dgm:cxn modelId="{80CD9D8B-EBC6-48D2-9E65-32FB1B53919C}" type="presParOf" srcId="{8072A642-5175-4DA7-A271-6FE1B6F22A37}" destId="{0920C171-91C7-48A5-A677-08A67F1770CB}" srcOrd="0" destOrd="0" presId="urn:microsoft.com/office/officeart/2005/8/layout/orgChart1"/>
    <dgm:cxn modelId="{B7CA8F12-C779-4CE7-BD20-E2FD436B8406}" type="presParOf" srcId="{8072A642-5175-4DA7-A271-6FE1B6F22A37}" destId="{48E98D27-DE26-49C6-98CB-2040D1519AA6}" srcOrd="1" destOrd="0" presId="urn:microsoft.com/office/officeart/2005/8/layout/orgChart1"/>
    <dgm:cxn modelId="{2CD2DA19-446B-48BB-B87A-E777E0663D7B}" type="presParOf" srcId="{48E98D27-DE26-49C6-98CB-2040D1519AA6}" destId="{628BC52C-C36B-4CC5-B8ED-F0ADE21AF1C2}" srcOrd="0" destOrd="0" presId="urn:microsoft.com/office/officeart/2005/8/layout/orgChart1"/>
    <dgm:cxn modelId="{BCB2EE6C-A49F-47F7-A4BF-B0B967E7D5B9}" type="presParOf" srcId="{628BC52C-C36B-4CC5-B8ED-F0ADE21AF1C2}" destId="{72AF05CA-8CCB-4089-9377-08E69CB295ED}" srcOrd="0" destOrd="0" presId="urn:microsoft.com/office/officeart/2005/8/layout/orgChart1"/>
    <dgm:cxn modelId="{17A13F4D-5F93-4278-B757-914BDCB23BAF}" type="presParOf" srcId="{628BC52C-C36B-4CC5-B8ED-F0ADE21AF1C2}" destId="{9B4C0677-149E-43FB-94A3-5B2E7451E35F}" srcOrd="1" destOrd="0" presId="urn:microsoft.com/office/officeart/2005/8/layout/orgChart1"/>
    <dgm:cxn modelId="{8EAA3785-3095-4FAA-B69F-D9AA1FB704E0}" type="presParOf" srcId="{48E98D27-DE26-49C6-98CB-2040D1519AA6}" destId="{6D63511E-C3FB-4F8B-8137-8C81FC7593B0}" srcOrd="1" destOrd="0" presId="urn:microsoft.com/office/officeart/2005/8/layout/orgChart1"/>
    <dgm:cxn modelId="{9348E62C-9BFE-4FFF-AA1F-17BF830C6043}" type="presParOf" srcId="{48E98D27-DE26-49C6-98CB-2040D1519AA6}" destId="{7C9FFDDF-EE50-42E2-A7C5-CBE6449D3A16}" srcOrd="2" destOrd="0" presId="urn:microsoft.com/office/officeart/2005/8/layout/orgChart1"/>
    <dgm:cxn modelId="{BCA7CE89-926E-4083-A6A0-043E34BE5BE4}" type="presParOf" srcId="{0EDCD8E6-A941-4912-9560-D36C9AA6C680}" destId="{63120581-EF8A-4C7C-ADD0-45C1E75E6398}" srcOrd="2" destOrd="0" presId="urn:microsoft.com/office/officeart/2005/8/layout/orgChart1"/>
    <dgm:cxn modelId="{C30E11FB-9413-43D6-A6D8-B03C83A4B1F2}" type="presParOf" srcId="{CCC7D6A0-5C19-4879-AB4D-D70A359746C0}" destId="{6B1C897C-8894-417C-A767-5EC31DB4885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03EA66-D4B0-451C-A2C6-5023CB513CF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5FA41999-F995-4D1D-8051-7E8747D486E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RNA viruses</a:t>
          </a:r>
        </a:p>
      </dgm:t>
    </dgm:pt>
    <dgm:pt modelId="{F8C46684-C0AE-4F5C-8436-F3D5C5C920BE}" type="parTrans" cxnId="{71A5A61E-CC32-4324-8BFF-8F7B9B344549}">
      <dgm:prSet/>
      <dgm:spPr/>
      <dgm:t>
        <a:bodyPr/>
        <a:lstStyle/>
        <a:p>
          <a:pPr rtl="1"/>
          <a:endParaRPr lang="ar-SA"/>
        </a:p>
      </dgm:t>
    </dgm:pt>
    <dgm:pt modelId="{BBEF67EC-AD84-4740-8401-9EE4C855A80F}" type="sibTrans" cxnId="{71A5A61E-CC32-4324-8BFF-8F7B9B344549}">
      <dgm:prSet/>
      <dgm:spPr/>
      <dgm:t>
        <a:bodyPr/>
        <a:lstStyle/>
        <a:p>
          <a:pPr rtl="1"/>
          <a:endParaRPr lang="ar-SA"/>
        </a:p>
      </dgm:t>
    </dgm:pt>
    <dgm:pt modelId="{F16D51A1-73D7-470D-AF35-14F2838E0A3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Non enveloped</a:t>
          </a:r>
        </a:p>
      </dgm:t>
    </dgm:pt>
    <dgm:pt modelId="{9928532A-2A56-4CBA-8387-0B677776FA90}" type="parTrans" cxnId="{D8B738AE-B036-4913-A406-D62A1454DD8D}">
      <dgm:prSet/>
      <dgm:spPr/>
      <dgm:t>
        <a:bodyPr/>
        <a:lstStyle/>
        <a:p>
          <a:pPr rtl="1"/>
          <a:endParaRPr lang="ar-SA"/>
        </a:p>
      </dgm:t>
    </dgm:pt>
    <dgm:pt modelId="{F567791F-B45E-4F9B-9A6A-CB931EC672F2}" type="sibTrans" cxnId="{D8B738AE-B036-4913-A406-D62A1454DD8D}">
      <dgm:prSet/>
      <dgm:spPr/>
      <dgm:t>
        <a:bodyPr/>
        <a:lstStyle/>
        <a:p>
          <a:pPr rtl="1"/>
          <a:endParaRPr lang="ar-SA"/>
        </a:p>
      </dgm:t>
    </dgm:pt>
    <dgm:pt modelId="{7A08A84C-7C92-4C30-87CF-4CC755C80E7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Hepatitis E and A (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ss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5A874E89-671E-4A0B-AFA7-CCBAF61E776A}" type="parTrans" cxnId="{1B518B05-ACAD-479A-8F59-37D141DA9250}">
      <dgm:prSet/>
      <dgm:spPr/>
      <dgm:t>
        <a:bodyPr/>
        <a:lstStyle/>
        <a:p>
          <a:pPr rtl="1"/>
          <a:endParaRPr lang="ar-SA"/>
        </a:p>
      </dgm:t>
    </dgm:pt>
    <dgm:pt modelId="{4D665E55-AF25-4444-BA3D-DFE6CE5A8A69}" type="sibTrans" cxnId="{1B518B05-ACAD-479A-8F59-37D141DA9250}">
      <dgm:prSet/>
      <dgm:spPr/>
      <dgm:t>
        <a:bodyPr/>
        <a:lstStyle/>
        <a:p>
          <a:pPr rtl="1"/>
          <a:endParaRPr lang="ar-SA"/>
        </a:p>
      </dgm:t>
    </dgm:pt>
    <dgm:pt modelId="{5D9FB356-5324-46CF-A592-6006898BBD7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Enveloped</a:t>
          </a:r>
        </a:p>
      </dgm:t>
    </dgm:pt>
    <dgm:pt modelId="{223EA7C4-FDC9-459A-8924-B4B9E60F5700}" type="parTrans" cxnId="{7A834F0D-6602-45E0-B3AE-4AC642AF3EBD}">
      <dgm:prSet/>
      <dgm:spPr/>
      <dgm:t>
        <a:bodyPr/>
        <a:lstStyle/>
        <a:p>
          <a:pPr rtl="1"/>
          <a:endParaRPr lang="ar-SA"/>
        </a:p>
      </dgm:t>
    </dgm:pt>
    <dgm:pt modelId="{DE3B20AB-CDA0-4CB1-97E0-CFAEB002102E}" type="sibTrans" cxnId="{7A834F0D-6602-45E0-B3AE-4AC642AF3EBD}">
      <dgm:prSet/>
      <dgm:spPr/>
      <dgm:t>
        <a:bodyPr/>
        <a:lstStyle/>
        <a:p>
          <a:pPr rtl="1"/>
          <a:endParaRPr lang="ar-SA"/>
        </a:p>
      </dgm:t>
    </dgm:pt>
    <dgm:pt modelId="{30EC081A-3FE0-470E-8F35-CD630FA1FCF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Hepatitis C (</a:t>
          </a:r>
          <a:r>
            <a:rPr kumimoji="0" lang="en-US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ds</a:t>
          </a:r>
          <a:r>
            <a: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): HCV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Retrovirus (</a:t>
          </a:r>
          <a:r>
            <a:rPr kumimoji="0" lang="en-US" b="1" i="0" u="none" strike="noStrike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ss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): HIV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Orthomyxoviridae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: </a:t>
          </a:r>
          <a:r>
            <a:rPr kumimoji="0" lang="en-US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Inflenza</a:t>
          </a: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virus</a:t>
          </a:r>
        </a:p>
      </dgm:t>
    </dgm:pt>
    <dgm:pt modelId="{8A5B08BD-35A7-46F5-851A-BBD0A32155A7}" type="parTrans" cxnId="{608CBEA6-6E48-4787-A0D4-D0D1501801D5}">
      <dgm:prSet/>
      <dgm:spPr/>
      <dgm:t>
        <a:bodyPr/>
        <a:lstStyle/>
        <a:p>
          <a:pPr rtl="1"/>
          <a:endParaRPr lang="ar-SA"/>
        </a:p>
      </dgm:t>
    </dgm:pt>
    <dgm:pt modelId="{A51F2587-83D8-49DB-A6B2-DEA3007A23FF}" type="sibTrans" cxnId="{608CBEA6-6E48-4787-A0D4-D0D1501801D5}">
      <dgm:prSet/>
      <dgm:spPr/>
      <dgm:t>
        <a:bodyPr/>
        <a:lstStyle/>
        <a:p>
          <a:pPr rtl="1"/>
          <a:endParaRPr lang="ar-SA"/>
        </a:p>
      </dgm:t>
    </dgm:pt>
    <dgm:pt modelId="{F6BB74D9-3229-48D3-8229-AAEE2B5F104B}" type="pres">
      <dgm:prSet presAssocID="{7F03EA66-D4B0-451C-A2C6-5023CB513CF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CC7D6A0-5C19-4879-AB4D-D70A359746C0}" type="pres">
      <dgm:prSet presAssocID="{5FA41999-F995-4D1D-8051-7E8747D486E0}" presName="hierRoot1" presStyleCnt="0">
        <dgm:presLayoutVars>
          <dgm:hierBranch/>
        </dgm:presLayoutVars>
      </dgm:prSet>
      <dgm:spPr/>
    </dgm:pt>
    <dgm:pt modelId="{5D95AAC5-A655-45BA-9496-40A44221F4E2}" type="pres">
      <dgm:prSet presAssocID="{5FA41999-F995-4D1D-8051-7E8747D486E0}" presName="rootComposite1" presStyleCnt="0"/>
      <dgm:spPr/>
    </dgm:pt>
    <dgm:pt modelId="{B960FCC3-F390-4CA5-9684-BFCE15F25766}" type="pres">
      <dgm:prSet presAssocID="{5FA41999-F995-4D1D-8051-7E8747D486E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E7783D2-2671-4B32-866F-28CF2EFCD572}" type="pres">
      <dgm:prSet presAssocID="{5FA41999-F995-4D1D-8051-7E8747D486E0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EA8D018B-63E8-4C95-B2F3-252140593166}" type="pres">
      <dgm:prSet presAssocID="{5FA41999-F995-4D1D-8051-7E8747D486E0}" presName="hierChild2" presStyleCnt="0"/>
      <dgm:spPr/>
    </dgm:pt>
    <dgm:pt modelId="{41710BD2-5FA1-4729-BEA2-F9757ED6C6D3}" type="pres">
      <dgm:prSet presAssocID="{9928532A-2A56-4CBA-8387-0B677776FA90}" presName="Name35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154DB72-9DE6-46F2-968E-5741FB31F7B6}" type="pres">
      <dgm:prSet presAssocID="{F16D51A1-73D7-470D-AF35-14F2838E0A3A}" presName="hierRoot2" presStyleCnt="0">
        <dgm:presLayoutVars>
          <dgm:hierBranch/>
        </dgm:presLayoutVars>
      </dgm:prSet>
      <dgm:spPr/>
    </dgm:pt>
    <dgm:pt modelId="{99211A39-FD87-47C4-979A-5D945A1FC460}" type="pres">
      <dgm:prSet presAssocID="{F16D51A1-73D7-470D-AF35-14F2838E0A3A}" presName="rootComposite" presStyleCnt="0"/>
      <dgm:spPr/>
    </dgm:pt>
    <dgm:pt modelId="{8DF47A64-C5E6-4FF2-888F-E10656B59C9D}" type="pres">
      <dgm:prSet presAssocID="{F16D51A1-73D7-470D-AF35-14F2838E0A3A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76CE151-1D6E-4C8A-8F4B-7DEDD2BA176F}" type="pres">
      <dgm:prSet presAssocID="{F16D51A1-73D7-470D-AF35-14F2838E0A3A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D2875770-8DEB-4C80-AFAC-F7C2966B0ED0}" type="pres">
      <dgm:prSet presAssocID="{F16D51A1-73D7-470D-AF35-14F2838E0A3A}" presName="hierChild4" presStyleCnt="0"/>
      <dgm:spPr/>
    </dgm:pt>
    <dgm:pt modelId="{9B3DB853-EAF3-4A4A-97DD-F90C18456A7E}" type="pres">
      <dgm:prSet presAssocID="{5A874E89-671E-4A0B-AFA7-CCBAF61E776A}" presName="Name35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41DB88BA-334D-4CAF-85F6-BFD6623D9E0E}" type="pres">
      <dgm:prSet presAssocID="{7A08A84C-7C92-4C30-87CF-4CC755C80E71}" presName="hierRoot2" presStyleCnt="0">
        <dgm:presLayoutVars>
          <dgm:hierBranch val="r"/>
        </dgm:presLayoutVars>
      </dgm:prSet>
      <dgm:spPr/>
    </dgm:pt>
    <dgm:pt modelId="{C1CA16A1-A6CD-449D-9EDE-AF4F0BC538AE}" type="pres">
      <dgm:prSet presAssocID="{7A08A84C-7C92-4C30-87CF-4CC755C80E71}" presName="rootComposite" presStyleCnt="0"/>
      <dgm:spPr/>
    </dgm:pt>
    <dgm:pt modelId="{6C045AA9-EC8B-465F-98C7-AE00EFEAA446}" type="pres">
      <dgm:prSet presAssocID="{7A08A84C-7C92-4C30-87CF-4CC755C80E71}" presName="rootText" presStyleLbl="node3" presStyleIdx="0" presStyleCnt="2" custScaleX="118712" custLinFactNeighborX="-204" custLinFactNeighborY="-311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4E86221-EF27-4768-9AA9-CB4CFE041C39}" type="pres">
      <dgm:prSet presAssocID="{7A08A84C-7C92-4C30-87CF-4CC755C80E71}" presName="rootConnector" presStyleLbl="node3" presStyleIdx="0" presStyleCnt="2"/>
      <dgm:spPr/>
      <dgm:t>
        <a:bodyPr/>
        <a:lstStyle/>
        <a:p>
          <a:pPr rtl="1"/>
          <a:endParaRPr lang="ar-SA"/>
        </a:p>
      </dgm:t>
    </dgm:pt>
    <dgm:pt modelId="{22CAE047-11E9-4C68-A1EA-64B52D386EB5}" type="pres">
      <dgm:prSet presAssocID="{7A08A84C-7C92-4C30-87CF-4CC755C80E71}" presName="hierChild4" presStyleCnt="0"/>
      <dgm:spPr/>
    </dgm:pt>
    <dgm:pt modelId="{62BF9B69-35F7-42DA-872A-D9DCF04DD3C8}" type="pres">
      <dgm:prSet presAssocID="{7A08A84C-7C92-4C30-87CF-4CC755C80E71}" presName="hierChild5" presStyleCnt="0"/>
      <dgm:spPr/>
    </dgm:pt>
    <dgm:pt modelId="{59424675-0511-4FE1-887A-7798B0FCB053}" type="pres">
      <dgm:prSet presAssocID="{F16D51A1-73D7-470D-AF35-14F2838E0A3A}" presName="hierChild5" presStyleCnt="0"/>
      <dgm:spPr/>
    </dgm:pt>
    <dgm:pt modelId="{0F0EB22E-664B-4D23-9A13-B30B4B4D7F5A}" type="pres">
      <dgm:prSet presAssocID="{223EA7C4-FDC9-459A-8924-B4B9E60F5700}" presName="Name35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0EDCD8E6-A941-4912-9560-D36C9AA6C680}" type="pres">
      <dgm:prSet presAssocID="{5D9FB356-5324-46CF-A592-6006898BBD7F}" presName="hierRoot2" presStyleCnt="0">
        <dgm:presLayoutVars>
          <dgm:hierBranch/>
        </dgm:presLayoutVars>
      </dgm:prSet>
      <dgm:spPr/>
    </dgm:pt>
    <dgm:pt modelId="{6E6C6D5F-408D-4F6D-BDB3-EE5CD4F501E8}" type="pres">
      <dgm:prSet presAssocID="{5D9FB356-5324-46CF-A592-6006898BBD7F}" presName="rootComposite" presStyleCnt="0"/>
      <dgm:spPr/>
    </dgm:pt>
    <dgm:pt modelId="{F1040E40-51EE-48CA-AEBF-C9E6A955BB21}" type="pres">
      <dgm:prSet presAssocID="{5D9FB356-5324-46CF-A592-6006898BBD7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3F9CDB8-74B6-4EC5-B035-FF68677404E2}" type="pres">
      <dgm:prSet presAssocID="{5D9FB356-5324-46CF-A592-6006898BBD7F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8072A642-5175-4DA7-A271-6FE1B6F22A37}" type="pres">
      <dgm:prSet presAssocID="{5D9FB356-5324-46CF-A592-6006898BBD7F}" presName="hierChild4" presStyleCnt="0"/>
      <dgm:spPr/>
    </dgm:pt>
    <dgm:pt modelId="{0920C171-91C7-48A5-A677-08A67F1770CB}" type="pres">
      <dgm:prSet presAssocID="{8A5B08BD-35A7-46F5-851A-BBD0A32155A7}" presName="Name35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48E98D27-DE26-49C6-98CB-2040D1519AA6}" type="pres">
      <dgm:prSet presAssocID="{30EC081A-3FE0-470E-8F35-CD630FA1FCF8}" presName="hierRoot2" presStyleCnt="0">
        <dgm:presLayoutVars>
          <dgm:hierBranch val="r"/>
        </dgm:presLayoutVars>
      </dgm:prSet>
      <dgm:spPr/>
    </dgm:pt>
    <dgm:pt modelId="{628BC52C-C36B-4CC5-B8ED-F0ADE21AF1C2}" type="pres">
      <dgm:prSet presAssocID="{30EC081A-3FE0-470E-8F35-CD630FA1FCF8}" presName="rootComposite" presStyleCnt="0"/>
      <dgm:spPr/>
    </dgm:pt>
    <dgm:pt modelId="{72AF05CA-8CCB-4089-9377-08E69CB295ED}" type="pres">
      <dgm:prSet presAssocID="{30EC081A-3FE0-470E-8F35-CD630FA1FCF8}" presName="rootText" presStyleLbl="node3" presStyleIdx="1" presStyleCnt="2" custScaleX="11912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B4C0677-149E-43FB-94A3-5B2E7451E35F}" type="pres">
      <dgm:prSet presAssocID="{30EC081A-3FE0-470E-8F35-CD630FA1FCF8}" presName="rootConnector" presStyleLbl="node3" presStyleIdx="1" presStyleCnt="2"/>
      <dgm:spPr/>
      <dgm:t>
        <a:bodyPr/>
        <a:lstStyle/>
        <a:p>
          <a:pPr rtl="1"/>
          <a:endParaRPr lang="ar-SA"/>
        </a:p>
      </dgm:t>
    </dgm:pt>
    <dgm:pt modelId="{6D63511E-C3FB-4F8B-8137-8C81FC7593B0}" type="pres">
      <dgm:prSet presAssocID="{30EC081A-3FE0-470E-8F35-CD630FA1FCF8}" presName="hierChild4" presStyleCnt="0"/>
      <dgm:spPr/>
    </dgm:pt>
    <dgm:pt modelId="{7C9FFDDF-EE50-42E2-A7C5-CBE6449D3A16}" type="pres">
      <dgm:prSet presAssocID="{30EC081A-3FE0-470E-8F35-CD630FA1FCF8}" presName="hierChild5" presStyleCnt="0"/>
      <dgm:spPr/>
    </dgm:pt>
    <dgm:pt modelId="{63120581-EF8A-4C7C-ADD0-45C1E75E6398}" type="pres">
      <dgm:prSet presAssocID="{5D9FB356-5324-46CF-A592-6006898BBD7F}" presName="hierChild5" presStyleCnt="0"/>
      <dgm:spPr/>
    </dgm:pt>
    <dgm:pt modelId="{6B1C897C-8894-417C-A767-5EC31DB48854}" type="pres">
      <dgm:prSet presAssocID="{5FA41999-F995-4D1D-8051-7E8747D486E0}" presName="hierChild3" presStyleCnt="0"/>
      <dgm:spPr/>
    </dgm:pt>
  </dgm:ptLst>
  <dgm:cxnLst>
    <dgm:cxn modelId="{5DEE7910-D939-4934-BCB2-C96009E30EF1}" type="presOf" srcId="{5D9FB356-5324-46CF-A592-6006898BBD7F}" destId="{F1040E40-51EE-48CA-AEBF-C9E6A955BB21}" srcOrd="0" destOrd="0" presId="urn:microsoft.com/office/officeart/2005/8/layout/orgChart1"/>
    <dgm:cxn modelId="{9FB5D88F-1161-49C5-B02E-CB43443043C7}" type="presOf" srcId="{5D9FB356-5324-46CF-A592-6006898BBD7F}" destId="{23F9CDB8-74B6-4EC5-B035-FF68677404E2}" srcOrd="1" destOrd="0" presId="urn:microsoft.com/office/officeart/2005/8/layout/orgChart1"/>
    <dgm:cxn modelId="{208B38E0-C5DF-4739-95DD-4E05B6D5006B}" type="presOf" srcId="{8A5B08BD-35A7-46F5-851A-BBD0A32155A7}" destId="{0920C171-91C7-48A5-A677-08A67F1770CB}" srcOrd="0" destOrd="0" presId="urn:microsoft.com/office/officeart/2005/8/layout/orgChart1"/>
    <dgm:cxn modelId="{7EF15093-1B16-4336-809C-511F07EBCE65}" type="presOf" srcId="{5FA41999-F995-4D1D-8051-7E8747D486E0}" destId="{DE7783D2-2671-4B32-866F-28CF2EFCD572}" srcOrd="1" destOrd="0" presId="urn:microsoft.com/office/officeart/2005/8/layout/orgChart1"/>
    <dgm:cxn modelId="{07EE0B31-B7A2-4097-AF61-EED630CA409C}" type="presOf" srcId="{7A08A84C-7C92-4C30-87CF-4CC755C80E71}" destId="{6C045AA9-EC8B-465F-98C7-AE00EFEAA446}" srcOrd="0" destOrd="0" presId="urn:microsoft.com/office/officeart/2005/8/layout/orgChart1"/>
    <dgm:cxn modelId="{608CBEA6-6E48-4787-A0D4-D0D1501801D5}" srcId="{5D9FB356-5324-46CF-A592-6006898BBD7F}" destId="{30EC081A-3FE0-470E-8F35-CD630FA1FCF8}" srcOrd="0" destOrd="0" parTransId="{8A5B08BD-35A7-46F5-851A-BBD0A32155A7}" sibTransId="{A51F2587-83D8-49DB-A6B2-DEA3007A23FF}"/>
    <dgm:cxn modelId="{C8948A20-11F9-44D6-983C-A85645DCF391}" type="presOf" srcId="{9928532A-2A56-4CBA-8387-0B677776FA90}" destId="{41710BD2-5FA1-4729-BEA2-F9757ED6C6D3}" srcOrd="0" destOrd="0" presId="urn:microsoft.com/office/officeart/2005/8/layout/orgChart1"/>
    <dgm:cxn modelId="{1B518B05-ACAD-479A-8F59-37D141DA9250}" srcId="{F16D51A1-73D7-470D-AF35-14F2838E0A3A}" destId="{7A08A84C-7C92-4C30-87CF-4CC755C80E71}" srcOrd="0" destOrd="0" parTransId="{5A874E89-671E-4A0B-AFA7-CCBAF61E776A}" sibTransId="{4D665E55-AF25-4444-BA3D-DFE6CE5A8A69}"/>
    <dgm:cxn modelId="{71A5A61E-CC32-4324-8BFF-8F7B9B344549}" srcId="{7F03EA66-D4B0-451C-A2C6-5023CB513CF4}" destId="{5FA41999-F995-4D1D-8051-7E8747D486E0}" srcOrd="0" destOrd="0" parTransId="{F8C46684-C0AE-4F5C-8436-F3D5C5C920BE}" sibTransId="{BBEF67EC-AD84-4740-8401-9EE4C855A80F}"/>
    <dgm:cxn modelId="{7A834F0D-6602-45E0-B3AE-4AC642AF3EBD}" srcId="{5FA41999-F995-4D1D-8051-7E8747D486E0}" destId="{5D9FB356-5324-46CF-A592-6006898BBD7F}" srcOrd="1" destOrd="0" parTransId="{223EA7C4-FDC9-459A-8924-B4B9E60F5700}" sibTransId="{DE3B20AB-CDA0-4CB1-97E0-CFAEB002102E}"/>
    <dgm:cxn modelId="{602677D7-78AF-486C-9371-3C38ADDB8C43}" type="presOf" srcId="{F16D51A1-73D7-470D-AF35-14F2838E0A3A}" destId="{676CE151-1D6E-4C8A-8F4B-7DEDD2BA176F}" srcOrd="1" destOrd="0" presId="urn:microsoft.com/office/officeart/2005/8/layout/orgChart1"/>
    <dgm:cxn modelId="{9AA80BCF-8806-41E4-ACC7-7EEE8A9D6398}" type="presOf" srcId="{30EC081A-3FE0-470E-8F35-CD630FA1FCF8}" destId="{9B4C0677-149E-43FB-94A3-5B2E7451E35F}" srcOrd="1" destOrd="0" presId="urn:microsoft.com/office/officeart/2005/8/layout/orgChart1"/>
    <dgm:cxn modelId="{E2A487EB-6D63-41D9-A2A8-F055A16D3B32}" type="presOf" srcId="{30EC081A-3FE0-470E-8F35-CD630FA1FCF8}" destId="{72AF05CA-8CCB-4089-9377-08E69CB295ED}" srcOrd="0" destOrd="0" presId="urn:microsoft.com/office/officeart/2005/8/layout/orgChart1"/>
    <dgm:cxn modelId="{4E094150-C6B4-4539-8403-7B3660B326FF}" type="presOf" srcId="{223EA7C4-FDC9-459A-8924-B4B9E60F5700}" destId="{0F0EB22E-664B-4D23-9A13-B30B4B4D7F5A}" srcOrd="0" destOrd="0" presId="urn:microsoft.com/office/officeart/2005/8/layout/orgChart1"/>
    <dgm:cxn modelId="{1F3D5F22-01EE-40F2-A1E9-B1EA8CFF09BA}" type="presOf" srcId="{F16D51A1-73D7-470D-AF35-14F2838E0A3A}" destId="{8DF47A64-C5E6-4FF2-888F-E10656B59C9D}" srcOrd="0" destOrd="0" presId="urn:microsoft.com/office/officeart/2005/8/layout/orgChart1"/>
    <dgm:cxn modelId="{D8B738AE-B036-4913-A406-D62A1454DD8D}" srcId="{5FA41999-F995-4D1D-8051-7E8747D486E0}" destId="{F16D51A1-73D7-470D-AF35-14F2838E0A3A}" srcOrd="0" destOrd="0" parTransId="{9928532A-2A56-4CBA-8387-0B677776FA90}" sibTransId="{F567791F-B45E-4F9B-9A6A-CB931EC672F2}"/>
    <dgm:cxn modelId="{4E359F11-3252-4866-9624-A5AD5C696E07}" type="presOf" srcId="{7F03EA66-D4B0-451C-A2C6-5023CB513CF4}" destId="{F6BB74D9-3229-48D3-8229-AAEE2B5F104B}" srcOrd="0" destOrd="0" presId="urn:microsoft.com/office/officeart/2005/8/layout/orgChart1"/>
    <dgm:cxn modelId="{7B397D05-CCEB-4F5D-8AF4-2B85D02AE866}" type="presOf" srcId="{5A874E89-671E-4A0B-AFA7-CCBAF61E776A}" destId="{9B3DB853-EAF3-4A4A-97DD-F90C18456A7E}" srcOrd="0" destOrd="0" presId="urn:microsoft.com/office/officeart/2005/8/layout/orgChart1"/>
    <dgm:cxn modelId="{33F8B329-C205-4C81-A21B-B3C7C44F1F88}" type="presOf" srcId="{7A08A84C-7C92-4C30-87CF-4CC755C80E71}" destId="{64E86221-EF27-4768-9AA9-CB4CFE041C39}" srcOrd="1" destOrd="0" presId="urn:microsoft.com/office/officeart/2005/8/layout/orgChart1"/>
    <dgm:cxn modelId="{A36C7F3D-6F9F-4688-ACC3-E82ABA91795F}" type="presOf" srcId="{5FA41999-F995-4D1D-8051-7E8747D486E0}" destId="{B960FCC3-F390-4CA5-9684-BFCE15F25766}" srcOrd="0" destOrd="0" presId="urn:microsoft.com/office/officeart/2005/8/layout/orgChart1"/>
    <dgm:cxn modelId="{B12BB658-6DB9-49B2-9CAC-5165B1CFFE78}" type="presParOf" srcId="{F6BB74D9-3229-48D3-8229-AAEE2B5F104B}" destId="{CCC7D6A0-5C19-4879-AB4D-D70A359746C0}" srcOrd="0" destOrd="0" presId="urn:microsoft.com/office/officeart/2005/8/layout/orgChart1"/>
    <dgm:cxn modelId="{F5730D6B-C25B-4732-8624-6864FBD2BCAF}" type="presParOf" srcId="{CCC7D6A0-5C19-4879-AB4D-D70A359746C0}" destId="{5D95AAC5-A655-45BA-9496-40A44221F4E2}" srcOrd="0" destOrd="0" presId="urn:microsoft.com/office/officeart/2005/8/layout/orgChart1"/>
    <dgm:cxn modelId="{87533CA6-965E-4035-8385-F221EF4F55DE}" type="presParOf" srcId="{5D95AAC5-A655-45BA-9496-40A44221F4E2}" destId="{B960FCC3-F390-4CA5-9684-BFCE15F25766}" srcOrd="0" destOrd="0" presId="urn:microsoft.com/office/officeart/2005/8/layout/orgChart1"/>
    <dgm:cxn modelId="{E07586FA-3970-4911-97DD-DA0FB72840EC}" type="presParOf" srcId="{5D95AAC5-A655-45BA-9496-40A44221F4E2}" destId="{DE7783D2-2671-4B32-866F-28CF2EFCD572}" srcOrd="1" destOrd="0" presId="urn:microsoft.com/office/officeart/2005/8/layout/orgChart1"/>
    <dgm:cxn modelId="{A0538742-0BB0-4507-899B-543D39265F76}" type="presParOf" srcId="{CCC7D6A0-5C19-4879-AB4D-D70A359746C0}" destId="{EA8D018B-63E8-4C95-B2F3-252140593166}" srcOrd="1" destOrd="0" presId="urn:microsoft.com/office/officeart/2005/8/layout/orgChart1"/>
    <dgm:cxn modelId="{D439499F-A094-4EB1-A1C9-793096B745DA}" type="presParOf" srcId="{EA8D018B-63E8-4C95-B2F3-252140593166}" destId="{41710BD2-5FA1-4729-BEA2-F9757ED6C6D3}" srcOrd="0" destOrd="0" presId="urn:microsoft.com/office/officeart/2005/8/layout/orgChart1"/>
    <dgm:cxn modelId="{8C67FB7F-3A53-4093-9B83-32B87C86D804}" type="presParOf" srcId="{EA8D018B-63E8-4C95-B2F3-252140593166}" destId="{6154DB72-9DE6-46F2-968E-5741FB31F7B6}" srcOrd="1" destOrd="0" presId="urn:microsoft.com/office/officeart/2005/8/layout/orgChart1"/>
    <dgm:cxn modelId="{F33DD5FF-93ED-4F34-9132-5A8C9B1C618A}" type="presParOf" srcId="{6154DB72-9DE6-46F2-968E-5741FB31F7B6}" destId="{99211A39-FD87-47C4-979A-5D945A1FC460}" srcOrd="0" destOrd="0" presId="urn:microsoft.com/office/officeart/2005/8/layout/orgChart1"/>
    <dgm:cxn modelId="{2DF27F00-1D39-43D8-860A-CA55B18589D1}" type="presParOf" srcId="{99211A39-FD87-47C4-979A-5D945A1FC460}" destId="{8DF47A64-C5E6-4FF2-888F-E10656B59C9D}" srcOrd="0" destOrd="0" presId="urn:microsoft.com/office/officeart/2005/8/layout/orgChart1"/>
    <dgm:cxn modelId="{9F080F30-811F-4D30-9DC6-FC730330D7EB}" type="presParOf" srcId="{99211A39-FD87-47C4-979A-5D945A1FC460}" destId="{676CE151-1D6E-4C8A-8F4B-7DEDD2BA176F}" srcOrd="1" destOrd="0" presId="urn:microsoft.com/office/officeart/2005/8/layout/orgChart1"/>
    <dgm:cxn modelId="{65E40BBF-6A98-46AE-A360-8995ABEAAC93}" type="presParOf" srcId="{6154DB72-9DE6-46F2-968E-5741FB31F7B6}" destId="{D2875770-8DEB-4C80-AFAC-F7C2966B0ED0}" srcOrd="1" destOrd="0" presId="urn:microsoft.com/office/officeart/2005/8/layout/orgChart1"/>
    <dgm:cxn modelId="{2EEF742C-BA32-4C48-9254-6DA34895A905}" type="presParOf" srcId="{D2875770-8DEB-4C80-AFAC-F7C2966B0ED0}" destId="{9B3DB853-EAF3-4A4A-97DD-F90C18456A7E}" srcOrd="0" destOrd="0" presId="urn:microsoft.com/office/officeart/2005/8/layout/orgChart1"/>
    <dgm:cxn modelId="{97224684-98D4-449E-974A-7B21985A4991}" type="presParOf" srcId="{D2875770-8DEB-4C80-AFAC-F7C2966B0ED0}" destId="{41DB88BA-334D-4CAF-85F6-BFD6623D9E0E}" srcOrd="1" destOrd="0" presId="urn:microsoft.com/office/officeart/2005/8/layout/orgChart1"/>
    <dgm:cxn modelId="{3A3AA5ED-3C36-476E-86FC-6F2ECF917119}" type="presParOf" srcId="{41DB88BA-334D-4CAF-85F6-BFD6623D9E0E}" destId="{C1CA16A1-A6CD-449D-9EDE-AF4F0BC538AE}" srcOrd="0" destOrd="0" presId="urn:microsoft.com/office/officeart/2005/8/layout/orgChart1"/>
    <dgm:cxn modelId="{B59B9090-2F0F-4B4F-B418-CD762280403B}" type="presParOf" srcId="{C1CA16A1-A6CD-449D-9EDE-AF4F0BC538AE}" destId="{6C045AA9-EC8B-465F-98C7-AE00EFEAA446}" srcOrd="0" destOrd="0" presId="urn:microsoft.com/office/officeart/2005/8/layout/orgChart1"/>
    <dgm:cxn modelId="{38D176A4-F0A3-4AC2-B59B-7A0579C57DAB}" type="presParOf" srcId="{C1CA16A1-A6CD-449D-9EDE-AF4F0BC538AE}" destId="{64E86221-EF27-4768-9AA9-CB4CFE041C39}" srcOrd="1" destOrd="0" presId="urn:microsoft.com/office/officeart/2005/8/layout/orgChart1"/>
    <dgm:cxn modelId="{4688F968-3FA3-4C04-B682-A0B2A881EEA8}" type="presParOf" srcId="{41DB88BA-334D-4CAF-85F6-BFD6623D9E0E}" destId="{22CAE047-11E9-4C68-A1EA-64B52D386EB5}" srcOrd="1" destOrd="0" presId="urn:microsoft.com/office/officeart/2005/8/layout/orgChart1"/>
    <dgm:cxn modelId="{97589B7A-C846-4DEE-8CB8-9B998077FB55}" type="presParOf" srcId="{41DB88BA-334D-4CAF-85F6-BFD6623D9E0E}" destId="{62BF9B69-35F7-42DA-872A-D9DCF04DD3C8}" srcOrd="2" destOrd="0" presId="urn:microsoft.com/office/officeart/2005/8/layout/orgChart1"/>
    <dgm:cxn modelId="{76C9DE92-B2AD-4A1A-B5B9-426B70D93228}" type="presParOf" srcId="{6154DB72-9DE6-46F2-968E-5741FB31F7B6}" destId="{59424675-0511-4FE1-887A-7798B0FCB053}" srcOrd="2" destOrd="0" presId="urn:microsoft.com/office/officeart/2005/8/layout/orgChart1"/>
    <dgm:cxn modelId="{6003C012-5536-46B4-A375-E36C64AAAF91}" type="presParOf" srcId="{EA8D018B-63E8-4C95-B2F3-252140593166}" destId="{0F0EB22E-664B-4D23-9A13-B30B4B4D7F5A}" srcOrd="2" destOrd="0" presId="urn:microsoft.com/office/officeart/2005/8/layout/orgChart1"/>
    <dgm:cxn modelId="{EE760B18-855C-45D1-A9FE-88426891696A}" type="presParOf" srcId="{EA8D018B-63E8-4C95-B2F3-252140593166}" destId="{0EDCD8E6-A941-4912-9560-D36C9AA6C680}" srcOrd="3" destOrd="0" presId="urn:microsoft.com/office/officeart/2005/8/layout/orgChart1"/>
    <dgm:cxn modelId="{291295AE-B655-4448-BB2B-865908490CDF}" type="presParOf" srcId="{0EDCD8E6-A941-4912-9560-D36C9AA6C680}" destId="{6E6C6D5F-408D-4F6D-BDB3-EE5CD4F501E8}" srcOrd="0" destOrd="0" presId="urn:microsoft.com/office/officeart/2005/8/layout/orgChart1"/>
    <dgm:cxn modelId="{2C5F39AA-0421-48B0-9E27-1E064B1BC504}" type="presParOf" srcId="{6E6C6D5F-408D-4F6D-BDB3-EE5CD4F501E8}" destId="{F1040E40-51EE-48CA-AEBF-C9E6A955BB21}" srcOrd="0" destOrd="0" presId="urn:microsoft.com/office/officeart/2005/8/layout/orgChart1"/>
    <dgm:cxn modelId="{4B803135-9F23-49DE-AC80-3842A84525F3}" type="presParOf" srcId="{6E6C6D5F-408D-4F6D-BDB3-EE5CD4F501E8}" destId="{23F9CDB8-74B6-4EC5-B035-FF68677404E2}" srcOrd="1" destOrd="0" presId="urn:microsoft.com/office/officeart/2005/8/layout/orgChart1"/>
    <dgm:cxn modelId="{5EBDA12B-4141-404A-94BD-81F153EAC1BA}" type="presParOf" srcId="{0EDCD8E6-A941-4912-9560-D36C9AA6C680}" destId="{8072A642-5175-4DA7-A271-6FE1B6F22A37}" srcOrd="1" destOrd="0" presId="urn:microsoft.com/office/officeart/2005/8/layout/orgChart1"/>
    <dgm:cxn modelId="{C637C191-C7E1-41D3-BE09-4E7ABE670EBE}" type="presParOf" srcId="{8072A642-5175-4DA7-A271-6FE1B6F22A37}" destId="{0920C171-91C7-48A5-A677-08A67F1770CB}" srcOrd="0" destOrd="0" presId="urn:microsoft.com/office/officeart/2005/8/layout/orgChart1"/>
    <dgm:cxn modelId="{5E7BBF57-FBE3-46AF-8C33-EA5D6FAED2B8}" type="presParOf" srcId="{8072A642-5175-4DA7-A271-6FE1B6F22A37}" destId="{48E98D27-DE26-49C6-98CB-2040D1519AA6}" srcOrd="1" destOrd="0" presId="urn:microsoft.com/office/officeart/2005/8/layout/orgChart1"/>
    <dgm:cxn modelId="{CCFA3A65-365B-4D24-B5E3-A656E6BC1143}" type="presParOf" srcId="{48E98D27-DE26-49C6-98CB-2040D1519AA6}" destId="{628BC52C-C36B-4CC5-B8ED-F0ADE21AF1C2}" srcOrd="0" destOrd="0" presId="urn:microsoft.com/office/officeart/2005/8/layout/orgChart1"/>
    <dgm:cxn modelId="{B5C34DFF-0307-4368-A024-B63D6674D1B1}" type="presParOf" srcId="{628BC52C-C36B-4CC5-B8ED-F0ADE21AF1C2}" destId="{72AF05CA-8CCB-4089-9377-08E69CB295ED}" srcOrd="0" destOrd="0" presId="urn:microsoft.com/office/officeart/2005/8/layout/orgChart1"/>
    <dgm:cxn modelId="{AEB26611-2419-4713-931A-76F9518E6DA3}" type="presParOf" srcId="{628BC52C-C36B-4CC5-B8ED-F0ADE21AF1C2}" destId="{9B4C0677-149E-43FB-94A3-5B2E7451E35F}" srcOrd="1" destOrd="0" presId="urn:microsoft.com/office/officeart/2005/8/layout/orgChart1"/>
    <dgm:cxn modelId="{4FF975B9-938E-418E-AFFA-2C53774B2674}" type="presParOf" srcId="{48E98D27-DE26-49C6-98CB-2040D1519AA6}" destId="{6D63511E-C3FB-4F8B-8137-8C81FC7593B0}" srcOrd="1" destOrd="0" presId="urn:microsoft.com/office/officeart/2005/8/layout/orgChart1"/>
    <dgm:cxn modelId="{CA0809E0-CF44-46EB-97E8-0B3970D38DA4}" type="presParOf" srcId="{48E98D27-DE26-49C6-98CB-2040D1519AA6}" destId="{7C9FFDDF-EE50-42E2-A7C5-CBE6449D3A16}" srcOrd="2" destOrd="0" presId="urn:microsoft.com/office/officeart/2005/8/layout/orgChart1"/>
    <dgm:cxn modelId="{CA355AC1-6EB5-45AD-AD98-9420537CE4A6}" type="presParOf" srcId="{0EDCD8E6-A941-4912-9560-D36C9AA6C680}" destId="{63120581-EF8A-4C7C-ADD0-45C1E75E6398}" srcOrd="2" destOrd="0" presId="urn:microsoft.com/office/officeart/2005/8/layout/orgChart1"/>
    <dgm:cxn modelId="{D6E79F2A-5F61-426A-9374-C829FFFE6C0A}" type="presParOf" srcId="{CCC7D6A0-5C19-4879-AB4D-D70A359746C0}" destId="{6B1C897C-8894-417C-A767-5EC31DB4885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20C171-91C7-48A5-A677-08A67F1770CB}">
      <dsp:nvSpPr>
        <dsp:cNvPr id="0" name=""/>
        <dsp:cNvSpPr/>
      </dsp:nvSpPr>
      <dsp:spPr>
        <a:xfrm>
          <a:off x="5969729" y="4033023"/>
          <a:ext cx="91440" cy="6994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994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EB22E-664B-4D23-9A13-B30B4B4D7F5A}">
      <dsp:nvSpPr>
        <dsp:cNvPr id="0" name=""/>
        <dsp:cNvSpPr/>
      </dsp:nvSpPr>
      <dsp:spPr>
        <a:xfrm>
          <a:off x="4000500" y="1668372"/>
          <a:ext cx="2014949" cy="699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701"/>
              </a:lnTo>
              <a:lnTo>
                <a:pt x="2014949" y="349701"/>
              </a:lnTo>
              <a:lnTo>
                <a:pt x="2014949" y="6994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3DB853-EAF3-4A4A-97DD-F90C18456A7E}">
      <dsp:nvSpPr>
        <dsp:cNvPr id="0" name=""/>
        <dsp:cNvSpPr/>
      </dsp:nvSpPr>
      <dsp:spPr>
        <a:xfrm>
          <a:off x="1939830" y="4033023"/>
          <a:ext cx="91440" cy="6994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994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710BD2-5FA1-4729-BEA2-F9757ED6C6D3}">
      <dsp:nvSpPr>
        <dsp:cNvPr id="0" name=""/>
        <dsp:cNvSpPr/>
      </dsp:nvSpPr>
      <dsp:spPr>
        <a:xfrm>
          <a:off x="1985550" y="1668372"/>
          <a:ext cx="2014949" cy="699403"/>
        </a:xfrm>
        <a:custGeom>
          <a:avLst/>
          <a:gdLst/>
          <a:ahLst/>
          <a:cxnLst/>
          <a:rect l="0" t="0" r="0" b="0"/>
          <a:pathLst>
            <a:path>
              <a:moveTo>
                <a:pt x="2014949" y="0"/>
              </a:moveTo>
              <a:lnTo>
                <a:pt x="2014949" y="349701"/>
              </a:lnTo>
              <a:lnTo>
                <a:pt x="0" y="349701"/>
              </a:lnTo>
              <a:lnTo>
                <a:pt x="0" y="6994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60FCC3-F390-4CA5-9684-BFCE15F25766}">
      <dsp:nvSpPr>
        <dsp:cNvPr id="0" name=""/>
        <dsp:cNvSpPr/>
      </dsp:nvSpPr>
      <dsp:spPr>
        <a:xfrm>
          <a:off x="2335252" y="3125"/>
          <a:ext cx="3330494" cy="16652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DNA viruses</a:t>
          </a:r>
        </a:p>
      </dsp:txBody>
      <dsp:txXfrm>
        <a:off x="2335252" y="3125"/>
        <a:ext cx="3330494" cy="1665247"/>
      </dsp:txXfrm>
    </dsp:sp>
    <dsp:sp modelId="{8DF47A64-C5E6-4FF2-888F-E10656B59C9D}">
      <dsp:nvSpPr>
        <dsp:cNvPr id="0" name=""/>
        <dsp:cNvSpPr/>
      </dsp:nvSpPr>
      <dsp:spPr>
        <a:xfrm>
          <a:off x="320303" y="2367776"/>
          <a:ext cx="3330494" cy="16652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Non enveloped</a:t>
          </a:r>
        </a:p>
      </dsp:txBody>
      <dsp:txXfrm>
        <a:off x="320303" y="2367776"/>
        <a:ext cx="3330494" cy="1665247"/>
      </dsp:txXfrm>
    </dsp:sp>
    <dsp:sp modelId="{6C045AA9-EC8B-465F-98C7-AE00EFEAA446}">
      <dsp:nvSpPr>
        <dsp:cNvPr id="0" name=""/>
        <dsp:cNvSpPr/>
      </dsp:nvSpPr>
      <dsp:spPr>
        <a:xfrm>
          <a:off x="320303" y="4732427"/>
          <a:ext cx="3330494" cy="16652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Parvovirus (</a:t>
          </a:r>
          <a:r>
            <a:rPr kumimoji="0" lang="en-US" sz="18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ss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Adenovirus (</a:t>
          </a:r>
          <a:r>
            <a:rPr kumimoji="0" lang="en-US" sz="18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ds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Human </a:t>
          </a:r>
          <a:r>
            <a:rPr kumimoji="0" lang="en-US" sz="18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papilloma</a:t>
          </a: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virus 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(</a:t>
          </a:r>
          <a:r>
            <a:rPr kumimoji="0" lang="en-US" sz="18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ds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e.g. warts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8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320303" y="4732427"/>
        <a:ext cx="3330494" cy="1665247"/>
      </dsp:txXfrm>
    </dsp:sp>
    <dsp:sp modelId="{F1040E40-51EE-48CA-AEBF-C9E6A955BB21}">
      <dsp:nvSpPr>
        <dsp:cNvPr id="0" name=""/>
        <dsp:cNvSpPr/>
      </dsp:nvSpPr>
      <dsp:spPr>
        <a:xfrm>
          <a:off x="4350201" y="2367776"/>
          <a:ext cx="3330494" cy="16652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Enveloped</a:t>
          </a:r>
          <a:endParaRPr kumimoji="0" lang="en-US" sz="1900" b="1" i="0" u="none" strike="noStrike" kern="1200" cap="none" normalizeH="0" baseline="0" dirty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4350201" y="2367776"/>
        <a:ext cx="3330494" cy="1665247"/>
      </dsp:txXfrm>
    </dsp:sp>
    <dsp:sp modelId="{72AF05CA-8CCB-4089-9377-08E69CB295ED}">
      <dsp:nvSpPr>
        <dsp:cNvPr id="0" name=""/>
        <dsp:cNvSpPr/>
      </dsp:nvSpPr>
      <dsp:spPr>
        <a:xfrm>
          <a:off x="4350201" y="4732427"/>
          <a:ext cx="3330494" cy="16652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l-GR" sz="1800" b="1" i="0" u="none" strike="noStrike" kern="1200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α</a:t>
          </a: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 Herpes </a:t>
          </a:r>
          <a:r>
            <a:rPr kumimoji="0" lang="en-US" sz="1800" b="1" i="0" u="none" strike="noStrike" kern="1200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virinae</a:t>
          </a: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: HSV1+ HSV2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VZV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l-GR" sz="1800" b="1" i="0" u="none" strike="noStrike" kern="1200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β</a:t>
          </a: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 Herpes </a:t>
          </a:r>
          <a:r>
            <a:rPr kumimoji="0" lang="en-US" sz="1800" b="1" i="0" u="none" strike="noStrike" kern="1200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virinae</a:t>
          </a: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: CMV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γ Herpes </a:t>
          </a:r>
          <a:r>
            <a:rPr kumimoji="0" lang="en-US" sz="1800" b="1" i="0" u="none" strike="noStrike" kern="1200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virinae</a:t>
          </a: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: EBV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Hepatitis B virus (HBV) 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(</a:t>
          </a:r>
          <a:r>
            <a:rPr kumimoji="0" lang="en-US" sz="18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ds</a:t>
          </a:r>
          <a:r>
            <a:rPr kumimoji="0" lang="en-US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</a:t>
          </a:r>
          <a:r>
            <a:rPr kumimoji="0" lang="en-US" sz="1800" b="1" i="0" u="none" strike="noStrike" kern="1200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 </a:t>
          </a:r>
        </a:p>
      </dsp:txBody>
      <dsp:txXfrm>
        <a:off x="4350201" y="4732427"/>
        <a:ext cx="3330494" cy="166524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20C171-91C7-48A5-A677-08A67F1770CB}">
      <dsp:nvSpPr>
        <dsp:cNvPr id="0" name=""/>
        <dsp:cNvSpPr/>
      </dsp:nvSpPr>
      <dsp:spPr>
        <a:xfrm>
          <a:off x="6110761" y="3971980"/>
          <a:ext cx="91440" cy="6481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481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EB22E-664B-4D23-9A13-B30B4B4D7F5A}">
      <dsp:nvSpPr>
        <dsp:cNvPr id="0" name=""/>
        <dsp:cNvSpPr/>
      </dsp:nvSpPr>
      <dsp:spPr>
        <a:xfrm>
          <a:off x="3997351" y="1780691"/>
          <a:ext cx="2159130" cy="648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063"/>
              </a:lnTo>
              <a:lnTo>
                <a:pt x="2159130" y="324063"/>
              </a:lnTo>
              <a:lnTo>
                <a:pt x="2159130" y="6481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3DB853-EAF3-4A4A-97DD-F90C18456A7E}">
      <dsp:nvSpPr>
        <dsp:cNvPr id="0" name=""/>
        <dsp:cNvSpPr/>
      </dsp:nvSpPr>
      <dsp:spPr>
        <a:xfrm>
          <a:off x="1786205" y="3971980"/>
          <a:ext cx="91440" cy="600027"/>
        </a:xfrm>
        <a:custGeom>
          <a:avLst/>
          <a:gdLst/>
          <a:ahLst/>
          <a:cxnLst/>
          <a:rect l="0" t="0" r="0" b="0"/>
          <a:pathLst>
            <a:path>
              <a:moveTo>
                <a:pt x="52016" y="0"/>
              </a:moveTo>
              <a:lnTo>
                <a:pt x="52016" y="275963"/>
              </a:lnTo>
              <a:lnTo>
                <a:pt x="45720" y="275963"/>
              </a:lnTo>
              <a:lnTo>
                <a:pt x="45720" y="6000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710BD2-5FA1-4729-BEA2-F9757ED6C6D3}">
      <dsp:nvSpPr>
        <dsp:cNvPr id="0" name=""/>
        <dsp:cNvSpPr/>
      </dsp:nvSpPr>
      <dsp:spPr>
        <a:xfrm>
          <a:off x="1838221" y="1780691"/>
          <a:ext cx="2159130" cy="648127"/>
        </a:xfrm>
        <a:custGeom>
          <a:avLst/>
          <a:gdLst/>
          <a:ahLst/>
          <a:cxnLst/>
          <a:rect l="0" t="0" r="0" b="0"/>
          <a:pathLst>
            <a:path>
              <a:moveTo>
                <a:pt x="2159130" y="0"/>
              </a:moveTo>
              <a:lnTo>
                <a:pt x="2159130" y="324063"/>
              </a:lnTo>
              <a:lnTo>
                <a:pt x="0" y="324063"/>
              </a:lnTo>
              <a:lnTo>
                <a:pt x="0" y="6481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60FCC3-F390-4CA5-9684-BFCE15F25766}">
      <dsp:nvSpPr>
        <dsp:cNvPr id="0" name=""/>
        <dsp:cNvSpPr/>
      </dsp:nvSpPr>
      <dsp:spPr>
        <a:xfrm>
          <a:off x="2454190" y="237529"/>
          <a:ext cx="3086323" cy="1543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RNA viruses</a:t>
          </a:r>
        </a:p>
      </dsp:txBody>
      <dsp:txXfrm>
        <a:off x="2454190" y="237529"/>
        <a:ext cx="3086323" cy="1543161"/>
      </dsp:txXfrm>
    </dsp:sp>
    <dsp:sp modelId="{8DF47A64-C5E6-4FF2-888F-E10656B59C9D}">
      <dsp:nvSpPr>
        <dsp:cNvPr id="0" name=""/>
        <dsp:cNvSpPr/>
      </dsp:nvSpPr>
      <dsp:spPr>
        <a:xfrm>
          <a:off x="295060" y="2428819"/>
          <a:ext cx="3086323" cy="1543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Non enveloped</a:t>
          </a:r>
        </a:p>
      </dsp:txBody>
      <dsp:txXfrm>
        <a:off x="295060" y="2428819"/>
        <a:ext cx="3086323" cy="1543161"/>
      </dsp:txXfrm>
    </dsp:sp>
    <dsp:sp modelId="{6C045AA9-EC8B-465F-98C7-AE00EFEAA446}">
      <dsp:nvSpPr>
        <dsp:cNvPr id="0" name=""/>
        <dsp:cNvSpPr/>
      </dsp:nvSpPr>
      <dsp:spPr>
        <a:xfrm>
          <a:off x="7" y="4572008"/>
          <a:ext cx="3663836" cy="1543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25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Hepatitis E and A (</a:t>
          </a:r>
          <a:r>
            <a:rPr kumimoji="0" lang="en-US" sz="25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ss</a:t>
          </a:r>
          <a:r>
            <a:rPr kumimoji="0" lang="en-US" sz="2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25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7" y="4572008"/>
        <a:ext cx="3663836" cy="1543161"/>
      </dsp:txXfrm>
    </dsp:sp>
    <dsp:sp modelId="{F1040E40-51EE-48CA-AEBF-C9E6A955BB21}">
      <dsp:nvSpPr>
        <dsp:cNvPr id="0" name=""/>
        <dsp:cNvSpPr/>
      </dsp:nvSpPr>
      <dsp:spPr>
        <a:xfrm>
          <a:off x="4613320" y="2428819"/>
          <a:ext cx="3086323" cy="1543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Enveloped</a:t>
          </a:r>
        </a:p>
      </dsp:txBody>
      <dsp:txXfrm>
        <a:off x="4613320" y="2428819"/>
        <a:ext cx="3086323" cy="1543161"/>
      </dsp:txXfrm>
    </dsp:sp>
    <dsp:sp modelId="{72AF05CA-8CCB-4089-9377-08E69CB295ED}">
      <dsp:nvSpPr>
        <dsp:cNvPr id="0" name=""/>
        <dsp:cNvSpPr/>
      </dsp:nvSpPr>
      <dsp:spPr>
        <a:xfrm>
          <a:off x="4318267" y="4620108"/>
          <a:ext cx="3676428" cy="1543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Hepatitis C (</a:t>
          </a:r>
          <a:r>
            <a:rPr kumimoji="0" lang="en-US" sz="25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ds</a:t>
          </a:r>
          <a:r>
            <a:rPr kumimoji="0" lang="en-US" sz="25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): HCV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Retrovirus (</a:t>
          </a:r>
          <a:r>
            <a:rPr kumimoji="0" lang="en-US" sz="2500" b="1" i="0" u="none" strike="noStrike" kern="1200" cap="none" normalizeH="0" baseline="0" dirty="0" err="1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ss</a:t>
          </a:r>
          <a:r>
            <a:rPr kumimoji="0" lang="en-US" sz="2500" b="1" i="0" u="none" strike="noStrike" kern="1200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rPr>
            <a:t>): HIV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25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Orthomyxoviridae</a:t>
          </a:r>
          <a:r>
            <a:rPr kumimoji="0" lang="en-US" sz="25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: </a:t>
          </a:r>
          <a:r>
            <a:rPr kumimoji="0" lang="en-US" sz="25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Inflenza</a:t>
          </a:r>
          <a:r>
            <a:rPr kumimoji="0" lang="en-US" sz="25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 virus</a:t>
          </a:r>
        </a:p>
      </dsp:txBody>
      <dsp:txXfrm>
        <a:off x="4318267" y="4620108"/>
        <a:ext cx="3676428" cy="1543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754E8-31BD-49CB-A659-A760D4DF171E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E1A9B-4CDF-4095-8AE7-72520EA13A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3C439C-EC35-4482-B006-4218D7886A3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EC998F-CC6C-4561-A2F5-7C4BE8134F80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064E5C-2B2C-486D-99CB-879A169137BA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5666EF-F8B3-4A7F-8009-036AFE3A8EA0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1C499B-1F6A-42F8-B1C4-81D93E0BB8CC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41308D-BBAA-4045-B588-D9B22557DA15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2ECB13-5C61-4ACF-B74B-E433BB077CCD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CB9E72-4B09-4EE1-BB64-7764350AC157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336ED1-1D1B-45FC-963B-B162C34DF03B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5DA3B1-CCF4-4183-AFC8-FF268AEF1348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B4DAC-EA4B-4523-8B86-3F2FD880B985}" type="datetimeFigureOut">
              <a:rPr lang="en-US" smtClean="0"/>
              <a:pPr/>
              <a:t>2/20/2011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0BF5A-314A-4076-8D54-F52D555B0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zozo\Music\HIV%20Replication%203D%20Medical%20Animation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Viruses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وان فرعي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17526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0070C0"/>
                </a:solidFill>
              </a:rPr>
              <a:t>CLS 212: Medical Microbiology</a:t>
            </a:r>
          </a:p>
          <a:p>
            <a:pPr rtl="0"/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92D050"/>
                </a:solidFill>
              </a:rPr>
              <a:t>III. Envelope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Lipid containing membrane surrounding the </a:t>
            </a:r>
            <a:r>
              <a:rPr lang="en-US" sz="2400" dirty="0" err="1" smtClean="0"/>
              <a:t>nucleocapsid</a:t>
            </a:r>
            <a:r>
              <a:rPr lang="en-US" sz="2400" dirty="0" smtClean="0"/>
              <a:t> used in </a:t>
            </a:r>
            <a:r>
              <a:rPr lang="en-US" sz="2400" i="1" dirty="0" smtClean="0">
                <a:solidFill>
                  <a:srgbClr val="FF0000"/>
                </a:solidFill>
              </a:rPr>
              <a:t>defining a viral family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virus that is not enveloped is referred to as </a:t>
            </a:r>
            <a:r>
              <a:rPr lang="en-US" sz="2400" i="1" dirty="0" smtClean="0">
                <a:solidFill>
                  <a:srgbClr val="FF0000"/>
                </a:solidFill>
              </a:rPr>
              <a:t>a naked virus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The envelope is derived from host cell membrane however, the cellular membrane proteins are replaced by virus-specific proteins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Classification of Viruses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solidFill>
                  <a:srgbClr val="00B050"/>
                </a:solidFill>
              </a:rPr>
              <a:t>    Viruses are classified by the following characteristics: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Type of genetic material (DNA or RNA).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Shape of </a:t>
            </a:r>
            <a:r>
              <a:rPr lang="en-US" sz="2400" dirty="0" err="1" smtClean="0"/>
              <a:t>capsid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Number of </a:t>
            </a:r>
            <a:r>
              <a:rPr lang="en-US" sz="2400" dirty="0" err="1" smtClean="0"/>
              <a:t>capsomeres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Size of </a:t>
            </a:r>
            <a:r>
              <a:rPr lang="en-US" sz="2400" dirty="0" err="1" smtClean="0"/>
              <a:t>capsid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Presence or absence of an envelope.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Type of host that it infects.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Type of disease that it produces.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Target cells.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Immunologic or antigenic properties.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Replication of Viruses</a:t>
            </a:r>
            <a:endParaRPr lang="en-US" b="1" dirty="0" smtClean="0">
              <a:solidFill>
                <a:srgbClr val="0066FF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424936" cy="4525963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z="2400" dirty="0" smtClean="0"/>
              <a:t>         The ability of viruses to infect or invade the target cell and multiply inside it and subsequent escape outside the cell.</a:t>
            </a:r>
          </a:p>
          <a:p>
            <a:pPr marL="609600" indent="-609600" eaLnBrk="1" hangingPunct="1">
              <a:buFontTx/>
              <a:buNone/>
            </a:pPr>
            <a:endParaRPr lang="en-US" sz="2400" dirty="0" smtClean="0"/>
          </a:p>
          <a:p>
            <a:pPr marL="609600" indent="-609600" eaLnBrk="1" hangingPunct="1">
              <a:buFontTx/>
              <a:buNone/>
            </a:pPr>
            <a:r>
              <a:rPr lang="en-US" sz="2000" dirty="0" smtClean="0"/>
              <a:t>                                       1- Recognition   </a:t>
            </a:r>
          </a:p>
          <a:p>
            <a:pPr marL="609600" indent="-609600" eaLnBrk="1" hangingPunct="1">
              <a:buFontTx/>
              <a:buNone/>
            </a:pPr>
            <a:r>
              <a:rPr lang="en-US" sz="2400" dirty="0" smtClean="0">
                <a:solidFill>
                  <a:srgbClr val="0066FF"/>
                </a:solidFill>
              </a:rPr>
              <a:t>A. Early phase</a:t>
            </a:r>
            <a:r>
              <a:rPr lang="en-US" sz="2000" dirty="0" smtClean="0"/>
              <a:t>         2- </a:t>
            </a:r>
            <a:r>
              <a:rPr lang="en-US" sz="2000" b="1" dirty="0" smtClean="0">
                <a:solidFill>
                  <a:srgbClr val="FF3300"/>
                </a:solidFill>
              </a:rPr>
              <a:t>Attachment</a:t>
            </a:r>
            <a:endParaRPr lang="en-US" sz="2000" b="1" dirty="0" smtClean="0"/>
          </a:p>
          <a:p>
            <a:pPr marL="609600" indent="-609600" eaLnBrk="1" hangingPunct="1">
              <a:buFontTx/>
              <a:buNone/>
            </a:pPr>
            <a:r>
              <a:rPr lang="en-US" sz="2000" dirty="0" smtClean="0"/>
              <a:t>                                       3- Penetration</a:t>
            </a:r>
          </a:p>
          <a:p>
            <a:pPr marL="609600" indent="-609600" eaLnBrk="1" hangingPunct="1">
              <a:buFontTx/>
              <a:buNone/>
            </a:pPr>
            <a:r>
              <a:rPr lang="en-US" sz="2000" dirty="0" smtClean="0"/>
              <a:t>                                       4- </a:t>
            </a:r>
            <a:r>
              <a:rPr lang="en-US" sz="2000" dirty="0" err="1" smtClean="0"/>
              <a:t>Uncoating</a:t>
            </a:r>
            <a:endParaRPr lang="en-US" sz="2000" dirty="0" smtClean="0"/>
          </a:p>
          <a:p>
            <a:pPr marL="609600" indent="-609600" eaLnBrk="1" hangingPunct="1">
              <a:buFontTx/>
              <a:buNone/>
            </a:pPr>
            <a:endParaRPr lang="en-US" sz="2000" dirty="0" smtClean="0"/>
          </a:p>
          <a:p>
            <a:pPr marL="609600" indent="-609600" eaLnBrk="1" hangingPunct="1">
              <a:buFontTx/>
              <a:buNone/>
            </a:pPr>
            <a:r>
              <a:rPr lang="en-US" sz="2000" dirty="0" smtClean="0"/>
              <a:t>                                           5- Biochemical synthesis</a:t>
            </a:r>
            <a:endParaRPr lang="en-US" sz="2400" dirty="0" smtClean="0"/>
          </a:p>
          <a:p>
            <a:pPr marL="609600" indent="-609600" eaLnBrk="1" hangingPunct="1">
              <a:buFontTx/>
              <a:buNone/>
            </a:pPr>
            <a:r>
              <a:rPr lang="en-US" sz="2800" dirty="0" smtClean="0">
                <a:solidFill>
                  <a:srgbClr val="0066FF"/>
                </a:solidFill>
              </a:rPr>
              <a:t>B. </a:t>
            </a:r>
            <a:r>
              <a:rPr lang="en-US" sz="2400" dirty="0" smtClean="0">
                <a:solidFill>
                  <a:srgbClr val="0066FF"/>
                </a:solidFill>
              </a:rPr>
              <a:t>Eclipse Phase  </a:t>
            </a:r>
            <a:r>
              <a:rPr lang="en-US" sz="2400" dirty="0" smtClean="0"/>
              <a:t>    </a:t>
            </a:r>
            <a:r>
              <a:rPr lang="en-US" sz="2000" dirty="0" smtClean="0"/>
              <a:t>6- </a:t>
            </a:r>
            <a:r>
              <a:rPr lang="en-US" sz="2000" dirty="0"/>
              <a:t>A</a:t>
            </a:r>
            <a:r>
              <a:rPr lang="en-US" sz="2000" dirty="0" smtClean="0"/>
              <a:t>ssembly of virus</a:t>
            </a:r>
          </a:p>
          <a:p>
            <a:pPr marL="609600" indent="-609600">
              <a:buNone/>
            </a:pPr>
            <a:r>
              <a:rPr lang="en-US" sz="2000" dirty="0" smtClean="0"/>
              <a:t>           </a:t>
            </a:r>
            <a:r>
              <a:rPr lang="en-US" sz="2400" dirty="0" smtClean="0">
                <a:solidFill>
                  <a:srgbClr val="0066FF"/>
                </a:solidFill>
              </a:rPr>
              <a:t>(late)</a:t>
            </a:r>
            <a:r>
              <a:rPr lang="en-US" sz="2000" dirty="0" smtClean="0"/>
              <a:t>                    7- Release</a:t>
            </a:r>
          </a:p>
        </p:txBody>
      </p:sp>
      <p:sp>
        <p:nvSpPr>
          <p:cNvPr id="11268" name="AutoShape 4"/>
          <p:cNvSpPr>
            <a:spLocks/>
          </p:cNvSpPr>
          <p:nvPr/>
        </p:nvSpPr>
        <p:spPr bwMode="auto">
          <a:xfrm>
            <a:off x="2339752" y="2924944"/>
            <a:ext cx="76200" cy="1307976"/>
          </a:xfrm>
          <a:prstGeom prst="leftBrace">
            <a:avLst>
              <a:gd name="adj1" fmla="val 1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269" name="AutoShape 5"/>
          <p:cNvSpPr>
            <a:spLocks/>
          </p:cNvSpPr>
          <p:nvPr/>
        </p:nvSpPr>
        <p:spPr bwMode="auto">
          <a:xfrm>
            <a:off x="2555776" y="4869160"/>
            <a:ext cx="76200" cy="1143000"/>
          </a:xfrm>
          <a:prstGeom prst="leftBrace">
            <a:avLst>
              <a:gd name="adj1" fmla="val 1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7" name="TextBox 6"/>
          <p:cNvSpPr txBox="1"/>
          <p:nvPr/>
        </p:nvSpPr>
        <p:spPr>
          <a:xfrm>
            <a:off x="5220072" y="32849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The most important step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355976" y="3429000"/>
            <a:ext cx="576064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Replication of Viruses:</a:t>
            </a:r>
            <a:r>
              <a:rPr lang="en-US" sz="4000" dirty="0" smtClean="0"/>
              <a:t> </a:t>
            </a:r>
            <a:r>
              <a:rPr lang="en-US" sz="4000" b="1" i="1" dirty="0" smtClean="0">
                <a:solidFill>
                  <a:srgbClr val="0070C0"/>
                </a:solidFill>
              </a:rPr>
              <a:t>the early phase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568952" cy="532859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1- </a:t>
            </a:r>
            <a:r>
              <a:rPr lang="en-US" sz="2400" b="1" dirty="0" smtClean="0">
                <a:solidFill>
                  <a:srgbClr val="0066FF"/>
                </a:solidFill>
              </a:rPr>
              <a:t>Recognition:</a:t>
            </a:r>
            <a:r>
              <a:rPr lang="en-US" sz="2400" dirty="0" smtClean="0"/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/>
              <a:t>T</a:t>
            </a:r>
            <a:r>
              <a:rPr lang="en-US" sz="2400" dirty="0" smtClean="0"/>
              <a:t>he virus should recognize the cell to be able to replicate within it. </a:t>
            </a:r>
            <a:r>
              <a:rPr lang="en-US" sz="2400" dirty="0"/>
              <a:t>W</a:t>
            </a:r>
            <a:r>
              <a:rPr lang="en-US" sz="2400" dirty="0" smtClean="0"/>
              <a:t>hich involves interaction between </a:t>
            </a:r>
            <a:r>
              <a:rPr lang="en-US" sz="2400" dirty="0" err="1" smtClean="0"/>
              <a:t>virial</a:t>
            </a:r>
            <a:r>
              <a:rPr lang="en-US" sz="2400" dirty="0" smtClean="0"/>
              <a:t> </a:t>
            </a:r>
            <a:r>
              <a:rPr lang="en-US" sz="2400" dirty="0" err="1" smtClean="0"/>
              <a:t>capsid</a:t>
            </a:r>
            <a:r>
              <a:rPr lang="en-US" sz="2400" dirty="0" smtClean="0"/>
              <a:t> proteins and receptors (protein or polysaccharide molecules) on the host cell membrane.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2-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Attachment (adsorption):</a:t>
            </a:r>
            <a:r>
              <a:rPr lang="en-US" sz="2400" b="1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</a:t>
            </a:r>
            <a:r>
              <a:rPr lang="en-US" sz="2400" dirty="0"/>
              <a:t>A</a:t>
            </a:r>
            <a:r>
              <a:rPr lang="en-US" sz="2400" dirty="0" smtClean="0"/>
              <a:t>ttachment of the virus to the receptor on the host cell.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3-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66FF"/>
                </a:solidFill>
              </a:rPr>
              <a:t>Penetration: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/>
              <a:t> </a:t>
            </a:r>
            <a:r>
              <a:rPr lang="en-US" sz="2400" dirty="0" smtClean="0"/>
              <a:t>    The entire virus enters the host cell. This process</a:t>
            </a:r>
            <a:r>
              <a:rPr lang="en-US" sz="2400" dirty="0"/>
              <a:t> </a:t>
            </a:r>
            <a:r>
              <a:rPr lang="en-US" sz="2400" dirty="0" smtClean="0"/>
              <a:t>is temperature dependant (37C˚).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/>
              <a:t>        </a:t>
            </a:r>
            <a:r>
              <a:rPr lang="en-US" sz="2400" dirty="0" smtClean="0">
                <a:solidFill>
                  <a:srgbClr val="00B050"/>
                </a:solidFill>
              </a:rPr>
              <a:t>- Naked viruses:</a:t>
            </a:r>
            <a:r>
              <a:rPr lang="en-US" sz="2400" dirty="0" smtClean="0"/>
              <a:t> penetrate by </a:t>
            </a:r>
            <a:r>
              <a:rPr lang="en-US" sz="2400" dirty="0" err="1" smtClean="0"/>
              <a:t>endocytosis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        </a:t>
            </a:r>
            <a:r>
              <a:rPr lang="en-US" sz="2400" dirty="0" smtClean="0">
                <a:solidFill>
                  <a:srgbClr val="00B050"/>
                </a:solidFill>
              </a:rPr>
              <a:t>- Enveloped viruses:</a:t>
            </a:r>
            <a:r>
              <a:rPr lang="en-US" sz="2400" dirty="0" smtClean="0"/>
              <a:t> penetrate by fusion to plasma membrane.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4-</a:t>
            </a:r>
            <a:r>
              <a:rPr lang="en-US" sz="2400" b="1" dirty="0" smtClean="0"/>
              <a:t> </a:t>
            </a:r>
            <a:r>
              <a:rPr lang="en-US" sz="2400" b="1" dirty="0" err="1">
                <a:solidFill>
                  <a:srgbClr val="0066FF"/>
                </a:solidFill>
              </a:rPr>
              <a:t>U</a:t>
            </a:r>
            <a:r>
              <a:rPr lang="en-US" sz="2400" b="1" dirty="0" err="1" smtClean="0">
                <a:solidFill>
                  <a:srgbClr val="0066FF"/>
                </a:solidFill>
              </a:rPr>
              <a:t>ncoating</a:t>
            </a:r>
            <a:r>
              <a:rPr lang="en-US" sz="2400" b="1" dirty="0" smtClean="0">
                <a:solidFill>
                  <a:srgbClr val="0066FF"/>
                </a:solidFill>
              </a:rPr>
              <a:t>: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/>
              <a:t> </a:t>
            </a:r>
            <a:r>
              <a:rPr lang="en-US" sz="2400" dirty="0" smtClean="0"/>
              <a:t>    Removal of the coat (</a:t>
            </a:r>
            <a:r>
              <a:rPr lang="en-US" sz="2400" dirty="0" err="1" smtClean="0"/>
              <a:t>capsid</a:t>
            </a:r>
            <a:r>
              <a:rPr lang="en-US" sz="2400" dirty="0" smtClean="0"/>
              <a:t>) by the host cell proteolytic enzymes and the nucleic acid will be exposed.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04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99412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Penetration Step</a:t>
            </a:r>
            <a:endParaRPr lang="en-US" sz="4000" b="1" i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Replication of Viruses:</a:t>
            </a:r>
            <a:r>
              <a:rPr lang="en-US" dirty="0" smtClean="0"/>
              <a:t> </a:t>
            </a:r>
            <a:r>
              <a:rPr lang="en-US" sz="4000" b="1" i="1" dirty="0" smtClean="0">
                <a:solidFill>
                  <a:srgbClr val="0070C0"/>
                </a:solidFill>
              </a:rPr>
              <a:t>the Eclipse phase</a:t>
            </a:r>
            <a:endParaRPr lang="en-US" b="1" i="1" dirty="0" smtClean="0">
              <a:solidFill>
                <a:srgbClr val="0070C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40768"/>
            <a:ext cx="8686800" cy="518457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5- Biochemical synthesis:  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(formation of NA + </a:t>
            </a:r>
            <a:r>
              <a:rPr lang="en-US" sz="2400" dirty="0" err="1" smtClean="0">
                <a:solidFill>
                  <a:srgbClr val="00B050"/>
                </a:solidFill>
              </a:rPr>
              <a:t>capsid</a:t>
            </a:r>
            <a:r>
              <a:rPr lang="en-US" sz="2400" dirty="0" smtClean="0">
                <a:solidFill>
                  <a:srgbClr val="00B050"/>
                </a:solidFill>
              </a:rPr>
              <a:t>)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/>
              <a:t>     </a:t>
            </a:r>
            <a:r>
              <a:rPr lang="en-US" sz="2400" b="1" dirty="0" smtClean="0">
                <a:solidFill>
                  <a:srgbClr val="00B050"/>
                </a:solidFill>
              </a:rPr>
              <a:t>A-</a:t>
            </a:r>
            <a:r>
              <a:rPr lang="en-US" sz="2400" dirty="0" smtClean="0"/>
              <a:t> </a:t>
            </a:r>
            <a:r>
              <a:rPr lang="en-US" sz="2400" dirty="0"/>
              <a:t>E</a:t>
            </a:r>
            <a:r>
              <a:rPr lang="en-US" sz="2400" dirty="0" smtClean="0"/>
              <a:t>arly transcription followed by early translation for the production of viral mRNAs and nonstructural proteins.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/>
              <a:t>     </a:t>
            </a:r>
            <a:r>
              <a:rPr lang="en-US" sz="2400" b="1" dirty="0" smtClean="0">
                <a:solidFill>
                  <a:srgbClr val="00B050"/>
                </a:solidFill>
              </a:rPr>
              <a:t>B-</a:t>
            </a:r>
            <a:r>
              <a:rPr lang="en-US" sz="2400" dirty="0" smtClean="0"/>
              <a:t> </a:t>
            </a:r>
            <a:r>
              <a:rPr lang="en-US" sz="2400" dirty="0"/>
              <a:t>L</a:t>
            </a:r>
            <a:r>
              <a:rPr lang="en-US" sz="2400" dirty="0" smtClean="0"/>
              <a:t>ate transcription followed by late translation for the production of viral mRNAs and structural proteins.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/>
              <a:t>     </a:t>
            </a:r>
            <a:r>
              <a:rPr lang="en-US" sz="2400" b="1" dirty="0" smtClean="0">
                <a:solidFill>
                  <a:srgbClr val="00B050"/>
                </a:solidFill>
              </a:rPr>
              <a:t>C-</a:t>
            </a:r>
            <a:r>
              <a:rPr lang="en-US" sz="2400" dirty="0" smtClean="0"/>
              <a:t> Nucleic acid replication to produce copies of the original viral genome.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6- Assembly (maturation):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    </a:t>
            </a:r>
            <a:r>
              <a:rPr lang="en-US" sz="2400" dirty="0"/>
              <a:t>T</a:t>
            </a:r>
            <a:r>
              <a:rPr lang="en-US" sz="2400" dirty="0" smtClean="0"/>
              <a:t>he viral parts are assembled to create complete </a:t>
            </a:r>
            <a:r>
              <a:rPr lang="en-US" sz="2400" dirty="0" err="1" smtClean="0"/>
              <a:t>virions</a:t>
            </a:r>
            <a:r>
              <a:rPr lang="en-US" sz="2400" dirty="0" smtClean="0"/>
              <a:t> inside the host cell.</a:t>
            </a:r>
            <a:endParaRPr lang="en-US" sz="2400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7- Release: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     Escape of the complete </a:t>
            </a:r>
            <a:r>
              <a:rPr lang="en-US" sz="2400" dirty="0" err="1" smtClean="0"/>
              <a:t>virions</a:t>
            </a:r>
            <a:r>
              <a:rPr lang="en-US" sz="2400" dirty="0" smtClean="0"/>
              <a:t> from the host cell.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       </a:t>
            </a:r>
            <a:r>
              <a:rPr lang="en-US" sz="2400" dirty="0" smtClean="0">
                <a:solidFill>
                  <a:srgbClr val="00B050"/>
                </a:solidFill>
              </a:rPr>
              <a:t>Naked viruses                   </a:t>
            </a:r>
            <a:r>
              <a:rPr lang="en-US" sz="2400" dirty="0"/>
              <a:t>C</a:t>
            </a:r>
            <a:r>
              <a:rPr lang="en-US" sz="2400" dirty="0" smtClean="0"/>
              <a:t>ell </a:t>
            </a:r>
            <a:r>
              <a:rPr lang="en-US" sz="2400" dirty="0" err="1" smtClean="0"/>
              <a:t>lysis</a:t>
            </a:r>
            <a:r>
              <a:rPr lang="en-US" sz="2400" dirty="0" smtClean="0"/>
              <a:t> (cell death).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       </a:t>
            </a:r>
            <a:r>
              <a:rPr lang="en-US" sz="2400" dirty="0" smtClean="0">
                <a:solidFill>
                  <a:srgbClr val="00B050"/>
                </a:solidFill>
              </a:rPr>
              <a:t>Enveloped viruses            </a:t>
            </a:r>
            <a:r>
              <a:rPr lang="en-US" sz="2400" dirty="0" smtClean="0"/>
              <a:t>Budding.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2699792" y="5661248"/>
            <a:ext cx="914400" cy="0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3131840" y="6021288"/>
            <a:ext cx="609600" cy="0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Release of Enveloped Virus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51286"/>
          <a:stretch>
            <a:fillRect/>
          </a:stretch>
        </p:blipFill>
        <p:spPr bwMode="auto">
          <a:xfrm>
            <a:off x="-1" y="1844824"/>
            <a:ext cx="9144001" cy="375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ornavirus replication cycle.gif"/>
          <p:cNvPicPr>
            <a:picLocks noChangeAspect="1"/>
          </p:cNvPicPr>
          <p:nvPr/>
        </p:nvPicPr>
        <p:blipFill>
          <a:blip r:embed="rId3" cstate="print"/>
          <a:srcRect b="7658"/>
          <a:stretch>
            <a:fillRect/>
          </a:stretch>
        </p:blipFill>
        <p:spPr>
          <a:xfrm>
            <a:off x="899593" y="703900"/>
            <a:ext cx="7970068" cy="59000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Replication of </a:t>
            </a:r>
            <a:r>
              <a:rPr lang="en-US" sz="3200" b="1" dirty="0" err="1" smtClean="0">
                <a:solidFill>
                  <a:srgbClr val="FF0000"/>
                </a:solidFill>
              </a:rPr>
              <a:t>Picornavirus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6237312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“Non enveloped virus”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V ReplicationCycl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2232" y="0"/>
            <a:ext cx="717176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20882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HIV Replication Cycle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6396335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“Enveloped virus”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IV Replication 3D Medical Animation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History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US" sz="2400" dirty="0" smtClean="0"/>
              <a:t>Through the 1800s, many scientists discovered that something smaller than bacteria could cause disease and they called it </a:t>
            </a:r>
            <a:r>
              <a:rPr lang="en-US" sz="2400" dirty="0" err="1" smtClean="0"/>
              <a:t>virion</a:t>
            </a:r>
            <a:r>
              <a:rPr lang="en-US" sz="2400" dirty="0" smtClean="0"/>
              <a:t> (</a:t>
            </a:r>
            <a:r>
              <a:rPr lang="en-US" sz="2400" i="1" dirty="0" smtClean="0">
                <a:solidFill>
                  <a:srgbClr val="00B050"/>
                </a:solidFill>
              </a:rPr>
              <a:t>Latin word- poison</a:t>
            </a:r>
            <a:r>
              <a:rPr lang="en-US" sz="2400" dirty="0" smtClean="0"/>
              <a:t>).</a:t>
            </a:r>
          </a:p>
          <a:p>
            <a:r>
              <a:rPr lang="en-US" sz="2400" dirty="0" smtClean="0"/>
              <a:t>In the 1930s, after the invention of electron microscopes, viruses finally could be seen.</a:t>
            </a:r>
          </a:p>
          <a:p>
            <a:r>
              <a:rPr lang="en-US" sz="2400" dirty="0" smtClean="0"/>
              <a:t>The first photographs of viruses were obtained in 1940.</a:t>
            </a:r>
          </a:p>
          <a:p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 descr="influenza_A_viru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3789040"/>
            <a:ext cx="4099597" cy="285293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Cell Response to Viral Infection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991600" cy="55263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     The range of structural and biochemical effects that viruses have on the host cell is extensive. These are called </a:t>
            </a:r>
            <a:r>
              <a:rPr lang="en-US" sz="2400" b="1" i="1" dirty="0" err="1" smtClean="0">
                <a:solidFill>
                  <a:srgbClr val="0070C0"/>
                </a:solidFill>
              </a:rPr>
              <a:t>cytopathic</a:t>
            </a:r>
            <a:r>
              <a:rPr lang="en-US" sz="2400" b="1" i="1" dirty="0" smtClean="0">
                <a:solidFill>
                  <a:srgbClr val="0070C0"/>
                </a:solidFill>
              </a:rPr>
              <a:t> effects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1- </a:t>
            </a:r>
            <a:r>
              <a:rPr lang="en-US" sz="2400" b="1" dirty="0" err="1" smtClean="0">
                <a:solidFill>
                  <a:srgbClr val="7030A0"/>
                </a:solidFill>
              </a:rPr>
              <a:t>Lytic</a:t>
            </a:r>
            <a:r>
              <a:rPr lang="en-US" sz="2400" b="1" dirty="0" smtClean="0">
                <a:solidFill>
                  <a:srgbClr val="7030A0"/>
                </a:solidFill>
              </a:rPr>
              <a:t> infection:</a:t>
            </a:r>
            <a:r>
              <a:rPr lang="en-US" sz="2400" dirty="0" smtClean="0"/>
              <a:t> Cell dies at the end of virus </a:t>
            </a:r>
            <a:r>
              <a:rPr lang="en-US" sz="2400" dirty="0" err="1" smtClean="0"/>
              <a:t>replicative</a:t>
            </a:r>
            <a:r>
              <a:rPr lang="en-US" sz="2400" dirty="0" smtClean="0"/>
              <a:t> cycle </a:t>
            </a:r>
            <a:r>
              <a:rPr lang="en-US" sz="2000" b="1" dirty="0" smtClean="0">
                <a:solidFill>
                  <a:srgbClr val="00B0F0"/>
                </a:solidFill>
              </a:rPr>
              <a:t>(occurs in most RNA viruses).</a:t>
            </a:r>
            <a:endParaRPr lang="en-US" sz="2400" b="1" dirty="0" smtClean="0">
              <a:solidFill>
                <a:srgbClr val="00B0F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2- Persistent infection:</a:t>
            </a:r>
            <a:r>
              <a:rPr lang="en-US" sz="2400" dirty="0" smtClean="0"/>
              <a:t> Cell remains alive and continues to produce progeny </a:t>
            </a:r>
            <a:r>
              <a:rPr lang="en-US" sz="2400" dirty="0" err="1" smtClean="0"/>
              <a:t>virions</a:t>
            </a:r>
            <a:r>
              <a:rPr lang="en-US" sz="2400" dirty="0" smtClean="0"/>
              <a:t> </a:t>
            </a:r>
            <a:r>
              <a:rPr lang="en-US" sz="2000" b="1" dirty="0" smtClean="0">
                <a:solidFill>
                  <a:srgbClr val="00B0F0"/>
                </a:solidFill>
              </a:rPr>
              <a:t>(e.g. measles virus, </a:t>
            </a:r>
            <a:r>
              <a:rPr lang="en-US" sz="2000" b="1" dirty="0" err="1" smtClean="0">
                <a:solidFill>
                  <a:srgbClr val="00B0F0"/>
                </a:solidFill>
              </a:rPr>
              <a:t>papilloma</a:t>
            </a:r>
            <a:r>
              <a:rPr lang="en-US" sz="2000" b="1" dirty="0" smtClean="0">
                <a:solidFill>
                  <a:srgbClr val="00B0F0"/>
                </a:solidFill>
              </a:rPr>
              <a:t> viruses, and other slow virus infections).</a:t>
            </a:r>
            <a:endParaRPr lang="en-US" sz="2400" b="1" dirty="0" smtClean="0">
              <a:solidFill>
                <a:srgbClr val="00B0F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3- Latent infections:</a:t>
            </a:r>
            <a:r>
              <a:rPr lang="en-US" sz="2400" dirty="0" smtClean="0"/>
              <a:t> cell remains alive but the virus cannot replicate, however, can be reactivated </a:t>
            </a:r>
            <a:r>
              <a:rPr lang="en-US" sz="2000" b="1" dirty="0" smtClean="0">
                <a:solidFill>
                  <a:srgbClr val="00B0F0"/>
                </a:solidFill>
              </a:rPr>
              <a:t>(e.g. Herpes viruses).</a:t>
            </a:r>
            <a:endParaRPr lang="en-US" sz="2400" b="1" dirty="0" smtClean="0">
              <a:solidFill>
                <a:srgbClr val="00B0F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4-Transforming infection: </a:t>
            </a:r>
            <a:r>
              <a:rPr lang="en-US" sz="2400" dirty="0" smtClean="0"/>
              <a:t>the infected cell is transformed by the virus and the cell: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</a:t>
            </a:r>
            <a:r>
              <a:rPr lang="en-US" sz="2000" b="1" dirty="0" smtClean="0">
                <a:solidFill>
                  <a:srgbClr val="00B0F0"/>
                </a:solidFill>
              </a:rPr>
              <a:t>a- continues to produce progeny </a:t>
            </a:r>
            <a:r>
              <a:rPr lang="en-US" sz="2000" b="1" dirty="0" err="1" smtClean="0">
                <a:solidFill>
                  <a:srgbClr val="00B0F0"/>
                </a:solidFill>
              </a:rPr>
              <a:t>virions</a:t>
            </a:r>
            <a:r>
              <a:rPr lang="en-US" sz="2000" b="1" dirty="0" smtClean="0">
                <a:solidFill>
                  <a:srgbClr val="00B0F0"/>
                </a:solidFill>
              </a:rPr>
              <a:t> as in most RNA </a:t>
            </a:r>
            <a:r>
              <a:rPr lang="en-US" sz="2000" b="1" dirty="0" err="1" smtClean="0">
                <a:solidFill>
                  <a:srgbClr val="00B0F0"/>
                </a:solidFill>
              </a:rPr>
              <a:t>oncogenic</a:t>
            </a:r>
            <a:r>
              <a:rPr lang="en-US" sz="2000" b="1" dirty="0" smtClean="0">
                <a:solidFill>
                  <a:srgbClr val="00B0F0"/>
                </a:solidFill>
              </a:rPr>
              <a:t> viruses OR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>
                <a:solidFill>
                  <a:srgbClr val="00B0F0"/>
                </a:solidFill>
              </a:rPr>
              <a:t>        b- do not produce progeny </a:t>
            </a:r>
            <a:r>
              <a:rPr lang="en-US" sz="2000" b="1" dirty="0" err="1" smtClean="0">
                <a:solidFill>
                  <a:srgbClr val="00B0F0"/>
                </a:solidFill>
              </a:rPr>
              <a:t>virions</a:t>
            </a:r>
            <a:r>
              <a:rPr lang="en-US" sz="2000" b="1" dirty="0" smtClean="0">
                <a:solidFill>
                  <a:srgbClr val="00B0F0"/>
                </a:solidFill>
              </a:rPr>
              <a:t> as in most DNA </a:t>
            </a:r>
            <a:r>
              <a:rPr lang="en-US" sz="2000" b="1" dirty="0" err="1" smtClean="0">
                <a:solidFill>
                  <a:srgbClr val="00B0F0"/>
                </a:solidFill>
              </a:rPr>
              <a:t>oncogenic</a:t>
            </a:r>
            <a:r>
              <a:rPr lang="en-US" sz="2000" b="1" dirty="0" smtClean="0">
                <a:solidFill>
                  <a:srgbClr val="00B0F0"/>
                </a:solidFill>
              </a:rPr>
              <a:t> viruses.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iral_infections_and_involved_speci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2714" y="0"/>
            <a:ext cx="717857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irus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0"/>
            <a:ext cx="684075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533400" y="228600"/>
          <a:ext cx="80010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Herpes Virus</a:t>
            </a:r>
            <a:endParaRPr lang="ar-SA" b="1" dirty="0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7150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US" sz="2400" b="1" dirty="0" smtClean="0"/>
              <a:t>All herpes viruses share a characteristic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US" sz="2400" b="1" dirty="0" smtClean="0"/>
              <a:t>ability to remain latent within the body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US" sz="2400" b="1" dirty="0" smtClean="0"/>
              <a:t>over long periods.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l-GR" sz="3500" b="1" dirty="0" smtClean="0">
                <a:solidFill>
                  <a:srgbClr val="FF0000"/>
                </a:solidFill>
              </a:rPr>
              <a:t>α</a:t>
            </a:r>
            <a:r>
              <a:rPr lang="en-US" sz="3500" b="1" dirty="0" smtClean="0">
                <a:solidFill>
                  <a:srgbClr val="FF0000"/>
                </a:solidFill>
              </a:rPr>
              <a:t>-Herpes </a:t>
            </a:r>
            <a:r>
              <a:rPr lang="en-US" sz="3500" b="1" dirty="0" err="1" smtClean="0">
                <a:solidFill>
                  <a:srgbClr val="FF0000"/>
                </a:solidFill>
              </a:rPr>
              <a:t>Virinae</a:t>
            </a:r>
            <a:endParaRPr lang="en-US" sz="3500" dirty="0" smtClean="0"/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en-US" sz="2400" b="1" dirty="0" smtClean="0">
                <a:solidFill>
                  <a:srgbClr val="00B050"/>
                </a:solidFill>
              </a:rPr>
              <a:t>Herpes Simplex Virus1</a:t>
            </a:r>
            <a:r>
              <a:rPr lang="en-US" sz="2400" b="1" dirty="0">
                <a:solidFill>
                  <a:srgbClr val="00B050"/>
                </a:solidFill>
              </a:rPr>
              <a:t>: </a:t>
            </a:r>
            <a:r>
              <a:rPr lang="en-US" sz="2400" b="1" dirty="0" smtClean="0">
                <a:solidFill>
                  <a:srgbClr val="00B050"/>
                </a:solidFill>
              </a:rPr>
              <a:t>fever </a:t>
            </a:r>
            <a:r>
              <a:rPr lang="en-US" sz="2400" b="1" dirty="0">
                <a:solidFill>
                  <a:srgbClr val="00B050"/>
                </a:solidFill>
              </a:rPr>
              <a:t>Blisters</a:t>
            </a: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en-US" sz="2400" b="1" dirty="0">
                <a:solidFill>
                  <a:srgbClr val="00B050"/>
                </a:solidFill>
              </a:rPr>
              <a:t>Herpes Simplex Virus</a:t>
            </a:r>
            <a:r>
              <a:rPr lang="en-US" sz="2400" b="1" dirty="0" smtClean="0">
                <a:solidFill>
                  <a:srgbClr val="00B050"/>
                </a:solidFill>
              </a:rPr>
              <a:t>2</a:t>
            </a:r>
            <a:r>
              <a:rPr lang="en-US" sz="2400" b="1" dirty="0">
                <a:solidFill>
                  <a:srgbClr val="00B050"/>
                </a:solidFill>
              </a:rPr>
              <a:t>: </a:t>
            </a:r>
            <a:r>
              <a:rPr lang="en-US" sz="2400" b="1" dirty="0" smtClean="0">
                <a:solidFill>
                  <a:srgbClr val="00B050"/>
                </a:solidFill>
              </a:rPr>
              <a:t>genital </a:t>
            </a:r>
            <a:r>
              <a:rPr lang="en-US" sz="2400" b="1" dirty="0">
                <a:solidFill>
                  <a:srgbClr val="00B050"/>
                </a:solidFill>
              </a:rPr>
              <a:t>herpes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US" sz="2400" dirty="0" smtClean="0"/>
          </a:p>
          <a:p>
            <a:pPr marL="0" indent="0">
              <a:spcBef>
                <a:spcPct val="0"/>
              </a:spcBef>
              <a:defRPr/>
            </a:pPr>
            <a:r>
              <a:rPr lang="en-US" sz="2400" dirty="0" smtClean="0"/>
              <a:t>  Both are infection in the skin or mucus membranes of the mouth, lips or    </a:t>
            </a: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en-US" sz="2400" dirty="0"/>
              <a:t> </a:t>
            </a:r>
            <a:r>
              <a:rPr lang="en-US" sz="2400" dirty="0" smtClean="0"/>
              <a:t>   genitalia. </a:t>
            </a:r>
          </a:p>
          <a:p>
            <a:pPr marL="0" indent="0">
              <a:spcBef>
                <a:spcPct val="0"/>
              </a:spcBef>
              <a:defRPr/>
            </a:pP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The primary infection:</a:t>
            </a:r>
            <a:r>
              <a:rPr lang="en-US" sz="2400" dirty="0" smtClean="0"/>
              <a:t> a lesion called </a:t>
            </a:r>
            <a:r>
              <a:rPr lang="en-US" sz="2400" b="1" dirty="0" smtClean="0">
                <a:solidFill>
                  <a:srgbClr val="0070C0"/>
                </a:solidFill>
              </a:rPr>
              <a:t>Blister</a:t>
            </a:r>
            <a:r>
              <a:rPr lang="en-US" sz="2400" dirty="0" smtClean="0"/>
              <a:t> which is watery and </a:t>
            </a: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en-US" sz="2400" dirty="0"/>
              <a:t> </a:t>
            </a:r>
            <a:r>
              <a:rPr lang="en-US" sz="2400" dirty="0" smtClean="0"/>
              <a:t>   cause itching. </a:t>
            </a:r>
          </a:p>
          <a:p>
            <a:pPr marL="0" indent="0">
              <a:spcBef>
                <a:spcPct val="0"/>
              </a:spcBef>
              <a:defRPr/>
            </a:pPr>
            <a:r>
              <a:rPr lang="en-US" sz="2400" dirty="0"/>
              <a:t> </a:t>
            </a:r>
            <a:r>
              <a:rPr lang="en-US" sz="2400" dirty="0" smtClean="0"/>
              <a:t> When the blister is healed the virus shed to the nerve to hide from the </a:t>
            </a: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en-US" sz="2400" dirty="0" smtClean="0"/>
              <a:t>    immune system. </a:t>
            </a:r>
            <a:endParaRPr lang="en-US" sz="2400" dirty="0"/>
          </a:p>
          <a:p>
            <a:pPr marL="0" indent="0">
              <a:spcBef>
                <a:spcPct val="0"/>
              </a:spcBef>
              <a:defRPr/>
            </a:pPr>
            <a:r>
              <a:rPr lang="en-US" sz="2400" dirty="0" smtClean="0"/>
              <a:t>  </a:t>
            </a:r>
            <a:r>
              <a:rPr lang="en-US" sz="2400" b="1" dirty="0" smtClean="0">
                <a:solidFill>
                  <a:srgbClr val="0070C0"/>
                </a:solidFill>
              </a:rPr>
              <a:t>latent infection: </a:t>
            </a:r>
            <a:r>
              <a:rPr lang="en-US" sz="2400" dirty="0" smtClean="0"/>
              <a:t>Recurrent infection can happen when there is a decrease </a:t>
            </a: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en-US" sz="2400" dirty="0"/>
              <a:t> </a:t>
            </a:r>
            <a:r>
              <a:rPr lang="en-US" sz="2400" dirty="0" smtClean="0"/>
              <a:t>   in the  immunity.</a:t>
            </a:r>
          </a:p>
          <a:p>
            <a:pPr marL="0" indent="0">
              <a:spcBef>
                <a:spcPct val="0"/>
              </a:spcBef>
              <a:defRPr/>
            </a:pPr>
            <a:r>
              <a:rPr lang="en-US" sz="2400" dirty="0"/>
              <a:t> 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B050"/>
                </a:solidFill>
              </a:rPr>
              <a:t>Transmission:</a:t>
            </a:r>
            <a:r>
              <a:rPr lang="en-US" sz="2400" dirty="0" smtClean="0"/>
              <a:t> transmitted through close contact with infected person who is shedding virus from the skin</a:t>
            </a:r>
          </a:p>
          <a:p>
            <a:pPr>
              <a:buNone/>
              <a:defRPr/>
            </a:pPr>
            <a:endParaRPr lang="ar-SA" dirty="0"/>
          </a:p>
        </p:txBody>
      </p:sp>
      <p:pic>
        <p:nvPicPr>
          <p:cNvPr id="4" name="Picture 3" descr="HSV fever blisters.jpg"/>
          <p:cNvPicPr>
            <a:picLocks noChangeAspect="1"/>
          </p:cNvPicPr>
          <p:nvPr/>
        </p:nvPicPr>
        <p:blipFill>
          <a:blip r:embed="rId2" cstate="print"/>
          <a:srcRect b="11598"/>
          <a:stretch>
            <a:fillRect/>
          </a:stretch>
        </p:blipFill>
        <p:spPr>
          <a:xfrm>
            <a:off x="4860032" y="1484784"/>
            <a:ext cx="2729433" cy="2088232"/>
          </a:xfrm>
          <a:prstGeom prst="rect">
            <a:avLst/>
          </a:prstGeom>
        </p:spPr>
      </p:pic>
      <p:pic>
        <p:nvPicPr>
          <p:cNvPr id="5" name="Picture 4" descr="HS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88640"/>
            <a:ext cx="2567331" cy="178231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el-GR" b="1" dirty="0" smtClean="0">
                <a:solidFill>
                  <a:srgbClr val="FF0000"/>
                </a:solidFill>
              </a:rPr>
              <a:t>β</a:t>
            </a:r>
            <a:r>
              <a:rPr lang="en-US" b="1" dirty="0" smtClean="0">
                <a:solidFill>
                  <a:srgbClr val="FF0000"/>
                </a:solidFill>
              </a:rPr>
              <a:t>-Herpes </a:t>
            </a:r>
            <a:r>
              <a:rPr lang="en-US" b="1" dirty="0" err="1" smtClean="0">
                <a:solidFill>
                  <a:srgbClr val="FF0000"/>
                </a:solidFill>
              </a:rPr>
              <a:t>Virinae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 Cytomegalovirus (CMV)</a:t>
            </a:r>
          </a:p>
          <a:p>
            <a:r>
              <a:rPr lang="en-US" sz="2000" dirty="0" smtClean="0"/>
              <a:t>It is called CMV because the infected </a:t>
            </a:r>
          </a:p>
          <a:p>
            <a:pPr>
              <a:buNone/>
            </a:pPr>
            <a:r>
              <a:rPr lang="en-US" sz="2000" dirty="0" smtClean="0"/>
              <a:t>      cells are greatly enlarged and multinucleated. </a:t>
            </a:r>
          </a:p>
          <a:p>
            <a:r>
              <a:rPr lang="en-US" sz="2000" dirty="0" smtClean="0"/>
              <a:t>Initial infection commonly occurs during </a:t>
            </a:r>
          </a:p>
          <a:p>
            <a:pPr>
              <a:buNone/>
            </a:pPr>
            <a:r>
              <a:rPr lang="en-US" sz="2000" dirty="0" smtClean="0"/>
              <a:t>      childhood.</a:t>
            </a:r>
          </a:p>
          <a:p>
            <a:endParaRPr lang="en-US" sz="2000" u="sng" dirty="0" smtClean="0">
              <a:solidFill>
                <a:srgbClr val="00B050"/>
              </a:solidFill>
            </a:endParaRPr>
          </a:p>
          <a:p>
            <a:r>
              <a:rPr lang="en-US" sz="2000" dirty="0" smtClean="0"/>
              <a:t>T</a:t>
            </a:r>
            <a:r>
              <a:rPr lang="en-US" sz="2000" smtClean="0"/>
              <a:t>he </a:t>
            </a:r>
            <a:r>
              <a:rPr lang="en-US" sz="2000" dirty="0" smtClean="0"/>
              <a:t>infection in children is usually asymptomatic; these viruses continue to shed the virus for months in virtually all body fluids (tears, urine, and saliva) without causing detectable damage or clinical illness.</a:t>
            </a:r>
          </a:p>
          <a:p>
            <a:r>
              <a:rPr lang="en-US" sz="2000" dirty="0" smtClean="0"/>
              <a:t>Some of them develop an infectious mononucleosis/glandular fever-like syndrome (Identical to that caused by EBV),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with prolonged fever, and a mild hepatitis. A sore throat is common. </a:t>
            </a:r>
          </a:p>
          <a:p>
            <a:r>
              <a:rPr lang="en-US" sz="2000" dirty="0" smtClean="0"/>
              <a:t>After infection, the virus remains latent in the body for the rest of the person's life. Overt disease rarely occurs unless immunity is </a:t>
            </a:r>
            <a:r>
              <a:rPr lang="en-US" sz="2000" i="1" dirty="0" smtClean="0">
                <a:solidFill>
                  <a:srgbClr val="0066FF"/>
                </a:solidFill>
              </a:rPr>
              <a:t>suppressed</a:t>
            </a:r>
            <a:r>
              <a:rPr lang="en-US" sz="2000" dirty="0" smtClean="0"/>
              <a:t> either by drugs, infection or old-age. 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Transmission: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/>
              <a:t>occurs from person to person through bodily fluids.</a:t>
            </a:r>
            <a:endParaRPr lang="en-US" sz="2000" dirty="0" smtClean="0">
              <a:solidFill>
                <a:srgbClr val="00B050"/>
              </a:solidFill>
            </a:endParaRPr>
          </a:p>
          <a:p>
            <a:endParaRPr lang="ar-SA" dirty="0"/>
          </a:p>
        </p:txBody>
      </p:sp>
      <p:pic>
        <p:nvPicPr>
          <p:cNvPr id="4" name="Picture 3" descr="cmv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052736"/>
            <a:ext cx="3548845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        γ-Herpes </a:t>
            </a:r>
            <a:r>
              <a:rPr lang="en-US" b="1" dirty="0" err="1" smtClean="0">
                <a:solidFill>
                  <a:srgbClr val="FF0000"/>
                </a:solidFill>
              </a:rPr>
              <a:t>Virinae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52636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Epstein-Barr Virus</a:t>
            </a:r>
          </a:p>
          <a:p>
            <a:endParaRPr lang="en-US" sz="2000" dirty="0" smtClean="0"/>
          </a:p>
          <a:p>
            <a:r>
              <a:rPr lang="en-US" sz="2000" b="1" dirty="0">
                <a:solidFill>
                  <a:srgbClr val="00B050"/>
                </a:solidFill>
              </a:rPr>
              <a:t>C</a:t>
            </a:r>
            <a:r>
              <a:rPr lang="en-US" sz="2000" b="1" dirty="0" smtClean="0">
                <a:solidFill>
                  <a:srgbClr val="00B050"/>
                </a:solidFill>
              </a:rPr>
              <a:t>ause:</a:t>
            </a:r>
            <a:r>
              <a:rPr lang="en-US" sz="2000" dirty="0" smtClean="0"/>
              <a:t> infectious mononucleosis </a:t>
            </a:r>
          </a:p>
          <a:p>
            <a:pPr>
              <a:buNone/>
            </a:pPr>
            <a:r>
              <a:rPr lang="en-US" sz="2000" dirty="0" smtClean="0"/>
              <a:t>      </a:t>
            </a:r>
            <a:r>
              <a:rPr lang="en-US" sz="2000" b="1" dirty="0" smtClean="0">
                <a:solidFill>
                  <a:srgbClr val="0070C0"/>
                </a:solidFill>
              </a:rPr>
              <a:t>(kissing disease)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Symptoms:</a:t>
            </a:r>
            <a:r>
              <a:rPr lang="en-US" sz="2000" dirty="0" smtClean="0"/>
              <a:t> fever, sore </a:t>
            </a:r>
            <a:r>
              <a:rPr lang="en-US" sz="2000" dirty="0" smtClean="0"/>
              <a:t>throat, </a:t>
            </a:r>
            <a:r>
              <a:rPr lang="en-US" sz="2000" dirty="0" smtClean="0"/>
              <a:t>and swollen lymph glands. Sometimes, a swollen spleen or liver involvement may develop. infectious mononucleosis is almost never fatal. </a:t>
            </a:r>
          </a:p>
          <a:p>
            <a:r>
              <a:rPr lang="en-US" sz="2000" dirty="0" smtClean="0"/>
              <a:t>Although symptoms of infectious mononucleosis usually resolve in 1 to 2 months, EBV remains dormant or latent in a few cells in the throat and blood for the rest of the person's life. Periodically, the virus can reactivate and is commonly found in the saliva of infected persons. This </a:t>
            </a:r>
            <a:r>
              <a:rPr lang="en-US" sz="2000" dirty="0" err="1" smtClean="0"/>
              <a:t>reactivtion</a:t>
            </a:r>
            <a:r>
              <a:rPr lang="en-US" sz="2000" dirty="0" smtClean="0"/>
              <a:t> usually occurs without symptoms of illness. Epstein-</a:t>
            </a:r>
            <a:r>
              <a:rPr lang="en-US" sz="2000" dirty="0" err="1" smtClean="0"/>
              <a:t>barr</a:t>
            </a:r>
            <a:r>
              <a:rPr lang="en-US" sz="2000" dirty="0" smtClean="0"/>
              <a:t> can reoccur at any time especially after illness or stress.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Transmission:</a:t>
            </a:r>
            <a:r>
              <a:rPr lang="en-US" sz="2000" dirty="0" smtClean="0"/>
              <a:t> by intimate contact with saliva that contains the virus.</a:t>
            </a:r>
          </a:p>
          <a:p>
            <a:endParaRPr lang="en-US" sz="2000" dirty="0"/>
          </a:p>
        </p:txBody>
      </p:sp>
      <p:pic>
        <p:nvPicPr>
          <p:cNvPr id="4" name="Picture 3" descr="EBV-infectous mononucleo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0" y="188640"/>
            <a:ext cx="3714750" cy="241935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533400" y="228600"/>
          <a:ext cx="80010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Influenza virus</a:t>
            </a:r>
            <a:endParaRPr lang="ar-SA" b="1" dirty="0" smtClean="0">
              <a:solidFill>
                <a:srgbClr val="0070C0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5626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There are 3 types of </a:t>
            </a:r>
            <a:r>
              <a:rPr lang="en-US" sz="2400" dirty="0" err="1" smtClean="0"/>
              <a:t>inflenza</a:t>
            </a:r>
            <a:r>
              <a:rPr lang="en-US" sz="2400" dirty="0" smtClean="0"/>
              <a:t> viruses: </a:t>
            </a:r>
          </a:p>
          <a:p>
            <a:r>
              <a:rPr lang="en-US" sz="2400" dirty="0" err="1" smtClean="0"/>
              <a:t>Influenzavirus</a:t>
            </a:r>
            <a:r>
              <a:rPr lang="en-US" sz="2400" dirty="0" smtClean="0"/>
              <a:t> A: </a:t>
            </a:r>
            <a:r>
              <a:rPr lang="en-US" sz="2000" dirty="0" smtClean="0"/>
              <a:t>causes of all flu pandemics and infect humans, other mammals and birds</a:t>
            </a:r>
          </a:p>
          <a:p>
            <a:r>
              <a:rPr lang="en-US" sz="2400" dirty="0" err="1" smtClean="0"/>
              <a:t>Influenzavirus</a:t>
            </a:r>
            <a:r>
              <a:rPr lang="en-US" sz="2400" dirty="0" smtClean="0"/>
              <a:t> B: </a:t>
            </a:r>
            <a:r>
              <a:rPr lang="en-US" sz="2000" dirty="0" smtClean="0"/>
              <a:t>infect humans and seals</a:t>
            </a:r>
          </a:p>
          <a:p>
            <a:r>
              <a:rPr lang="en-US" sz="2400" dirty="0" err="1" smtClean="0"/>
              <a:t>Influenzavirus</a:t>
            </a:r>
            <a:r>
              <a:rPr lang="en-US" sz="2400" dirty="0" smtClean="0"/>
              <a:t> C: </a:t>
            </a:r>
            <a:r>
              <a:rPr lang="en-US" sz="2000" dirty="0" smtClean="0"/>
              <a:t>infect humans and pigs 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b="1" u="sng" dirty="0" err="1" smtClean="0">
                <a:solidFill>
                  <a:srgbClr val="0070C0"/>
                </a:solidFill>
              </a:rPr>
              <a:t>Inflenza</a:t>
            </a:r>
            <a:r>
              <a:rPr lang="en-US" sz="2400" b="1" u="sng" dirty="0" smtClean="0">
                <a:solidFill>
                  <a:srgbClr val="0070C0"/>
                </a:solidFill>
              </a:rPr>
              <a:t> A: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the most virulent human pathogens among the three influenza types and causes the most severe disease.</a:t>
            </a:r>
          </a:p>
          <a:p>
            <a:r>
              <a:rPr lang="en-US" sz="2400" dirty="0" smtClean="0"/>
              <a:t>There are several types of protein from(</a:t>
            </a:r>
            <a:r>
              <a:rPr lang="en-US" sz="2400" dirty="0" err="1" smtClean="0"/>
              <a:t>Hemagglutinin</a:t>
            </a:r>
            <a:r>
              <a:rPr lang="en-US" sz="2400" dirty="0" smtClean="0"/>
              <a:t>) H1 to H5 and (</a:t>
            </a:r>
            <a:r>
              <a:rPr lang="en-US" sz="2400" dirty="0" err="1" smtClean="0"/>
              <a:t>Neureminidase</a:t>
            </a:r>
            <a:r>
              <a:rPr lang="en-US" sz="2400" dirty="0" smtClean="0"/>
              <a:t>) N1 to N5 giving several kind of infections that transmit between animals and human, such as bird flu, swine flu and many others.</a:t>
            </a:r>
            <a:endParaRPr lang="ar-SA" sz="2400" dirty="0" smtClean="0"/>
          </a:p>
        </p:txBody>
      </p:sp>
      <p:pic>
        <p:nvPicPr>
          <p:cNvPr id="4" name="Picture 3" descr="3D_Influenza_viru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53100" y="1524000"/>
            <a:ext cx="3390900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Prevention of Viral Infections: Vaccines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3285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Vaccines are available to prevent over 13 viral infections of humans. 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Types of Vaccines</a:t>
            </a:r>
            <a:endParaRPr lang="en-US" sz="2400" b="1" dirty="0">
              <a:solidFill>
                <a:srgbClr val="00B05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Live vaccines:</a:t>
            </a:r>
            <a:r>
              <a:rPr lang="en-US" sz="2400" dirty="0" smtClean="0"/>
              <a:t> contain weakened forms of the virus, which do not cause the disease but triggers immunity. Such viruses are called attenuated. Live vaccines can be dangerous when given to people with a weak immunity (immuncompromised). </a:t>
            </a:r>
            <a:r>
              <a:rPr lang="en-US" sz="2400" b="1" dirty="0" smtClean="0">
                <a:solidFill>
                  <a:srgbClr val="0070C0"/>
                </a:solidFill>
              </a:rPr>
              <a:t>E.g.</a:t>
            </a:r>
            <a:r>
              <a:rPr lang="en-US" sz="2400" dirty="0" smtClean="0"/>
              <a:t> MMR vaccine.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Killed vaccines:</a:t>
            </a:r>
            <a:r>
              <a:rPr lang="en-US" sz="2400" dirty="0" smtClean="0"/>
              <a:t> contain inactivated viruses. </a:t>
            </a:r>
            <a:r>
              <a:rPr lang="en-US" sz="2400" b="1" dirty="0" smtClean="0">
                <a:solidFill>
                  <a:srgbClr val="0070C0"/>
                </a:solidFill>
              </a:rPr>
              <a:t>E.g.</a:t>
            </a:r>
            <a:r>
              <a:rPr lang="en-US" sz="2400" dirty="0" smtClean="0"/>
              <a:t> influenza vaccine.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Subunit vaccines:</a:t>
            </a:r>
            <a:r>
              <a:rPr lang="en-US" sz="2400" dirty="0" smtClean="0"/>
              <a:t> produced by</a:t>
            </a:r>
            <a:r>
              <a:rPr lang="en-US" sz="2400" dirty="0"/>
              <a:t> </a:t>
            </a:r>
            <a:r>
              <a:rPr lang="en-US" sz="2400" dirty="0" smtClean="0"/>
              <a:t>biotechnology and genetic engineering techniques. These vaccines use only the </a:t>
            </a:r>
            <a:r>
              <a:rPr lang="en-US" sz="2400" dirty="0" err="1" smtClean="0"/>
              <a:t>capsid</a:t>
            </a:r>
            <a:r>
              <a:rPr lang="en-US" sz="2400" dirty="0" smtClean="0"/>
              <a:t> proteins of the virus. </a:t>
            </a:r>
            <a:r>
              <a:rPr lang="en-US" sz="2400" b="1" dirty="0" smtClean="0">
                <a:solidFill>
                  <a:srgbClr val="0070C0"/>
                </a:solidFill>
              </a:rPr>
              <a:t>E.g.</a:t>
            </a:r>
            <a:r>
              <a:rPr lang="en-US" sz="2400" dirty="0" smtClean="0"/>
              <a:t> Hepatitis B vaccine.</a:t>
            </a:r>
          </a:p>
          <a:p>
            <a:pPr marL="457200" indent="-457200"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ntroduction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The study of viruses is called: Virology.</a:t>
            </a:r>
          </a:p>
          <a:p>
            <a:r>
              <a:rPr lang="en-US" sz="2400" dirty="0" smtClean="0"/>
              <a:t>Viruses are obligate intracellular pathogens that can infect all types of living organisms.</a:t>
            </a:r>
          </a:p>
          <a:p>
            <a:r>
              <a:rPr lang="en-US" sz="2400" dirty="0" smtClean="0"/>
              <a:t>Viruses that infect bacteria are called: </a:t>
            </a:r>
            <a:r>
              <a:rPr lang="en-US" sz="2400" b="1" dirty="0" err="1" smtClean="0">
                <a:solidFill>
                  <a:srgbClr val="00B050"/>
                </a:solidFill>
              </a:rPr>
              <a:t>Bacteriophages</a:t>
            </a:r>
            <a:r>
              <a:rPr lang="en-US" sz="2400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en-US" sz="2400" dirty="0" smtClean="0"/>
              <a:t>Many human diseases are caused by viruses.</a:t>
            </a:r>
          </a:p>
          <a:p>
            <a:r>
              <a:rPr lang="en-US" sz="2400" dirty="0" smtClean="0"/>
              <a:t>Some viruses </a:t>
            </a:r>
            <a:r>
              <a:rPr lang="en-US" sz="2400" b="1" dirty="0" smtClean="0">
                <a:solidFill>
                  <a:srgbClr val="0070C0"/>
                </a:solidFill>
              </a:rPr>
              <a:t>“</a:t>
            </a:r>
            <a:r>
              <a:rPr lang="en-US" sz="2400" b="1" dirty="0" err="1" smtClean="0">
                <a:solidFill>
                  <a:srgbClr val="0070C0"/>
                </a:solidFill>
              </a:rPr>
              <a:t>oncogenic</a:t>
            </a:r>
            <a:r>
              <a:rPr lang="en-US" sz="2400" b="1" dirty="0" smtClean="0">
                <a:solidFill>
                  <a:srgbClr val="0070C0"/>
                </a:solidFill>
              </a:rPr>
              <a:t> viruses”</a:t>
            </a:r>
            <a:r>
              <a:rPr lang="en-US" sz="2400" dirty="0" smtClean="0"/>
              <a:t> can even cause cancers </a:t>
            </a:r>
            <a:r>
              <a:rPr lang="en-US" sz="2400" b="1" dirty="0" smtClean="0">
                <a:solidFill>
                  <a:srgbClr val="0070C0"/>
                </a:solidFill>
              </a:rPr>
              <a:t>e.g.</a:t>
            </a:r>
            <a:r>
              <a:rPr lang="en-US" sz="2400" dirty="0" smtClean="0"/>
              <a:t> leukemia, lymphoma..</a:t>
            </a:r>
          </a:p>
          <a:p>
            <a:r>
              <a:rPr lang="en-US" sz="2400" dirty="0" smtClean="0"/>
              <a:t>Virus particles can only be seen by an electron microscope.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Most viruses range in sizes from 10-300 nanometers.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Picture 3" descr="SEM vir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1184" y="5085184"/>
            <a:ext cx="1772816" cy="17728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773014" cy="356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Structure of Viruses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Structure of Viruses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pPr marL="457200" indent="-457200">
              <a:lnSpc>
                <a:spcPct val="80000"/>
              </a:lnSpc>
              <a:buAutoNum type="arabicParenR"/>
            </a:pPr>
            <a:r>
              <a:rPr lang="en-US" sz="2800" b="1" dirty="0" smtClean="0">
                <a:solidFill>
                  <a:srgbClr val="0070C0"/>
                </a:solidFill>
              </a:rPr>
              <a:t>Genome: </a:t>
            </a: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400" dirty="0" smtClean="0"/>
              <a:t>       The nucleic acid material containing the genetic information and its either DNA or RNA</a:t>
            </a:r>
            <a:r>
              <a:rPr lang="en-US" sz="2400" dirty="0"/>
              <a:t>.</a:t>
            </a:r>
            <a:endParaRPr lang="en-US" sz="2400" dirty="0" smtClean="0"/>
          </a:p>
          <a:p>
            <a:pPr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2)</a:t>
            </a:r>
            <a:r>
              <a:rPr lang="en-US" sz="2800" dirty="0" smtClean="0">
                <a:solidFill>
                  <a:srgbClr val="0070C0"/>
                </a:solidFill>
              </a:rPr>
              <a:t>  </a:t>
            </a:r>
            <a:r>
              <a:rPr lang="en-US" sz="2800" b="1" dirty="0" err="1" smtClean="0">
                <a:solidFill>
                  <a:srgbClr val="0070C0"/>
                </a:solidFill>
              </a:rPr>
              <a:t>Capsid</a:t>
            </a:r>
            <a:r>
              <a:rPr lang="en-US" sz="2800" dirty="0" smtClean="0">
                <a:solidFill>
                  <a:srgbClr val="0070C0"/>
                </a:solidFill>
              </a:rPr>
              <a:t>: 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/>
              <a:t>     A protein structure designed to protect the genome. It is composed of many small protein units called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capsomeres</a:t>
            </a:r>
            <a:r>
              <a:rPr lang="en-US" sz="2400" b="1" i="1" dirty="0" smtClean="0">
                <a:solidFill>
                  <a:srgbClr val="00B050"/>
                </a:solidFill>
              </a:rPr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folHlink"/>
                </a:solidFill>
              </a:rPr>
              <a:t>A complete virus particle, known as a virion is composed of a third structure:</a:t>
            </a:r>
          </a:p>
          <a:p>
            <a:pPr>
              <a:lnSpc>
                <a:spcPct val="80000"/>
              </a:lnSpc>
              <a:buNone/>
            </a:pPr>
            <a:endParaRPr lang="en-US" sz="2800" b="1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3) Envelope: </a:t>
            </a:r>
          </a:p>
          <a:p>
            <a:pPr>
              <a:lnSpc>
                <a:spcPct val="80000"/>
              </a:lnSpc>
              <a:buNone/>
            </a:pP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    </a:t>
            </a:r>
            <a:r>
              <a:rPr lang="en-US" sz="2400" dirty="0" smtClean="0"/>
              <a:t>A lipid </a:t>
            </a:r>
            <a:r>
              <a:rPr lang="en-US" sz="2400" dirty="0" err="1" smtClean="0"/>
              <a:t>bilayer</a:t>
            </a:r>
            <a:r>
              <a:rPr lang="en-US" sz="2400" dirty="0" smtClean="0"/>
              <a:t> membrane found in some viruses. It is derived from the host cell membrane or nuclear membrane and never made by the viruses themselves. 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B050"/>
                </a:solidFill>
              </a:rPr>
              <a:t>I-  Virus Genome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196752"/>
            <a:ext cx="8229600" cy="551723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/>
              <a:t>The genetic material of viruses can be</a:t>
            </a:r>
            <a:r>
              <a:rPr lang="en-US" sz="2400" dirty="0" smtClean="0">
                <a:solidFill>
                  <a:srgbClr val="FF3300"/>
                </a:solidFill>
              </a:rPr>
              <a:t> DNA or RNA</a:t>
            </a:r>
            <a:r>
              <a:rPr lang="en-US" sz="2400" dirty="0" smtClean="0"/>
              <a:t>, never both. DNA or RNA may be </a:t>
            </a:r>
            <a:r>
              <a:rPr lang="en-US" sz="2400" dirty="0" smtClean="0">
                <a:solidFill>
                  <a:srgbClr val="FF3300"/>
                </a:solidFill>
              </a:rPr>
              <a:t>single stranded (</a:t>
            </a:r>
            <a:r>
              <a:rPr lang="en-US" sz="2400" dirty="0" err="1" smtClean="0">
                <a:solidFill>
                  <a:srgbClr val="FF3300"/>
                </a:solidFill>
              </a:rPr>
              <a:t>ss</a:t>
            </a:r>
            <a:r>
              <a:rPr lang="en-US" sz="2400" dirty="0" smtClean="0">
                <a:solidFill>
                  <a:srgbClr val="FF3300"/>
                </a:solidFill>
              </a:rPr>
              <a:t>) or double stranded (</a:t>
            </a:r>
            <a:r>
              <a:rPr lang="en-US" sz="2400" dirty="0" err="1" smtClean="0">
                <a:solidFill>
                  <a:srgbClr val="FF3300"/>
                </a:solidFill>
              </a:rPr>
              <a:t>ds</a:t>
            </a:r>
            <a:r>
              <a:rPr lang="en-US" sz="2400" dirty="0" smtClean="0">
                <a:solidFill>
                  <a:srgbClr val="FF3300"/>
                </a:solidFill>
              </a:rPr>
              <a:t>).</a:t>
            </a:r>
            <a:r>
              <a:rPr lang="en-US" sz="2400" dirty="0" smtClean="0"/>
              <a:t> </a:t>
            </a:r>
            <a:r>
              <a:rPr lang="en-US" sz="2400" i="1" dirty="0" smtClean="0"/>
              <a:t>Viruses are the only from of live that have genes in RNA molecules.</a:t>
            </a:r>
            <a:endParaRPr lang="en-US" sz="2400" dirty="0" smtClean="0"/>
          </a:p>
          <a:p>
            <a:pPr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70C0"/>
                </a:solidFill>
              </a:rPr>
              <a:t>Viruses are classified into 4 types according to the type of nucleic acid they have: </a:t>
            </a:r>
            <a:r>
              <a:rPr lang="en-US" sz="2400" dirty="0" err="1" smtClean="0"/>
              <a:t>ssDNA</a:t>
            </a:r>
            <a:r>
              <a:rPr lang="en-US" sz="2400" dirty="0" smtClean="0"/>
              <a:t> viruses, </a:t>
            </a:r>
            <a:r>
              <a:rPr lang="en-US" sz="2400" dirty="0" err="1" smtClean="0"/>
              <a:t>ssRNA</a:t>
            </a:r>
            <a:r>
              <a:rPr lang="en-US" sz="2400" dirty="0" smtClean="0"/>
              <a:t> viruses, </a:t>
            </a:r>
            <a:r>
              <a:rPr lang="en-US" sz="2400" dirty="0" err="1" smtClean="0"/>
              <a:t>ds</a:t>
            </a:r>
            <a:r>
              <a:rPr lang="en-US" sz="2400" dirty="0" smtClean="0"/>
              <a:t> DNA viruses, and </a:t>
            </a:r>
            <a:r>
              <a:rPr lang="en-US" sz="2400" dirty="0" err="1" smtClean="0"/>
              <a:t>ds</a:t>
            </a:r>
            <a:r>
              <a:rPr lang="en-US" sz="2400" dirty="0" smtClean="0"/>
              <a:t> RNA viruses.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The most common forms of viral genomes found in nature are </a:t>
            </a:r>
            <a:r>
              <a:rPr lang="en-US" sz="2400" dirty="0" err="1" smtClean="0"/>
              <a:t>ssRNA</a:t>
            </a:r>
            <a:r>
              <a:rPr lang="en-US" sz="2400" dirty="0" smtClean="0"/>
              <a:t> then </a:t>
            </a:r>
            <a:r>
              <a:rPr lang="en-US" sz="2400" dirty="0" err="1" smtClean="0"/>
              <a:t>dsDNA</a:t>
            </a:r>
            <a:r>
              <a:rPr lang="en-US" sz="2400" dirty="0" smtClean="0"/>
              <a:t>. 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 Contains several genes that are responsible for the production of </a:t>
            </a:r>
            <a:r>
              <a:rPr lang="en-US" sz="2400" b="1" dirty="0" smtClean="0">
                <a:solidFill>
                  <a:srgbClr val="00B0F0"/>
                </a:solidFill>
              </a:rPr>
              <a:t>non-structural protein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(enzymes and regulatory proteins) and </a:t>
            </a:r>
            <a:r>
              <a:rPr lang="en-US" sz="2400" b="1" dirty="0" smtClean="0">
                <a:solidFill>
                  <a:srgbClr val="00B0F0"/>
                </a:solidFill>
              </a:rPr>
              <a:t>structural proteins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(proteins incorporated in the structure of the progeny virus)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II. </a:t>
            </a:r>
            <a:r>
              <a:rPr lang="en-US" b="1" dirty="0" err="1" smtClean="0">
                <a:solidFill>
                  <a:srgbClr val="00B050"/>
                </a:solidFill>
              </a:rPr>
              <a:t>Capsid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The protein coat inclosing the genome.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The </a:t>
            </a:r>
            <a:r>
              <a:rPr lang="en-US" sz="2400" dirty="0" err="1" smtClean="0"/>
              <a:t>capsid</a:t>
            </a:r>
            <a:r>
              <a:rPr lang="en-US" sz="2400" dirty="0" smtClean="0"/>
              <a:t> is designed to give shape, size, and protect the virus nucleic acid from environmental damage.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/>
              <a:t>Capsid</a:t>
            </a:r>
            <a:r>
              <a:rPr lang="en-US" sz="2400" dirty="0" smtClean="0"/>
              <a:t> and Nucleic Acid are called “</a:t>
            </a:r>
            <a:r>
              <a:rPr lang="en-US" sz="2400" dirty="0" err="1" smtClean="0"/>
              <a:t>neocleocapsid</a:t>
            </a:r>
            <a:r>
              <a:rPr lang="en-US" sz="2400" dirty="0" smtClean="0"/>
              <a:t>” or “naked virus”.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b="1" dirty="0" err="1" smtClean="0">
                <a:solidFill>
                  <a:srgbClr val="00B050"/>
                </a:solidFill>
              </a:rPr>
              <a:t>Capsids</a:t>
            </a:r>
            <a:r>
              <a:rPr lang="en-US" sz="2400" b="1" dirty="0" smtClean="0">
                <a:solidFill>
                  <a:srgbClr val="00B050"/>
                </a:solidFill>
              </a:rPr>
              <a:t> of viruses have different shapes and symmetry. They can be: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Helical:</a:t>
            </a:r>
            <a:r>
              <a:rPr lang="en-US" sz="2400" dirty="0" smtClean="0"/>
              <a:t> coiled tubes.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Polyhedral:</a:t>
            </a:r>
            <a:r>
              <a:rPr lang="en-US" sz="2400" dirty="0" smtClean="0"/>
              <a:t> many sided.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Bullet shaped.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Spherical.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</a:rPr>
              <a:t>Complex:</a:t>
            </a:r>
            <a:r>
              <a:rPr lang="en-US" sz="2400" dirty="0" smtClean="0"/>
              <a:t> combination of shapes.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Viral-Typ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3348"/>
          <a:stretch>
            <a:fillRect/>
          </a:stretch>
        </p:blipFill>
        <p:spPr>
          <a:xfrm>
            <a:off x="145638" y="548680"/>
            <a:ext cx="8788165" cy="597666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llet vir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6436" y="194000"/>
            <a:ext cx="3673916" cy="2730944"/>
          </a:xfrm>
          <a:prstGeom prst="rect">
            <a:avLst/>
          </a:prstGeom>
        </p:spPr>
      </p:pic>
      <p:pic>
        <p:nvPicPr>
          <p:cNvPr id="3" name="Picture 2" descr="helical vir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76672"/>
            <a:ext cx="3517900" cy="2806700"/>
          </a:xfrm>
          <a:prstGeom prst="rect">
            <a:avLst/>
          </a:prstGeom>
        </p:spPr>
      </p:pic>
      <p:pic>
        <p:nvPicPr>
          <p:cNvPr id="4" name="Picture 3" descr="polyhedral.jpg"/>
          <p:cNvPicPr>
            <a:picLocks noChangeAspect="1"/>
          </p:cNvPicPr>
          <p:nvPr/>
        </p:nvPicPr>
        <p:blipFill>
          <a:blip r:embed="rId4" cstate="print"/>
          <a:srcRect t="14427"/>
          <a:stretch>
            <a:fillRect/>
          </a:stretch>
        </p:blipFill>
        <p:spPr>
          <a:xfrm>
            <a:off x="1331640" y="3068959"/>
            <a:ext cx="2880320" cy="3587607"/>
          </a:xfrm>
          <a:prstGeom prst="rect">
            <a:avLst/>
          </a:prstGeom>
        </p:spPr>
      </p:pic>
      <p:pic>
        <p:nvPicPr>
          <p:cNvPr id="5" name="Picture 4" descr="spherical viru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2996952"/>
            <a:ext cx="3304034" cy="33040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32240" y="177281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Bullet-shaped Virus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7089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Helical Virus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88224" y="609329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Spherical Virus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59832" y="623731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Polyhedral Virus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1726</Words>
  <Application>Microsoft Office PowerPoint</Application>
  <PresentationFormat>On-screen Show (4:3)</PresentationFormat>
  <Paragraphs>200</Paragraphs>
  <Slides>29</Slides>
  <Notes>10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Viruses</vt:lpstr>
      <vt:lpstr>History</vt:lpstr>
      <vt:lpstr>Introduction</vt:lpstr>
      <vt:lpstr>Slide 4</vt:lpstr>
      <vt:lpstr>Structure of Viruses</vt:lpstr>
      <vt:lpstr>I-  Virus Genome</vt:lpstr>
      <vt:lpstr>II. Capsid</vt:lpstr>
      <vt:lpstr>Slide 8</vt:lpstr>
      <vt:lpstr>Slide 9</vt:lpstr>
      <vt:lpstr>III. Envelope</vt:lpstr>
      <vt:lpstr>Classification of Viruses</vt:lpstr>
      <vt:lpstr>Replication of Viruses</vt:lpstr>
      <vt:lpstr>Replication of Viruses: the early phase</vt:lpstr>
      <vt:lpstr>Penetration Step</vt:lpstr>
      <vt:lpstr>Replication of Viruses: the Eclipse phase</vt:lpstr>
      <vt:lpstr>Release of Enveloped Virus</vt:lpstr>
      <vt:lpstr>Slide 17</vt:lpstr>
      <vt:lpstr>Slide 18</vt:lpstr>
      <vt:lpstr>Slide 19</vt:lpstr>
      <vt:lpstr>Cell Response to Viral Infection</vt:lpstr>
      <vt:lpstr>Slide 21</vt:lpstr>
      <vt:lpstr>Slide 22</vt:lpstr>
      <vt:lpstr>Slide 23</vt:lpstr>
      <vt:lpstr>Herpes Virus</vt:lpstr>
      <vt:lpstr>β-Herpes Virinae</vt:lpstr>
      <vt:lpstr>        γ-Herpes Virinae</vt:lpstr>
      <vt:lpstr>Slide 27</vt:lpstr>
      <vt:lpstr>Influenza virus</vt:lpstr>
      <vt:lpstr>Prevention of Viral Infections: Vaccines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Viruses</dc:title>
  <dc:creator>Windows User</dc:creator>
  <cp:lastModifiedBy>basmah</cp:lastModifiedBy>
  <cp:revision>181</cp:revision>
  <dcterms:created xsi:type="dcterms:W3CDTF">2010-10-08T11:58:01Z</dcterms:created>
  <dcterms:modified xsi:type="dcterms:W3CDTF">2011-02-20T05:04:21Z</dcterms:modified>
</cp:coreProperties>
</file>