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0"/>
  </p:notesMasterIdLst>
  <p:sldIdLst>
    <p:sldId id="323" r:id="rId2"/>
    <p:sldId id="285" r:id="rId3"/>
    <p:sldId id="287" r:id="rId4"/>
    <p:sldId id="348" r:id="rId5"/>
    <p:sldId id="349" r:id="rId6"/>
    <p:sldId id="350" r:id="rId7"/>
    <p:sldId id="351" r:id="rId8"/>
    <p:sldId id="352" r:id="rId9"/>
    <p:sldId id="354" r:id="rId10"/>
    <p:sldId id="355" r:id="rId11"/>
    <p:sldId id="356" r:id="rId12"/>
    <p:sldId id="357" r:id="rId13"/>
    <p:sldId id="362" r:id="rId14"/>
    <p:sldId id="364" r:id="rId15"/>
    <p:sldId id="361" r:id="rId16"/>
    <p:sldId id="360" r:id="rId17"/>
    <p:sldId id="290" r:id="rId18"/>
    <p:sldId id="358" r:id="rId19"/>
    <p:sldId id="359" r:id="rId20"/>
    <p:sldId id="365" r:id="rId21"/>
    <p:sldId id="288" r:id="rId22"/>
    <p:sldId id="366" r:id="rId23"/>
    <p:sldId id="268" r:id="rId24"/>
    <p:sldId id="324" r:id="rId25"/>
    <p:sldId id="325" r:id="rId26"/>
    <p:sldId id="326" r:id="rId27"/>
    <p:sldId id="327" r:id="rId28"/>
    <p:sldId id="291" r:id="rId29"/>
    <p:sldId id="328" r:id="rId30"/>
    <p:sldId id="329" r:id="rId31"/>
    <p:sldId id="330" r:id="rId32"/>
    <p:sldId id="367" r:id="rId33"/>
    <p:sldId id="331" r:id="rId34"/>
    <p:sldId id="368" r:id="rId35"/>
    <p:sldId id="292" r:id="rId36"/>
    <p:sldId id="332" r:id="rId37"/>
    <p:sldId id="333" r:id="rId38"/>
    <p:sldId id="334" r:id="rId39"/>
    <p:sldId id="369" r:id="rId40"/>
    <p:sldId id="370" r:id="rId41"/>
    <p:sldId id="335" r:id="rId42"/>
    <p:sldId id="371" r:id="rId43"/>
    <p:sldId id="336" r:id="rId44"/>
    <p:sldId id="372" r:id="rId45"/>
    <p:sldId id="373" r:id="rId46"/>
    <p:sldId id="337" r:id="rId47"/>
    <p:sldId id="338" r:id="rId48"/>
    <p:sldId id="374" r:id="rId49"/>
    <p:sldId id="375" r:id="rId50"/>
    <p:sldId id="376" r:id="rId51"/>
    <p:sldId id="377" r:id="rId52"/>
    <p:sldId id="378" r:id="rId53"/>
    <p:sldId id="343" r:id="rId54"/>
    <p:sldId id="341" r:id="rId55"/>
    <p:sldId id="379" r:id="rId56"/>
    <p:sldId id="380" r:id="rId57"/>
    <p:sldId id="345" r:id="rId58"/>
    <p:sldId id="346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0" autoAdjust="0"/>
    <p:restoredTop sz="94444" autoAdjust="0"/>
  </p:normalViewPr>
  <p:slideViewPr>
    <p:cSldViewPr snapToGrid="0">
      <p:cViewPr varScale="1">
        <p:scale>
          <a:sx n="91" d="100"/>
          <a:sy n="91" d="100"/>
        </p:scale>
        <p:origin x="-91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D3728-58ED-449B-B477-2097A9C731FD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E9AE0-1E79-462C-94C4-FAF6B008A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2391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997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3692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885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8331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2640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330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462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643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4178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738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363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EA668-8D4D-46C9-A7C2-F3561BF37608}" type="datetimeFigureOut">
              <a:rPr lang="en-US" smtClean="0"/>
              <a:pPr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74BF2-3C04-4AB9-BE52-D173019A91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921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fac.ksu.edu.sa/melnewehy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0.png"/><Relationship Id="rId7" Type="http://schemas.openxmlformats.org/officeDocument/2006/relationships/image" Target="../media/image24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emf"/><Relationship Id="rId5" Type="http://schemas.openxmlformats.org/officeDocument/2006/relationships/image" Target="../media/image22.png"/><Relationship Id="rId10" Type="http://schemas.openxmlformats.org/officeDocument/2006/relationships/image" Target="../media/image27.emf"/><Relationship Id="rId4" Type="http://schemas.openxmlformats.org/officeDocument/2006/relationships/image" Target="../media/image21.png"/><Relationship Id="rId9" Type="http://schemas.openxmlformats.org/officeDocument/2006/relationships/image" Target="../media/image26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24500" y="3257602"/>
            <a:ext cx="20521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B050"/>
                </a:solidFill>
                <a:latin typeface="Lucida Bright" panose="02040602050505020304" pitchFamily="18" charset="0"/>
              </a:rPr>
              <a:t>CHEM 101</a:t>
            </a:r>
          </a:p>
          <a:p>
            <a:pPr algn="ctr"/>
            <a:r>
              <a:rPr lang="en-US" sz="2000" b="1" dirty="0">
                <a:solidFill>
                  <a:srgbClr val="00B050"/>
                </a:solidFill>
                <a:latin typeface="Lucida Bright" panose="02040602050505020304" pitchFamily="18" charset="0"/>
              </a:rPr>
              <a:t>(3+1+0)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77012" y="4453898"/>
            <a:ext cx="50674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2">
                    <a:lumMod val="10000"/>
                  </a:schemeClr>
                </a:solidFill>
                <a:latin typeface="Lucida Calligraphy" panose="03010101010101010101" pitchFamily="66" charset="0"/>
              </a:rPr>
              <a:t>Dr. Mohamed El-</a:t>
            </a:r>
            <a:r>
              <a:rPr lang="en-US" sz="2800" b="1" dirty="0" err="1">
                <a:solidFill>
                  <a:schemeClr val="bg2">
                    <a:lumMod val="10000"/>
                  </a:schemeClr>
                </a:solidFill>
                <a:latin typeface="Lucida Calligraphy" panose="03010101010101010101" pitchFamily="66" charset="0"/>
              </a:rPr>
              <a:t>Newehy</a:t>
            </a:r>
            <a:endParaRPr lang="en-US" sz="2800" b="1" dirty="0">
              <a:solidFill>
                <a:schemeClr val="bg2">
                  <a:lumMod val="10000"/>
                </a:schemeClr>
              </a:solidFill>
              <a:latin typeface="Lucida Calligraphy" panose="03010101010101010101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63925" y="5044823"/>
            <a:ext cx="4577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hlinkClick r:id="rId2"/>
              </a:rPr>
              <a:t>http://fac.ksu.edu.sa/melnewehy</a:t>
            </a:r>
            <a:r>
              <a:rPr lang="en-US" sz="2400" b="1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00035" y="1830473"/>
            <a:ext cx="6101094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  <a:latin typeface="Footlight MT Light" panose="0204060206030A020304" pitchFamily="18" charset="0"/>
              </a:rPr>
              <a:t>General Chemistry</a:t>
            </a:r>
          </a:p>
        </p:txBody>
      </p:sp>
      <p:pic>
        <p:nvPicPr>
          <p:cNvPr id="8" name="Picture 2" descr="http://medicalcity.ksu.edu.sa/images/uploads/news/KSU_BackgroundLogo_(2).png"/>
          <p:cNvPicPr>
            <a:picLocks noChangeAspect="1" noChangeArrowheads="1"/>
          </p:cNvPicPr>
          <p:nvPr/>
        </p:nvPicPr>
        <p:blipFill>
          <a:blip r:embed="rId3" cstate="print"/>
          <a:srcRect l="16842" t="20000" r="13684" b="28000"/>
          <a:stretch>
            <a:fillRect/>
          </a:stretch>
        </p:blipFill>
        <p:spPr bwMode="auto">
          <a:xfrm>
            <a:off x="7219950" y="47625"/>
            <a:ext cx="1885950" cy="742950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39950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2212" y="1248607"/>
            <a:ext cx="86760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It was suggested by Marie Curie.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Radioactivity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- spontaneous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emission of particles and/or radiation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Radioactive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- any element that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spontaneously emits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radiation.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Radioactivity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4795" y="3727238"/>
            <a:ext cx="8230847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0188" indent="-230188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Highly energetic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radiation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penetrated matter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darkened covered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photographic plates, and caused a variety of substances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 fluoresce.</a:t>
            </a:r>
          </a:p>
          <a:p>
            <a:pPr marL="230188" indent="-230188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These rays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could not be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deflected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magnet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they could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not contain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charged particles as cathode rays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do.</a:t>
            </a:r>
          </a:p>
          <a:p>
            <a:pPr marL="230188" indent="-230188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Röntgen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called them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rays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because their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nature was not known.</a:t>
            </a:r>
          </a:p>
        </p:txBody>
      </p:sp>
      <p:sp>
        <p:nvSpPr>
          <p:cNvPr id="6" name="Rectangle 5"/>
          <p:cNvSpPr/>
          <p:nvPr/>
        </p:nvSpPr>
        <p:spPr>
          <a:xfrm>
            <a:off x="192212" y="2680859"/>
            <a:ext cx="8676015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Röntgen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noticed that cathode rays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caused glass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metals to emit very unusual rays.</a:t>
            </a:r>
          </a:p>
        </p:txBody>
      </p:sp>
    </p:spTree>
    <p:extLst>
      <p:ext uri="{BB962C8B-B14F-4D97-AF65-F5344CB8AC3E}">
        <p14:creationId xmlns:p14="http://schemas.microsoft.com/office/powerpoint/2010/main" xmlns="" val="404119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4231" y="2319025"/>
            <a:ext cx="4573425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the three are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deflected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by oppositely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charged metal plates. </a:t>
            </a:r>
          </a:p>
          <a:p>
            <a:pPr marL="685800" indent="-223838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Alpha (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rays </a:t>
            </a:r>
            <a:r>
              <a:rPr 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particles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positively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charged particles,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and are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deflected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by the positively charged plate.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223838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Beta (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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rays</a:t>
            </a:r>
            <a:r>
              <a:rPr 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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particles</a:t>
            </a:r>
            <a:r>
              <a:rPr lang="en-U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electrons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and are deflected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by the negatively charged plate. 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 algn="just"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Gamma (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en-US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rays;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high-energy rays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algn="just">
              <a:lnSpc>
                <a:spcPct val="150000"/>
              </a:lnSpc>
            </a:pP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Like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X rays,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rays have no charge 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are not affected by an external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2411" y="2474882"/>
            <a:ext cx="4147974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2543" y="1175710"/>
            <a:ext cx="8747842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types of rays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are produced by the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decay,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or breakdown, of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radioactive substances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such as uranium. 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Radioactivity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61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513602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Proton and the Nucleus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4350" y="1095909"/>
            <a:ext cx="87756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By the early 1900s, two features of atoms had become clear: </a:t>
            </a:r>
            <a:r>
              <a:rPr lang="en-US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contain </a:t>
            </a:r>
            <a:r>
              <a:rPr lang="en-US" sz="2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electrons, and </a:t>
            </a:r>
            <a:r>
              <a:rPr lang="en-US" sz="2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are electrically neutral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maintain electric neutrality,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an atom must 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contain an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equal number of positive and negative charges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5" name="Rectangle 4"/>
          <p:cNvSpPr/>
          <p:nvPr/>
        </p:nvSpPr>
        <p:spPr>
          <a:xfrm>
            <a:off x="444864" y="3995678"/>
            <a:ext cx="46177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uniform, positive sphere of matter in which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electrons are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embedded like raisins in 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cake.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so-called “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plum-pudding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model was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accepted theory for a number of years.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005" y="3859233"/>
            <a:ext cx="2867344" cy="2924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884352" y="3392971"/>
            <a:ext cx="3226653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00B050"/>
                </a:solidFill>
                <a:latin typeface="Arial" charset="0"/>
              </a:rPr>
              <a:t>Thomson’s Model</a:t>
            </a:r>
          </a:p>
        </p:txBody>
      </p:sp>
    </p:spTree>
    <p:extLst>
      <p:ext uri="{BB962C8B-B14F-4D97-AF65-F5344CB8AC3E}">
        <p14:creationId xmlns:p14="http://schemas.microsoft.com/office/powerpoint/2010/main" xmlns="" val="275454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513602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Proton and the Nucleus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2218523" y="1722892"/>
            <a:ext cx="4508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400" dirty="0"/>
              <a:t>(1908 Nobel Prize in Chemistry)</a:t>
            </a: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2370894" y="1239137"/>
            <a:ext cx="38366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rgbClr val="00B050"/>
                </a:solidFill>
              </a:rPr>
              <a:t>Rutherford’s Experiment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02919" y="5757606"/>
            <a:ext cx="771747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6075" indent="-346075">
              <a:buFontTx/>
              <a:buAutoNum type="arabicPeriod"/>
            </a:pPr>
            <a:r>
              <a:rPr lang="en-US" altLang="en-US" sz="2000" dirty="0">
                <a:solidFill>
                  <a:srgbClr val="CC0000"/>
                </a:solidFill>
                <a:latin typeface="Arial" charset="0"/>
              </a:rPr>
              <a:t>atoms positive charge is concentrated in the </a:t>
            </a:r>
            <a:r>
              <a:rPr lang="en-US" altLang="en-US" sz="2000" dirty="0" smtClean="0">
                <a:solidFill>
                  <a:srgbClr val="CC0000"/>
                </a:solidFill>
                <a:latin typeface="Arial" charset="0"/>
              </a:rPr>
              <a:t>nucleus</a:t>
            </a:r>
          </a:p>
          <a:p>
            <a:pPr marL="346075" indent="-346075">
              <a:buFontTx/>
              <a:buAutoNum type="arabicPeriod"/>
            </a:pPr>
            <a:r>
              <a:rPr lang="en-US" altLang="en-US" sz="2000" dirty="0" smtClean="0">
                <a:latin typeface="Arial" charset="0"/>
              </a:rPr>
              <a:t>proton </a:t>
            </a:r>
            <a:r>
              <a:rPr lang="en-US" altLang="en-US" sz="2000" dirty="0">
                <a:latin typeface="Arial" charset="0"/>
              </a:rPr>
              <a:t>(p) has opposite (+) charge of electron </a:t>
            </a:r>
            <a:r>
              <a:rPr lang="en-US" altLang="en-US" sz="2000" dirty="0" smtClean="0">
                <a:latin typeface="Arial" charset="0"/>
              </a:rPr>
              <a:t>(-)</a:t>
            </a:r>
          </a:p>
          <a:p>
            <a:pPr marL="346075" indent="-346075">
              <a:buFontTx/>
              <a:buAutoNum type="arabicPeriod"/>
            </a:pPr>
            <a:r>
              <a:rPr lang="en-US" altLang="en-US" sz="2000" dirty="0" smtClean="0">
                <a:latin typeface="Arial" charset="0"/>
              </a:rPr>
              <a:t>mass </a:t>
            </a:r>
            <a:r>
              <a:rPr lang="en-US" altLang="en-US" sz="2000" dirty="0">
                <a:latin typeface="Arial" charset="0"/>
              </a:rPr>
              <a:t>of p is 1840 x mass of e</a:t>
            </a:r>
            <a:r>
              <a:rPr lang="en-US" altLang="en-US" sz="2000" baseline="30000" dirty="0">
                <a:latin typeface="Arial" charset="0"/>
              </a:rPr>
              <a:t>-</a:t>
            </a:r>
            <a:r>
              <a:rPr lang="en-US" altLang="en-US" sz="2000" dirty="0">
                <a:latin typeface="Arial" charset="0"/>
              </a:rPr>
              <a:t> (1.67 x 10</a:t>
            </a:r>
            <a:r>
              <a:rPr lang="en-US" altLang="en-US" sz="2000" baseline="30000" dirty="0">
                <a:latin typeface="Arial" charset="0"/>
              </a:rPr>
              <a:t>-24</a:t>
            </a:r>
            <a:r>
              <a:rPr lang="en-US" altLang="en-US" sz="2000" dirty="0">
                <a:latin typeface="Arial" charset="0"/>
              </a:rPr>
              <a:t> g)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4870409" y="4839193"/>
            <a:ext cx="341144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 typeface="Symbol" pitchFamily="18" charset="2"/>
              <a:buChar char="a"/>
            </a:pPr>
            <a:r>
              <a:rPr lang="en-US" altLang="en-US" dirty="0">
                <a:latin typeface="Times New Roman" charset="0"/>
              </a:rPr>
              <a:t> </a:t>
            </a:r>
            <a:r>
              <a:rPr lang="en-US" altLang="en-US" dirty="0"/>
              <a:t>particle velocity ~ 1.4 x 10</a:t>
            </a:r>
            <a:r>
              <a:rPr lang="en-US" altLang="en-US" baseline="30000" dirty="0"/>
              <a:t>7</a:t>
            </a:r>
            <a:r>
              <a:rPr lang="en-US" altLang="en-US" dirty="0"/>
              <a:t> m/s</a:t>
            </a:r>
          </a:p>
          <a:p>
            <a:pPr>
              <a:buFont typeface="Symbol" pitchFamily="18" charset="2"/>
              <a:buNone/>
            </a:pPr>
            <a:r>
              <a:rPr lang="en-US" altLang="en-US" dirty="0"/>
              <a:t>(~5% speed of light)</a:t>
            </a: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28" y="2224543"/>
            <a:ext cx="4681413" cy="26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2701" y="2224543"/>
            <a:ext cx="3333064" cy="2606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7039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utoUpdateAnimBg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513602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Proton and the Nucleus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1488029"/>
            <a:ext cx="86292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2317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Most of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atom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must be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empty space.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algn="just">
              <a:lnSpc>
                <a:spcPct val="150000"/>
              </a:lnSpc>
            </a:pP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explains why the majority of a particles passed through the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gold foil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with little or no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deflection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1775" indent="-2317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atom’s positive charges,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are all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concentrated in the </a:t>
            </a:r>
            <a:r>
              <a:rPr lang="en-US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nucleus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which is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a dense central core within the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atom.</a:t>
            </a:r>
          </a:p>
          <a:p>
            <a:pPr marL="231775" indent="-2317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Whenever an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particle came close to a nucleus in the scattering experiment,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large repulsive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force and therefore a large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deflection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2575" indent="-28257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positively charged particles in the nucleus are called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047369" y="1154610"/>
            <a:ext cx="52605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2800" b="1" dirty="0">
                <a:solidFill>
                  <a:srgbClr val="00B050"/>
                </a:solidFill>
              </a:rPr>
              <a:t>Rutherford’s Model of </a:t>
            </a:r>
            <a:r>
              <a:rPr lang="en-US" altLang="en-US" sz="2800" b="1" dirty="0" smtClean="0">
                <a:solidFill>
                  <a:srgbClr val="00B050"/>
                </a:solidFill>
              </a:rPr>
              <a:t>the </a:t>
            </a:r>
            <a:r>
              <a:rPr lang="en-US" altLang="en-US" sz="2800" b="1" dirty="0">
                <a:solidFill>
                  <a:srgbClr val="00B050"/>
                </a:solidFill>
              </a:rPr>
              <a:t>Atom</a:t>
            </a:r>
          </a:p>
        </p:txBody>
      </p:sp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2133" y="5200546"/>
            <a:ext cx="2627809" cy="1594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4636161" y="5383794"/>
            <a:ext cx="4168205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57150" cmpd="thinThick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en-US" dirty="0"/>
              <a:t>       atomic radius ~ 100 pm = 1 x 10</a:t>
            </a:r>
            <a:r>
              <a:rPr lang="en-US" altLang="en-US" baseline="30000" dirty="0"/>
              <a:t>-10</a:t>
            </a:r>
            <a:r>
              <a:rPr lang="en-US" altLang="en-US" dirty="0"/>
              <a:t> m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en-US" dirty="0"/>
              <a:t>nuclear radius ~ 5 x 10</a:t>
            </a:r>
            <a:r>
              <a:rPr lang="en-US" altLang="en-US" baseline="30000" dirty="0"/>
              <a:t>-3</a:t>
            </a:r>
            <a:r>
              <a:rPr lang="en-US" altLang="en-US" dirty="0"/>
              <a:t> pm = 5 x 10</a:t>
            </a:r>
            <a:r>
              <a:rPr lang="en-US" altLang="en-US" baseline="30000" dirty="0"/>
              <a:t>-15</a:t>
            </a:r>
            <a:r>
              <a:rPr lang="en-US" altLang="en-US" dirty="0"/>
              <a:t> m</a:t>
            </a:r>
          </a:p>
        </p:txBody>
      </p:sp>
    </p:spTree>
    <p:extLst>
      <p:ext uri="{BB962C8B-B14F-4D97-AF65-F5344CB8AC3E}">
        <p14:creationId xmlns:p14="http://schemas.microsoft.com/office/powerpoint/2010/main" xmlns="" val="155266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237573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sng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The Neutron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499781" y="920424"/>
            <a:ext cx="635575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US" altLang="en-US" sz="2800" b="1" kern="0" dirty="0" smtClean="0">
                <a:solidFill>
                  <a:srgbClr val="00B050"/>
                </a:solidFill>
                <a:latin typeface="+mn-lt"/>
              </a:rPr>
              <a:t>Chadwick’s Experiment (1932)</a:t>
            </a:r>
            <a:br>
              <a:rPr lang="en-US" altLang="en-US" sz="2800" b="1" kern="0" dirty="0" smtClean="0">
                <a:solidFill>
                  <a:srgbClr val="00B050"/>
                </a:solidFill>
                <a:latin typeface="+mn-lt"/>
              </a:rPr>
            </a:br>
            <a:r>
              <a:rPr lang="en-US" altLang="en-US" sz="2000" kern="0" dirty="0" smtClean="0">
                <a:solidFill>
                  <a:schemeClr val="tx1"/>
                </a:solidFill>
                <a:latin typeface="+mn-lt"/>
              </a:rPr>
              <a:t>(1935 Noble Prize in Physics)</a:t>
            </a:r>
            <a:endParaRPr lang="en-US" altLang="en-US" sz="3600" kern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2814273" y="4822023"/>
            <a:ext cx="3903437" cy="1231106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H atoms - 1 p; He atoms - 2 p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mass He/mass H should = 2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measured mass He/mass H = 4</a:t>
            </a:r>
            <a:endParaRPr kumimoji="0" lang="en-US" altLang="en-US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2751077" y="6150114"/>
            <a:ext cx="424754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lang="en-US" altLang="en-US" sz="2000" dirty="0">
                <a:solidFill>
                  <a:srgbClr val="CC0000"/>
                </a:solidFill>
                <a:latin typeface="Arial" charset="0"/>
              </a:rPr>
              <a:t>neutron (n) is neutral (charge = 0)</a:t>
            </a:r>
          </a:p>
          <a:p>
            <a:pPr eaLnBrk="0" fontAlgn="base" hangingPunct="0"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n mass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  <a:cs typeface="Times New Roman" charset="0"/>
              </a:rPr>
              <a:t>~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p mass = 1.67 x 10</a:t>
            </a:r>
            <a:r>
              <a:rPr lang="en-US" altLang="en-US" sz="2000" baseline="30000" dirty="0">
                <a:solidFill>
                  <a:srgbClr val="000000"/>
                </a:solidFill>
                <a:latin typeface="Arial" charset="0"/>
              </a:rPr>
              <a:t>-24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5314" y="1674372"/>
            <a:ext cx="889508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When a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thin sheet of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beryllium was bombarded with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 particles, a very high-energy radiation similar to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rays was emitted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metal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Later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experiments showed that the rays actually consisted of a third type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subatomic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particles, which Chadwick named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neutrons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electrically </a:t>
            </a:r>
            <a:r>
              <a:rPr lang="en-US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neutral particles having a mass slightly greater than that of protons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72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657311"/>
            <a:ext cx="237573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Neutron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333500" y="5376904"/>
            <a:ext cx="647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CC0000"/>
                </a:solidFill>
                <a:latin typeface="Arial" charset="0"/>
              </a:rPr>
              <a:t>mass p </a:t>
            </a:r>
            <a:r>
              <a:rPr lang="en-US" altLang="en-US" sz="3200">
                <a:solidFill>
                  <a:srgbClr val="CC0000"/>
                </a:solidFill>
                <a:latin typeface="Arial" charset="0"/>
                <a:cs typeface="Arial" charset="0"/>
              </a:rPr>
              <a:t>≈</a:t>
            </a:r>
            <a:r>
              <a:rPr lang="en-US" altLang="en-US" sz="3200">
                <a:solidFill>
                  <a:srgbClr val="CC0000"/>
                </a:solidFill>
                <a:latin typeface="Arial" charset="0"/>
              </a:rPr>
              <a:t> mass n </a:t>
            </a: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≈</a:t>
            </a:r>
            <a:r>
              <a:rPr lang="en-US" altLang="en-US" sz="3200">
                <a:solidFill>
                  <a:srgbClr val="CC0000"/>
                </a:solidFill>
                <a:latin typeface="Arial" charset="0"/>
              </a:rPr>
              <a:t> 1840 x mass e</a:t>
            </a:r>
            <a:r>
              <a:rPr lang="en-US" altLang="en-US" sz="3200" baseline="30000">
                <a:solidFill>
                  <a:srgbClr val="CC0000"/>
                </a:solidFill>
                <a:latin typeface="Arial" charset="0"/>
              </a:rPr>
              <a:t>-</a:t>
            </a: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28074"/>
            <a:ext cx="9144000" cy="324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2558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83520" y="48371"/>
            <a:ext cx="7558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Number, Mass Number and Isotopes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52" name="Text Box 2"/>
          <p:cNvSpPr txBox="1">
            <a:spLocks noChangeArrowheads="1"/>
          </p:cNvSpPr>
          <p:nvPr/>
        </p:nvSpPr>
        <p:spPr bwMode="auto">
          <a:xfrm>
            <a:off x="187325" y="856457"/>
            <a:ext cx="8991600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Atomic number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(Z)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= number of protons in nucleus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i="1" dirty="0">
                <a:solidFill>
                  <a:srgbClr val="000000"/>
                </a:solidFill>
                <a:latin typeface="Arial" charset="0"/>
              </a:rPr>
              <a:t>  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Mass number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(A)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= number of protons + number of neutrons 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                                =  atomic number (Z) + number of neutrons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Isotopes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are atoms of the same element (X) with different numbers of neutrons in their nuclei</a:t>
            </a:r>
          </a:p>
        </p:txBody>
      </p:sp>
      <p:grpSp>
        <p:nvGrpSpPr>
          <p:cNvPr id="53" name="Group 3"/>
          <p:cNvGrpSpPr>
            <a:grpSpLocks/>
          </p:cNvGrpSpPr>
          <p:nvPr/>
        </p:nvGrpSpPr>
        <p:grpSpPr bwMode="auto">
          <a:xfrm>
            <a:off x="4176713" y="3596281"/>
            <a:ext cx="750887" cy="814388"/>
            <a:chOff x="2657" y="1807"/>
            <a:chExt cx="473" cy="513"/>
          </a:xfrm>
        </p:grpSpPr>
        <p:sp>
          <p:nvSpPr>
            <p:cNvPr id="54" name="Text Box 4"/>
            <p:cNvSpPr txBox="1">
              <a:spLocks noChangeArrowheads="1"/>
            </p:cNvSpPr>
            <p:nvPr/>
          </p:nvSpPr>
          <p:spPr bwMode="auto">
            <a:xfrm>
              <a:off x="2822" y="1851"/>
              <a:ext cx="30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3600">
                  <a:solidFill>
                    <a:srgbClr val="000000"/>
                  </a:solidFill>
                  <a:latin typeface="Arial" charset="0"/>
                </a:rPr>
                <a:t>X</a:t>
              </a:r>
            </a:p>
          </p:txBody>
        </p:sp>
        <p:sp>
          <p:nvSpPr>
            <p:cNvPr id="55" name="Text Box 5"/>
            <p:cNvSpPr txBox="1">
              <a:spLocks noChangeArrowheads="1"/>
            </p:cNvSpPr>
            <p:nvPr/>
          </p:nvSpPr>
          <p:spPr bwMode="auto">
            <a:xfrm>
              <a:off x="2657" y="1807"/>
              <a:ext cx="2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56" name="Text Box 6"/>
            <p:cNvSpPr txBox="1">
              <a:spLocks noChangeArrowheads="1"/>
            </p:cNvSpPr>
            <p:nvPr/>
          </p:nvSpPr>
          <p:spPr bwMode="auto">
            <a:xfrm>
              <a:off x="2679" y="2032"/>
              <a:ext cx="23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Z</a:t>
              </a:r>
            </a:p>
          </p:txBody>
        </p:sp>
      </p:grpSp>
      <p:grpSp>
        <p:nvGrpSpPr>
          <p:cNvPr id="57" name="Group 7"/>
          <p:cNvGrpSpPr>
            <a:grpSpLocks/>
          </p:cNvGrpSpPr>
          <p:nvPr/>
        </p:nvGrpSpPr>
        <p:grpSpPr bwMode="auto">
          <a:xfrm>
            <a:off x="2262187" y="4498753"/>
            <a:ext cx="4638675" cy="749300"/>
            <a:chOff x="1560" y="2303"/>
            <a:chExt cx="2922" cy="472"/>
          </a:xfrm>
        </p:grpSpPr>
        <p:grpSp>
          <p:nvGrpSpPr>
            <p:cNvPr id="58" name="Group 8"/>
            <p:cNvGrpSpPr>
              <a:grpSpLocks/>
            </p:cNvGrpSpPr>
            <p:nvPr/>
          </p:nvGrpSpPr>
          <p:grpSpPr bwMode="auto">
            <a:xfrm>
              <a:off x="1560" y="2303"/>
              <a:ext cx="434" cy="472"/>
              <a:chOff x="1560" y="2575"/>
              <a:chExt cx="434" cy="472"/>
            </a:xfrm>
          </p:grpSpPr>
          <p:sp>
            <p:nvSpPr>
              <p:cNvPr id="67" name="Text Box 9"/>
              <p:cNvSpPr txBox="1">
                <a:spLocks noChangeArrowheads="1"/>
              </p:cNvSpPr>
              <p:nvPr/>
            </p:nvSpPr>
            <p:spPr bwMode="auto">
              <a:xfrm>
                <a:off x="1670" y="2620"/>
                <a:ext cx="324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>
                    <a:solidFill>
                      <a:srgbClr val="000000"/>
                    </a:solidFill>
                    <a:latin typeface="Arial" charset="0"/>
                  </a:rPr>
                  <a:t>H</a:t>
                </a:r>
              </a:p>
            </p:txBody>
          </p:sp>
          <p:sp>
            <p:nvSpPr>
              <p:cNvPr id="68" name="Text Box 10"/>
              <p:cNvSpPr txBox="1">
                <a:spLocks noChangeArrowheads="1"/>
              </p:cNvSpPr>
              <p:nvPr/>
            </p:nvSpPr>
            <p:spPr bwMode="auto">
              <a:xfrm>
                <a:off x="1560" y="2575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1</a:t>
                </a:r>
              </a:p>
            </p:txBody>
          </p:sp>
          <p:sp>
            <p:nvSpPr>
              <p:cNvPr id="69" name="Text Box 11"/>
              <p:cNvSpPr txBox="1">
                <a:spLocks noChangeArrowheads="1"/>
              </p:cNvSpPr>
              <p:nvPr/>
            </p:nvSpPr>
            <p:spPr bwMode="auto">
              <a:xfrm>
                <a:off x="1560" y="2759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1</a:t>
                </a:r>
              </a:p>
            </p:txBody>
          </p:sp>
        </p:grpSp>
        <p:grpSp>
          <p:nvGrpSpPr>
            <p:cNvPr id="59" name="Group 12"/>
            <p:cNvGrpSpPr>
              <a:grpSpLocks/>
            </p:cNvGrpSpPr>
            <p:nvPr/>
          </p:nvGrpSpPr>
          <p:grpSpPr bwMode="auto">
            <a:xfrm>
              <a:off x="2406" y="2303"/>
              <a:ext cx="914" cy="472"/>
              <a:chOff x="1560" y="2575"/>
              <a:chExt cx="914" cy="472"/>
            </a:xfrm>
          </p:grpSpPr>
          <p:sp>
            <p:nvSpPr>
              <p:cNvPr id="64" name="Text Box 13"/>
              <p:cNvSpPr txBox="1">
                <a:spLocks noChangeArrowheads="1"/>
              </p:cNvSpPr>
              <p:nvPr/>
            </p:nvSpPr>
            <p:spPr bwMode="auto">
              <a:xfrm>
                <a:off x="1670" y="2619"/>
                <a:ext cx="804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 dirty="0">
                    <a:solidFill>
                      <a:srgbClr val="000000"/>
                    </a:solidFill>
                    <a:latin typeface="Arial" charset="0"/>
                  </a:rPr>
                  <a:t>H (D)</a:t>
                </a:r>
              </a:p>
            </p:txBody>
          </p:sp>
          <p:sp>
            <p:nvSpPr>
              <p:cNvPr id="65" name="Text Box 14"/>
              <p:cNvSpPr txBox="1">
                <a:spLocks noChangeArrowheads="1"/>
              </p:cNvSpPr>
              <p:nvPr/>
            </p:nvSpPr>
            <p:spPr bwMode="auto">
              <a:xfrm>
                <a:off x="1560" y="2575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2</a:t>
                </a:r>
              </a:p>
            </p:txBody>
          </p:sp>
          <p:sp>
            <p:nvSpPr>
              <p:cNvPr id="66" name="Text Box 15"/>
              <p:cNvSpPr txBox="1">
                <a:spLocks noChangeArrowheads="1"/>
              </p:cNvSpPr>
              <p:nvPr/>
            </p:nvSpPr>
            <p:spPr bwMode="auto">
              <a:xfrm>
                <a:off x="1560" y="2759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1</a:t>
                </a:r>
              </a:p>
            </p:txBody>
          </p:sp>
        </p:grpSp>
        <p:grpSp>
          <p:nvGrpSpPr>
            <p:cNvPr id="60" name="Group 16"/>
            <p:cNvGrpSpPr>
              <a:grpSpLocks/>
            </p:cNvGrpSpPr>
            <p:nvPr/>
          </p:nvGrpSpPr>
          <p:grpSpPr bwMode="auto">
            <a:xfrm>
              <a:off x="3600" y="2303"/>
              <a:ext cx="882" cy="472"/>
              <a:chOff x="1560" y="2575"/>
              <a:chExt cx="882" cy="472"/>
            </a:xfrm>
          </p:grpSpPr>
          <p:sp>
            <p:nvSpPr>
              <p:cNvPr id="61" name="Text Box 17"/>
              <p:cNvSpPr txBox="1">
                <a:spLocks noChangeArrowheads="1"/>
              </p:cNvSpPr>
              <p:nvPr/>
            </p:nvSpPr>
            <p:spPr bwMode="auto">
              <a:xfrm>
                <a:off x="1670" y="2619"/>
                <a:ext cx="772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 dirty="0">
                    <a:solidFill>
                      <a:srgbClr val="000000"/>
                    </a:solidFill>
                    <a:latin typeface="Arial" charset="0"/>
                  </a:rPr>
                  <a:t>H (T)</a:t>
                </a:r>
              </a:p>
            </p:txBody>
          </p:sp>
          <p:sp>
            <p:nvSpPr>
              <p:cNvPr id="62" name="Text Box 18"/>
              <p:cNvSpPr txBox="1">
                <a:spLocks noChangeArrowheads="1"/>
              </p:cNvSpPr>
              <p:nvPr/>
            </p:nvSpPr>
            <p:spPr bwMode="auto">
              <a:xfrm>
                <a:off x="1560" y="2575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3</a:t>
                </a:r>
              </a:p>
            </p:txBody>
          </p:sp>
          <p:sp>
            <p:nvSpPr>
              <p:cNvPr id="63" name="Text Box 19"/>
              <p:cNvSpPr txBox="1">
                <a:spLocks noChangeArrowheads="1"/>
              </p:cNvSpPr>
              <p:nvPr/>
            </p:nvSpPr>
            <p:spPr bwMode="auto">
              <a:xfrm>
                <a:off x="1560" y="2759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1</a:t>
                </a:r>
              </a:p>
            </p:txBody>
          </p:sp>
        </p:grpSp>
      </p:grpSp>
      <p:grpSp>
        <p:nvGrpSpPr>
          <p:cNvPr id="70" name="Group 28"/>
          <p:cNvGrpSpPr>
            <a:grpSpLocks/>
          </p:cNvGrpSpPr>
          <p:nvPr/>
        </p:nvGrpSpPr>
        <p:grpSpPr bwMode="auto">
          <a:xfrm>
            <a:off x="2917825" y="5880100"/>
            <a:ext cx="3155950" cy="749300"/>
            <a:chOff x="1838" y="3599"/>
            <a:chExt cx="1988" cy="472"/>
          </a:xfrm>
        </p:grpSpPr>
        <p:grpSp>
          <p:nvGrpSpPr>
            <p:cNvPr id="71" name="Group 20"/>
            <p:cNvGrpSpPr>
              <a:grpSpLocks/>
            </p:cNvGrpSpPr>
            <p:nvPr/>
          </p:nvGrpSpPr>
          <p:grpSpPr bwMode="auto">
            <a:xfrm>
              <a:off x="1838" y="3599"/>
              <a:ext cx="706" cy="472"/>
              <a:chOff x="1336" y="3511"/>
              <a:chExt cx="706" cy="472"/>
            </a:xfrm>
          </p:grpSpPr>
          <p:sp>
            <p:nvSpPr>
              <p:cNvPr id="76" name="Text Box 21"/>
              <p:cNvSpPr txBox="1">
                <a:spLocks noChangeArrowheads="1"/>
              </p:cNvSpPr>
              <p:nvPr/>
            </p:nvSpPr>
            <p:spPr bwMode="auto">
              <a:xfrm>
                <a:off x="1718" y="3532"/>
                <a:ext cx="324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 dirty="0">
                    <a:solidFill>
                      <a:srgbClr val="000000"/>
                    </a:solidFill>
                    <a:latin typeface="Arial" charset="0"/>
                  </a:rPr>
                  <a:t>U</a:t>
                </a:r>
              </a:p>
            </p:txBody>
          </p:sp>
          <p:sp>
            <p:nvSpPr>
              <p:cNvPr id="77" name="Text Box 22"/>
              <p:cNvSpPr txBox="1">
                <a:spLocks noChangeArrowheads="1"/>
              </p:cNvSpPr>
              <p:nvPr/>
            </p:nvSpPr>
            <p:spPr bwMode="auto">
              <a:xfrm>
                <a:off x="1336" y="3511"/>
                <a:ext cx="43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235</a:t>
                </a:r>
              </a:p>
            </p:txBody>
          </p:sp>
          <p:sp>
            <p:nvSpPr>
              <p:cNvPr id="78" name="Text Box 23"/>
              <p:cNvSpPr txBox="1">
                <a:spLocks noChangeArrowheads="1"/>
              </p:cNvSpPr>
              <p:nvPr/>
            </p:nvSpPr>
            <p:spPr bwMode="auto">
              <a:xfrm>
                <a:off x="1440" y="3695"/>
                <a:ext cx="33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 dirty="0">
                    <a:solidFill>
                      <a:srgbClr val="000000"/>
                    </a:solidFill>
                    <a:latin typeface="Arial" charset="0"/>
                  </a:rPr>
                  <a:t>92</a:t>
                </a:r>
              </a:p>
            </p:txBody>
          </p:sp>
        </p:grpSp>
        <p:grpSp>
          <p:nvGrpSpPr>
            <p:cNvPr id="72" name="Group 24"/>
            <p:cNvGrpSpPr>
              <a:grpSpLocks/>
            </p:cNvGrpSpPr>
            <p:nvPr/>
          </p:nvGrpSpPr>
          <p:grpSpPr bwMode="auto">
            <a:xfrm>
              <a:off x="3120" y="3599"/>
              <a:ext cx="706" cy="472"/>
              <a:chOff x="1336" y="3511"/>
              <a:chExt cx="706" cy="472"/>
            </a:xfrm>
          </p:grpSpPr>
          <p:sp>
            <p:nvSpPr>
              <p:cNvPr id="73" name="Text Box 25"/>
              <p:cNvSpPr txBox="1">
                <a:spLocks noChangeArrowheads="1"/>
              </p:cNvSpPr>
              <p:nvPr/>
            </p:nvSpPr>
            <p:spPr bwMode="auto">
              <a:xfrm>
                <a:off x="1718" y="3532"/>
                <a:ext cx="324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3600">
                    <a:solidFill>
                      <a:srgbClr val="000000"/>
                    </a:solidFill>
                    <a:latin typeface="Arial" charset="0"/>
                  </a:rPr>
                  <a:t>U</a:t>
                </a:r>
              </a:p>
            </p:txBody>
          </p:sp>
          <p:sp>
            <p:nvSpPr>
              <p:cNvPr id="74" name="Text Box 26"/>
              <p:cNvSpPr txBox="1">
                <a:spLocks noChangeArrowheads="1"/>
              </p:cNvSpPr>
              <p:nvPr/>
            </p:nvSpPr>
            <p:spPr bwMode="auto">
              <a:xfrm>
                <a:off x="1336" y="3511"/>
                <a:ext cx="43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238</a:t>
                </a:r>
              </a:p>
            </p:txBody>
          </p:sp>
          <p:sp>
            <p:nvSpPr>
              <p:cNvPr id="75" name="Text Box 27"/>
              <p:cNvSpPr txBox="1">
                <a:spLocks noChangeArrowheads="1"/>
              </p:cNvSpPr>
              <p:nvPr/>
            </p:nvSpPr>
            <p:spPr bwMode="auto">
              <a:xfrm>
                <a:off x="1440" y="3695"/>
                <a:ext cx="33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92</a:t>
                </a:r>
              </a:p>
            </p:txBody>
          </p:sp>
        </p:grpSp>
      </p:grpSp>
      <p:grpSp>
        <p:nvGrpSpPr>
          <p:cNvPr id="79" name="Group 38"/>
          <p:cNvGrpSpPr>
            <a:grpSpLocks/>
          </p:cNvGrpSpPr>
          <p:nvPr/>
        </p:nvGrpSpPr>
        <p:grpSpPr bwMode="auto">
          <a:xfrm>
            <a:off x="1985963" y="3580406"/>
            <a:ext cx="2220912" cy="396875"/>
            <a:chOff x="1251" y="1909"/>
            <a:chExt cx="1399" cy="250"/>
          </a:xfrm>
        </p:grpSpPr>
        <p:sp>
          <p:nvSpPr>
            <p:cNvPr id="80" name="Text Box 29"/>
            <p:cNvSpPr txBox="1">
              <a:spLocks noChangeArrowheads="1"/>
            </p:cNvSpPr>
            <p:nvPr/>
          </p:nvSpPr>
          <p:spPr bwMode="auto">
            <a:xfrm>
              <a:off x="1251" y="1909"/>
              <a:ext cx="115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>
                  <a:solidFill>
                    <a:srgbClr val="CC0000"/>
                  </a:solidFill>
                  <a:latin typeface="Arial" charset="0"/>
                </a:rPr>
                <a:t>Mass Number</a:t>
              </a:r>
              <a:r>
                <a:rPr lang="en-US" altLang="en-US" sz="2000">
                  <a:solidFill>
                    <a:srgbClr val="000000"/>
                  </a:solidFill>
                  <a:latin typeface="Times New Roman" charset="0"/>
                </a:rPr>
                <a:t> </a:t>
              </a:r>
            </a:p>
          </p:txBody>
        </p:sp>
        <p:sp>
          <p:nvSpPr>
            <p:cNvPr id="81" name="Line 31"/>
            <p:cNvSpPr>
              <a:spLocks noChangeShapeType="1"/>
            </p:cNvSpPr>
            <p:nvPr/>
          </p:nvSpPr>
          <p:spPr bwMode="auto">
            <a:xfrm>
              <a:off x="2314" y="2044"/>
              <a:ext cx="336" cy="0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82" name="Group 39"/>
          <p:cNvGrpSpPr>
            <a:grpSpLocks/>
          </p:cNvGrpSpPr>
          <p:nvPr/>
        </p:nvGrpSpPr>
        <p:grpSpPr bwMode="auto">
          <a:xfrm>
            <a:off x="1830388" y="3975694"/>
            <a:ext cx="2376487" cy="396875"/>
            <a:chOff x="1153" y="2158"/>
            <a:chExt cx="1497" cy="250"/>
          </a:xfrm>
        </p:grpSpPr>
        <p:sp>
          <p:nvSpPr>
            <p:cNvPr id="83" name="Text Box 30"/>
            <p:cNvSpPr txBox="1">
              <a:spLocks noChangeArrowheads="1"/>
            </p:cNvSpPr>
            <p:nvPr/>
          </p:nvSpPr>
          <p:spPr bwMode="auto">
            <a:xfrm>
              <a:off x="1153" y="2158"/>
              <a:ext cx="121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>
                  <a:solidFill>
                    <a:srgbClr val="CC0000"/>
                  </a:solidFill>
                  <a:latin typeface="Arial" charset="0"/>
                </a:rPr>
                <a:t>Atomic Number</a:t>
              </a:r>
            </a:p>
          </p:txBody>
        </p:sp>
        <p:sp>
          <p:nvSpPr>
            <p:cNvPr id="84" name="Line 32"/>
            <p:cNvSpPr>
              <a:spLocks noChangeShapeType="1"/>
            </p:cNvSpPr>
            <p:nvPr/>
          </p:nvSpPr>
          <p:spPr bwMode="auto">
            <a:xfrm>
              <a:off x="2314" y="2295"/>
              <a:ext cx="336" cy="0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85" name="Group 37"/>
          <p:cNvGrpSpPr>
            <a:grpSpLocks/>
          </p:cNvGrpSpPr>
          <p:nvPr/>
        </p:nvGrpSpPr>
        <p:grpSpPr bwMode="auto">
          <a:xfrm>
            <a:off x="4910138" y="3805831"/>
            <a:ext cx="2536825" cy="396875"/>
            <a:chOff x="3609" y="1975"/>
            <a:chExt cx="1598" cy="250"/>
          </a:xfrm>
        </p:grpSpPr>
        <p:sp>
          <p:nvSpPr>
            <p:cNvPr id="86" name="Text Box 35"/>
            <p:cNvSpPr txBox="1">
              <a:spLocks noChangeArrowheads="1"/>
            </p:cNvSpPr>
            <p:nvPr/>
          </p:nvSpPr>
          <p:spPr bwMode="auto">
            <a:xfrm>
              <a:off x="3926" y="1975"/>
              <a:ext cx="128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>
                  <a:solidFill>
                    <a:srgbClr val="CC0000"/>
                  </a:solidFill>
                  <a:latin typeface="Arial" charset="0"/>
                </a:rPr>
                <a:t>Element Symbol</a:t>
              </a:r>
            </a:p>
          </p:txBody>
        </p:sp>
        <p:sp>
          <p:nvSpPr>
            <p:cNvPr id="87" name="Line 36"/>
            <p:cNvSpPr>
              <a:spLocks noChangeShapeType="1"/>
            </p:cNvSpPr>
            <p:nvPr/>
          </p:nvSpPr>
          <p:spPr bwMode="auto">
            <a:xfrm flipH="1">
              <a:off x="3609" y="2103"/>
              <a:ext cx="336" cy="0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2184050" y="5261523"/>
            <a:ext cx="49981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LTStd-Roman"/>
              </a:rPr>
              <a:t>hydrogen </a:t>
            </a:r>
            <a:r>
              <a:rPr lang="en-US" sz="2400" dirty="0" smtClean="0">
                <a:latin typeface="TimesLTStd-Roman"/>
              </a:rPr>
              <a:t>	deuterium 	tritium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xmlns="" val="10665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uild="p" autoUpdateAnimBg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83520" y="48371"/>
            <a:ext cx="7558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Number, Mass Number and Isotopes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1981200" y="990600"/>
            <a:ext cx="4851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>
                <a:solidFill>
                  <a:srgbClr val="000000"/>
                </a:solidFill>
                <a:latin typeface="Arial" charset="0"/>
              </a:rPr>
              <a:t>The Isotopes of Hydrogen</a:t>
            </a:r>
          </a:p>
        </p:txBody>
      </p:sp>
      <p:pic>
        <p:nvPicPr>
          <p:cNvPr id="40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49" t="7290" r="3703" b="4636"/>
          <a:stretch/>
        </p:blipFill>
        <p:spPr bwMode="auto">
          <a:xfrm>
            <a:off x="1111665" y="2195557"/>
            <a:ext cx="6500893" cy="2906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8644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83520" y="48371"/>
            <a:ext cx="7558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Number, Mass Number and Isotopes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1341037" y="2422020"/>
            <a:ext cx="67389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6 protons, 8 (14 - 6) neutrons, 6 electrons</a:t>
            </a:r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1344212" y="5025520"/>
            <a:ext cx="67389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6 protons, 5 (11 - 6) neutrons, 6 electrons</a:t>
            </a:r>
          </a:p>
        </p:txBody>
      </p:sp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204387" y="1126620"/>
            <a:ext cx="8839200" cy="762000"/>
            <a:chOff x="48" y="1182"/>
            <a:chExt cx="5568" cy="480"/>
          </a:xfrm>
        </p:grpSpPr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48" y="1275"/>
              <a:ext cx="508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How many protons, neutrons, and electrons are in</a:t>
              </a:r>
            </a:p>
          </p:txBody>
        </p:sp>
        <p:grpSp>
          <p:nvGrpSpPr>
            <p:cNvPr id="9" name="Group 24"/>
            <p:cNvGrpSpPr>
              <a:grpSpLocks/>
            </p:cNvGrpSpPr>
            <p:nvPr/>
          </p:nvGrpSpPr>
          <p:grpSpPr bwMode="auto">
            <a:xfrm>
              <a:off x="4985" y="1182"/>
              <a:ext cx="466" cy="480"/>
              <a:chOff x="5034" y="720"/>
              <a:chExt cx="466" cy="480"/>
            </a:xfrm>
          </p:grpSpPr>
          <p:sp>
            <p:nvSpPr>
              <p:cNvPr id="11" name="Text Box 21"/>
              <p:cNvSpPr txBox="1">
                <a:spLocks noChangeArrowheads="1"/>
              </p:cNvSpPr>
              <p:nvPr/>
            </p:nvSpPr>
            <p:spPr bwMode="auto">
              <a:xfrm>
                <a:off x="5222" y="809"/>
                <a:ext cx="278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>
                    <a:solidFill>
                      <a:srgbClr val="3333CC"/>
                    </a:solidFill>
                    <a:latin typeface="Arial" charset="0"/>
                  </a:rPr>
                  <a:t>C</a:t>
                </a:r>
              </a:p>
            </p:txBody>
          </p:sp>
          <p:sp>
            <p:nvSpPr>
              <p:cNvPr id="12" name="Text Box 22"/>
              <p:cNvSpPr txBox="1">
                <a:spLocks noChangeArrowheads="1"/>
              </p:cNvSpPr>
              <p:nvPr/>
            </p:nvSpPr>
            <p:spPr bwMode="auto">
              <a:xfrm>
                <a:off x="5034" y="720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14</a:t>
                </a:r>
              </a:p>
            </p:txBody>
          </p:sp>
          <p:sp>
            <p:nvSpPr>
              <p:cNvPr id="13" name="Text Box 23"/>
              <p:cNvSpPr txBox="1">
                <a:spLocks noChangeArrowheads="1"/>
              </p:cNvSpPr>
              <p:nvPr/>
            </p:nvSpPr>
            <p:spPr bwMode="auto">
              <a:xfrm>
                <a:off x="5123" y="950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6</a:t>
                </a:r>
              </a:p>
            </p:txBody>
          </p:sp>
        </p:grpSp>
        <p:sp>
          <p:nvSpPr>
            <p:cNvPr id="10" name="Text Box 25"/>
            <p:cNvSpPr txBox="1">
              <a:spLocks noChangeArrowheads="1"/>
            </p:cNvSpPr>
            <p:nvPr/>
          </p:nvSpPr>
          <p:spPr bwMode="auto">
            <a:xfrm>
              <a:off x="5375" y="1278"/>
              <a:ext cx="24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?</a:t>
              </a:r>
            </a:p>
          </p:txBody>
        </p:sp>
      </p:grpSp>
      <p:grpSp>
        <p:nvGrpSpPr>
          <p:cNvPr id="15" name="Group 27"/>
          <p:cNvGrpSpPr>
            <a:grpSpLocks/>
          </p:cNvGrpSpPr>
          <p:nvPr/>
        </p:nvGrpSpPr>
        <p:grpSpPr bwMode="auto">
          <a:xfrm>
            <a:off x="204387" y="3946020"/>
            <a:ext cx="8839200" cy="762000"/>
            <a:chOff x="48" y="1182"/>
            <a:chExt cx="5568" cy="480"/>
          </a:xfrm>
        </p:grpSpPr>
        <p:sp>
          <p:nvSpPr>
            <p:cNvPr id="16" name="Text Box 28"/>
            <p:cNvSpPr txBox="1">
              <a:spLocks noChangeArrowheads="1"/>
            </p:cNvSpPr>
            <p:nvPr/>
          </p:nvSpPr>
          <p:spPr bwMode="auto">
            <a:xfrm>
              <a:off x="48" y="1275"/>
              <a:ext cx="508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How many protons, neutrons, and electrons are in</a:t>
              </a:r>
            </a:p>
          </p:txBody>
        </p:sp>
        <p:grpSp>
          <p:nvGrpSpPr>
            <p:cNvPr id="17" name="Group 29"/>
            <p:cNvGrpSpPr>
              <a:grpSpLocks/>
            </p:cNvGrpSpPr>
            <p:nvPr/>
          </p:nvGrpSpPr>
          <p:grpSpPr bwMode="auto">
            <a:xfrm>
              <a:off x="4985" y="1182"/>
              <a:ext cx="466" cy="480"/>
              <a:chOff x="5034" y="720"/>
              <a:chExt cx="466" cy="480"/>
            </a:xfrm>
          </p:grpSpPr>
          <p:sp>
            <p:nvSpPr>
              <p:cNvPr id="19" name="Text Box 30"/>
              <p:cNvSpPr txBox="1">
                <a:spLocks noChangeArrowheads="1"/>
              </p:cNvSpPr>
              <p:nvPr/>
            </p:nvSpPr>
            <p:spPr bwMode="auto">
              <a:xfrm>
                <a:off x="5222" y="809"/>
                <a:ext cx="278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>
                    <a:solidFill>
                      <a:srgbClr val="3333CC"/>
                    </a:solidFill>
                    <a:latin typeface="Arial" charset="0"/>
                  </a:rPr>
                  <a:t>C</a:t>
                </a:r>
              </a:p>
            </p:txBody>
          </p:sp>
          <p:sp>
            <p:nvSpPr>
              <p:cNvPr id="20" name="Text Box 31"/>
              <p:cNvSpPr txBox="1">
                <a:spLocks noChangeArrowheads="1"/>
              </p:cNvSpPr>
              <p:nvPr/>
            </p:nvSpPr>
            <p:spPr bwMode="auto">
              <a:xfrm>
                <a:off x="5034" y="720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11</a:t>
                </a:r>
              </a:p>
            </p:txBody>
          </p:sp>
          <p:sp>
            <p:nvSpPr>
              <p:cNvPr id="21" name="Text Box 32"/>
              <p:cNvSpPr txBox="1">
                <a:spLocks noChangeArrowheads="1"/>
              </p:cNvSpPr>
              <p:nvPr/>
            </p:nvSpPr>
            <p:spPr bwMode="auto">
              <a:xfrm>
                <a:off x="5123" y="950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6</a:t>
                </a:r>
              </a:p>
            </p:txBody>
          </p:sp>
        </p:grpSp>
        <p:sp>
          <p:nvSpPr>
            <p:cNvPr id="18" name="Text Box 33"/>
            <p:cNvSpPr txBox="1">
              <a:spLocks noChangeArrowheads="1"/>
            </p:cNvSpPr>
            <p:nvPr/>
          </p:nvSpPr>
          <p:spPr bwMode="auto">
            <a:xfrm>
              <a:off x="5375" y="1278"/>
              <a:ext cx="24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23120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35707" y="2123893"/>
            <a:ext cx="881888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en-US" sz="4800" i="1" dirty="0" smtClean="0">
                <a:latin typeface="Bodoni MT" panose="02070603080606020203" pitchFamily="18" charset="0"/>
              </a:rPr>
              <a:t>Chapter</a:t>
            </a:r>
            <a:r>
              <a:rPr lang="en-US" altLang="en-US" sz="4800" dirty="0" smtClean="0">
                <a:latin typeface="Bodoni MT" panose="02070603080606020203" pitchFamily="18" charset="0"/>
              </a:rPr>
              <a:t> 2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Chemistry: </a:t>
            </a:r>
            <a:r>
              <a:rPr lang="en-US" sz="4000" b="1" i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Atoms</a:t>
            </a:r>
            <a:r>
              <a:rPr lang="en-US" sz="4000" b="1" dirty="0">
                <a:solidFill>
                  <a:srgbClr val="FF0000"/>
                </a:solidFill>
                <a:latin typeface="Bodoni MT" panose="02070603080606020203" pitchFamily="18" charset="0"/>
              </a:rPr>
              <a:t>, </a:t>
            </a:r>
            <a:r>
              <a:rPr lang="en-US" sz="4000" b="1" i="1" dirty="0">
                <a:solidFill>
                  <a:srgbClr val="FF0000"/>
                </a:solidFill>
                <a:latin typeface="Bodoni MT" panose="02070603080606020203" pitchFamily="18" charset="0"/>
              </a:rPr>
              <a:t>Molecules</a:t>
            </a:r>
            <a:r>
              <a:rPr lang="en-US" sz="4000" b="1" dirty="0">
                <a:solidFill>
                  <a:srgbClr val="FF0000"/>
                </a:solidFill>
                <a:latin typeface="Bodoni MT" panose="02070603080606020203" pitchFamily="18" charset="0"/>
              </a:rPr>
              <a:t> and </a:t>
            </a:r>
            <a:r>
              <a:rPr lang="en-US" sz="4000" b="1" i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r>
              <a:rPr lang="en-US" sz="3600" b="1" i="1" dirty="0" smtClean="0">
                <a:solidFill>
                  <a:srgbClr val="0070C0"/>
                </a:solidFill>
                <a:latin typeface="Bodoni MT" panose="02070603080606020203" pitchFamily="18" charset="0"/>
              </a:rPr>
              <a:t> </a:t>
            </a:r>
            <a:endParaRPr lang="en-US" altLang="en-US" sz="4800" b="1" i="1" dirty="0">
              <a:solidFill>
                <a:srgbClr val="0070C0"/>
              </a:solidFill>
              <a:latin typeface="Bodoni MT" panose="020706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249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83520" y="48371"/>
            <a:ext cx="7558479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Atomic Number, Mass Number and Isotopes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1465" y="748672"/>
            <a:ext cx="7322415" cy="600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227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773577" y="48954"/>
            <a:ext cx="3317255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The Periodic Table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4" name="Picture 4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41" y="609601"/>
            <a:ext cx="9049224" cy="5582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910799" y="2743200"/>
            <a:ext cx="2326239" cy="389313"/>
            <a:chOff x="831" y="1808"/>
            <a:chExt cx="1542" cy="254"/>
          </a:xfrm>
        </p:grpSpPr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1268" y="1808"/>
              <a:ext cx="614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Period</a:t>
              </a: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1845" y="1936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831" y="1936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11" name="Group 19"/>
          <p:cNvGrpSpPr>
            <a:grpSpLocks/>
          </p:cNvGrpSpPr>
          <p:nvPr/>
        </p:nvGrpSpPr>
        <p:grpSpPr bwMode="auto">
          <a:xfrm rot="5400000">
            <a:off x="5520695" y="2595599"/>
            <a:ext cx="2335879" cy="383181"/>
            <a:chOff x="3329" y="3936"/>
            <a:chExt cx="1524" cy="254"/>
          </a:xfrm>
        </p:grpSpPr>
        <p:sp>
          <p:nvSpPr>
            <p:cNvPr id="12" name="Text Box 16"/>
            <p:cNvSpPr txBox="1">
              <a:spLocks noChangeArrowheads="1"/>
            </p:cNvSpPr>
            <p:nvPr/>
          </p:nvSpPr>
          <p:spPr bwMode="auto">
            <a:xfrm>
              <a:off x="3747" y="3936"/>
              <a:ext cx="592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Group</a:t>
              </a:r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4325" y="4062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14" name="Line 18"/>
            <p:cNvSpPr>
              <a:spLocks noChangeShapeType="1"/>
            </p:cNvSpPr>
            <p:nvPr/>
          </p:nvSpPr>
          <p:spPr bwMode="auto">
            <a:xfrm>
              <a:off x="3329" y="4062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15" name="Group 24"/>
          <p:cNvGrpSpPr>
            <a:grpSpLocks/>
          </p:cNvGrpSpPr>
          <p:nvPr/>
        </p:nvGrpSpPr>
        <p:grpSpPr bwMode="auto">
          <a:xfrm rot="5400000">
            <a:off x="-928170" y="2354204"/>
            <a:ext cx="3062390" cy="383181"/>
            <a:chOff x="2886" y="3936"/>
            <a:chExt cx="1998" cy="254"/>
          </a:xfrm>
        </p:grpSpPr>
        <p:sp>
          <p:nvSpPr>
            <p:cNvPr id="16" name="Text Box 21"/>
            <p:cNvSpPr txBox="1">
              <a:spLocks noChangeArrowheads="1"/>
            </p:cNvSpPr>
            <p:nvPr/>
          </p:nvSpPr>
          <p:spPr bwMode="auto">
            <a:xfrm>
              <a:off x="3312" y="3936"/>
              <a:ext cx="1041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Alkali Metal</a:t>
              </a:r>
            </a:p>
          </p:txBody>
        </p:sp>
        <p:sp>
          <p:nvSpPr>
            <p:cNvPr id="17" name="Line 22"/>
            <p:cNvSpPr>
              <a:spLocks noChangeShapeType="1"/>
            </p:cNvSpPr>
            <p:nvPr/>
          </p:nvSpPr>
          <p:spPr bwMode="auto">
            <a:xfrm>
              <a:off x="4356" y="4060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18" name="Line 23"/>
            <p:cNvSpPr>
              <a:spLocks noChangeShapeType="1"/>
            </p:cNvSpPr>
            <p:nvPr/>
          </p:nvSpPr>
          <p:spPr bwMode="auto">
            <a:xfrm>
              <a:off x="2886" y="4060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19" name="Group 29"/>
          <p:cNvGrpSpPr>
            <a:grpSpLocks/>
          </p:cNvGrpSpPr>
          <p:nvPr/>
        </p:nvGrpSpPr>
        <p:grpSpPr bwMode="auto">
          <a:xfrm>
            <a:off x="8367214" y="1143000"/>
            <a:ext cx="383181" cy="2827883"/>
            <a:chOff x="909" y="287"/>
            <a:chExt cx="254" cy="1845"/>
          </a:xfrm>
        </p:grpSpPr>
        <p:sp>
          <p:nvSpPr>
            <p:cNvPr id="20" name="Text Box 26"/>
            <p:cNvSpPr txBox="1">
              <a:spLocks noChangeArrowheads="1"/>
            </p:cNvSpPr>
            <p:nvPr/>
          </p:nvSpPr>
          <p:spPr bwMode="auto">
            <a:xfrm rot="5400000">
              <a:off x="553" y="1070"/>
              <a:ext cx="966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Noble Gas</a:t>
              </a:r>
            </a:p>
          </p:txBody>
        </p:sp>
        <p:sp>
          <p:nvSpPr>
            <p:cNvPr id="21" name="Line 27"/>
            <p:cNvSpPr>
              <a:spLocks noChangeShapeType="1"/>
            </p:cNvSpPr>
            <p:nvPr/>
          </p:nvSpPr>
          <p:spPr bwMode="auto">
            <a:xfrm rot="5400000">
              <a:off x="774" y="1868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22" name="Line 28"/>
            <p:cNvSpPr>
              <a:spLocks noChangeShapeType="1"/>
            </p:cNvSpPr>
            <p:nvPr/>
          </p:nvSpPr>
          <p:spPr bwMode="auto">
            <a:xfrm rot="5400000">
              <a:off x="822" y="503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23" name="Group 34"/>
          <p:cNvGrpSpPr>
            <a:grpSpLocks/>
          </p:cNvGrpSpPr>
          <p:nvPr/>
        </p:nvGrpSpPr>
        <p:grpSpPr bwMode="auto">
          <a:xfrm>
            <a:off x="7899127" y="1671638"/>
            <a:ext cx="383181" cy="2579580"/>
            <a:chOff x="4991" y="816"/>
            <a:chExt cx="254" cy="1683"/>
          </a:xfrm>
        </p:grpSpPr>
        <p:sp>
          <p:nvSpPr>
            <p:cNvPr id="24" name="Text Box 31"/>
            <p:cNvSpPr txBox="1">
              <a:spLocks noChangeArrowheads="1"/>
            </p:cNvSpPr>
            <p:nvPr/>
          </p:nvSpPr>
          <p:spPr bwMode="auto">
            <a:xfrm rot="5400000">
              <a:off x="4730" y="1503"/>
              <a:ext cx="775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/>
                <a:t>Halogen</a:t>
              </a:r>
            </a:p>
          </p:txBody>
        </p:sp>
        <p:sp>
          <p:nvSpPr>
            <p:cNvPr id="25" name="Line 32"/>
            <p:cNvSpPr>
              <a:spLocks noChangeShapeType="1"/>
            </p:cNvSpPr>
            <p:nvPr/>
          </p:nvSpPr>
          <p:spPr bwMode="auto">
            <a:xfrm rot="5400000">
              <a:off x="4857" y="2235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26" name="Line 33"/>
            <p:cNvSpPr>
              <a:spLocks noChangeShapeType="1"/>
            </p:cNvSpPr>
            <p:nvPr/>
          </p:nvSpPr>
          <p:spPr bwMode="auto">
            <a:xfrm rot="5400000">
              <a:off x="4905" y="1032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  <p:grpSp>
        <p:nvGrpSpPr>
          <p:cNvPr id="27" name="Group 39"/>
          <p:cNvGrpSpPr>
            <a:grpSpLocks/>
          </p:cNvGrpSpPr>
          <p:nvPr/>
        </p:nvGrpSpPr>
        <p:grpSpPr bwMode="auto">
          <a:xfrm>
            <a:off x="890035" y="215537"/>
            <a:ext cx="383181" cy="3841015"/>
            <a:chOff x="861" y="479"/>
            <a:chExt cx="254" cy="2506"/>
          </a:xfrm>
        </p:grpSpPr>
        <p:sp>
          <p:nvSpPr>
            <p:cNvPr id="28" name="Text Box 36"/>
            <p:cNvSpPr txBox="1">
              <a:spLocks noChangeArrowheads="1"/>
            </p:cNvSpPr>
            <p:nvPr/>
          </p:nvSpPr>
          <p:spPr bwMode="auto">
            <a:xfrm rot="5400000">
              <a:off x="211" y="1555"/>
              <a:ext cx="1553" cy="254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18288" rIns="45720" bIns="18288">
              <a:spAutoFit/>
            </a:bodyPr>
            <a:lstStyle/>
            <a:p>
              <a:r>
                <a:rPr lang="en-US" altLang="en-US" sz="2400" dirty="0"/>
                <a:t>Alkali Earth Metal</a:t>
              </a:r>
            </a:p>
          </p:txBody>
        </p:sp>
        <p:sp>
          <p:nvSpPr>
            <p:cNvPr id="29" name="Line 37"/>
            <p:cNvSpPr>
              <a:spLocks noChangeShapeType="1"/>
            </p:cNvSpPr>
            <p:nvPr/>
          </p:nvSpPr>
          <p:spPr bwMode="auto">
            <a:xfrm rot="5400000">
              <a:off x="726" y="2721"/>
              <a:ext cx="528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  <p:sp>
          <p:nvSpPr>
            <p:cNvPr id="30" name="Line 38"/>
            <p:cNvSpPr>
              <a:spLocks noChangeShapeType="1"/>
            </p:cNvSpPr>
            <p:nvPr/>
          </p:nvSpPr>
          <p:spPr bwMode="auto">
            <a:xfrm rot="5400000">
              <a:off x="774" y="695"/>
              <a:ext cx="432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18288" rIns="45720" bIns="18288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2189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773577" y="48954"/>
            <a:ext cx="3317255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The Periodic Table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2466244" y="597835"/>
            <a:ext cx="393192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dirty="0">
                <a:solidFill>
                  <a:srgbClr val="00B050"/>
                </a:solidFill>
              </a:rPr>
              <a:t>Chemistry In Action</a:t>
            </a: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0" y="1191852"/>
            <a:ext cx="61505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0070C0"/>
                </a:solidFill>
              </a:rPr>
              <a:t>Natural abundance of elements in Earth’s crust</a:t>
            </a: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119062" y="4089400"/>
            <a:ext cx="61930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>
                <a:solidFill>
                  <a:srgbClr val="0070C0"/>
                </a:solidFill>
              </a:rPr>
              <a:t>Natural abundance of elements in human body</a:t>
            </a:r>
          </a:p>
        </p:txBody>
      </p:sp>
      <p:pic>
        <p:nvPicPr>
          <p:cNvPr id="36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7569" y="1653498"/>
            <a:ext cx="3544788" cy="2350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7569" y="4562475"/>
            <a:ext cx="3544788" cy="2158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1746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34" name="Picture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191" y="1555485"/>
            <a:ext cx="6008915" cy="142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124097" y="696679"/>
            <a:ext cx="894152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28600" indent="-2286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molecule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an aggregate of two or more atoms in a definite arrangement held together by chemical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forces.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1942011" y="2896954"/>
            <a:ext cx="517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3351711" y="2896954"/>
            <a:ext cx="754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38" name="Text Box 6"/>
          <p:cNvSpPr txBox="1">
            <a:spLocks noChangeArrowheads="1"/>
          </p:cNvSpPr>
          <p:nvPr/>
        </p:nvSpPr>
        <p:spPr bwMode="auto">
          <a:xfrm>
            <a:off x="5142411" y="2896954"/>
            <a:ext cx="738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6728324" y="2896954"/>
            <a:ext cx="738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CH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4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24097" y="3516079"/>
            <a:ext cx="89415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diatomic molecule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contains only two atoms</a:t>
            </a:r>
          </a:p>
        </p:txBody>
      </p:sp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1752191" y="4538474"/>
            <a:ext cx="3425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N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O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Br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HCl, CO</a:t>
            </a:r>
          </a:p>
        </p:txBody>
      </p:sp>
      <p:sp>
        <p:nvSpPr>
          <p:cNvPr id="42" name="Text Box 13"/>
          <p:cNvSpPr txBox="1">
            <a:spLocks noChangeArrowheads="1"/>
          </p:cNvSpPr>
          <p:nvPr/>
        </p:nvSpPr>
        <p:spPr bwMode="auto">
          <a:xfrm>
            <a:off x="124097" y="5856847"/>
            <a:ext cx="89415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28600" indent="-228600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polyatomic molecule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contains more than two atoms</a:t>
            </a:r>
          </a:p>
        </p:txBody>
      </p:sp>
      <p:sp>
        <p:nvSpPr>
          <p:cNvPr id="43" name="Text Box 14"/>
          <p:cNvSpPr txBox="1">
            <a:spLocks noChangeArrowheads="1"/>
          </p:cNvSpPr>
          <p:nvPr/>
        </p:nvSpPr>
        <p:spPr bwMode="auto">
          <a:xfrm>
            <a:off x="3404099" y="6321192"/>
            <a:ext cx="2716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O, NH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, CH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4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44" name="Group 18"/>
          <p:cNvGrpSpPr>
            <a:grpSpLocks/>
          </p:cNvGrpSpPr>
          <p:nvPr/>
        </p:nvGrpSpPr>
        <p:grpSpPr bwMode="auto">
          <a:xfrm>
            <a:off x="5649686" y="4133401"/>
            <a:ext cx="2847704" cy="1470565"/>
            <a:chOff x="3168" y="2064"/>
            <a:chExt cx="1938" cy="1056"/>
          </a:xfrm>
        </p:grpSpPr>
        <p:pic>
          <p:nvPicPr>
            <p:cNvPr id="45" name="Picture 1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8" y="2064"/>
              <a:ext cx="1938" cy="8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6" name="Text Box 17"/>
            <p:cNvSpPr txBox="1">
              <a:spLocks noChangeArrowheads="1"/>
            </p:cNvSpPr>
            <p:nvPr/>
          </p:nvSpPr>
          <p:spPr bwMode="auto">
            <a:xfrm>
              <a:off x="3476" y="2889"/>
              <a:ext cx="127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diatomic elements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32441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 autoUpdateAnimBg="0"/>
      <p:bldP spid="42" grpId="0" autoUpdateAnimBg="0"/>
      <p:bldP spid="43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176349" y="724985"/>
            <a:ext cx="868299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6075" indent="-346075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ion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an atom, or group of atoms, that has a net positive or negative charge.</a:t>
            </a:r>
            <a:endParaRPr lang="en-US" altLang="en-US" sz="2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940525" y="1735141"/>
            <a:ext cx="624401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i="1" dirty="0">
                <a:solidFill>
                  <a:srgbClr val="0070C0"/>
                </a:solidFill>
                <a:latin typeface="Arial" charset="0"/>
              </a:rPr>
              <a:t>cation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– ion with a positive charge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	If a neutral atom </a:t>
            </a:r>
            <a:r>
              <a:rPr lang="en-US" altLang="en-US" sz="2000" b="1" dirty="0">
                <a:solidFill>
                  <a:srgbClr val="00B050"/>
                </a:solidFill>
                <a:latin typeface="Arial" charset="0"/>
              </a:rPr>
              <a:t>loses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one or more electrons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	it becomes a cation.</a:t>
            </a:r>
            <a:endParaRPr lang="en-US" altLang="en-US" sz="20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940525" y="4435782"/>
            <a:ext cx="723553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i="1" dirty="0">
                <a:solidFill>
                  <a:srgbClr val="0070C0"/>
                </a:solidFill>
                <a:latin typeface="Arial" charset="0"/>
              </a:rPr>
              <a:t>anion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– ion with a negative charge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	If a neutral atom </a:t>
            </a:r>
            <a:r>
              <a:rPr lang="en-US" altLang="en-US" sz="2000" b="1" dirty="0">
                <a:solidFill>
                  <a:srgbClr val="00B050"/>
                </a:solidFill>
                <a:latin typeface="Arial" charset="0"/>
              </a:rPr>
              <a:t>gains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 one or more electrons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	it becomes an anion.</a:t>
            </a:r>
            <a:endParaRPr lang="en-US" altLang="en-US" sz="2000" b="1" i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0" name="Group 27"/>
          <p:cNvGrpSpPr>
            <a:grpSpLocks/>
          </p:cNvGrpSpPr>
          <p:nvPr/>
        </p:nvGrpSpPr>
        <p:grpSpPr bwMode="auto">
          <a:xfrm>
            <a:off x="1600015" y="2888598"/>
            <a:ext cx="2970213" cy="1295400"/>
            <a:chOff x="696" y="1680"/>
            <a:chExt cx="1871" cy="816"/>
          </a:xfrm>
        </p:grpSpPr>
        <p:grpSp>
          <p:nvGrpSpPr>
            <p:cNvPr id="21" name="Group 10"/>
            <p:cNvGrpSpPr>
              <a:grpSpLocks/>
            </p:cNvGrpSpPr>
            <p:nvPr/>
          </p:nvGrpSpPr>
          <p:grpSpPr bwMode="auto">
            <a:xfrm>
              <a:off x="696" y="1680"/>
              <a:ext cx="816" cy="816"/>
              <a:chOff x="768" y="2160"/>
              <a:chExt cx="816" cy="816"/>
            </a:xfrm>
          </p:grpSpPr>
          <p:sp>
            <p:nvSpPr>
              <p:cNvPr id="24" name="Oval 6"/>
              <p:cNvSpPr>
                <a:spLocks noChangeArrowheads="1"/>
              </p:cNvSpPr>
              <p:nvPr/>
            </p:nvSpPr>
            <p:spPr bwMode="auto">
              <a:xfrm>
                <a:off x="768" y="2160"/>
                <a:ext cx="816" cy="81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5" name="Text Box 7"/>
              <p:cNvSpPr txBox="1">
                <a:spLocks noChangeArrowheads="1"/>
              </p:cNvSpPr>
              <p:nvPr/>
            </p:nvSpPr>
            <p:spPr bwMode="auto">
              <a:xfrm>
                <a:off x="960" y="2404"/>
                <a:ext cx="365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Na</a:t>
                </a:r>
              </a:p>
            </p:txBody>
          </p:sp>
        </p:grp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1670" y="1867"/>
              <a:ext cx="897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11 protons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11 electrons</a:t>
              </a:r>
            </a:p>
          </p:txBody>
        </p:sp>
      </p:grpSp>
      <p:grpSp>
        <p:nvGrpSpPr>
          <p:cNvPr id="26" name="Group 28"/>
          <p:cNvGrpSpPr>
            <a:grpSpLocks/>
          </p:cNvGrpSpPr>
          <p:nvPr/>
        </p:nvGrpSpPr>
        <p:grpSpPr bwMode="auto">
          <a:xfrm>
            <a:off x="5216436" y="2971620"/>
            <a:ext cx="2770188" cy="1143000"/>
            <a:chOff x="3552" y="1776"/>
            <a:chExt cx="1745" cy="720"/>
          </a:xfrm>
        </p:grpSpPr>
        <p:grpSp>
          <p:nvGrpSpPr>
            <p:cNvPr id="27" name="Group 11"/>
            <p:cNvGrpSpPr>
              <a:grpSpLocks/>
            </p:cNvGrpSpPr>
            <p:nvPr/>
          </p:nvGrpSpPr>
          <p:grpSpPr bwMode="auto">
            <a:xfrm>
              <a:off x="3552" y="1776"/>
              <a:ext cx="720" cy="720"/>
              <a:chOff x="3024" y="2160"/>
              <a:chExt cx="720" cy="720"/>
            </a:xfrm>
          </p:grpSpPr>
          <p:sp>
            <p:nvSpPr>
              <p:cNvPr id="29" name="Oval 8"/>
              <p:cNvSpPr>
                <a:spLocks noChangeArrowheads="1"/>
              </p:cNvSpPr>
              <p:nvPr/>
            </p:nvSpPr>
            <p:spPr bwMode="auto">
              <a:xfrm>
                <a:off x="3024" y="2160"/>
                <a:ext cx="720" cy="72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30" name="Text Box 9"/>
              <p:cNvSpPr txBox="1">
                <a:spLocks noChangeArrowheads="1"/>
              </p:cNvSpPr>
              <p:nvPr/>
            </p:nvSpPr>
            <p:spPr bwMode="auto">
              <a:xfrm>
                <a:off x="3138" y="2357"/>
                <a:ext cx="44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Na</a:t>
                </a:r>
                <a:r>
                  <a:rPr lang="en-US" altLang="en-US" sz="2400" baseline="30000">
                    <a:solidFill>
                      <a:srgbClr val="000000"/>
                    </a:solidFill>
                    <a:latin typeface="Arial" charset="0"/>
                  </a:rPr>
                  <a:t>+</a:t>
                </a:r>
                <a:endParaRPr lang="en-US" alt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28" name="Text Box 21"/>
            <p:cNvSpPr txBox="1">
              <a:spLocks noChangeArrowheads="1"/>
            </p:cNvSpPr>
            <p:nvPr/>
          </p:nvSpPr>
          <p:spPr bwMode="auto">
            <a:xfrm>
              <a:off x="4389" y="1910"/>
              <a:ext cx="908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solidFill>
                    <a:srgbClr val="000000"/>
                  </a:solidFill>
                  <a:latin typeface="Arial" charset="0"/>
                </a:rPr>
                <a:t>11 protons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solidFill>
                    <a:srgbClr val="000000"/>
                  </a:solidFill>
                  <a:latin typeface="Arial" charset="0"/>
                </a:rPr>
                <a:t>10 electrons</a:t>
              </a:r>
            </a:p>
          </p:txBody>
        </p:sp>
      </p:grpSp>
      <p:grpSp>
        <p:nvGrpSpPr>
          <p:cNvPr id="31" name="Group 29"/>
          <p:cNvGrpSpPr>
            <a:grpSpLocks/>
          </p:cNvGrpSpPr>
          <p:nvPr/>
        </p:nvGrpSpPr>
        <p:grpSpPr bwMode="auto">
          <a:xfrm>
            <a:off x="1736271" y="5601785"/>
            <a:ext cx="2911475" cy="1143000"/>
            <a:chOff x="744" y="3456"/>
            <a:chExt cx="1834" cy="720"/>
          </a:xfrm>
        </p:grpSpPr>
        <p:grpSp>
          <p:nvGrpSpPr>
            <p:cNvPr id="32" name="Group 23"/>
            <p:cNvGrpSpPr>
              <a:grpSpLocks/>
            </p:cNvGrpSpPr>
            <p:nvPr/>
          </p:nvGrpSpPr>
          <p:grpSpPr bwMode="auto">
            <a:xfrm>
              <a:off x="744" y="3456"/>
              <a:ext cx="720" cy="720"/>
              <a:chOff x="672" y="3552"/>
              <a:chExt cx="720" cy="720"/>
            </a:xfrm>
          </p:grpSpPr>
          <p:sp>
            <p:nvSpPr>
              <p:cNvPr id="47" name="Oval 14"/>
              <p:cNvSpPr>
                <a:spLocks noChangeArrowheads="1"/>
              </p:cNvSpPr>
              <p:nvPr/>
            </p:nvSpPr>
            <p:spPr bwMode="auto">
              <a:xfrm>
                <a:off x="672" y="3552"/>
                <a:ext cx="720" cy="720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48" name="Text Box 15"/>
              <p:cNvSpPr txBox="1">
                <a:spLocks noChangeArrowheads="1"/>
              </p:cNvSpPr>
              <p:nvPr/>
            </p:nvSpPr>
            <p:spPr bwMode="auto">
              <a:xfrm>
                <a:off x="868" y="3748"/>
                <a:ext cx="30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>
                    <a:solidFill>
                      <a:srgbClr val="000000"/>
                    </a:solidFill>
                    <a:latin typeface="Arial" charset="0"/>
                  </a:rPr>
                  <a:t>Cl</a:t>
                </a:r>
              </a:p>
            </p:txBody>
          </p:sp>
        </p:grpSp>
        <p:sp>
          <p:nvSpPr>
            <p:cNvPr id="33" name="Text Box 22"/>
            <p:cNvSpPr txBox="1">
              <a:spLocks noChangeArrowheads="1"/>
            </p:cNvSpPr>
            <p:nvPr/>
          </p:nvSpPr>
          <p:spPr bwMode="auto">
            <a:xfrm>
              <a:off x="1670" y="3595"/>
              <a:ext cx="908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17 protons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Arial" charset="0"/>
                </a:rPr>
                <a:t>17 electrons</a:t>
              </a:r>
            </a:p>
          </p:txBody>
        </p:sp>
      </p:grpSp>
      <p:grpSp>
        <p:nvGrpSpPr>
          <p:cNvPr id="49" name="Group 30"/>
          <p:cNvGrpSpPr>
            <a:grpSpLocks/>
          </p:cNvGrpSpPr>
          <p:nvPr/>
        </p:nvGrpSpPr>
        <p:grpSpPr bwMode="auto">
          <a:xfrm>
            <a:off x="5439207" y="5602186"/>
            <a:ext cx="2922588" cy="1081088"/>
            <a:chOff x="3456" y="3477"/>
            <a:chExt cx="1841" cy="681"/>
          </a:xfrm>
        </p:grpSpPr>
        <p:grpSp>
          <p:nvGrpSpPr>
            <p:cNvPr id="50" name="Group 24"/>
            <p:cNvGrpSpPr>
              <a:grpSpLocks/>
            </p:cNvGrpSpPr>
            <p:nvPr/>
          </p:nvGrpSpPr>
          <p:grpSpPr bwMode="auto">
            <a:xfrm>
              <a:off x="3456" y="3477"/>
              <a:ext cx="758" cy="681"/>
              <a:chOff x="3456" y="3477"/>
              <a:chExt cx="758" cy="681"/>
            </a:xfrm>
          </p:grpSpPr>
          <p:sp>
            <p:nvSpPr>
              <p:cNvPr id="52" name="Oval 18"/>
              <p:cNvSpPr>
                <a:spLocks noChangeArrowheads="1"/>
              </p:cNvSpPr>
              <p:nvPr/>
            </p:nvSpPr>
            <p:spPr bwMode="auto">
              <a:xfrm>
                <a:off x="3456" y="3477"/>
                <a:ext cx="758" cy="681"/>
              </a:xfrm>
              <a:prstGeom prst="ellipse">
                <a:avLst/>
              </a:prstGeom>
              <a:solidFill>
                <a:srgbClr val="3399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53" name="Text Box 19"/>
              <p:cNvSpPr txBox="1">
                <a:spLocks noChangeArrowheads="1"/>
              </p:cNvSpPr>
              <p:nvPr/>
            </p:nvSpPr>
            <p:spPr bwMode="auto">
              <a:xfrm>
                <a:off x="3652" y="3673"/>
                <a:ext cx="344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400" dirty="0">
                    <a:solidFill>
                      <a:srgbClr val="000000"/>
                    </a:solidFill>
                    <a:latin typeface="Arial" charset="0"/>
                  </a:rPr>
                  <a:t>Cl</a:t>
                </a:r>
                <a:r>
                  <a:rPr lang="en-US" altLang="en-US" sz="2400" baseline="30000" dirty="0">
                    <a:solidFill>
                      <a:srgbClr val="000000"/>
                    </a:solidFill>
                    <a:latin typeface="Arial" charset="0"/>
                  </a:rPr>
                  <a:t>-</a:t>
                </a:r>
                <a:endParaRPr lang="en-US" altLang="en-US" sz="240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51" name="Text Box 26"/>
            <p:cNvSpPr txBox="1">
              <a:spLocks noChangeArrowheads="1"/>
            </p:cNvSpPr>
            <p:nvPr/>
          </p:nvSpPr>
          <p:spPr bwMode="auto">
            <a:xfrm>
              <a:off x="4389" y="3590"/>
              <a:ext cx="908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solidFill>
                    <a:srgbClr val="000000"/>
                  </a:solidFill>
                  <a:latin typeface="Arial" charset="0"/>
                </a:rPr>
                <a:t>17 protons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>
                  <a:solidFill>
                    <a:srgbClr val="000000"/>
                  </a:solidFill>
                  <a:latin typeface="Arial" charset="0"/>
                </a:rPr>
                <a:t>18 electrons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51762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utoUpdateAnimBg="0"/>
      <p:bldP spid="19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482373" y="836023"/>
            <a:ext cx="82109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6075" indent="-346075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monatomic ion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contains only one atom</a:t>
            </a:r>
            <a:endParaRPr lang="en-US" altLang="en-US" sz="2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482374" y="3618911"/>
            <a:ext cx="70493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6075" indent="-346075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polyatomic ion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contains more than one atom</a:t>
            </a:r>
            <a:endParaRPr lang="en-US" altLang="en-US" sz="24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" name="Text Box 26"/>
          <p:cNvSpPr txBox="1">
            <a:spLocks noChangeArrowheads="1"/>
          </p:cNvSpPr>
          <p:nvPr/>
        </p:nvSpPr>
        <p:spPr bwMode="auto">
          <a:xfrm>
            <a:off x="2509611" y="1383711"/>
            <a:ext cx="44719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Na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+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Cl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Ca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2+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O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2-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Al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3+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, N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3-</a:t>
            </a:r>
            <a:endParaRPr lang="en-US" altLang="en-US" sz="2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" name="Text Box 27"/>
          <p:cNvSpPr txBox="1">
            <a:spLocks noChangeArrowheads="1"/>
          </p:cNvSpPr>
          <p:nvPr/>
        </p:nvSpPr>
        <p:spPr bwMode="auto">
          <a:xfrm>
            <a:off x="2977924" y="4279311"/>
            <a:ext cx="35242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OH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, CN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, NH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4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+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, NO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087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0" grpId="0" autoUpdateAnimBg="0"/>
      <p:bldP spid="41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20" y="1780948"/>
            <a:ext cx="8793480" cy="374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52768" y="864009"/>
            <a:ext cx="75622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0070C0"/>
                </a:solidFill>
                <a:latin typeface="Arial" charset="0"/>
              </a:rPr>
              <a:t>Common Ions Shown on the Periodic Table</a:t>
            </a:r>
          </a:p>
        </p:txBody>
      </p:sp>
    </p:spTree>
    <p:extLst>
      <p:ext uri="{BB962C8B-B14F-4D97-AF65-F5344CB8AC3E}">
        <p14:creationId xmlns:p14="http://schemas.microsoft.com/office/powerpoint/2010/main" xmlns="" val="87538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11355" y="81728"/>
            <a:ext cx="3403496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Molécules </a:t>
            </a:r>
            <a:r>
              <a:rPr lang="fr-FR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and </a:t>
            </a:r>
            <a:r>
              <a:rPr lang="fr-FR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Ions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2209846" y="2141356"/>
            <a:ext cx="5334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13 protons, 10 (13 – 3) electrons</a:t>
            </a:r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2205083" y="4959168"/>
            <a:ext cx="5343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34 protons, 36 (34 + 2) electrons</a:t>
            </a:r>
          </a:p>
        </p:txBody>
      </p: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592183" y="1060268"/>
            <a:ext cx="7959725" cy="644525"/>
            <a:chOff x="86" y="1149"/>
            <a:chExt cx="5014" cy="406"/>
          </a:xfrm>
        </p:grpSpPr>
        <p:sp>
          <p:nvSpPr>
            <p:cNvPr id="10" name="Text Box 34"/>
            <p:cNvSpPr txBox="1">
              <a:spLocks noChangeArrowheads="1"/>
            </p:cNvSpPr>
            <p:nvPr/>
          </p:nvSpPr>
          <p:spPr bwMode="auto">
            <a:xfrm>
              <a:off x="86" y="1193"/>
              <a:ext cx="501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 dirty="0">
                  <a:solidFill>
                    <a:srgbClr val="3333CC"/>
                  </a:solidFill>
                  <a:latin typeface="Arial" charset="0"/>
                </a:rPr>
                <a:t>How many protons and electrons are in              ?</a:t>
              </a:r>
            </a:p>
          </p:txBody>
        </p:sp>
        <p:grpSp>
          <p:nvGrpSpPr>
            <p:cNvPr id="11" name="Group 39"/>
            <p:cNvGrpSpPr>
              <a:grpSpLocks/>
            </p:cNvGrpSpPr>
            <p:nvPr/>
          </p:nvGrpSpPr>
          <p:grpSpPr bwMode="auto">
            <a:xfrm>
              <a:off x="4112" y="1149"/>
              <a:ext cx="718" cy="406"/>
              <a:chOff x="183" y="3501"/>
              <a:chExt cx="718" cy="406"/>
            </a:xfrm>
          </p:grpSpPr>
          <p:sp>
            <p:nvSpPr>
              <p:cNvPr id="12" name="Text Box 35"/>
              <p:cNvSpPr txBox="1">
                <a:spLocks noChangeArrowheads="1"/>
              </p:cNvSpPr>
              <p:nvPr/>
            </p:nvSpPr>
            <p:spPr bwMode="auto">
              <a:xfrm>
                <a:off x="374" y="3545"/>
                <a:ext cx="315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>
                    <a:solidFill>
                      <a:srgbClr val="3333CC"/>
                    </a:solidFill>
                    <a:latin typeface="Arial" charset="0"/>
                  </a:rPr>
                  <a:t>Al</a:t>
                </a:r>
              </a:p>
            </p:txBody>
          </p:sp>
          <p:sp>
            <p:nvSpPr>
              <p:cNvPr id="13" name="Text Box 36"/>
              <p:cNvSpPr txBox="1">
                <a:spLocks noChangeArrowheads="1"/>
              </p:cNvSpPr>
              <p:nvPr/>
            </p:nvSpPr>
            <p:spPr bwMode="auto">
              <a:xfrm>
                <a:off x="201" y="3501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27</a:t>
                </a:r>
              </a:p>
            </p:txBody>
          </p:sp>
          <p:sp>
            <p:nvSpPr>
              <p:cNvPr id="14" name="Text Box 37"/>
              <p:cNvSpPr txBox="1">
                <a:spLocks noChangeArrowheads="1"/>
              </p:cNvSpPr>
              <p:nvPr/>
            </p:nvSpPr>
            <p:spPr bwMode="auto">
              <a:xfrm>
                <a:off x="183" y="3657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13</a:t>
                </a:r>
              </a:p>
            </p:txBody>
          </p:sp>
          <p:sp>
            <p:nvSpPr>
              <p:cNvPr id="15" name="Text Box 38"/>
              <p:cNvSpPr txBox="1">
                <a:spLocks noChangeArrowheads="1"/>
              </p:cNvSpPr>
              <p:nvPr/>
            </p:nvSpPr>
            <p:spPr bwMode="auto">
              <a:xfrm>
                <a:off x="603" y="3504"/>
                <a:ext cx="29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3+</a:t>
                </a:r>
              </a:p>
            </p:txBody>
          </p:sp>
        </p:grpSp>
      </p:grpSp>
      <p:grpSp>
        <p:nvGrpSpPr>
          <p:cNvPr id="16" name="Group 49"/>
          <p:cNvGrpSpPr>
            <a:grpSpLocks/>
          </p:cNvGrpSpPr>
          <p:nvPr/>
        </p:nvGrpSpPr>
        <p:grpSpPr bwMode="auto">
          <a:xfrm>
            <a:off x="592183" y="3997143"/>
            <a:ext cx="7762875" cy="644525"/>
            <a:chOff x="192" y="2522"/>
            <a:chExt cx="4890" cy="406"/>
          </a:xfrm>
        </p:grpSpPr>
        <p:sp>
          <p:nvSpPr>
            <p:cNvPr id="17" name="Text Box 42"/>
            <p:cNvSpPr txBox="1">
              <a:spLocks noChangeArrowheads="1"/>
            </p:cNvSpPr>
            <p:nvPr/>
          </p:nvSpPr>
          <p:spPr bwMode="auto">
            <a:xfrm>
              <a:off x="192" y="2566"/>
              <a:ext cx="489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800">
                  <a:solidFill>
                    <a:srgbClr val="3333CC"/>
                  </a:solidFill>
                  <a:latin typeface="Arial" charset="0"/>
                </a:rPr>
                <a:t>How many protons and electrons are in            ?</a:t>
              </a:r>
            </a:p>
          </p:txBody>
        </p:sp>
        <p:grpSp>
          <p:nvGrpSpPr>
            <p:cNvPr id="18" name="Group 48"/>
            <p:cNvGrpSpPr>
              <a:grpSpLocks/>
            </p:cNvGrpSpPr>
            <p:nvPr/>
          </p:nvGrpSpPr>
          <p:grpSpPr bwMode="auto">
            <a:xfrm>
              <a:off x="4214" y="2522"/>
              <a:ext cx="726" cy="406"/>
              <a:chOff x="4214" y="2522"/>
              <a:chExt cx="726" cy="406"/>
            </a:xfrm>
          </p:grpSpPr>
          <p:sp>
            <p:nvSpPr>
              <p:cNvPr id="19" name="Text Box 44"/>
              <p:cNvSpPr txBox="1">
                <a:spLocks noChangeArrowheads="1"/>
              </p:cNvSpPr>
              <p:nvPr/>
            </p:nvSpPr>
            <p:spPr bwMode="auto">
              <a:xfrm>
                <a:off x="4409" y="2566"/>
                <a:ext cx="390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800">
                    <a:solidFill>
                      <a:srgbClr val="3333CC"/>
                    </a:solidFill>
                    <a:latin typeface="Arial" charset="0"/>
                  </a:rPr>
                  <a:t>Se</a:t>
                </a:r>
              </a:p>
            </p:txBody>
          </p:sp>
          <p:sp>
            <p:nvSpPr>
              <p:cNvPr id="20" name="Text Box 45"/>
              <p:cNvSpPr txBox="1">
                <a:spLocks noChangeArrowheads="1"/>
              </p:cNvSpPr>
              <p:nvPr/>
            </p:nvSpPr>
            <p:spPr bwMode="auto">
              <a:xfrm>
                <a:off x="4214" y="2522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78</a:t>
                </a:r>
              </a:p>
            </p:txBody>
          </p:sp>
          <p:sp>
            <p:nvSpPr>
              <p:cNvPr id="21" name="Text Box 46"/>
              <p:cNvSpPr txBox="1">
                <a:spLocks noChangeArrowheads="1"/>
              </p:cNvSpPr>
              <p:nvPr/>
            </p:nvSpPr>
            <p:spPr bwMode="auto">
              <a:xfrm>
                <a:off x="4218" y="2678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34</a:t>
                </a:r>
              </a:p>
            </p:txBody>
          </p:sp>
          <p:sp>
            <p:nvSpPr>
              <p:cNvPr id="22" name="Text Box 47"/>
              <p:cNvSpPr txBox="1">
                <a:spLocks noChangeArrowheads="1"/>
              </p:cNvSpPr>
              <p:nvPr/>
            </p:nvSpPr>
            <p:spPr bwMode="auto">
              <a:xfrm>
                <a:off x="4682" y="2525"/>
                <a:ext cx="25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3333CC"/>
                    </a:solidFill>
                    <a:latin typeface="Arial" charset="0"/>
                  </a:rPr>
                  <a:t>2-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97297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Chemical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Formulas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213" y="1095479"/>
            <a:ext cx="9001313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214" y="2071924"/>
            <a:ext cx="8991600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214" y="3089372"/>
            <a:ext cx="89916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214" y="4939492"/>
            <a:ext cx="8991600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 cstate="print"/>
          <a:srcRect t="1" r="19078" b="2327"/>
          <a:stretch/>
        </p:blipFill>
        <p:spPr>
          <a:xfrm>
            <a:off x="113213" y="689987"/>
            <a:ext cx="2460170" cy="4791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13213" y="4626873"/>
            <a:ext cx="6020128" cy="2531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3213" y="6239864"/>
            <a:ext cx="3282209" cy="2495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9466" y="6469821"/>
            <a:ext cx="4967833" cy="1972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25355" y="2803680"/>
            <a:ext cx="4958802" cy="22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3000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43690" y="717557"/>
            <a:ext cx="888274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molecular formula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shows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b="1" i="1" dirty="0">
                <a:solidFill>
                  <a:srgbClr val="000000"/>
                </a:solidFill>
                <a:latin typeface="Arial" charset="0"/>
              </a:rPr>
              <a:t>the exact number of atoms of each element in the smallest unit of a substance</a:t>
            </a:r>
            <a:endParaRPr lang="en-US" altLang="en-US" sz="24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43690" y="1610258"/>
            <a:ext cx="888274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empirical formula</a:t>
            </a:r>
            <a:r>
              <a:rPr lang="en-US" altLang="en-U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shows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b="1" i="1" dirty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sz="2000" b="1" i="1" dirty="0" smtClean="0">
                <a:solidFill>
                  <a:srgbClr val="000000"/>
                </a:solidFill>
                <a:latin typeface="Arial" charset="0"/>
              </a:rPr>
              <a:t>simplest whole-number </a:t>
            </a:r>
            <a:r>
              <a:rPr lang="en-US" altLang="en-US" sz="2000" b="1" i="1" dirty="0">
                <a:solidFill>
                  <a:srgbClr val="000000"/>
                </a:solidFill>
                <a:latin typeface="Arial" charset="0"/>
              </a:rPr>
              <a:t>ratio of the atoms in a substance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811657" y="3033753"/>
            <a:ext cx="760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grpSp>
        <p:nvGrpSpPr>
          <p:cNvPr id="11" name="Group 16"/>
          <p:cNvGrpSpPr>
            <a:grpSpLocks/>
          </p:cNvGrpSpPr>
          <p:nvPr/>
        </p:nvGrpSpPr>
        <p:grpSpPr bwMode="auto">
          <a:xfrm>
            <a:off x="2279469" y="2441255"/>
            <a:ext cx="4621213" cy="1042988"/>
            <a:chOff x="1296" y="2064"/>
            <a:chExt cx="2911" cy="657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1615" y="2430"/>
              <a:ext cx="47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H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2</a:t>
              </a: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O</a:t>
              </a:r>
            </a:p>
          </p:txBody>
        </p:sp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1296" y="2064"/>
              <a:ext cx="103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u="sng">
                  <a:solidFill>
                    <a:srgbClr val="000000"/>
                  </a:solidFill>
                  <a:latin typeface="Arial" charset="0"/>
                </a:rPr>
                <a:t>molecular</a:t>
              </a:r>
            </a:p>
          </p:txBody>
        </p:sp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3239" y="2064"/>
              <a:ext cx="96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u="sng" dirty="0">
                  <a:solidFill>
                    <a:srgbClr val="000000"/>
                  </a:solidFill>
                  <a:latin typeface="Arial" charset="0"/>
                </a:rPr>
                <a:t>empirical</a:t>
              </a:r>
            </a:p>
          </p:txBody>
        </p:sp>
      </p:grp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454094" y="3504065"/>
            <a:ext cx="13244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6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12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6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5683069" y="3502478"/>
            <a:ext cx="98296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CH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416940" y="5822144"/>
            <a:ext cx="632737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Oxygen (O</a:t>
            </a:r>
            <a:r>
              <a:rPr lang="en-US" altLang="en-US" sz="2000" baseline="-25000" dirty="0" smtClean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) and ozone (O</a:t>
            </a:r>
            <a:r>
              <a:rPr lang="en-US" altLang="en-US" sz="2000" baseline="-25000" dirty="0" smtClean="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) are allotropes of oxygen.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6006919" y="4087272"/>
            <a:ext cx="4235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2727144" y="4576678"/>
            <a:ext cx="8579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4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5819594" y="4576678"/>
            <a:ext cx="7441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NH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143690" y="5242434"/>
            <a:ext cx="88827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 smtClean="0">
                <a:solidFill>
                  <a:srgbClr val="FF0000"/>
                </a:solidFill>
                <a:latin typeface="Arial" charset="0"/>
              </a:rPr>
              <a:t>allotrope 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is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b="1" i="1" dirty="0" smtClean="0">
                <a:solidFill>
                  <a:srgbClr val="000000"/>
                </a:solidFill>
                <a:latin typeface="Arial" charset="0"/>
              </a:rPr>
              <a:t>one of two or more distinct forms of an element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. 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1832117" y="6290299"/>
            <a:ext cx="549701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diamond and graphite are allotropes of carbon.</a:t>
            </a: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2852847" y="4080307"/>
            <a:ext cx="5373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400" dirty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373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utoUpdateAnimBg="0"/>
      <p:bldP spid="10" grpId="0" autoUpdateAnimBg="0"/>
      <p:bldP spid="16" grpId="0" autoUpdateAnimBg="0"/>
      <p:bldP spid="17" grpId="0" autoUpdateAnimBg="0"/>
      <p:bldP spid="18" grpId="0" autoUpdateAnimBg="0"/>
      <p:bldP spid="19" grpId="0" autoUpdateAnimBg="0"/>
      <p:bldP spid="24" grpId="0" autoUpdateAnimBg="0"/>
      <p:bldP spid="25" grpId="0" autoUpdateAnimBg="0"/>
      <p:bldP spid="21" grpId="0" autoUpdateAnimBg="0"/>
      <p:bldP spid="22" grpId="0" autoUpdateAnimBg="0"/>
      <p:bldP spid="2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The Structure of the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Atom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16194" y="1426462"/>
            <a:ext cx="857143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b="1" i="1" dirty="0">
                <a:solidFill>
                  <a:srgbClr val="FF0000"/>
                </a:solidFill>
                <a:latin typeface="Arial" charset="0"/>
              </a:rPr>
              <a:t>Compounds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 are composed of atoms of more than one element. 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Elements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are composed of extremely small particles called </a:t>
            </a:r>
            <a:r>
              <a:rPr lang="en-US" altLang="en-US" b="1" i="1" dirty="0" smtClean="0">
                <a:solidFill>
                  <a:srgbClr val="FF0000"/>
                </a:solidFill>
                <a:latin typeface="Arial" charset="0"/>
              </a:rPr>
              <a:t>atoms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b="1" i="1" dirty="0">
                <a:solidFill>
                  <a:srgbClr val="FF0000"/>
                </a:solidFill>
                <a:latin typeface="Arial" charset="0"/>
              </a:rPr>
              <a:t>chemical reaction</a:t>
            </a:r>
            <a:r>
              <a:rPr lang="en-US" altLang="en-US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involves only the separation, combination, or rearrangement of atoms; it does not result in their creation or destruction.</a:t>
            </a: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0" y="657311"/>
            <a:ext cx="560604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sng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Dalton’s Atomic Theory (1808)</a:t>
            </a:r>
            <a:endParaRPr kumimoji="0" lang="en-US" altLang="en-US" sz="2800" b="1" i="0" u="sng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092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202474" y="791005"/>
            <a:ext cx="8791304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b="1" i="1" dirty="0" smtClean="0">
                <a:solidFill>
                  <a:srgbClr val="FF0000"/>
                </a:solidFill>
                <a:latin typeface="Arial" charset="0"/>
              </a:rPr>
              <a:t>Ionic compounds</a:t>
            </a:r>
            <a:r>
              <a:rPr lang="en-US" altLang="en-US" sz="24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consist of a combination of cations and an anions</a:t>
            </a:r>
          </a:p>
          <a:p>
            <a:pPr marL="685800" indent="-22860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formula is usually the same as the empirical 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formula</a:t>
            </a:r>
          </a:p>
          <a:p>
            <a:pPr marL="685800" indent="-22860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sum of the charges on the cation(s) and anion(s) in each 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formula unit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must equal zero</a:t>
            </a:r>
            <a:endParaRPr lang="en-US" altLang="en-US" sz="20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2715373" y="3060952"/>
            <a:ext cx="37305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The ionic compound </a:t>
            </a:r>
            <a:r>
              <a:rPr lang="en-US" altLang="en-US" sz="2400" dirty="0" err="1">
                <a:solidFill>
                  <a:srgbClr val="000000"/>
                </a:solidFill>
                <a:latin typeface="Arial" charset="0"/>
              </a:rPr>
              <a:t>NaCl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6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57" r="1444" b="3680"/>
          <a:stretch/>
        </p:blipFill>
        <p:spPr bwMode="auto">
          <a:xfrm>
            <a:off x="254726" y="3677920"/>
            <a:ext cx="8686800" cy="2686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9054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" y="1116874"/>
            <a:ext cx="8763000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98120" y="5384074"/>
            <a:ext cx="8763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The most reactive </a:t>
            </a:r>
            <a:r>
              <a:rPr lang="en-US" altLang="en-US" sz="2400" b="1" dirty="0">
                <a:solidFill>
                  <a:srgbClr val="00CC66"/>
                </a:solidFill>
                <a:latin typeface="Arial" charset="0"/>
              </a:rPr>
              <a:t>metals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(green) and the most reactive </a:t>
            </a:r>
            <a:r>
              <a:rPr lang="en-US" altLang="en-US" sz="2400" b="1" dirty="0">
                <a:solidFill>
                  <a:srgbClr val="66CCFF"/>
                </a:solidFill>
                <a:latin typeface="Arial" charset="0"/>
              </a:rPr>
              <a:t>nonmetals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(blue) combine to form ionic compounds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.</a:t>
            </a: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530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0270" y="4430401"/>
            <a:ext cx="2500711" cy="178126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2570" y="533849"/>
            <a:ext cx="888274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If the charges on the cation and anion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are numerically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different, we apply the following rule to make the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formula electrically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neutral:</a:t>
            </a:r>
          </a:p>
          <a:p>
            <a:pPr marL="457200" algn="just">
              <a:lnSpc>
                <a:spcPct val="150000"/>
              </a:lnSpc>
            </a:pP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The subscript of the cation is numerically equal to the charge on the anion, and </a:t>
            </a:r>
            <a:r>
              <a:rPr lang="en-US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subscript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of the anion is numerically equal to the charge on the cation.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5512" y="3873723"/>
            <a:ext cx="75372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LTStd-Bold"/>
              </a:rPr>
              <a:t>Aluminum Oxide. </a:t>
            </a:r>
            <a:r>
              <a:rPr lang="en-US" sz="2000" dirty="0">
                <a:latin typeface="TimesLTStd-Roman"/>
              </a:rPr>
              <a:t>The cation is </a:t>
            </a:r>
            <a:r>
              <a:rPr lang="en-US" sz="2000" dirty="0" smtClean="0">
                <a:latin typeface="TimesLTStd-Roman"/>
              </a:rPr>
              <a:t>Al</a:t>
            </a:r>
            <a:r>
              <a:rPr lang="en-US" sz="2000" baseline="30000" dirty="0" smtClean="0">
                <a:latin typeface="TimesLTStd-Roman"/>
              </a:rPr>
              <a:t>3</a:t>
            </a:r>
            <a:r>
              <a:rPr lang="en-US" sz="2000" baseline="30000" dirty="0" smtClean="0">
                <a:latin typeface="MathematicalPiOTF1"/>
              </a:rPr>
              <a:t>+</a:t>
            </a:r>
            <a:r>
              <a:rPr lang="en-US" sz="2000" dirty="0" smtClean="0">
                <a:latin typeface="MathematicalPiOTF1"/>
              </a:rPr>
              <a:t> </a:t>
            </a:r>
            <a:r>
              <a:rPr lang="en-US" sz="2000" dirty="0">
                <a:latin typeface="TimesLTStd-Roman"/>
              </a:rPr>
              <a:t>and the oxygen anion is </a:t>
            </a:r>
            <a:r>
              <a:rPr lang="en-US" sz="2000" dirty="0" smtClean="0">
                <a:latin typeface="TimesLTStd-Roman"/>
              </a:rPr>
              <a:t>O</a:t>
            </a:r>
            <a:r>
              <a:rPr lang="en-US" sz="2000" baseline="30000" dirty="0" smtClean="0">
                <a:latin typeface="TimesLTStd-Roman"/>
              </a:rPr>
              <a:t>2</a:t>
            </a:r>
            <a:r>
              <a:rPr lang="en-US" sz="2000" baseline="30000" dirty="0" smtClean="0">
                <a:latin typeface="MathematicalPiOTF1"/>
              </a:rPr>
              <a:t>-</a:t>
            </a:r>
            <a:r>
              <a:rPr lang="en-US" sz="2000" dirty="0" smtClean="0">
                <a:latin typeface="TimesLTStd-Roman"/>
              </a:rPr>
              <a:t>.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2172829" y="6211669"/>
            <a:ext cx="49202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LTStd-Roman"/>
              </a:rPr>
              <a:t>The sum of the charges is 2</a:t>
            </a:r>
            <a:r>
              <a:rPr lang="en-US" dirty="0" smtClean="0">
                <a:latin typeface="TimesLTStd-Roman"/>
              </a:rPr>
              <a:t>(</a:t>
            </a:r>
            <a:r>
              <a:rPr lang="en-US" dirty="0" smtClean="0">
                <a:latin typeface="MathematicalPiOTF1"/>
              </a:rPr>
              <a:t>+</a:t>
            </a:r>
            <a:r>
              <a:rPr lang="en-US" dirty="0" smtClean="0">
                <a:latin typeface="TimesLTStd-Roman"/>
              </a:rPr>
              <a:t>3</a:t>
            </a:r>
            <a:r>
              <a:rPr lang="en-US" dirty="0">
                <a:latin typeface="TimesLTStd-Roman"/>
              </a:rPr>
              <a:t>) </a:t>
            </a:r>
            <a:r>
              <a:rPr lang="en-US" dirty="0" smtClean="0">
                <a:latin typeface="MathematicalPiOTF1"/>
              </a:rPr>
              <a:t>+ </a:t>
            </a:r>
            <a:r>
              <a:rPr lang="en-US" dirty="0">
                <a:latin typeface="TimesLTStd-Roman"/>
              </a:rPr>
              <a:t>3</a:t>
            </a:r>
            <a:r>
              <a:rPr lang="en-US" dirty="0" smtClean="0">
                <a:latin typeface="TimesLTStd-Roman"/>
              </a:rPr>
              <a:t>(</a:t>
            </a:r>
            <a:r>
              <a:rPr lang="en-US" dirty="0" smtClean="0">
                <a:latin typeface="MathematicalPiOTF1"/>
              </a:rPr>
              <a:t>-</a:t>
            </a:r>
            <a:r>
              <a:rPr lang="en-US" dirty="0" smtClean="0">
                <a:latin typeface="TimesLTStd-Roman"/>
              </a:rPr>
              <a:t>2</a:t>
            </a:r>
            <a:r>
              <a:rPr lang="en-US" dirty="0">
                <a:latin typeface="TimesLTStd-Roman"/>
              </a:rPr>
              <a:t>) </a:t>
            </a:r>
            <a:r>
              <a:rPr lang="en-US" dirty="0" smtClean="0">
                <a:latin typeface="MathematicalPiOTF1"/>
              </a:rPr>
              <a:t>= </a:t>
            </a:r>
            <a:r>
              <a:rPr lang="en-US" dirty="0">
                <a:latin typeface="TimesLTStd-Roman"/>
              </a:rPr>
              <a:t>0. Thus, the formula for </a:t>
            </a:r>
            <a:r>
              <a:rPr lang="en-US" dirty="0" smtClean="0">
                <a:latin typeface="TimesLTStd-Roman"/>
              </a:rPr>
              <a:t>aluminum oxide </a:t>
            </a:r>
            <a:r>
              <a:rPr lang="en-US" dirty="0">
                <a:latin typeface="TimesLTStd-Roman"/>
              </a:rPr>
              <a:t>is Al</a:t>
            </a:r>
            <a:r>
              <a:rPr lang="en-US" sz="800" dirty="0">
                <a:latin typeface="TimesLTStd-Roman"/>
              </a:rPr>
              <a:t>2</a:t>
            </a:r>
            <a:r>
              <a:rPr lang="en-US" dirty="0">
                <a:latin typeface="TimesLTStd-Roman"/>
              </a:rPr>
              <a:t>O</a:t>
            </a:r>
            <a:r>
              <a:rPr lang="en-US" sz="800" dirty="0">
                <a:latin typeface="TimesLTStd-Roman"/>
              </a:rPr>
              <a:t>3</a:t>
            </a:r>
            <a:r>
              <a:rPr lang="en-US" dirty="0">
                <a:latin typeface="TimesLTStd-Roman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5716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575986" y="829175"/>
            <a:ext cx="587532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>
                <a:solidFill>
                  <a:srgbClr val="0070C0"/>
                </a:solidFill>
                <a:latin typeface="Arial" charset="0"/>
              </a:rPr>
              <a:t>Formula of Ionic Compounds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976280" y="2246812"/>
            <a:ext cx="10461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Al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2595155" y="1789612"/>
            <a:ext cx="3621088" cy="533400"/>
            <a:chOff x="1680" y="720"/>
            <a:chExt cx="2281" cy="336"/>
          </a:xfrm>
        </p:grpSpPr>
        <p:grpSp>
          <p:nvGrpSpPr>
            <p:cNvPr id="10" name="Group 9"/>
            <p:cNvGrpSpPr>
              <a:grpSpLocks/>
            </p:cNvGrpSpPr>
            <p:nvPr/>
          </p:nvGrpSpPr>
          <p:grpSpPr bwMode="auto">
            <a:xfrm>
              <a:off x="1680" y="720"/>
              <a:ext cx="960" cy="336"/>
              <a:chOff x="1680" y="720"/>
              <a:chExt cx="960" cy="336"/>
            </a:xfrm>
          </p:grpSpPr>
          <p:sp>
            <p:nvSpPr>
              <p:cNvPr id="14" name="Text Box 4"/>
              <p:cNvSpPr txBox="1">
                <a:spLocks noChangeArrowheads="1"/>
              </p:cNvSpPr>
              <p:nvPr/>
            </p:nvSpPr>
            <p:spPr bwMode="auto">
              <a:xfrm>
                <a:off x="1680" y="720"/>
                <a:ext cx="91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2 x +3 = +6</a:t>
                </a:r>
              </a:p>
            </p:txBody>
          </p:sp>
          <p:sp>
            <p:nvSpPr>
              <p:cNvPr id="15" name="Line 7"/>
              <p:cNvSpPr>
                <a:spLocks noChangeShapeType="1"/>
              </p:cNvSpPr>
              <p:nvPr/>
            </p:nvSpPr>
            <p:spPr bwMode="auto">
              <a:xfrm>
                <a:off x="2544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3072" y="720"/>
              <a:ext cx="889" cy="336"/>
              <a:chOff x="3072" y="720"/>
              <a:chExt cx="889" cy="336"/>
            </a:xfrm>
          </p:grpSpPr>
          <p:sp>
            <p:nvSpPr>
              <p:cNvPr id="12" name="Text Box 6"/>
              <p:cNvSpPr txBox="1">
                <a:spLocks noChangeArrowheads="1"/>
              </p:cNvSpPr>
              <p:nvPr/>
            </p:nvSpPr>
            <p:spPr bwMode="auto">
              <a:xfrm>
                <a:off x="3123" y="720"/>
                <a:ext cx="83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3 x -2 = -6</a:t>
                </a:r>
              </a:p>
            </p:txBody>
          </p:sp>
          <p:sp>
            <p:nvSpPr>
              <p:cNvPr id="13" name="Line 8"/>
              <p:cNvSpPr>
                <a:spLocks noChangeShapeType="1"/>
              </p:cNvSpPr>
              <p:nvPr/>
            </p:nvSpPr>
            <p:spPr bwMode="auto">
              <a:xfrm flipH="1">
                <a:off x="3072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3128555" y="2627812"/>
            <a:ext cx="776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Al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3+</a:t>
            </a:r>
            <a:endParaRPr lang="en-US" altLang="en-US" sz="28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5033555" y="2627812"/>
            <a:ext cx="6762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O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2-</a:t>
            </a:r>
            <a:endParaRPr lang="en-US" altLang="en-US" sz="28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3933418" y="3913687"/>
            <a:ext cx="11303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CaBr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9" name="Group 32"/>
          <p:cNvGrpSpPr>
            <a:grpSpLocks/>
          </p:cNvGrpSpPr>
          <p:nvPr/>
        </p:nvGrpSpPr>
        <p:grpSpPr bwMode="auto">
          <a:xfrm>
            <a:off x="2595155" y="3456487"/>
            <a:ext cx="3621088" cy="533400"/>
            <a:chOff x="1680" y="1770"/>
            <a:chExt cx="2281" cy="336"/>
          </a:xfrm>
        </p:grpSpPr>
        <p:grpSp>
          <p:nvGrpSpPr>
            <p:cNvPr id="21" name="Group 14"/>
            <p:cNvGrpSpPr>
              <a:grpSpLocks/>
            </p:cNvGrpSpPr>
            <p:nvPr/>
          </p:nvGrpSpPr>
          <p:grpSpPr bwMode="auto">
            <a:xfrm>
              <a:off x="1680" y="1770"/>
              <a:ext cx="960" cy="336"/>
              <a:chOff x="1680" y="720"/>
              <a:chExt cx="960" cy="336"/>
            </a:xfrm>
          </p:grpSpPr>
          <p:sp>
            <p:nvSpPr>
              <p:cNvPr id="2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720"/>
                <a:ext cx="91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1 x +2 = +2</a:t>
                </a:r>
              </a:p>
            </p:txBody>
          </p:sp>
          <p:sp>
            <p:nvSpPr>
              <p:cNvPr id="26" name="Line 16"/>
              <p:cNvSpPr>
                <a:spLocks noChangeShapeType="1"/>
              </p:cNvSpPr>
              <p:nvPr/>
            </p:nvSpPr>
            <p:spPr bwMode="auto">
              <a:xfrm>
                <a:off x="2544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22" name="Group 17"/>
            <p:cNvGrpSpPr>
              <a:grpSpLocks/>
            </p:cNvGrpSpPr>
            <p:nvPr/>
          </p:nvGrpSpPr>
          <p:grpSpPr bwMode="auto">
            <a:xfrm>
              <a:off x="3072" y="1770"/>
              <a:ext cx="889" cy="336"/>
              <a:chOff x="3072" y="720"/>
              <a:chExt cx="889" cy="336"/>
            </a:xfrm>
          </p:grpSpPr>
          <p:sp>
            <p:nvSpPr>
              <p:cNvPr id="23" name="Text Box 18"/>
              <p:cNvSpPr txBox="1">
                <a:spLocks noChangeArrowheads="1"/>
              </p:cNvSpPr>
              <p:nvPr/>
            </p:nvSpPr>
            <p:spPr bwMode="auto">
              <a:xfrm>
                <a:off x="3123" y="720"/>
                <a:ext cx="83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2 x -1 = -2</a:t>
                </a:r>
              </a:p>
            </p:txBody>
          </p:sp>
          <p:sp>
            <p:nvSpPr>
              <p:cNvPr id="24" name="Line 19"/>
              <p:cNvSpPr>
                <a:spLocks noChangeShapeType="1"/>
              </p:cNvSpPr>
              <p:nvPr/>
            </p:nvSpPr>
            <p:spPr bwMode="auto">
              <a:xfrm flipH="1">
                <a:off x="3072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3058705" y="4294687"/>
            <a:ext cx="9159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Ca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2+</a:t>
            </a:r>
            <a:endParaRPr lang="en-US" altLang="en-US" sz="28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5060543" y="4294687"/>
            <a:ext cx="6207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Br</a:t>
            </a:r>
            <a:r>
              <a:rPr lang="en-US" altLang="en-US" sz="2800" b="1" baseline="30000">
                <a:solidFill>
                  <a:srgbClr val="CC0000"/>
                </a:solidFill>
                <a:latin typeface="Arial" charset="0"/>
              </a:rPr>
              <a:t>-</a:t>
            </a:r>
            <a:endParaRPr lang="en-US" altLang="en-US" sz="2800" b="1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3779430" y="5904412"/>
            <a:ext cx="14430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Na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</a:p>
        </p:txBody>
      </p:sp>
      <p:grpSp>
        <p:nvGrpSpPr>
          <p:cNvPr id="30" name="Group 31"/>
          <p:cNvGrpSpPr>
            <a:grpSpLocks/>
          </p:cNvGrpSpPr>
          <p:nvPr/>
        </p:nvGrpSpPr>
        <p:grpSpPr bwMode="auto">
          <a:xfrm>
            <a:off x="2596743" y="5447212"/>
            <a:ext cx="3621087" cy="533400"/>
            <a:chOff x="1681" y="3024"/>
            <a:chExt cx="2281" cy="336"/>
          </a:xfrm>
        </p:grpSpPr>
        <p:grpSp>
          <p:nvGrpSpPr>
            <p:cNvPr id="31" name="Group 23"/>
            <p:cNvGrpSpPr>
              <a:grpSpLocks/>
            </p:cNvGrpSpPr>
            <p:nvPr/>
          </p:nvGrpSpPr>
          <p:grpSpPr bwMode="auto">
            <a:xfrm>
              <a:off x="1681" y="3024"/>
              <a:ext cx="960" cy="336"/>
              <a:chOff x="1680" y="720"/>
              <a:chExt cx="960" cy="336"/>
            </a:xfrm>
          </p:grpSpPr>
          <p:sp>
            <p:nvSpPr>
              <p:cNvPr id="35" name="Text Box 24"/>
              <p:cNvSpPr txBox="1">
                <a:spLocks noChangeArrowheads="1"/>
              </p:cNvSpPr>
              <p:nvPr/>
            </p:nvSpPr>
            <p:spPr bwMode="auto">
              <a:xfrm>
                <a:off x="1680" y="720"/>
                <a:ext cx="91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1 x +2 = +2</a:t>
                </a:r>
              </a:p>
            </p:txBody>
          </p:sp>
          <p:sp>
            <p:nvSpPr>
              <p:cNvPr id="36" name="Line 25"/>
              <p:cNvSpPr>
                <a:spLocks noChangeShapeType="1"/>
              </p:cNvSpPr>
              <p:nvPr/>
            </p:nvSpPr>
            <p:spPr bwMode="auto">
              <a:xfrm>
                <a:off x="2544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32" name="Group 26"/>
            <p:cNvGrpSpPr>
              <a:grpSpLocks/>
            </p:cNvGrpSpPr>
            <p:nvPr/>
          </p:nvGrpSpPr>
          <p:grpSpPr bwMode="auto">
            <a:xfrm>
              <a:off x="3073" y="3024"/>
              <a:ext cx="889" cy="336"/>
              <a:chOff x="3072" y="720"/>
              <a:chExt cx="889" cy="336"/>
            </a:xfrm>
          </p:grpSpPr>
          <p:sp>
            <p:nvSpPr>
              <p:cNvPr id="33" name="Text Box 27"/>
              <p:cNvSpPr txBox="1">
                <a:spLocks noChangeArrowheads="1"/>
              </p:cNvSpPr>
              <p:nvPr/>
            </p:nvSpPr>
            <p:spPr bwMode="auto">
              <a:xfrm>
                <a:off x="3123" y="720"/>
                <a:ext cx="83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2000">
                    <a:solidFill>
                      <a:srgbClr val="CC0000"/>
                    </a:solidFill>
                    <a:latin typeface="Arial" charset="0"/>
                  </a:rPr>
                  <a:t>1 x -2 = -2</a:t>
                </a:r>
              </a:p>
            </p:txBody>
          </p:sp>
          <p:sp>
            <p:nvSpPr>
              <p:cNvPr id="34" name="Line 28"/>
              <p:cNvSpPr>
                <a:spLocks noChangeShapeType="1"/>
              </p:cNvSpPr>
              <p:nvPr/>
            </p:nvSpPr>
            <p:spPr bwMode="auto">
              <a:xfrm flipH="1">
                <a:off x="3072" y="912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37" name="Text Box 29"/>
          <p:cNvSpPr txBox="1">
            <a:spLocks noChangeArrowheads="1"/>
          </p:cNvSpPr>
          <p:nvPr/>
        </p:nvSpPr>
        <p:spPr bwMode="auto">
          <a:xfrm>
            <a:off x="3126968" y="6285412"/>
            <a:ext cx="781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Na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+</a:t>
            </a:r>
            <a:endParaRPr lang="en-US" altLang="en-US" sz="28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38" name="Text Box 30"/>
          <p:cNvSpPr txBox="1">
            <a:spLocks noChangeArrowheads="1"/>
          </p:cNvSpPr>
          <p:nvPr/>
        </p:nvSpPr>
        <p:spPr bwMode="auto">
          <a:xfrm>
            <a:off x="5108168" y="6285412"/>
            <a:ext cx="10683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CC0000"/>
                </a:solidFill>
                <a:latin typeface="Arial" charset="0"/>
              </a:rPr>
              <a:t>CO</a:t>
            </a:r>
            <a:r>
              <a:rPr lang="en-US" altLang="en-US" sz="2800" baseline="-25000">
                <a:solidFill>
                  <a:srgbClr val="CC0000"/>
                </a:solidFill>
                <a:latin typeface="Arial" charset="0"/>
              </a:rPr>
              <a:t>3</a:t>
            </a:r>
            <a:r>
              <a:rPr lang="en-US" altLang="en-US" sz="2800" baseline="30000">
                <a:solidFill>
                  <a:srgbClr val="CC0000"/>
                </a:solidFill>
                <a:latin typeface="Arial" charset="0"/>
              </a:rPr>
              <a:t>2</a:t>
            </a:r>
            <a:r>
              <a:rPr lang="en-US" altLang="en-US" sz="2800" b="1" baseline="30000">
                <a:solidFill>
                  <a:srgbClr val="CC0000"/>
                </a:solidFill>
                <a:latin typeface="Arial" charset="0"/>
              </a:rPr>
              <a:t>-</a:t>
            </a:r>
            <a:endParaRPr lang="en-US" altLang="en-US" sz="2800" b="1">
              <a:solidFill>
                <a:srgbClr val="CC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1198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 autoUpdateAnimBg="0"/>
      <p:bldP spid="27" grpId="0" autoUpdateAnimBg="0"/>
      <p:bldP spid="28" grpId="0" autoUpdateAnimBg="0"/>
      <p:bldP spid="37" grpId="0" autoUpdateAnimBg="0"/>
      <p:bldP spid="38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52847" y="72457"/>
            <a:ext cx="3455561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Chemical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Formulas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9755" y="611512"/>
            <a:ext cx="7647633" cy="6175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549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Naming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Compounds 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76794" y="1008358"/>
            <a:ext cx="77724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en-US" altLang="en-US" sz="2800" b="1" kern="0" dirty="0" smtClean="0">
                <a:solidFill>
                  <a:srgbClr val="FF0000"/>
                </a:solidFill>
                <a:latin typeface="Arial" charset="0"/>
              </a:rPr>
              <a:t>Ionic Compounds</a:t>
            </a:r>
          </a:p>
          <a:p>
            <a:pPr lvl="1"/>
            <a:r>
              <a:rPr lang="en-US" altLang="en-US" sz="2400" kern="0" dirty="0" smtClean="0">
                <a:latin typeface="Arial" charset="0"/>
              </a:rPr>
              <a:t>Often a metal + nonmetal</a:t>
            </a:r>
          </a:p>
          <a:p>
            <a:pPr lvl="1"/>
            <a:r>
              <a:rPr lang="en-US" altLang="en-US" sz="2400" kern="0" dirty="0" smtClean="0">
                <a:latin typeface="Arial" charset="0"/>
              </a:rPr>
              <a:t>Anion (nonmetal), add “ide” to element name</a:t>
            </a:r>
            <a:endParaRPr lang="en-US" altLang="en-US" sz="2400" kern="0" dirty="0">
              <a:latin typeface="Arial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070462" y="2903039"/>
            <a:ext cx="10906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BaCl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4737462" y="2901452"/>
            <a:ext cx="2622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barium chloride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070462" y="3512639"/>
            <a:ext cx="831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K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4737462" y="3511052"/>
            <a:ext cx="27590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potassium oxide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2070462" y="4122239"/>
            <a:ext cx="15859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Mg(OH)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4737462" y="4120652"/>
            <a:ext cx="36718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magnesium hydroxide</a:t>
            </a: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070462" y="4846139"/>
            <a:ext cx="1089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KNO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4737462" y="4844552"/>
            <a:ext cx="28971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potassium nitrate</a:t>
            </a:r>
          </a:p>
        </p:txBody>
      </p:sp>
    </p:spTree>
    <p:extLst>
      <p:ext uri="{BB962C8B-B14F-4D97-AF65-F5344CB8AC3E}">
        <p14:creationId xmlns:p14="http://schemas.microsoft.com/office/powerpoint/2010/main" xmlns="" val="3753166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  <p:bldP spid="15" grpId="0" autoUpdateAnimBg="0"/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Bodoni MT" panose="02070603080606020203" pitchFamily="18" charset="0"/>
              </a:rPr>
              <a:t>Naming </a:t>
            </a:r>
            <a:r>
              <a:rPr lang="en-US" sz="3200" b="1" dirty="0" smtClean="0">
                <a:solidFill>
                  <a:srgbClr val="FF0000"/>
                </a:solidFill>
                <a:latin typeface="Bodoni MT" panose="02070603080606020203" pitchFamily="18" charset="0"/>
              </a:rPr>
              <a:t>Compounds </a:t>
            </a:r>
            <a:endParaRPr lang="en-US" sz="3200" dirty="0">
              <a:solidFill>
                <a:srgbClr val="FF0000"/>
              </a:solidFill>
              <a:latin typeface="Bodoni MT" panose="02070603080606020203" pitchFamily="18" charset="0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306388" y="778735"/>
            <a:ext cx="8077200" cy="984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buFont typeface="Courier New" panose="02070309020205020404" pitchFamily="49" charset="0"/>
              <a:buChar char="o"/>
            </a:pPr>
            <a:r>
              <a:rPr lang="en-US" altLang="en-US" sz="2800" kern="0" dirty="0" smtClean="0">
                <a:solidFill>
                  <a:srgbClr val="0070C0"/>
                </a:solidFill>
                <a:latin typeface="Arial" charset="0"/>
              </a:rPr>
              <a:t>Transition metal ionic compounds</a:t>
            </a:r>
          </a:p>
          <a:p>
            <a:pPr lvl="1" algn="just"/>
            <a:r>
              <a:rPr lang="en-US" altLang="en-US" sz="2400" kern="0" dirty="0" smtClean="0">
                <a:latin typeface="Arial" charset="0"/>
              </a:rPr>
              <a:t>indicate charge on metal with Roman numerals</a:t>
            </a:r>
            <a:endParaRPr lang="en-US" altLang="en-US" sz="2400" kern="0" dirty="0">
              <a:latin typeface="Arial" charset="0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381000" y="4366396"/>
            <a:ext cx="10715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FeCl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751013" y="4366396"/>
            <a:ext cx="32623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2 Cl</a:t>
            </a:r>
            <a:r>
              <a:rPr lang="en-US" altLang="en-US" sz="2800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  -2 so Fe is +2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5732463" y="4366396"/>
            <a:ext cx="26511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iron(II) chloride</a:t>
            </a:r>
            <a:r>
              <a:rPr lang="en-US" altLang="en-US" sz="2800">
                <a:solidFill>
                  <a:srgbClr val="000000"/>
                </a:solidFill>
                <a:latin typeface="Times New Roman" charset="0"/>
              </a:rPr>
              <a:t> 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381000" y="5280796"/>
            <a:ext cx="10715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FeCl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1751013" y="5280796"/>
            <a:ext cx="32623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3 Cl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  -3 so Fe is +3</a:t>
            </a: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5732463" y="5280796"/>
            <a:ext cx="27590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iron(III) chloride </a:t>
            </a: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381000" y="6195196"/>
            <a:ext cx="1066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Cr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S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1751013" y="6195196"/>
            <a:ext cx="3990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3 S</a:t>
            </a:r>
            <a:r>
              <a:rPr lang="en-US" altLang="en-US" sz="2800" baseline="30000">
                <a:solidFill>
                  <a:srgbClr val="000000"/>
                </a:solidFill>
                <a:latin typeface="Arial" charset="0"/>
              </a:rPr>
              <a:t>-2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 -6 so Cr is +3 (6/2)</a:t>
            </a: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5732463" y="6195196"/>
            <a:ext cx="34115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chromium(III) sulfide</a:t>
            </a:r>
          </a:p>
        </p:txBody>
      </p:sp>
      <p:pic>
        <p:nvPicPr>
          <p:cNvPr id="3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837508"/>
            <a:ext cx="4733925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4379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utoUpdateAnimBg="0"/>
      <p:bldP spid="23" grpId="0" autoUpdateAnimBg="0"/>
      <p:bldP spid="24" grpId="0" autoUpdateAnimBg="0"/>
      <p:bldP spid="25" grpId="0" autoUpdateAnimBg="0"/>
      <p:bldP spid="26" grpId="0" autoUpdateAnimBg="0"/>
      <p:bldP spid="27" grpId="0" autoUpdateAnimBg="0"/>
      <p:bldP spid="28" grpId="0" autoUpdateAnimBg="0"/>
      <p:bldP spid="29" grpId="0" autoUpdateAnimBg="0"/>
      <p:bldP spid="30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067800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744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48783" y="589720"/>
            <a:ext cx="5181510" cy="6257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2528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98970" y="712176"/>
            <a:ext cx="8338053" cy="6054384"/>
            <a:chOff x="330907" y="816679"/>
            <a:chExt cx="7816453" cy="579981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/>
            <a:srcRect r="1048"/>
            <a:stretch/>
          </p:blipFill>
          <p:spPr>
            <a:xfrm>
              <a:off x="330907" y="816679"/>
              <a:ext cx="7816453" cy="1815388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0907" y="2632067"/>
              <a:ext cx="7816453" cy="39844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5805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0" y="657311"/>
            <a:ext cx="5606041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sng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Dalton’s Atomic Theory (1808)</a:t>
            </a:r>
            <a:endParaRPr kumimoji="0" lang="en-US" altLang="en-US" sz="2800" b="1" i="0" u="sng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58923" y="1110266"/>
            <a:ext cx="8691073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b="1" i="1" dirty="0" smtClean="0">
                <a:solidFill>
                  <a:srgbClr val="FF0000"/>
                </a:solidFill>
                <a:latin typeface="Arial" charset="0"/>
              </a:rPr>
              <a:t>Atom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 is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the basic unit of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an element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that can enter into chemical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combination.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Dalton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imagined an </a:t>
            </a:r>
            <a:r>
              <a:rPr lang="en-US" altLang="en-US" b="1" i="1" dirty="0">
                <a:solidFill>
                  <a:srgbClr val="FF0000"/>
                </a:solidFill>
                <a:latin typeface="Arial" charset="0"/>
              </a:rPr>
              <a:t>atom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 that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was both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extremely </a:t>
            </a:r>
            <a:r>
              <a:rPr lang="en-US" altLang="en-US" dirty="0">
                <a:solidFill>
                  <a:srgbClr val="FF0000"/>
                </a:solidFill>
                <a:latin typeface="Arial" charset="0"/>
              </a:rPr>
              <a:t>small </a:t>
            </a:r>
            <a:r>
              <a:rPr lang="en-US" altLang="en-US" dirty="0">
                <a:latin typeface="Arial" charset="0"/>
              </a:rPr>
              <a:t>and</a:t>
            </a:r>
            <a:r>
              <a:rPr lang="en-US" altLang="en-US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en-US" dirty="0" smtClean="0">
                <a:solidFill>
                  <a:srgbClr val="FF0000"/>
                </a:solidFill>
                <a:latin typeface="Arial" charset="0"/>
              </a:rPr>
              <a:t>indivisible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The 1850s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and extended into the twentieth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century: </a:t>
            </a:r>
            <a:r>
              <a:rPr lang="en-US" altLang="en-US" b="1" i="1" dirty="0" smtClean="0">
                <a:solidFill>
                  <a:srgbClr val="FF0000"/>
                </a:solidFill>
                <a:latin typeface="Arial" charset="0"/>
              </a:rPr>
              <a:t>atoms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i="1" dirty="0" smtClean="0">
                <a:solidFill>
                  <a:srgbClr val="00B050"/>
                </a:solidFill>
                <a:latin typeface="Arial" charset="0"/>
              </a:rPr>
              <a:t>actually </a:t>
            </a:r>
            <a:r>
              <a:rPr lang="en-US" altLang="en-US" i="1" dirty="0">
                <a:solidFill>
                  <a:srgbClr val="00B050"/>
                </a:solidFill>
                <a:latin typeface="Arial" charset="0"/>
              </a:rPr>
              <a:t>possess internal structure</a:t>
            </a:r>
            <a:r>
              <a:rPr lang="en-US" altLang="en-US" i="1" dirty="0" smtClean="0">
                <a:solidFill>
                  <a:srgbClr val="00B050"/>
                </a:solidFill>
                <a:latin typeface="Arial" charset="0"/>
              </a:rPr>
              <a:t>; </a:t>
            </a:r>
            <a:r>
              <a:rPr lang="en-US" altLang="en-US" i="1" dirty="0">
                <a:solidFill>
                  <a:srgbClr val="00B050"/>
                </a:solidFill>
                <a:latin typeface="Arial" charset="0"/>
              </a:rPr>
              <a:t>they are made up of even smaller </a:t>
            </a:r>
            <a:r>
              <a:rPr lang="en-US" altLang="en-US" i="1" dirty="0" smtClean="0">
                <a:solidFill>
                  <a:srgbClr val="00B050"/>
                </a:solidFill>
                <a:latin typeface="Arial" charset="0"/>
              </a:rPr>
              <a:t>particles, which </a:t>
            </a:r>
            <a:r>
              <a:rPr lang="en-US" altLang="en-US" i="1" dirty="0">
                <a:solidFill>
                  <a:srgbClr val="00B050"/>
                </a:solidFill>
                <a:latin typeface="Arial" charset="0"/>
              </a:rPr>
              <a:t>are called </a:t>
            </a:r>
            <a:r>
              <a:rPr lang="en-US" altLang="en-US" i="1" dirty="0">
                <a:solidFill>
                  <a:srgbClr val="7030A0"/>
                </a:solidFill>
                <a:latin typeface="Arial" charset="0"/>
              </a:rPr>
              <a:t>subatomic particles</a:t>
            </a:r>
            <a:r>
              <a:rPr lang="en-US" altLang="en-US" i="1" dirty="0">
                <a:solidFill>
                  <a:srgbClr val="00B050"/>
                </a:solidFill>
                <a:latin typeface="Arial" charset="0"/>
              </a:rPr>
              <a:t>. 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This 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research led to the discovery of three 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such particles -</a:t>
            </a:r>
            <a:r>
              <a:rPr lang="en-US" altLang="en-US" b="1" dirty="0" smtClean="0">
                <a:solidFill>
                  <a:srgbClr val="0070C0"/>
                </a:solidFill>
                <a:latin typeface="Arial" charset="0"/>
              </a:rPr>
              <a:t>electrons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altLang="en-US" b="1" dirty="0">
                <a:solidFill>
                  <a:srgbClr val="0070C0"/>
                </a:solidFill>
                <a:latin typeface="Arial" charset="0"/>
              </a:rPr>
              <a:t>protons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, and </a:t>
            </a:r>
            <a:r>
              <a:rPr lang="en-US" altLang="en-US" b="1" dirty="0">
                <a:solidFill>
                  <a:srgbClr val="0070C0"/>
                </a:solidFill>
                <a:latin typeface="Arial" charset="0"/>
              </a:rPr>
              <a:t>neutrons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62957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9620" y="589720"/>
            <a:ext cx="7786145" cy="618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333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57200" y="1258387"/>
            <a:ext cx="8477793" cy="3463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7338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 smtClean="0">
                <a:latin typeface="Arial" charset="0"/>
              </a:rPr>
              <a:t>They are </a:t>
            </a:r>
            <a:r>
              <a:rPr lang="en-US" altLang="en-US" sz="2000" kern="0" dirty="0">
                <a:latin typeface="Arial" charset="0"/>
              </a:rPr>
              <a:t>usually composed of nonmetallic </a:t>
            </a:r>
            <a:r>
              <a:rPr lang="en-US" altLang="en-US" sz="2000" kern="0" dirty="0" smtClean="0">
                <a:latin typeface="Arial" charset="0"/>
              </a:rPr>
              <a:t>elements. </a:t>
            </a:r>
          </a:p>
          <a:p>
            <a:pPr marL="287338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 smtClean="0">
                <a:latin typeface="Arial" charset="0"/>
              </a:rPr>
              <a:t>Many molecular compounds </a:t>
            </a:r>
            <a:r>
              <a:rPr lang="en-US" altLang="en-US" sz="2000" kern="0" dirty="0">
                <a:latin typeface="Arial" charset="0"/>
              </a:rPr>
              <a:t>are binary compounds. </a:t>
            </a:r>
            <a:endParaRPr lang="en-US" altLang="en-US" sz="2000" kern="0" dirty="0" smtClean="0">
              <a:latin typeface="Arial" charset="0"/>
            </a:endParaRPr>
          </a:p>
          <a:p>
            <a:pPr marL="287338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 smtClean="0">
                <a:latin typeface="Arial" charset="0"/>
              </a:rPr>
              <a:t>Naming </a:t>
            </a:r>
            <a:r>
              <a:rPr lang="en-US" altLang="en-US" sz="2000" kern="0" dirty="0">
                <a:latin typeface="Arial" charset="0"/>
              </a:rPr>
              <a:t>binary molecular compounds is similar </a:t>
            </a:r>
            <a:r>
              <a:rPr lang="en-US" altLang="en-US" sz="2000" kern="0" dirty="0" smtClean="0">
                <a:latin typeface="Arial" charset="0"/>
              </a:rPr>
              <a:t>to naming </a:t>
            </a:r>
            <a:r>
              <a:rPr lang="en-US" altLang="en-US" sz="2000" kern="0" dirty="0">
                <a:latin typeface="Arial" charset="0"/>
              </a:rPr>
              <a:t>binary ionic compounds</a:t>
            </a:r>
            <a:r>
              <a:rPr lang="en-US" altLang="en-US" sz="2000" kern="0" dirty="0" smtClean="0">
                <a:latin typeface="Arial" charset="0"/>
              </a:rPr>
              <a:t>.</a:t>
            </a:r>
          </a:p>
          <a:p>
            <a:pPr marL="287338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>
                <a:latin typeface="Arial" charset="0"/>
              </a:rPr>
              <a:t>We place the name of the fi </a:t>
            </a:r>
            <a:r>
              <a:rPr lang="en-US" altLang="en-US" sz="2000" kern="0" dirty="0" err="1">
                <a:latin typeface="Arial" charset="0"/>
              </a:rPr>
              <a:t>rst</a:t>
            </a:r>
            <a:r>
              <a:rPr lang="en-US" altLang="en-US" sz="2000" kern="0" dirty="0">
                <a:latin typeface="Arial" charset="0"/>
              </a:rPr>
              <a:t> element in the </a:t>
            </a:r>
            <a:r>
              <a:rPr lang="en-US" altLang="en-US" sz="2000" kern="0" dirty="0" smtClean="0">
                <a:latin typeface="Arial" charset="0"/>
              </a:rPr>
              <a:t>formula first</a:t>
            </a:r>
            <a:r>
              <a:rPr lang="en-US" altLang="en-US" sz="2000" kern="0" dirty="0">
                <a:latin typeface="Arial" charset="0"/>
              </a:rPr>
              <a:t>, and the second element is named by adding </a:t>
            </a:r>
            <a:r>
              <a:rPr lang="en-US" altLang="en-US" sz="2000" i="1" kern="0" dirty="0">
                <a:latin typeface="Arial" charset="0"/>
              </a:rPr>
              <a:t>-ide </a:t>
            </a:r>
            <a:r>
              <a:rPr lang="en-US" altLang="en-US" sz="2000" kern="0" dirty="0">
                <a:latin typeface="Arial" charset="0"/>
              </a:rPr>
              <a:t>to the root of the element name</a:t>
            </a:r>
            <a:r>
              <a:rPr lang="en-US" altLang="en-US" sz="2000" kern="0" dirty="0" smtClean="0">
                <a:latin typeface="Arial" charset="0"/>
              </a:rPr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2762794" y="4874908"/>
            <a:ext cx="33963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hydrogen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chlor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</a:t>
            </a:r>
          </a:p>
          <a:p>
            <a:pPr>
              <a:lnSpc>
                <a:spcPct val="150000"/>
              </a:lnSpc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HBr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hydrogen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brom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</a:t>
            </a:r>
          </a:p>
          <a:p>
            <a:pPr>
              <a:lnSpc>
                <a:spcPct val="150000"/>
              </a:lnSpc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silicon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carb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</a:t>
            </a:r>
          </a:p>
        </p:txBody>
      </p:sp>
      <p:sp>
        <p:nvSpPr>
          <p:cNvPr id="8" name="Rectangle 7"/>
          <p:cNvSpPr/>
          <p:nvPr/>
        </p:nvSpPr>
        <p:spPr>
          <a:xfrm>
            <a:off x="107565" y="666545"/>
            <a:ext cx="3999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Molecular compounds</a:t>
            </a:r>
          </a:p>
        </p:txBody>
      </p:sp>
    </p:spTree>
    <p:extLst>
      <p:ext uri="{BB962C8B-B14F-4D97-AF65-F5344CB8AC3E}">
        <p14:creationId xmlns:p14="http://schemas.microsoft.com/office/powerpoint/2010/main" xmlns="" val="398724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2" autoUpdateAnimBg="0"/>
      <p:bldP spid="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26570" y="1232262"/>
            <a:ext cx="8562703" cy="1021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5750" lvl="1" algn="just">
              <a:lnSpc>
                <a:spcPct val="150000"/>
              </a:lnSpc>
              <a:buFont typeface="Arial" charset="0"/>
              <a:buChar char="−"/>
            </a:pPr>
            <a:r>
              <a:rPr lang="en-US" altLang="en-US" sz="2000" kern="0" dirty="0" smtClean="0">
                <a:latin typeface="Arial" charset="0"/>
              </a:rPr>
              <a:t>If more than one compound can be formed from the same elements, use prefixes to indicate number of each kind of atom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0584" y="2173024"/>
            <a:ext cx="2736667" cy="4606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107565" y="666545"/>
            <a:ext cx="3999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Molecular compounds</a:t>
            </a:r>
          </a:p>
        </p:txBody>
      </p:sp>
    </p:spTree>
    <p:extLst>
      <p:ext uri="{BB962C8B-B14F-4D97-AF65-F5344CB8AC3E}">
        <p14:creationId xmlns:p14="http://schemas.microsoft.com/office/powerpoint/2010/main" xmlns="" val="3677597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2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107472" y="1430971"/>
            <a:ext cx="49244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HI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783872" y="1430971"/>
            <a:ext cx="23791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hydrogen iodide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107472" y="2231071"/>
            <a:ext cx="7088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NF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3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783872" y="2231071"/>
            <a:ext cx="26516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nitrogen trifluoride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107472" y="2993071"/>
            <a:ext cx="74251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SO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783872" y="2993071"/>
            <a:ext cx="20008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sulfur dioxide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107472" y="3793171"/>
            <a:ext cx="9268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Cl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4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3783872" y="3793171"/>
            <a:ext cx="332014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dinitrogen tetrachloride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107472" y="4631371"/>
            <a:ext cx="760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NO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endParaRPr lang="en-US" alt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3783872" y="4631371"/>
            <a:ext cx="23615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nitrogen dioxide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2107472" y="5393371"/>
            <a:ext cx="7601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N</a:t>
            </a:r>
            <a:r>
              <a:rPr lang="en-US" altLang="en-US" sz="24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3783872" y="5393371"/>
            <a:ext cx="29610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>
                <a:solidFill>
                  <a:srgbClr val="000000"/>
                </a:solidFill>
                <a:latin typeface="Arial" charset="0"/>
              </a:rPr>
              <a:t>dinitrogen monoxide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7565" y="666545"/>
            <a:ext cx="3999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Molecular compounds</a:t>
            </a:r>
          </a:p>
        </p:txBody>
      </p:sp>
    </p:spTree>
    <p:extLst>
      <p:ext uri="{BB962C8B-B14F-4D97-AF65-F5344CB8AC3E}">
        <p14:creationId xmlns:p14="http://schemas.microsoft.com/office/powerpoint/2010/main" xmlns="" val="3980555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  <p:bldP spid="17" grpId="0" autoUpdateAnimBg="0"/>
      <p:bldP spid="18" grpId="0" autoUpdateAnimBg="0"/>
      <p:bldP spid="19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7565" y="666545"/>
            <a:ext cx="3999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Molecular compounds</a:t>
            </a:r>
          </a:p>
        </p:txBody>
      </p:sp>
      <p:sp>
        <p:nvSpPr>
          <p:cNvPr id="2" name="Rectangle 1"/>
          <p:cNvSpPr/>
          <p:nvPr/>
        </p:nvSpPr>
        <p:spPr>
          <a:xfrm>
            <a:off x="306977" y="1305342"/>
            <a:ext cx="86476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in </a:t>
            </a:r>
            <a:r>
              <a:rPr 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naming compounds with </a:t>
            </a:r>
            <a:r>
              <a:rPr lang="en-US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prefixes</a:t>
            </a:r>
            <a:r>
              <a:rPr 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85800" indent="-33972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prefix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“mono-” may be omitted for the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element. 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algn="just">
              <a:lnSpc>
                <a:spcPct val="150000"/>
              </a:lnSpc>
            </a:pPr>
            <a:r>
              <a:rPr lang="en-US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PCl</a:t>
            </a:r>
            <a:r>
              <a:rPr lang="en-US" sz="240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named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phosphorus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trichloride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not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monophosphorus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trichloride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339725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oxides, the ending “a” in the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prefix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sometimes omitted. </a:t>
            </a:r>
            <a:endParaRPr lang="en-US" sz="2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algn="just">
              <a:lnSpc>
                <a:spcPct val="150000"/>
              </a:lnSpc>
            </a:pPr>
            <a:r>
              <a:rPr lang="en-US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40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40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called dinitrogen </a:t>
            </a:r>
            <a:r>
              <a:rPr lang="en-US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tetr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oxide rather than dinitrogen </a:t>
            </a:r>
            <a:r>
              <a:rPr lang="en-US" sz="24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tetra</a:t>
            </a:r>
            <a:r>
              <a:rPr lang="en-US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oxide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943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7356" y="661561"/>
            <a:ext cx="7335454" cy="29506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6306" y="3649937"/>
            <a:ext cx="7307980" cy="313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775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14"/>
          <a:stretch/>
        </p:blipFill>
        <p:spPr bwMode="auto">
          <a:xfrm>
            <a:off x="1219860" y="589720"/>
            <a:ext cx="6937894" cy="6253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511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2069" y="1413974"/>
            <a:ext cx="717804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28600" indent="-2286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acid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can be defined as a substance that yields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hydrogen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ions (H</a:t>
            </a:r>
            <a:r>
              <a:rPr lang="en-US" altLang="en-US" sz="2400" baseline="30000" dirty="0">
                <a:solidFill>
                  <a:srgbClr val="000000"/>
                </a:solidFill>
                <a:latin typeface="Arial" charset="0"/>
              </a:rPr>
              <a:t>+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) when dissolved in water.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85949" y="2292611"/>
            <a:ext cx="604493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For example:  </a:t>
            </a:r>
            <a:r>
              <a:rPr lang="en-US" altLang="en-US" sz="2400" dirty="0" err="1">
                <a:solidFill>
                  <a:srgbClr val="000000"/>
                </a:solidFill>
                <a:latin typeface="Arial" charset="0"/>
              </a:rPr>
              <a:t>HCl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gas and </a:t>
            </a:r>
            <a:r>
              <a:rPr lang="en-US" altLang="en-US" sz="2400" dirty="0" err="1">
                <a:solidFill>
                  <a:srgbClr val="000000"/>
                </a:solidFill>
                <a:latin typeface="Arial" charset="0"/>
              </a:rPr>
              <a:t>HCl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in water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  <a:p>
            <a:pPr marL="800100" lvl="1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Pure substance, hydrogen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chloride</a:t>
            </a:r>
          </a:p>
          <a:p>
            <a:pPr marL="800100" lvl="1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endParaRPr lang="en-US" altLang="en-US" sz="2400" dirty="0">
              <a:solidFill>
                <a:srgbClr val="000000"/>
              </a:solidFill>
              <a:latin typeface="Arial" charset="0"/>
            </a:endParaRPr>
          </a:p>
          <a:p>
            <a:pPr marL="800100" lvl="1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Dissolved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in water (H</a:t>
            </a:r>
            <a:r>
              <a:rPr lang="en-US" altLang="en-US" sz="2400" baseline="-25000" dirty="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en-US" sz="2400" baseline="30000" dirty="0">
                <a:solidFill>
                  <a:srgbClr val="000000"/>
                </a:solidFill>
                <a:latin typeface="Arial" charset="0"/>
              </a:rPr>
              <a:t>+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and Cl</a:t>
            </a:r>
            <a:r>
              <a:rPr lang="en-US" altLang="en-US" sz="2400" b="1" baseline="30000" dirty="0">
                <a:solidFill>
                  <a:srgbClr val="000000"/>
                </a:solidFill>
                <a:latin typeface="Arial" charset="0"/>
                <a:cs typeface="Arial" charset="0"/>
              </a:rPr>
              <a:t>−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), hydrochloric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acid</a:t>
            </a:r>
          </a:p>
        </p:txBody>
      </p:sp>
      <p:pic>
        <p:nvPicPr>
          <p:cNvPr id="7" name="Picture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24054" y="1474034"/>
            <a:ext cx="1591491" cy="762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21877" y="2190588"/>
            <a:ext cx="1591491" cy="2158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6349" y="904669"/>
            <a:ext cx="2225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Acids</a:t>
            </a:r>
            <a:endParaRPr lang="en-US" sz="2400" u="sng" dirty="0">
              <a:solidFill>
                <a:srgbClr val="00B05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2069" y="4935895"/>
            <a:ext cx="86345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Anions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whose names end in “-ide” form acids with a “hydro-”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prefix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an “-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” ending.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29728" y="5938570"/>
            <a:ext cx="4306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hydrogen chloride</a:t>
            </a:r>
          </a:p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 hydrochloric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</a:p>
        </p:txBody>
      </p:sp>
    </p:spTree>
    <p:extLst>
      <p:ext uri="{BB962C8B-B14F-4D97-AF65-F5344CB8AC3E}">
        <p14:creationId xmlns:p14="http://schemas.microsoft.com/office/powerpoint/2010/main" xmlns="" val="75508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2" autoUpdateAnimBg="0"/>
      <p:bldP spid="10" grpId="0"/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6349" y="904669"/>
            <a:ext cx="2225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Acids</a:t>
            </a:r>
            <a:endParaRPr lang="en-US" sz="2400" u="sng" dirty="0">
              <a:solidFill>
                <a:srgbClr val="00B050"/>
              </a:solidFill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7429" b="6572"/>
          <a:stretch/>
        </p:blipFill>
        <p:spPr bwMode="auto">
          <a:xfrm>
            <a:off x="109383" y="1876695"/>
            <a:ext cx="8974451" cy="3910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913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6349" y="1006267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2068" y="1460675"/>
            <a:ext cx="870421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1313" indent="-341313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An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oxoacid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is an acid that contains hydrogen, oxygen, and another element.</a:t>
            </a: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1732999" y="2713140"/>
            <a:ext cx="3771900" cy="463550"/>
            <a:chOff x="1382" y="2804"/>
            <a:chExt cx="2376" cy="292"/>
          </a:xfrm>
        </p:grpSpPr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382" y="2805"/>
              <a:ext cx="72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HNO</a:t>
              </a:r>
              <a:r>
                <a:rPr lang="en-US" altLang="en-US" sz="2400" baseline="-25000" dirty="0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n-US" altLang="en-US" sz="24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2822" y="2804"/>
              <a:ext cx="93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nitric acid</a:t>
              </a:r>
            </a:p>
          </p:txBody>
        </p:sp>
      </p:grpSp>
      <p:grpSp>
        <p:nvGrpSpPr>
          <p:cNvPr id="11" name="Group 8"/>
          <p:cNvGrpSpPr>
            <a:grpSpLocks/>
          </p:cNvGrpSpPr>
          <p:nvPr/>
        </p:nvGrpSpPr>
        <p:grpSpPr bwMode="auto">
          <a:xfrm>
            <a:off x="1732999" y="4264868"/>
            <a:ext cx="4286250" cy="463550"/>
            <a:chOff x="1382" y="3236"/>
            <a:chExt cx="2700" cy="292"/>
          </a:xfrm>
        </p:grpSpPr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1382" y="3237"/>
              <a:ext cx="69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H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2</a:t>
              </a: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CO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n-US" alt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2822" y="3236"/>
              <a:ext cx="126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carbonic acid</a:t>
              </a:r>
            </a:p>
          </p:txBody>
        </p:sp>
      </p:grpSp>
      <p:grpSp>
        <p:nvGrpSpPr>
          <p:cNvPr id="14" name="Group 11"/>
          <p:cNvGrpSpPr>
            <a:grpSpLocks/>
          </p:cNvGrpSpPr>
          <p:nvPr/>
        </p:nvGrpSpPr>
        <p:grpSpPr bwMode="auto">
          <a:xfrm>
            <a:off x="1732999" y="6071899"/>
            <a:ext cx="4629150" cy="461963"/>
            <a:chOff x="1382" y="3665"/>
            <a:chExt cx="2916" cy="291"/>
          </a:xfrm>
        </p:grpSpPr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1382" y="3665"/>
              <a:ext cx="68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H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3</a:t>
              </a: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PO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 alt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2822" y="3665"/>
              <a:ext cx="147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phosphoric acid</a:t>
              </a:r>
            </a:p>
          </p:txBody>
        </p:sp>
      </p:grpSp>
      <p:pic>
        <p:nvPicPr>
          <p:cNvPr id="20" name="Picture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3807" y="2439970"/>
            <a:ext cx="1430297" cy="1304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3808" y="3925037"/>
            <a:ext cx="1430297" cy="1347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559"/>
          <a:stretch/>
        </p:blipFill>
        <p:spPr bwMode="auto">
          <a:xfrm>
            <a:off x="6583809" y="5421581"/>
            <a:ext cx="1430297" cy="135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6078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Electron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11095" y="1110266"/>
            <a:ext cx="8938901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lvl="0" indent="-3429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000" b="1" i="1" dirty="0" smtClean="0">
                <a:solidFill>
                  <a:srgbClr val="FF0000"/>
                </a:solidFill>
                <a:latin typeface="Arial" charset="0"/>
              </a:rPr>
              <a:t>Radiation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the </a:t>
            </a:r>
            <a:r>
              <a:rPr lang="en-US" altLang="en-US" sz="2000" i="1" dirty="0" smtClean="0">
                <a:solidFill>
                  <a:srgbClr val="000000"/>
                </a:solidFill>
                <a:latin typeface="Arial" charset="0"/>
              </a:rPr>
              <a:t>emission and </a:t>
            </a:r>
            <a:r>
              <a:rPr lang="en-US" altLang="en-US" sz="2000" i="1" dirty="0">
                <a:solidFill>
                  <a:srgbClr val="000000"/>
                </a:solidFill>
                <a:latin typeface="Arial" charset="0"/>
              </a:rPr>
              <a:t>transmission of energy through space in the form of waves</a:t>
            </a: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342900" indent="-342900" algn="just" fontAlgn="base">
              <a:spcBef>
                <a:spcPct val="5000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000" dirty="0" smtClean="0">
                <a:solidFill>
                  <a:srgbClr val="000000"/>
                </a:solidFill>
                <a:latin typeface="Arial" charset="0"/>
              </a:rPr>
              <a:t>One device </a:t>
            </a: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used to investigate this phenomenon was a </a:t>
            </a:r>
            <a:r>
              <a:rPr lang="en-US" altLang="en-US" sz="2000" b="1" i="1" dirty="0">
                <a:solidFill>
                  <a:srgbClr val="FF0000"/>
                </a:solidFill>
                <a:latin typeface="Arial" charset="0"/>
              </a:rPr>
              <a:t>cathode ray </a:t>
            </a:r>
            <a:r>
              <a:rPr lang="en-US" altLang="en-US" sz="2000" b="1" i="1" dirty="0" smtClean="0">
                <a:solidFill>
                  <a:srgbClr val="FF0000"/>
                </a:solidFill>
                <a:latin typeface="Arial" charset="0"/>
              </a:rPr>
              <a:t>tube </a:t>
            </a:r>
            <a:r>
              <a:rPr lang="en-US" altLang="en-US" sz="2000" b="1" i="1" dirty="0" smtClean="0">
                <a:latin typeface="Arial" charset="0"/>
              </a:rPr>
              <a:t>(</a:t>
            </a:r>
            <a:r>
              <a:rPr lang="en-US" sz="2000" i="1" dirty="0">
                <a:solidFill>
                  <a:srgbClr val="00B050"/>
                </a:solidFill>
                <a:latin typeface="TimesLTStd-Roman"/>
              </a:rPr>
              <a:t>It is a glass tube from which most of the air has been </a:t>
            </a:r>
            <a:r>
              <a:rPr lang="en-US" sz="2000" i="1" dirty="0" smtClean="0">
                <a:solidFill>
                  <a:srgbClr val="00B050"/>
                </a:solidFill>
                <a:latin typeface="TimesLTStd-Roman"/>
              </a:rPr>
              <a:t>evacuated</a:t>
            </a:r>
            <a:r>
              <a:rPr lang="en-US" altLang="en-US" sz="2000" b="1" i="1" dirty="0" smtClean="0">
                <a:latin typeface="Arial" charset="0"/>
              </a:rPr>
              <a:t>)</a:t>
            </a:r>
            <a:r>
              <a:rPr lang="en-US" altLang="en-US" sz="2000" i="1" dirty="0" smtClean="0">
                <a:latin typeface="Arial" charset="0"/>
              </a:rPr>
              <a:t>.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4760" y="2648752"/>
            <a:ext cx="7467770" cy="4040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7046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6349" y="1605816"/>
            <a:ext cx="87717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formulas of </a:t>
            </a: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oxoacids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are usually written with the H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followed by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central element and then O.</a:t>
            </a:r>
          </a:p>
        </p:txBody>
      </p:sp>
      <p:sp>
        <p:nvSpPr>
          <p:cNvPr id="4" name="Rectangle 3"/>
          <p:cNvSpPr/>
          <p:nvPr/>
        </p:nvSpPr>
        <p:spPr>
          <a:xfrm>
            <a:off x="2258357" y="3079896"/>
            <a:ext cx="4572000" cy="280269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</a:t>
            </a:r>
            <a:r>
              <a:rPr lang="en-US" sz="2400" baseline="-25000" dirty="0">
                <a:latin typeface="TimesLTStd-Roman"/>
              </a:rPr>
              <a:t>2</a:t>
            </a:r>
            <a:r>
              <a:rPr lang="en-US" sz="2400" dirty="0">
                <a:latin typeface="TimesLTStd-Roman"/>
              </a:rPr>
              <a:t>CO</a:t>
            </a:r>
            <a:r>
              <a:rPr lang="en-US" sz="2400" baseline="-25000" dirty="0">
                <a:latin typeface="TimesLTStd-Roman"/>
              </a:rPr>
              <a:t>3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carbonic </a:t>
            </a:r>
            <a:r>
              <a:rPr lang="en-US" sz="2400" dirty="0">
                <a:latin typeface="TimesLTStd-Roman"/>
              </a:rPr>
              <a:t>acid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HClO</a:t>
            </a:r>
            <a:r>
              <a:rPr lang="en-US" sz="2400" baseline="-25000" dirty="0">
                <a:latin typeface="TimesLTStd-Roman"/>
              </a:rPr>
              <a:t>3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chloric </a:t>
            </a:r>
            <a:r>
              <a:rPr lang="en-US" sz="2400" dirty="0">
                <a:latin typeface="TimesLTStd-Roman"/>
              </a:rPr>
              <a:t>acid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HNO</a:t>
            </a:r>
            <a:r>
              <a:rPr lang="en-US" sz="2400" baseline="-25000" dirty="0">
                <a:latin typeface="TimesLTStd-Roman"/>
              </a:rPr>
              <a:t>3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	nitric </a:t>
            </a:r>
            <a:r>
              <a:rPr lang="en-US" sz="2400" dirty="0">
                <a:latin typeface="TimesLTStd-Roman"/>
              </a:rPr>
              <a:t>acid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</a:t>
            </a:r>
            <a:r>
              <a:rPr lang="en-US" sz="2400" baseline="-25000" dirty="0">
                <a:latin typeface="TimesLTStd-Roman"/>
              </a:rPr>
              <a:t>3</a:t>
            </a:r>
            <a:r>
              <a:rPr lang="en-US" sz="2400" dirty="0">
                <a:latin typeface="TimesLTStd-Roman"/>
              </a:rPr>
              <a:t>PO</a:t>
            </a:r>
            <a:r>
              <a:rPr lang="en-US" sz="2400" baseline="-25000" dirty="0">
                <a:latin typeface="TimesLTStd-Roman"/>
              </a:rPr>
              <a:t>4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phosphoric </a:t>
            </a:r>
            <a:r>
              <a:rPr lang="en-US" sz="2400" dirty="0">
                <a:latin typeface="TimesLTStd-Roman"/>
              </a:rPr>
              <a:t>acid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LTStd-Roman"/>
              </a:rPr>
              <a:t>H</a:t>
            </a:r>
            <a:r>
              <a:rPr lang="en-US" sz="2400" baseline="-25000" dirty="0">
                <a:latin typeface="TimesLTStd-Roman"/>
              </a:rPr>
              <a:t>2</a:t>
            </a:r>
            <a:r>
              <a:rPr lang="en-US" sz="2400" dirty="0">
                <a:latin typeface="TimesLTStd-Roman"/>
              </a:rPr>
              <a:t>SO</a:t>
            </a:r>
            <a:r>
              <a:rPr lang="en-US" sz="2400" baseline="-25000" dirty="0">
                <a:latin typeface="TimesLTStd-Roman"/>
              </a:rPr>
              <a:t>4</a:t>
            </a:r>
            <a:r>
              <a:rPr lang="en-US" sz="2400" dirty="0">
                <a:latin typeface="TimesLTStd-Roman"/>
              </a:rPr>
              <a:t> </a:t>
            </a:r>
            <a:r>
              <a:rPr lang="en-US" sz="2400" dirty="0" smtClean="0">
                <a:latin typeface="TimesLTStd-Roman"/>
              </a:rPr>
              <a:t>	sulfuric </a:t>
            </a:r>
            <a:r>
              <a:rPr lang="en-US" sz="2400" dirty="0">
                <a:latin typeface="TimesLTStd-Roman"/>
              </a:rPr>
              <a:t>acid</a:t>
            </a:r>
            <a:endParaRPr lang="en-US" sz="2400" dirty="0"/>
          </a:p>
        </p:txBody>
      </p:sp>
      <p:sp>
        <p:nvSpPr>
          <p:cNvPr id="23" name="Rectangle 22"/>
          <p:cNvSpPr/>
          <p:nvPr/>
        </p:nvSpPr>
        <p:spPr>
          <a:xfrm>
            <a:off x="176349" y="1006267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88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0630" y="1541608"/>
            <a:ext cx="86577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or </a:t>
            </a:r>
            <a:r>
              <a:rPr lang="en-US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oxoacids</a:t>
            </a:r>
            <a:r>
              <a:rPr lang="en-US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have the same central atom but </a:t>
            </a:r>
            <a:r>
              <a:rPr lang="en-US" sz="2000" b="1" i="1" u="sng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different number of </a:t>
            </a:r>
            <a:r>
              <a:rPr lang="en-US" sz="2000" b="1" i="1" u="sng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atoms</a:t>
            </a:r>
            <a:r>
              <a:rPr lang="en-US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the </a:t>
            </a:r>
            <a:r>
              <a:rPr lang="en-US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rules to name these compounds</a:t>
            </a:r>
            <a:r>
              <a:rPr lang="en-US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7002" y="2875951"/>
            <a:ext cx="858139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8463" indent="-398463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 of one O atom to the “-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acid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acid is called “per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. -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” acid.</a:t>
            </a:r>
          </a:p>
          <a:p>
            <a:pPr marL="1828800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HClO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		chlo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</a:p>
          <a:p>
            <a:pPr marL="1828800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HClO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		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chlo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 algn="just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Removal of one O atom from the “-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acid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acid is called “-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ous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” acid.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0063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HNO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	nitr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0063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HNO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	nitr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 algn="just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Removal of two O atoms from the “-</a:t>
            </a:r>
            <a:r>
              <a:rPr lang="en-US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acid: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acid is called “hypo . . . -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” acid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0063" algn="just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HBrO</a:t>
            </a:r>
            <a:r>
              <a:rPr lang="en-US" sz="20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	Brom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0063" algn="just"/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HBr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brom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ous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acid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6349" y="1006267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505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67187" y="977336"/>
            <a:ext cx="8554339" cy="5677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altLang="en-US" sz="2000" b="1" kern="0" dirty="0" smtClean="0">
                <a:latin typeface="Arial" charset="0"/>
              </a:rPr>
              <a:t>The rules for naming </a:t>
            </a:r>
            <a:r>
              <a:rPr lang="en-US" altLang="en-US" sz="2000" b="1" i="1" kern="0" dirty="0" err="1" smtClean="0">
                <a:solidFill>
                  <a:srgbClr val="FF0000"/>
                </a:solidFill>
                <a:latin typeface="Arial" charset="0"/>
              </a:rPr>
              <a:t>oxoanions</a:t>
            </a:r>
            <a:r>
              <a:rPr lang="en-US" altLang="en-US" sz="2000" b="1" i="1" kern="0" dirty="0" smtClean="0">
                <a:solidFill>
                  <a:srgbClr val="FF0000"/>
                </a:solidFill>
                <a:latin typeface="Arial" charset="0"/>
              </a:rPr>
              <a:t>, anions of oxoacids</a:t>
            </a:r>
            <a:r>
              <a:rPr lang="en-US" altLang="en-US" sz="2000" b="1" i="1" kern="0" dirty="0" smtClean="0">
                <a:latin typeface="Arial" charset="0"/>
              </a:rPr>
              <a:t>, </a:t>
            </a:r>
            <a:r>
              <a:rPr lang="en-US" altLang="en-US" sz="2000" b="1" kern="0" dirty="0" smtClean="0">
                <a:latin typeface="Arial" charset="0"/>
              </a:rPr>
              <a:t>are as follows:</a:t>
            </a:r>
          </a:p>
          <a:p>
            <a:pPr marL="573088" algn="just">
              <a:lnSpc>
                <a:spcPct val="150000"/>
              </a:lnSpc>
              <a:buFontTx/>
              <a:buNone/>
            </a:pPr>
            <a:r>
              <a:rPr lang="en-US" altLang="en-US" sz="2000" kern="0" dirty="0" smtClean="0">
                <a:latin typeface="Arial" charset="0"/>
              </a:rPr>
              <a:t>1. When all the </a:t>
            </a:r>
            <a:r>
              <a:rPr lang="en-US" altLang="en-US" sz="2000" b="1" kern="0" dirty="0" smtClean="0">
                <a:solidFill>
                  <a:srgbClr val="0070C0"/>
                </a:solidFill>
                <a:latin typeface="Arial" charset="0"/>
              </a:rPr>
              <a:t>H ions are removed </a:t>
            </a:r>
            <a:r>
              <a:rPr lang="en-US" altLang="en-US" sz="2000" kern="0" dirty="0" smtClean="0">
                <a:latin typeface="Arial" charset="0"/>
              </a:rPr>
              <a:t>from the 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“-</a:t>
            </a:r>
            <a:r>
              <a:rPr lang="en-US" altLang="en-US" sz="2000" b="1" kern="0" dirty="0" err="1" smtClean="0">
                <a:solidFill>
                  <a:srgbClr val="FF0000"/>
                </a:solidFill>
                <a:latin typeface="Arial" charset="0"/>
              </a:rPr>
              <a:t>ic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” acid</a:t>
            </a:r>
            <a:r>
              <a:rPr lang="en-US" altLang="en-US" sz="2000" kern="0" dirty="0" smtClean="0">
                <a:latin typeface="Arial" charset="0"/>
              </a:rPr>
              <a:t>, the anion’s name ends with 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“-ate.” </a:t>
            </a:r>
          </a:p>
          <a:p>
            <a:pPr marL="573088" algn="just">
              <a:lnSpc>
                <a:spcPct val="150000"/>
              </a:lnSpc>
              <a:buFontTx/>
              <a:buNone/>
            </a:pPr>
            <a:r>
              <a:rPr lang="en-US" altLang="en-US" sz="2000" kern="0" dirty="0" smtClean="0">
                <a:latin typeface="Arial" charset="0"/>
              </a:rPr>
              <a:t>2. When all the </a:t>
            </a:r>
            <a:r>
              <a:rPr lang="en-US" altLang="en-US" sz="2000" b="1" kern="0" dirty="0" smtClean="0">
                <a:solidFill>
                  <a:srgbClr val="0070C0"/>
                </a:solidFill>
                <a:latin typeface="Arial" charset="0"/>
              </a:rPr>
              <a:t>H ions are removed </a:t>
            </a:r>
            <a:r>
              <a:rPr lang="en-US" altLang="en-US" sz="2000" kern="0" dirty="0" smtClean="0">
                <a:latin typeface="Arial" charset="0"/>
              </a:rPr>
              <a:t>from the 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“-</a:t>
            </a:r>
            <a:r>
              <a:rPr lang="en-US" altLang="en-US" sz="2000" b="1" kern="0" dirty="0" err="1" smtClean="0">
                <a:solidFill>
                  <a:srgbClr val="FF0000"/>
                </a:solidFill>
                <a:latin typeface="Arial" charset="0"/>
              </a:rPr>
              <a:t>ous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” acid</a:t>
            </a:r>
            <a:r>
              <a:rPr lang="en-US" altLang="en-US" sz="2000" kern="0" dirty="0" smtClean="0">
                <a:latin typeface="Arial" charset="0"/>
              </a:rPr>
              <a:t>, the anion’s name ends with 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“-</a:t>
            </a:r>
            <a:r>
              <a:rPr lang="en-US" altLang="en-US" sz="2000" b="1" kern="0" dirty="0" err="1" smtClean="0">
                <a:solidFill>
                  <a:srgbClr val="FF0000"/>
                </a:solidFill>
                <a:latin typeface="Arial" charset="0"/>
              </a:rPr>
              <a:t>ite</a:t>
            </a:r>
            <a:r>
              <a:rPr lang="en-US" altLang="en-US" sz="2000" b="1" kern="0" dirty="0" smtClean="0">
                <a:solidFill>
                  <a:srgbClr val="FF0000"/>
                </a:solidFill>
                <a:latin typeface="Arial" charset="0"/>
              </a:rPr>
              <a:t>.”</a:t>
            </a:r>
          </a:p>
          <a:p>
            <a:pPr marL="573088" algn="just">
              <a:lnSpc>
                <a:spcPct val="150000"/>
              </a:lnSpc>
              <a:buFontTx/>
              <a:buNone/>
            </a:pPr>
            <a:r>
              <a:rPr lang="en-US" altLang="en-US" sz="2000" kern="0" dirty="0" smtClean="0">
                <a:latin typeface="Arial" charset="0"/>
              </a:rPr>
              <a:t>3. The names of anions in which one or more but not all the hydrogen ions have been removed must indicate the number of H ions present. </a:t>
            </a:r>
          </a:p>
          <a:p>
            <a:pPr algn="just">
              <a:lnSpc>
                <a:spcPct val="150000"/>
              </a:lnSpc>
              <a:buFontTx/>
              <a:buNone/>
            </a:pPr>
            <a:r>
              <a:rPr lang="en-US" altLang="en-US" sz="2000" b="1" kern="0" dirty="0" smtClean="0">
                <a:solidFill>
                  <a:srgbClr val="0070C0"/>
                </a:solidFill>
                <a:latin typeface="Arial" charset="0"/>
              </a:rPr>
              <a:t>    For example:</a:t>
            </a:r>
          </a:p>
          <a:p>
            <a:pPr marL="1196975" lvl="1" indent="-282575" algn="just"/>
            <a:r>
              <a:rPr lang="en-US" altLang="en-US" sz="2000" kern="0" dirty="0">
                <a:latin typeface="Arial" charset="0"/>
              </a:rPr>
              <a:t>H</a:t>
            </a:r>
            <a:r>
              <a:rPr lang="en-US" altLang="en-US" sz="2000" kern="0" baseline="-25000" dirty="0">
                <a:latin typeface="Arial" charset="0"/>
              </a:rPr>
              <a:t>3</a:t>
            </a:r>
            <a:r>
              <a:rPr lang="en-US" altLang="en-US" sz="2000" kern="0" dirty="0">
                <a:latin typeface="Arial" charset="0"/>
              </a:rPr>
              <a:t>PO</a:t>
            </a:r>
            <a:r>
              <a:rPr lang="en-US" altLang="en-US" sz="2000" kern="0" baseline="-25000" dirty="0">
                <a:latin typeface="Arial" charset="0"/>
              </a:rPr>
              <a:t>4</a:t>
            </a:r>
            <a:r>
              <a:rPr lang="en-US" altLang="en-US" sz="2000" kern="0" dirty="0">
                <a:latin typeface="Arial" charset="0"/>
              </a:rPr>
              <a:t> </a:t>
            </a:r>
            <a:r>
              <a:rPr lang="en-US" altLang="en-US" sz="2000" kern="0" dirty="0" smtClean="0">
                <a:latin typeface="Arial" charset="0"/>
              </a:rPr>
              <a:t>		phosphoric acid</a:t>
            </a:r>
          </a:p>
          <a:p>
            <a:pPr marL="1196975" lvl="1" indent="-282575" algn="just"/>
            <a:r>
              <a:rPr lang="en-US" altLang="en-US" sz="2000" kern="0" dirty="0" smtClean="0">
                <a:latin typeface="Arial" charset="0"/>
              </a:rPr>
              <a:t>H</a:t>
            </a:r>
            <a:r>
              <a:rPr lang="en-US" altLang="en-US" sz="2000" kern="0" baseline="-25000" dirty="0" smtClean="0">
                <a:latin typeface="Arial" charset="0"/>
              </a:rPr>
              <a:t>2</a:t>
            </a:r>
            <a:r>
              <a:rPr lang="en-US" altLang="en-US" sz="2000" kern="0" dirty="0" smtClean="0">
                <a:latin typeface="Arial" charset="0"/>
              </a:rPr>
              <a:t>PO</a:t>
            </a:r>
            <a:r>
              <a:rPr lang="en-US" altLang="en-US" sz="2000" kern="0" baseline="-25000" dirty="0" smtClean="0">
                <a:latin typeface="Arial" charset="0"/>
              </a:rPr>
              <a:t>4</a:t>
            </a:r>
            <a:r>
              <a:rPr lang="en-US" altLang="en-US" sz="2000" kern="0" baseline="30000" dirty="0" smtClean="0">
                <a:latin typeface="Arial" charset="0"/>
              </a:rPr>
              <a:t>-</a:t>
            </a:r>
            <a:r>
              <a:rPr lang="en-US" altLang="en-US" sz="2000" kern="0" dirty="0" smtClean="0">
                <a:latin typeface="Arial" charset="0"/>
              </a:rPr>
              <a:t> 		dihydrogen phosphate</a:t>
            </a:r>
          </a:p>
          <a:p>
            <a:pPr marL="1196975" lvl="1" indent="-282575" algn="just"/>
            <a:r>
              <a:rPr lang="en-US" altLang="en-US" sz="2000" kern="0" dirty="0" smtClean="0">
                <a:latin typeface="Arial" charset="0"/>
              </a:rPr>
              <a:t>HPO</a:t>
            </a:r>
            <a:r>
              <a:rPr lang="en-US" altLang="en-US" sz="2000" kern="0" baseline="-25000" dirty="0" smtClean="0">
                <a:latin typeface="Arial" charset="0"/>
              </a:rPr>
              <a:t>4</a:t>
            </a:r>
            <a:r>
              <a:rPr lang="en-US" altLang="en-US" sz="2000" kern="0" dirty="0" smtClean="0">
                <a:latin typeface="Arial" charset="0"/>
              </a:rPr>
              <a:t> </a:t>
            </a:r>
            <a:r>
              <a:rPr lang="en-US" altLang="en-US" sz="2000" kern="0" baseline="30000" dirty="0" smtClean="0">
                <a:latin typeface="Arial" charset="0"/>
              </a:rPr>
              <a:t>2-</a:t>
            </a:r>
            <a:r>
              <a:rPr lang="en-US" altLang="en-US" sz="2000" kern="0" dirty="0" smtClean="0">
                <a:latin typeface="Arial" charset="0"/>
              </a:rPr>
              <a:t> 		hydrogen phosphate</a:t>
            </a:r>
          </a:p>
          <a:p>
            <a:pPr marL="1196975" lvl="1" indent="-282575" algn="just"/>
            <a:r>
              <a:rPr lang="en-US" altLang="en-US" sz="2000" kern="0" dirty="0" smtClean="0">
                <a:latin typeface="Arial" charset="0"/>
              </a:rPr>
              <a:t>PO</a:t>
            </a:r>
            <a:r>
              <a:rPr lang="en-US" altLang="en-US" sz="2000" kern="0" baseline="-25000" dirty="0" smtClean="0">
                <a:latin typeface="Arial" charset="0"/>
              </a:rPr>
              <a:t>4</a:t>
            </a:r>
            <a:r>
              <a:rPr lang="en-US" altLang="en-US" sz="2000" kern="0" baseline="30000" dirty="0" smtClean="0">
                <a:latin typeface="Arial" charset="0"/>
              </a:rPr>
              <a:t>3-</a:t>
            </a:r>
            <a:r>
              <a:rPr lang="en-US" altLang="en-US" sz="2000" kern="0" dirty="0" smtClean="0">
                <a:latin typeface="Arial" charset="0"/>
              </a:rPr>
              <a:t> 		phosphate</a:t>
            </a:r>
            <a:endParaRPr lang="en-US" altLang="en-US" sz="2000" kern="0" dirty="0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080" y="672438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366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505"/>
          <a:stretch/>
        </p:blipFill>
        <p:spPr bwMode="auto">
          <a:xfrm>
            <a:off x="24289" y="1749953"/>
            <a:ext cx="9040135" cy="3000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81080" y="672438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526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0301" y="1287130"/>
            <a:ext cx="2489810" cy="5372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99983" y="1287131"/>
            <a:ext cx="3944380" cy="5372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81080" y="672438"/>
            <a:ext cx="5088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Oxoacids and </a:t>
            </a:r>
            <a:r>
              <a:rPr lang="en-US" sz="2400" b="1" u="sng" dirty="0" err="1">
                <a:solidFill>
                  <a:srgbClr val="00B050"/>
                </a:solidFill>
                <a:latin typeface="TimesLTStd-Bold"/>
              </a:rPr>
              <a:t>Oxoanions</a:t>
            </a:r>
            <a:endParaRPr lang="en-US" sz="2400" b="1" u="sng" dirty="0">
              <a:solidFill>
                <a:srgbClr val="00B050"/>
              </a:solidFill>
              <a:latin typeface="TimesLTStd-Bold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33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/>
          <a:srcRect r="2619" b="1757"/>
          <a:stretch/>
        </p:blipFill>
        <p:spPr>
          <a:xfrm>
            <a:off x="72777" y="1118004"/>
            <a:ext cx="8943159" cy="4462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196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08514" y="525822"/>
            <a:ext cx="3063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Acids and Bases</a:t>
            </a:r>
            <a:endParaRPr lang="en-US" sz="2800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6349" y="904669"/>
            <a:ext cx="23070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TimesLTStd-Bold"/>
              </a:rPr>
              <a:t>Naming Bases</a:t>
            </a:r>
            <a:endParaRPr lang="en-US" sz="2400" u="sng" dirty="0">
              <a:solidFill>
                <a:srgbClr val="00B050"/>
              </a:solidFill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76349" y="1330454"/>
            <a:ext cx="87717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1313" indent="-341313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base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can be defined as a substance that yields </a:t>
            </a:r>
            <a:r>
              <a:rPr lang="en-US" altLang="en-US" sz="2400" dirty="0" smtClean="0">
                <a:solidFill>
                  <a:srgbClr val="000000"/>
                </a:solidFill>
                <a:latin typeface="Arial" charset="0"/>
              </a:rPr>
              <a:t>hydroxide 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ions (OH</a:t>
            </a:r>
            <a:r>
              <a:rPr lang="en-US" altLang="en-US" sz="2400" b="1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) when dissolved in water.</a:t>
            </a:r>
          </a:p>
        </p:txBody>
      </p:sp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1999546" y="2898957"/>
            <a:ext cx="5408613" cy="463550"/>
            <a:chOff x="1633" y="1488"/>
            <a:chExt cx="3407" cy="292"/>
          </a:xfrm>
        </p:grpSpPr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1633" y="1489"/>
              <a:ext cx="8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NaOH</a:t>
              </a:r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3073" y="1488"/>
              <a:ext cx="196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sodium hydroxide</a:t>
              </a:r>
            </a:p>
          </p:txBody>
        </p:sp>
      </p:grpSp>
      <p:grpSp>
        <p:nvGrpSpPr>
          <p:cNvPr id="13" name="Group 8"/>
          <p:cNvGrpSpPr>
            <a:grpSpLocks/>
          </p:cNvGrpSpPr>
          <p:nvPr/>
        </p:nvGrpSpPr>
        <p:grpSpPr bwMode="auto">
          <a:xfrm>
            <a:off x="1999546" y="3581582"/>
            <a:ext cx="5297488" cy="463550"/>
            <a:chOff x="1382" y="3236"/>
            <a:chExt cx="3337" cy="292"/>
          </a:xfrm>
        </p:grpSpPr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1382" y="3237"/>
              <a:ext cx="53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KOH</a:t>
              </a:r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2822" y="3236"/>
              <a:ext cx="189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potassium hydroxide</a:t>
              </a:r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>
            <a:off x="1999546" y="4265794"/>
            <a:ext cx="4835525" cy="461962"/>
            <a:chOff x="1382" y="3665"/>
            <a:chExt cx="3046" cy="291"/>
          </a:xfrm>
        </p:grpSpPr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1382" y="3665"/>
              <a:ext cx="84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>
                  <a:solidFill>
                    <a:srgbClr val="000000"/>
                  </a:solidFill>
                  <a:latin typeface="Arial" charset="0"/>
                </a:rPr>
                <a:t>Ba(OH)</a:t>
              </a:r>
              <a:r>
                <a:rPr lang="en-US" altLang="en-US" sz="2400" baseline="-250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 altLang="en-US" sz="24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auto">
            <a:xfrm>
              <a:off x="2822" y="3665"/>
              <a:ext cx="160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Arial" charset="0"/>
                </a:rPr>
                <a:t>barium hydroxide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16485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20185" y="660392"/>
            <a:ext cx="864834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en-US" sz="2400" b="1" i="1" dirty="0">
                <a:solidFill>
                  <a:srgbClr val="FF0000"/>
                </a:solidFill>
                <a:latin typeface="Arial" charset="0"/>
              </a:rPr>
              <a:t>Hydrates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 are compounds that have a specific number of water molecules attached to them.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12762" y="1658871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BaCl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•2H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O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512762" y="2503421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LiCl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•H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O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512762" y="3371783"/>
            <a:ext cx="2362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MgSO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4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•7H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O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512762" y="4216333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Sr(NO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)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•4H</a:t>
            </a:r>
            <a:r>
              <a:rPr lang="en-US" altLang="en-US" sz="2800" baseline="-2500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en-US" altLang="en-US" sz="2800">
                <a:solidFill>
                  <a:srgbClr val="000000"/>
                </a:solidFill>
                <a:latin typeface="Arial" charset="0"/>
                <a:cs typeface="Arial" charset="0"/>
              </a:rPr>
              <a:t>O</a:t>
            </a:r>
            <a:endParaRPr lang="en-US" altLang="en-US" sz="2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3789362" y="1657283"/>
            <a:ext cx="4187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barium chloride dihydrate</a:t>
            </a: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3789362" y="2501833"/>
            <a:ext cx="47418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lithium chloride monohydrate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3789362" y="3371783"/>
            <a:ext cx="53546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Arial" charset="0"/>
              </a:rPr>
              <a:t>magnesium sulfate heptahydrate</a:t>
            </a: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3789362" y="4217921"/>
            <a:ext cx="4738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>
                <a:solidFill>
                  <a:srgbClr val="000000"/>
                </a:solidFill>
                <a:latin typeface="Arial" charset="0"/>
              </a:rPr>
              <a:t>strontium nitrate </a:t>
            </a:r>
            <a:r>
              <a:rPr lang="en-US" altLang="en-US" sz="2800" dirty="0" err="1">
                <a:solidFill>
                  <a:srgbClr val="000000"/>
                </a:solidFill>
                <a:latin typeface="Arial" charset="0"/>
              </a:rPr>
              <a:t>tetrahydrate</a:t>
            </a:r>
            <a:endParaRPr lang="en-US" altLang="en-US" sz="28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6" name="Picture 21" descr="02_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13" t="13077" r="7813" b="10237"/>
          <a:stretch>
            <a:fillRect/>
          </a:stretch>
        </p:blipFill>
        <p:spPr bwMode="auto">
          <a:xfrm>
            <a:off x="3140869" y="4992354"/>
            <a:ext cx="3562884" cy="178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27"/>
          <p:cNvGrpSpPr>
            <a:grpSpLocks/>
          </p:cNvGrpSpPr>
          <p:nvPr/>
        </p:nvGrpSpPr>
        <p:grpSpPr bwMode="auto">
          <a:xfrm>
            <a:off x="336787" y="5669689"/>
            <a:ext cx="2751138" cy="519113"/>
            <a:chOff x="67" y="3413"/>
            <a:chExt cx="1733" cy="327"/>
          </a:xfrm>
        </p:grpSpPr>
        <p:sp>
          <p:nvSpPr>
            <p:cNvPr id="18" name="Text Box 22"/>
            <p:cNvSpPr txBox="1">
              <a:spLocks noChangeArrowheads="1"/>
            </p:cNvSpPr>
            <p:nvPr/>
          </p:nvSpPr>
          <p:spPr bwMode="auto">
            <a:xfrm>
              <a:off x="67" y="3413"/>
              <a:ext cx="143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CuSO</a:t>
              </a:r>
              <a:r>
                <a:rPr kumimoji="0" lang="en-US" altLang="en-US" sz="2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4</a:t>
              </a:r>
              <a:r>
                <a:rPr kumimoji="0" lang="en-US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•5H</a:t>
              </a:r>
              <a:r>
                <a:rPr kumimoji="0" lang="en-US" altLang="en-US" sz="2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2</a:t>
              </a:r>
              <a:r>
                <a:rPr kumimoji="0" lang="en-US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O</a:t>
              </a:r>
            </a:p>
          </p:txBody>
        </p:sp>
        <p:sp>
          <p:nvSpPr>
            <p:cNvPr id="19" name="Line 24"/>
            <p:cNvSpPr>
              <a:spLocks noChangeShapeType="1"/>
            </p:cNvSpPr>
            <p:nvPr/>
          </p:nvSpPr>
          <p:spPr bwMode="auto">
            <a:xfrm>
              <a:off x="1512" y="3576"/>
              <a:ext cx="28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20" name="Group 26"/>
          <p:cNvGrpSpPr>
            <a:grpSpLocks/>
          </p:cNvGrpSpPr>
          <p:nvPr/>
        </p:nvGrpSpPr>
        <p:grpSpPr bwMode="auto">
          <a:xfrm>
            <a:off x="6800850" y="5669689"/>
            <a:ext cx="1727200" cy="519113"/>
            <a:chOff x="4368" y="3412"/>
            <a:chExt cx="1088" cy="327"/>
          </a:xfrm>
        </p:grpSpPr>
        <p:sp>
          <p:nvSpPr>
            <p:cNvPr id="21" name="Text Box 23"/>
            <p:cNvSpPr txBox="1">
              <a:spLocks noChangeArrowheads="1"/>
            </p:cNvSpPr>
            <p:nvPr/>
          </p:nvSpPr>
          <p:spPr bwMode="auto">
            <a:xfrm>
              <a:off x="4645" y="3412"/>
              <a:ext cx="81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CuSO</a:t>
              </a:r>
              <a:r>
                <a:rPr kumimoji="0" lang="en-US" altLang="en-US" sz="2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4</a:t>
              </a:r>
            </a:p>
          </p:txBody>
        </p:sp>
        <p:sp>
          <p:nvSpPr>
            <p:cNvPr id="22" name="Line 25"/>
            <p:cNvSpPr>
              <a:spLocks noChangeShapeType="1"/>
            </p:cNvSpPr>
            <p:nvPr/>
          </p:nvSpPr>
          <p:spPr bwMode="auto">
            <a:xfrm flipH="1">
              <a:off x="4368" y="3576"/>
              <a:ext cx="28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004415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646241" y="4945"/>
            <a:ext cx="3796232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Naming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Compounds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57" y="1255712"/>
            <a:ext cx="9067800" cy="560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807069" y="589720"/>
            <a:ext cx="54745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Familiar Inorganic Compounds</a:t>
            </a:r>
          </a:p>
        </p:txBody>
      </p:sp>
    </p:spTree>
    <p:extLst>
      <p:ext uri="{BB962C8B-B14F-4D97-AF65-F5344CB8AC3E}">
        <p14:creationId xmlns:p14="http://schemas.microsoft.com/office/powerpoint/2010/main" xmlns="" val="420746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5277" y="1255539"/>
            <a:ext cx="8870535" cy="3266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the two metal plates are connected to a high-voltage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source;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negatively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charged plate, called the </a:t>
            </a:r>
            <a:r>
              <a:rPr lang="en-US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cathode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emits an invisible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ray.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cathode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ray is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drawn to the positively charged plate, called the </a:t>
            </a:r>
            <a:r>
              <a:rPr lang="en-US" sz="20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anode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where it passes through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hole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continues traveling to the other end of the tube.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ray strikes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specially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coated surface, it produces a strong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or bright light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Electron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2874" y="4589726"/>
            <a:ext cx="5591526" cy="2169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93433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9659" y="1097503"/>
            <a:ext cx="869651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some experiments, two electrically charged plates and a magnet were added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the </a:t>
            </a:r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outside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of the cathode ray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tube.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on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off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 cathode 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ray strikes point 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the electric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is 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 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ray strikes point 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the magnetic and the electric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off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when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are both 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but balanced so that they cancel each other’s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influence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 </a:t>
            </a:r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ray strikes 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point B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Electron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2874" y="4589726"/>
            <a:ext cx="5591526" cy="2169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508000" y="5229864"/>
            <a:ext cx="8388172" cy="101566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just"/>
            <a:r>
              <a:rPr lang="en-US" sz="20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According </a:t>
            </a:r>
            <a:r>
              <a:rPr lang="en-US" sz="2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electromagnetic theory</a:t>
            </a:r>
            <a:r>
              <a:rPr lang="en-US" sz="2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 moving charged body </a:t>
            </a:r>
            <a:r>
              <a:rPr lang="en-US" sz="20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behaves like </a:t>
            </a:r>
            <a:r>
              <a:rPr lang="en-US" sz="2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magnet and can interact with electric and magnetic </a:t>
            </a:r>
            <a:r>
              <a:rPr lang="en-US" sz="20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 </a:t>
            </a:r>
            <a:r>
              <a:rPr lang="en-US" sz="20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which it passes</a:t>
            </a:r>
            <a:r>
              <a:rPr lang="en-US" sz="20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i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064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2388" y="1131343"/>
            <a:ext cx="86040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Because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cathode ray is attracted by the plate bearing positive charges and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repelled by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plate bearing negative charges, it must consist of </a:t>
            </a:r>
            <a:r>
              <a:rPr lang="en-U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negatively charged </a:t>
            </a:r>
            <a:r>
              <a:rPr lang="en-US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know these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negatively charged particles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Rectangle 3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" y="657311"/>
            <a:ext cx="2427006" cy="58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lvl="0" algn="just"/>
            <a:r>
              <a:rPr lang="en-US" altLang="en-US" sz="2800" b="1" u="sng" kern="0" dirty="0">
                <a:solidFill>
                  <a:srgbClr val="0070C0"/>
                </a:solidFill>
                <a:latin typeface="Arial" charset="0"/>
              </a:rPr>
              <a:t>The Electron</a:t>
            </a:r>
            <a:endParaRPr kumimoji="0" lang="en-US" altLang="en-US" sz="2800" b="1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j-ea"/>
              <a:cs typeface="+mj-cs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95298" y="5295755"/>
            <a:ext cx="7239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rgbClr val="0070C0"/>
                </a:solidFill>
                <a:latin typeface="Arial" charset="0"/>
              </a:rPr>
              <a:t>Thomson’s </a:t>
            </a: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charge/mass of e</a:t>
            </a:r>
            <a:r>
              <a:rPr lang="en-US" altLang="en-US" sz="2400" b="1" baseline="30000" dirty="0">
                <a:solidFill>
                  <a:srgbClr val="0070C0"/>
                </a:solidFill>
                <a:latin typeface="Arial" charset="0"/>
              </a:rPr>
              <a:t>-</a:t>
            </a: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 = -1.76 x 10</a:t>
            </a:r>
            <a:r>
              <a:rPr lang="en-US" altLang="en-US" sz="2400" b="1" baseline="30000" dirty="0">
                <a:solidFill>
                  <a:srgbClr val="0070C0"/>
                </a:solidFill>
                <a:latin typeface="Arial" charset="0"/>
              </a:rPr>
              <a:t>8</a:t>
            </a: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n-US" altLang="en-US" sz="2400" b="1" dirty="0" smtClean="0">
                <a:solidFill>
                  <a:srgbClr val="0070C0"/>
                </a:solidFill>
                <a:latin typeface="Arial" charset="0"/>
              </a:rPr>
              <a:t>C/g</a:t>
            </a:r>
            <a:endParaRPr lang="en-US" altLang="en-US" sz="2400" b="1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213504" y="3791683"/>
            <a:ext cx="63246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70C0"/>
                </a:solidFill>
                <a:latin typeface="Arial" charset="0"/>
              </a:rPr>
              <a:t>J.J. Thomson</a:t>
            </a: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altLang="en-US" sz="2400" dirty="0">
                <a:solidFill>
                  <a:srgbClr val="CC0000"/>
                </a:solidFill>
                <a:latin typeface="Arial" charset="0"/>
              </a:rPr>
              <a:t>measured mass/charge of e</a:t>
            </a:r>
            <a:r>
              <a:rPr lang="en-US" altLang="en-US" sz="2400" baseline="30000" dirty="0">
                <a:solidFill>
                  <a:srgbClr val="CC0000"/>
                </a:solidFill>
                <a:latin typeface="Arial" charset="0"/>
              </a:rPr>
              <a:t>-</a:t>
            </a:r>
            <a:r>
              <a:rPr lang="en-US" altLang="en-US" sz="2400" dirty="0">
                <a:solidFill>
                  <a:srgbClr val="000000"/>
                </a:solidFill>
                <a:latin typeface="Times New Roman" charset="0"/>
              </a:rPr>
              <a:t> 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Arial" charset="0"/>
              </a:rPr>
              <a:t>(1906 Nobel Prize in Physics)</a:t>
            </a:r>
            <a:endParaRPr lang="en-US" altLang="en-US" sz="2400" baseline="300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429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 autoUpdateAnimBg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60094" y="764539"/>
            <a:ext cx="38454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u="sng" dirty="0">
                <a:solidFill>
                  <a:srgbClr val="0070C0"/>
                </a:solidFill>
                <a:latin typeface="Arial" charset="0"/>
              </a:rPr>
              <a:t>Millikan’s Experiment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51062" y="56134"/>
            <a:ext cx="4853188" cy="58477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The Structure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doni MT" panose="02070603080606020203" pitchFamily="18" charset="0"/>
                <a:ea typeface="+mn-ea"/>
                <a:cs typeface="+mn-cs"/>
              </a:rPr>
              <a:t>Atom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doni MT" panose="02070603080606020203" pitchFamily="18" charset="0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89014" y="1920068"/>
            <a:ext cx="5129264" cy="280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Millikan examined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motion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single tiny drops of oil that picked up static charge from ions in 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air.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suspended the charged drops in air by applying an electric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field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followed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their motions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through 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microscope.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3086" y="5188199"/>
            <a:ext cx="4182246" cy="1632695"/>
          </a:xfrm>
          <a:prstGeom prst="rect">
            <a:avLst/>
          </a:prstGeom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602" y="1287759"/>
            <a:ext cx="3761904" cy="3748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22918" y="884377"/>
            <a:ext cx="364211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CC0000"/>
                </a:solidFill>
                <a:latin typeface="Arial" charset="0"/>
              </a:rPr>
              <a:t>Measured mass of e</a:t>
            </a:r>
            <a:r>
              <a:rPr lang="en-US" altLang="en-US" sz="2400" b="1" baseline="30000" dirty="0">
                <a:solidFill>
                  <a:srgbClr val="CC0000"/>
                </a:solidFill>
                <a:latin typeface="Arial" charset="0"/>
              </a:rPr>
              <a:t>-</a:t>
            </a:r>
            <a:r>
              <a:rPr lang="en-US" altLang="en-US" sz="2400" b="1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Arial" charset="0"/>
              </a:rPr>
              <a:t>(1923 Nobel Prize in Physics)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60094" y="5173104"/>
            <a:ext cx="4557486" cy="12464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1600" dirty="0">
                <a:solidFill>
                  <a:srgbClr val="000000"/>
                </a:solidFill>
                <a:latin typeface="Times New Roman" charset="0"/>
              </a:rPr>
              <a:t>                                    </a:t>
            </a:r>
            <a:r>
              <a:rPr lang="en-US" altLang="en-US" sz="1600" dirty="0" smtClean="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e</a:t>
            </a:r>
            <a:r>
              <a:rPr lang="en-US" altLang="en-US" sz="1600" b="1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charge = -1.60 x 10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-19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C</a:t>
            </a:r>
          </a:p>
          <a:p>
            <a:pPr algn="ctr"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Thomson’s charge/mass of e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= -1.76 x 10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8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C/g</a:t>
            </a:r>
          </a:p>
          <a:p>
            <a:pPr fontAlgn="base">
              <a:lnSpc>
                <a:spcPct val="150000"/>
              </a:lnSpc>
              <a:spcAft>
                <a:spcPct val="0"/>
              </a:spcAft>
            </a:pPr>
            <a:r>
              <a:rPr lang="en-US" altLang="en-US" sz="1600" dirty="0">
                <a:solidFill>
                  <a:srgbClr val="000000"/>
                </a:solidFill>
                <a:latin typeface="Times New Roman" charset="0"/>
              </a:rPr>
              <a:t>                                 </a:t>
            </a:r>
            <a:r>
              <a:rPr lang="en-US" altLang="en-US" sz="1600" dirty="0" smtClean="0">
                <a:solidFill>
                  <a:srgbClr val="000000"/>
                </a:solidFill>
                <a:latin typeface="Times New Roman" charset="0"/>
              </a:rPr>
              <a:t>       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e</a:t>
            </a:r>
            <a:r>
              <a:rPr lang="en-US" altLang="en-US" sz="1600" b="1" baseline="300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mass = 9.10 x 10</a:t>
            </a:r>
            <a:r>
              <a:rPr lang="en-US" altLang="en-US" sz="1600" baseline="30000" dirty="0">
                <a:solidFill>
                  <a:srgbClr val="000000"/>
                </a:solidFill>
                <a:latin typeface="Arial" charset="0"/>
              </a:rPr>
              <a:t>-28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 g</a:t>
            </a:r>
          </a:p>
        </p:txBody>
      </p:sp>
    </p:spTree>
    <p:extLst>
      <p:ext uri="{BB962C8B-B14F-4D97-AF65-F5344CB8AC3E}">
        <p14:creationId xmlns:p14="http://schemas.microsoft.com/office/powerpoint/2010/main" xmlns="" val="272319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3807</TotalTime>
  <Words>2611</Words>
  <Application>Microsoft Office PowerPoint</Application>
  <PresentationFormat>On-screen Show (4:3)</PresentationFormat>
  <Paragraphs>409</Paragraphs>
  <Slides>58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nhokbany</cp:lastModifiedBy>
  <cp:revision>129</cp:revision>
  <dcterms:created xsi:type="dcterms:W3CDTF">2017-09-18T11:03:17Z</dcterms:created>
  <dcterms:modified xsi:type="dcterms:W3CDTF">2017-11-07T10:42:38Z</dcterms:modified>
</cp:coreProperties>
</file>