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9"/>
  </p:handoutMasterIdLst>
  <p:sldIdLst>
    <p:sldId id="280" r:id="rId2"/>
    <p:sldId id="283" r:id="rId3"/>
    <p:sldId id="257" r:id="rId4"/>
    <p:sldId id="258" r:id="rId5"/>
    <p:sldId id="260" r:id="rId6"/>
    <p:sldId id="277" r:id="rId7"/>
    <p:sldId id="261" r:id="rId8"/>
    <p:sldId id="275" r:id="rId9"/>
    <p:sldId id="271" r:id="rId10"/>
    <p:sldId id="259" r:id="rId11"/>
    <p:sldId id="265" r:id="rId12"/>
    <p:sldId id="279" r:id="rId13"/>
    <p:sldId id="266" r:id="rId14"/>
    <p:sldId id="287" r:id="rId15"/>
    <p:sldId id="278" r:id="rId16"/>
    <p:sldId id="285" r:id="rId17"/>
    <p:sldId id="28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8205" autoAdjust="0"/>
  </p:normalViewPr>
  <p:slideViewPr>
    <p:cSldViewPr>
      <p:cViewPr>
        <p:scale>
          <a:sx n="70" d="100"/>
          <a:sy n="70" d="100"/>
        </p:scale>
        <p:origin x="-840" y="-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0896D-03E8-4BEE-8211-07EE753CD8DA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F3F5C-2BA4-4360-9056-AD6CC39DBE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2BA65-50BB-488C-AC45-01702B21233E}" type="datetimeFigureOut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2AC3A-DE55-4AAB-8B2B-03BE772816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2438400"/>
            <a:ext cx="6553200" cy="313932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Cell structure </a:t>
            </a:r>
          </a:p>
          <a:p>
            <a:pPr algn="ctr"/>
            <a:r>
              <a:rPr lang="en-US" sz="6600" dirty="0" smtClean="0"/>
              <a:t>&amp; </a:t>
            </a:r>
          </a:p>
          <a:p>
            <a:pPr algn="ctr"/>
            <a:r>
              <a:rPr lang="en-US" sz="6600" dirty="0" smtClean="0"/>
              <a:t>epithelial cell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2590800" y="533400"/>
            <a:ext cx="3581400" cy="830997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Practical - 1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056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Stratified </a:t>
            </a:r>
            <a:r>
              <a:rPr lang="en-US" b="1" dirty="0" err="1" smtClean="0">
                <a:solidFill>
                  <a:srgbClr val="C00000"/>
                </a:solidFill>
              </a:rPr>
              <a:t>squamous</a:t>
            </a:r>
            <a:r>
              <a:rPr lang="en-US" b="1" dirty="0" smtClean="0">
                <a:solidFill>
                  <a:srgbClr val="C00000"/>
                </a:solidFill>
              </a:rPr>
              <a:t> epithelium ( Non-keratinized)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en-US" sz="2000" dirty="0" smtClean="0"/>
              <a:t>      Formed of </a:t>
            </a:r>
            <a:r>
              <a:rPr lang="en-US" sz="2000" u="sng" dirty="0" smtClean="0"/>
              <a:t>several layers of c</a:t>
            </a:r>
            <a:r>
              <a:rPr lang="en-US" sz="2000" dirty="0" smtClean="0"/>
              <a:t>ells. </a:t>
            </a:r>
          </a:p>
          <a:p>
            <a:r>
              <a:rPr lang="en-US" sz="2000" dirty="0" smtClean="0"/>
              <a:t>The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u="sng" dirty="0" smtClean="0">
                <a:solidFill>
                  <a:srgbClr val="FF0000"/>
                </a:solidFill>
              </a:rPr>
              <a:t>basal </a:t>
            </a:r>
            <a:r>
              <a:rPr lang="en-US" sz="2000" u="sng" dirty="0" smtClean="0"/>
              <a:t>layer rest on basal lamina</a:t>
            </a:r>
            <a:r>
              <a:rPr lang="en-US" sz="2000" baseline="0" dirty="0" smtClean="0"/>
              <a:t>, is </a:t>
            </a:r>
            <a:r>
              <a:rPr lang="en-US" sz="2000" u="sng" baseline="0" dirty="0" err="1" smtClean="0"/>
              <a:t>cuboidal</a:t>
            </a:r>
            <a:r>
              <a:rPr lang="en-US" sz="2000" u="sng" baseline="0" dirty="0" smtClean="0"/>
              <a:t> cells</a:t>
            </a:r>
            <a:r>
              <a:rPr lang="en-US" sz="2000" baseline="0" dirty="0" smtClean="0"/>
              <a:t>,</a:t>
            </a:r>
          </a:p>
          <a:p>
            <a:r>
              <a:rPr lang="en-US" sz="2000" dirty="0" smtClean="0"/>
              <a:t>T</a:t>
            </a:r>
            <a:r>
              <a:rPr lang="en-US" sz="2000" baseline="0" dirty="0" smtClean="0"/>
              <a:t>he </a:t>
            </a:r>
            <a:r>
              <a:rPr lang="en-US" sz="2000" b="1" u="sng" baseline="0" dirty="0" smtClean="0">
                <a:solidFill>
                  <a:srgbClr val="FF0000"/>
                </a:solidFill>
              </a:rPr>
              <a:t>intermediate</a:t>
            </a:r>
            <a:r>
              <a:rPr lang="en-US" sz="2000" u="sng" baseline="0" dirty="0" smtClean="0"/>
              <a:t> layers are polyhedral or polygonal</a:t>
            </a:r>
            <a:r>
              <a:rPr lang="en-US" sz="2000" baseline="0" dirty="0" smtClean="0"/>
              <a:t> in shape. </a:t>
            </a:r>
          </a:p>
          <a:p>
            <a:r>
              <a:rPr lang="en-US" sz="2000" baseline="0" dirty="0" smtClean="0"/>
              <a:t>The </a:t>
            </a:r>
            <a:r>
              <a:rPr lang="en-US" sz="2000" b="1" u="sng" baseline="0" dirty="0" smtClean="0">
                <a:solidFill>
                  <a:srgbClr val="FF0000"/>
                </a:solidFill>
              </a:rPr>
              <a:t>superficial</a:t>
            </a:r>
            <a:r>
              <a:rPr lang="en-US" sz="2000" u="sng" baseline="0" dirty="0" smtClean="0"/>
              <a:t> layer is formed of flat </a:t>
            </a:r>
            <a:r>
              <a:rPr lang="en-US" sz="2000" u="sng" baseline="0" dirty="0" err="1" smtClean="0"/>
              <a:t>squamous</a:t>
            </a:r>
            <a:r>
              <a:rPr lang="en-US" sz="2000" u="sng" baseline="0" dirty="0" smtClean="0"/>
              <a:t> cells</a:t>
            </a:r>
            <a:r>
              <a:rPr lang="en-US" sz="2000" u="sng" dirty="0" smtClean="0"/>
              <a:t>.</a:t>
            </a:r>
          </a:p>
          <a:p>
            <a:pPr>
              <a:buNone/>
            </a:pPr>
            <a:r>
              <a:rPr lang="en-US" sz="2000" baseline="0" dirty="0" smtClean="0"/>
              <a:t>Ex. Lining of </a:t>
            </a:r>
            <a:r>
              <a:rPr lang="en-US" sz="2000" dirty="0" smtClean="0"/>
              <a:t>inner lip</a:t>
            </a:r>
            <a:r>
              <a:rPr lang="en-US" sz="2000" baseline="0" dirty="0" smtClean="0"/>
              <a:t>, esophagus.</a:t>
            </a:r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F619DEC0"/>
          <p:cNvPicPr>
            <a:picLocks noChangeAspect="1" noChangeArrowheads="1"/>
          </p:cNvPicPr>
          <p:nvPr/>
        </p:nvPicPr>
        <p:blipFill>
          <a:blip r:embed="rId2" cstate="print"/>
          <a:srcRect l="18347" t="22885" r="43183" b="59618"/>
          <a:stretch>
            <a:fillRect/>
          </a:stretch>
        </p:blipFill>
        <p:spPr bwMode="auto">
          <a:xfrm>
            <a:off x="457200" y="2667000"/>
            <a:ext cx="3048000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C:\Documents and Settings\Administrator\My Documents\My Pictures\pictures of the cell and tissu CLS222r\IMG_0923.JPG"/>
          <p:cNvPicPr>
            <a:picLocks noChangeAspect="1" noChangeArrowheads="1"/>
          </p:cNvPicPr>
          <p:nvPr/>
        </p:nvPicPr>
        <p:blipFill>
          <a:blip r:embed="rId3" cstate="print"/>
          <a:srcRect l="-4437" r="54524" b="28571"/>
          <a:stretch>
            <a:fillRect/>
          </a:stretch>
        </p:blipFill>
        <p:spPr bwMode="auto">
          <a:xfrm>
            <a:off x="5257800" y="2590800"/>
            <a:ext cx="3505200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4191000" y="4648200"/>
            <a:ext cx="68320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basal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3962400" y="3810000"/>
            <a:ext cx="142353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intermediate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038600" y="2971800"/>
            <a:ext cx="1277914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 </a:t>
            </a:r>
            <a:r>
              <a:rPr lang="en-US" b="1" dirty="0" smtClean="0"/>
              <a:t>superficial</a:t>
            </a:r>
            <a:r>
              <a:rPr lang="en-US" dirty="0" smtClean="0"/>
              <a:t> 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71800" y="3352800"/>
            <a:ext cx="30480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895600" y="4191000"/>
            <a:ext cx="30480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819400" y="5029200"/>
            <a:ext cx="3048000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Stratified </a:t>
            </a:r>
            <a:r>
              <a:rPr lang="en-US" b="1" dirty="0" err="1">
                <a:solidFill>
                  <a:srgbClr val="C00000"/>
                </a:solidFill>
              </a:rPr>
              <a:t>S</a:t>
            </a:r>
            <a:r>
              <a:rPr lang="en-US" b="1" dirty="0" err="1" smtClean="0">
                <a:solidFill>
                  <a:srgbClr val="C00000"/>
                </a:solidFill>
              </a:rPr>
              <a:t>quamous</a:t>
            </a:r>
            <a:r>
              <a:rPr lang="en-US" b="1" dirty="0" smtClean="0">
                <a:solidFill>
                  <a:srgbClr val="C00000"/>
                </a:solidFill>
              </a:rPr>
              <a:t> Keratinized Epithelium</a:t>
            </a:r>
          </a:p>
          <a:p>
            <a:pPr>
              <a:buNone/>
            </a:pPr>
            <a:r>
              <a:rPr lang="en-US" sz="2400" dirty="0" smtClean="0"/>
              <a:t>     Similar to non keratinized type but the superficial layer is </a:t>
            </a:r>
          </a:p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u="sng" dirty="0" smtClean="0"/>
              <a:t>covered with keratin</a:t>
            </a:r>
            <a:r>
              <a:rPr lang="en-US" sz="2400" dirty="0" smtClean="0"/>
              <a:t>.  </a:t>
            </a:r>
          </a:p>
          <a:p>
            <a:pPr>
              <a:buNone/>
            </a:pPr>
            <a:r>
              <a:rPr lang="en-US" sz="2400" dirty="0" smtClean="0"/>
              <a:t>Ex. epidermis of skin specially in soles and palms.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4" descr="BEF82868"/>
          <p:cNvPicPr>
            <a:picLocks noChangeAspect="1" noChangeArrowheads="1"/>
          </p:cNvPicPr>
          <p:nvPr/>
        </p:nvPicPr>
        <p:blipFill>
          <a:blip r:embed="rId2" cstate="print"/>
          <a:srcRect l="46591" t="60779" r="23853"/>
          <a:stretch>
            <a:fillRect/>
          </a:stretch>
        </p:blipFill>
        <p:spPr bwMode="auto">
          <a:xfrm>
            <a:off x="838200" y="1905000"/>
            <a:ext cx="7467600" cy="45720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Brace 4"/>
          <p:cNvSpPr/>
          <p:nvPr/>
        </p:nvSpPr>
        <p:spPr>
          <a:xfrm>
            <a:off x="2590800" y="2590800"/>
            <a:ext cx="228600" cy="2057400"/>
          </a:xfrm>
          <a:prstGeom prst="righ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0" y="3429000"/>
            <a:ext cx="11915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u="sng" dirty="0" smtClean="0"/>
              <a:t>keratin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04800"/>
            <a:ext cx="7848600" cy="6172200"/>
          </a:xfr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Stratified </a:t>
            </a:r>
            <a:r>
              <a:rPr lang="en-US" b="1" dirty="0" err="1" smtClean="0">
                <a:solidFill>
                  <a:srgbClr val="C00000"/>
                </a:solidFill>
              </a:rPr>
              <a:t>Cuboidal</a:t>
            </a:r>
            <a:r>
              <a:rPr lang="en-US" b="1" dirty="0" smtClean="0">
                <a:solidFill>
                  <a:srgbClr val="C00000"/>
                </a:solidFill>
              </a:rPr>
              <a:t> Epithelium:</a:t>
            </a:r>
          </a:p>
          <a:p>
            <a:pPr>
              <a:buNone/>
            </a:pPr>
            <a:r>
              <a:rPr lang="en-US" sz="2400" dirty="0" smtClean="0"/>
              <a:t>      composed of two layers only of </a:t>
            </a:r>
            <a:r>
              <a:rPr lang="en-US" sz="2400" dirty="0" err="1" smtClean="0"/>
              <a:t>cuboidal</a:t>
            </a:r>
            <a:r>
              <a:rPr lang="en-US" sz="2400" dirty="0" smtClean="0"/>
              <a:t> cells. </a:t>
            </a:r>
          </a:p>
          <a:p>
            <a:pPr>
              <a:buNone/>
            </a:pPr>
            <a:r>
              <a:rPr lang="en-US" sz="2400" dirty="0" smtClean="0"/>
              <a:t>      ex. Ducts of sweat glands.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09600" y="4343400"/>
            <a:ext cx="77724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C00000"/>
                </a:solidFill>
              </a:rPr>
              <a:t>Stratified columnar epithelium:</a:t>
            </a:r>
          </a:p>
          <a:p>
            <a:r>
              <a:rPr lang="en-US" sz="2400" dirty="0" smtClean="0"/>
              <a:t>  formed of more than one layer of cells with superficial </a:t>
            </a:r>
          </a:p>
          <a:p>
            <a:r>
              <a:rPr lang="en-US" sz="2400" dirty="0" smtClean="0"/>
              <a:t>  columnar cells. </a:t>
            </a:r>
          </a:p>
          <a:p>
            <a:r>
              <a:rPr lang="en-US" sz="2400" dirty="0" smtClean="0"/>
              <a:t>ex. Conjunctiva of the eye.</a:t>
            </a:r>
          </a:p>
        </p:txBody>
      </p:sp>
      <p:pic>
        <p:nvPicPr>
          <p:cNvPr id="6" name="Picture 2" descr="http://www.vetmed.vt.edu/education/curriculum/vm8054/labs/lab4/IMAGES/STRATIFIED%20CUBOIDAL%20COMPOSITE.JPG"/>
          <p:cNvPicPr>
            <a:picLocks noChangeAspect="1" noChangeArrowheads="1"/>
          </p:cNvPicPr>
          <p:nvPr/>
        </p:nvPicPr>
        <p:blipFill>
          <a:blip r:embed="rId2" cstate="print"/>
          <a:srcRect t="14213" r="43902" b="8629"/>
          <a:stretch>
            <a:fillRect/>
          </a:stretch>
        </p:blipFill>
        <p:spPr bwMode="auto">
          <a:xfrm>
            <a:off x="1828800" y="2286000"/>
            <a:ext cx="4427621" cy="1676400"/>
          </a:xfrm>
          <a:prstGeom prst="rect">
            <a:avLst/>
          </a:prstGeom>
          <a:noFill/>
        </p:spPr>
      </p:pic>
      <p:sp>
        <p:nvSpPr>
          <p:cNvPr id="7" name="Oval 6"/>
          <p:cNvSpPr/>
          <p:nvPr/>
        </p:nvSpPr>
        <p:spPr>
          <a:xfrm>
            <a:off x="2590800" y="2133600"/>
            <a:ext cx="3200400" cy="685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TRANSITIONAL</a:t>
            </a:r>
            <a:r>
              <a:rPr lang="en-US" b="1" baseline="0" dirty="0" smtClean="0">
                <a:solidFill>
                  <a:srgbClr val="C00000"/>
                </a:solidFill>
              </a:rPr>
              <a:t> EPITHLIUM: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baseline="0" dirty="0" smtClean="0">
                <a:solidFill>
                  <a:srgbClr val="C00000"/>
                </a:solidFill>
              </a:rPr>
              <a:t> </a:t>
            </a:r>
            <a:r>
              <a:rPr lang="en-US" sz="2400" baseline="0" dirty="0" smtClean="0"/>
              <a:t>formed of many layers of cells</a:t>
            </a:r>
            <a:r>
              <a:rPr lang="en-US" sz="2400" dirty="0" smtClean="0"/>
              <a:t>.</a:t>
            </a:r>
          </a:p>
          <a:p>
            <a:r>
              <a:rPr lang="en-US" sz="2400" baseline="0" dirty="0" smtClean="0"/>
              <a:t>The </a:t>
            </a:r>
            <a:r>
              <a:rPr lang="en-US" sz="2400" u="sng" baseline="0" dirty="0" smtClean="0"/>
              <a:t>basal layer is formed of low columnar or </a:t>
            </a:r>
            <a:r>
              <a:rPr lang="en-US" sz="2400" u="sng" baseline="0" dirty="0" err="1" smtClean="0"/>
              <a:t>cuboidal</a:t>
            </a:r>
            <a:r>
              <a:rPr lang="en-US" sz="2400" u="sng" baseline="0" dirty="0" smtClean="0"/>
              <a:t> </a:t>
            </a:r>
            <a:r>
              <a:rPr lang="en-US" sz="2400" baseline="0" dirty="0" smtClean="0"/>
              <a:t>cells</a:t>
            </a:r>
            <a:r>
              <a:rPr lang="en-US" sz="2400" baseline="0" dirty="0" smtClean="0"/>
              <a:t>.</a:t>
            </a:r>
          </a:p>
          <a:p>
            <a:r>
              <a:rPr lang="en-US" sz="2400" baseline="0" dirty="0" smtClean="0"/>
              <a:t> The </a:t>
            </a:r>
            <a:r>
              <a:rPr lang="en-US" sz="2400" u="sng" baseline="0" dirty="0" smtClean="0"/>
              <a:t>superficial layer is formed of large dome </a:t>
            </a:r>
            <a:r>
              <a:rPr lang="en-US" sz="2400" baseline="0" dirty="0" smtClean="0"/>
              <a:t>shaped cells. </a:t>
            </a:r>
            <a:endParaRPr lang="en-US" sz="2400" baseline="0" dirty="0" smtClean="0"/>
          </a:p>
          <a:p>
            <a:endParaRPr lang="en-US" dirty="0"/>
          </a:p>
        </p:txBody>
      </p:sp>
      <p:pic>
        <p:nvPicPr>
          <p:cNvPr id="7" name="Picture 2" descr="C:\Documents and Settings\Administrator\My Documents\My Pictures\pictures of the cell and tissu CLS222r\IMG_0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44577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Arrow Connector 7"/>
          <p:cNvCxnSpPr>
            <a:stCxn id="9" idx="3"/>
          </p:cNvCxnSpPr>
          <p:nvPr/>
        </p:nvCxnSpPr>
        <p:spPr>
          <a:xfrm>
            <a:off x="2286000" y="2318266"/>
            <a:ext cx="381000" cy="17965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9600" y="2133600"/>
            <a:ext cx="1676400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dome shaped</a:t>
            </a:r>
            <a:endParaRPr lang="en-US" dirty="0"/>
          </a:p>
        </p:txBody>
      </p:sp>
      <p:pic>
        <p:nvPicPr>
          <p:cNvPr id="10" name="Picture 2" descr="http://upload.wikimedia.org/wikipedia/commons/b/bf/Anatomy_and_physiology_of_animals_transitional_epitheli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600200"/>
            <a:ext cx="4254500" cy="2667000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>
          <a:xfrm>
            <a:off x="2286000" y="2362200"/>
            <a:ext cx="2819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24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/>
              <a:t>In </a:t>
            </a:r>
            <a:r>
              <a:rPr lang="en-US" sz="2800" b="1" u="sng" dirty="0" smtClean="0"/>
              <a:t>f</a:t>
            </a:r>
            <a:r>
              <a:rPr lang="en-US" sz="2800" u="sng" dirty="0" smtClean="0"/>
              <a:t>ull bladder </a:t>
            </a:r>
            <a:r>
              <a:rPr lang="en-US" sz="2800" dirty="0" smtClean="0"/>
              <a:t>the dome shaped cells become </a:t>
            </a:r>
            <a:r>
              <a:rPr lang="en-US" sz="2800" b="1" u="sng" dirty="0" smtClean="0"/>
              <a:t>f</a:t>
            </a:r>
            <a:r>
              <a:rPr lang="en-US" sz="2800" u="sng" dirty="0" smtClean="0"/>
              <a:t>lattened</a:t>
            </a:r>
            <a:r>
              <a:rPr lang="en-US" sz="2800" dirty="0" smtClean="0"/>
              <a:t>, and the epithelium become </a:t>
            </a:r>
            <a:r>
              <a:rPr lang="en-US" sz="2800" u="sng" dirty="0" smtClean="0"/>
              <a:t>thinner</a:t>
            </a:r>
            <a:r>
              <a:rPr lang="en-US" sz="2800" dirty="0" smtClean="0"/>
              <a:t>.</a:t>
            </a:r>
            <a:endParaRPr lang="en-US" sz="2800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7924800" cy="44196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096000" y="19050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Empty bladder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400" y="4114800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full bladder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29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PSEUDO</a:t>
            </a:r>
            <a:r>
              <a:rPr lang="en-US" sz="2400" b="1" dirty="0" smtClean="0">
                <a:solidFill>
                  <a:srgbClr val="C00000"/>
                </a:solidFill>
              </a:rPr>
              <a:t>STRATIFIED COLUMNAR </a:t>
            </a:r>
            <a:r>
              <a:rPr lang="en-US" sz="2400" b="1" u="sng" dirty="0" smtClean="0">
                <a:solidFill>
                  <a:srgbClr val="C00000"/>
                </a:solidFill>
              </a:rPr>
              <a:t>CILIATED </a:t>
            </a:r>
            <a:r>
              <a:rPr lang="en-US" sz="2400" b="1" dirty="0" smtClean="0">
                <a:solidFill>
                  <a:srgbClr val="C00000"/>
                </a:solidFill>
              </a:rPr>
              <a:t>EPITHELIUM: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</a:p>
          <a:p>
            <a:r>
              <a:rPr lang="en-US" sz="2000" u="sng" dirty="0" smtClean="0"/>
              <a:t>simple</a:t>
            </a:r>
            <a:r>
              <a:rPr lang="en-US" sz="2000" dirty="0" smtClean="0"/>
              <a:t> type of epithelium </a:t>
            </a:r>
          </a:p>
          <a:p>
            <a:r>
              <a:rPr lang="en-US" sz="2000" dirty="0" smtClean="0"/>
              <a:t>appears to be stratified but it is composed of </a:t>
            </a:r>
            <a:r>
              <a:rPr lang="en-US" sz="2000" u="sng" dirty="0" smtClean="0"/>
              <a:t>single</a:t>
            </a:r>
            <a:r>
              <a:rPr lang="en-US" sz="2000" dirty="0" smtClean="0"/>
              <a:t> layer of cells resting on the basement membrane. </a:t>
            </a:r>
          </a:p>
          <a:p>
            <a:r>
              <a:rPr lang="en-US" sz="2000" dirty="0" smtClean="0"/>
              <a:t>The nuclei are located at </a:t>
            </a:r>
            <a:r>
              <a:rPr lang="en-US" sz="2000" u="sng" dirty="0" smtClean="0"/>
              <a:t>different </a:t>
            </a:r>
            <a:r>
              <a:rPr lang="en-US" sz="2000" dirty="0" smtClean="0"/>
              <a:t>levels.</a:t>
            </a:r>
          </a:p>
          <a:p>
            <a:r>
              <a:rPr lang="en-US" sz="2000" dirty="0" smtClean="0"/>
              <a:t>has ciliated tall cells that reach the free border.</a:t>
            </a:r>
          </a:p>
          <a:p>
            <a:r>
              <a:rPr lang="en-US" sz="2000" dirty="0" smtClean="0"/>
              <a:t> Ex. Trachea</a:t>
            </a:r>
            <a:r>
              <a:rPr lang="en-US" sz="2000" dirty="0" smtClean="0"/>
              <a:t>, </a:t>
            </a:r>
            <a:r>
              <a:rPr lang="en-US" sz="2000" dirty="0" smtClean="0"/>
              <a:t>bronchi and nasal cavity.</a:t>
            </a:r>
          </a:p>
          <a:p>
            <a:pPr>
              <a:buNone/>
            </a:pPr>
            <a:r>
              <a:rPr lang="en-US" sz="2000" b="1" dirty="0" smtClean="0"/>
              <a:t>Cilia: </a:t>
            </a:r>
            <a:r>
              <a:rPr lang="en-US" sz="2000" baseline="0" dirty="0" smtClean="0"/>
              <a:t>are hair like structures</a:t>
            </a:r>
            <a:r>
              <a:rPr lang="en-US" sz="2000" dirty="0" smtClean="0"/>
              <a:t> present on a cell’s surface , beat in waves.</a:t>
            </a:r>
            <a:endParaRPr lang="en-US" sz="2000" baseline="0" dirty="0" smtClean="0"/>
          </a:p>
          <a:p>
            <a:pPr lvl="1">
              <a:buNone/>
            </a:pPr>
            <a:endParaRPr lang="en-US" sz="1800" baseline="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429000"/>
            <a:ext cx="4267200" cy="32766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http://kentsimmons.uwinnipeg.ca/cm1504/15lab404/1115pseudostrat_epi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2800"/>
            <a:ext cx="48006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harmaworld.pk.cws3.my-hosting-panel.com/products/gallery/gal753_t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610600" cy="62484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2000" y="1676400"/>
            <a:ext cx="2895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7200" y="3657600"/>
            <a:ext cx="25146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90600" y="5867400"/>
            <a:ext cx="2819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58000" y="1676400"/>
            <a:ext cx="2133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781800" y="5715000"/>
            <a:ext cx="22098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bio-120-exam3.wikispaces.com/file/view/q1.png/270949184/q1.png"/>
          <p:cNvPicPr>
            <a:picLocks noChangeAspect="1" noChangeArrowheads="1"/>
          </p:cNvPicPr>
          <p:nvPr/>
        </p:nvPicPr>
        <p:blipFill>
          <a:blip r:embed="rId2"/>
          <a:srcRect l="47457" r="1347"/>
          <a:stretch>
            <a:fillRect/>
          </a:stretch>
        </p:blipFill>
        <p:spPr bwMode="auto">
          <a:xfrm>
            <a:off x="1600200" y="152400"/>
            <a:ext cx="5791200" cy="6477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038600" y="1828800"/>
            <a:ext cx="2819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800600" y="6019800"/>
            <a:ext cx="2819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5200" y="152400"/>
            <a:ext cx="228600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/>
              <a:t>Body tissues</a:t>
            </a:r>
            <a:endParaRPr lang="ar-SA" sz="2400" b="1" dirty="0"/>
          </a:p>
        </p:txBody>
      </p:sp>
      <p:sp>
        <p:nvSpPr>
          <p:cNvPr id="3" name="Left Brace 2"/>
          <p:cNvSpPr/>
          <p:nvPr/>
        </p:nvSpPr>
        <p:spPr>
          <a:xfrm rot="5400000">
            <a:off x="4419600" y="-3352800"/>
            <a:ext cx="533400" cy="8305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cxnSp>
        <p:nvCxnSpPr>
          <p:cNvPr id="5" name="Straight Connector 4"/>
          <p:cNvCxnSpPr/>
          <p:nvPr/>
        </p:nvCxnSpPr>
        <p:spPr>
          <a:xfrm>
            <a:off x="4114800" y="838200"/>
            <a:ext cx="0" cy="2286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553200" y="762000"/>
            <a:ext cx="0" cy="228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04800" y="1066800"/>
            <a:ext cx="1909497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b="1" dirty="0" smtClean="0"/>
              <a:t>1-Epithelial Tissue</a:t>
            </a:r>
            <a:endParaRPr lang="ar-SA" b="1" dirty="0"/>
          </a:p>
        </p:txBody>
      </p:sp>
      <p:sp>
        <p:nvSpPr>
          <p:cNvPr id="8" name="Rectangle 7"/>
          <p:cNvSpPr/>
          <p:nvPr/>
        </p:nvSpPr>
        <p:spPr>
          <a:xfrm>
            <a:off x="3048000" y="1066800"/>
            <a:ext cx="205633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2-Connective Tissue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5257800" y="1066800"/>
            <a:ext cx="1879041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3-Muscular Tissue</a:t>
            </a:r>
            <a:endParaRPr lang="ar-SA" dirty="0"/>
          </a:p>
        </p:txBody>
      </p:sp>
      <p:sp>
        <p:nvSpPr>
          <p:cNvPr id="10" name="Rectangle 9"/>
          <p:cNvSpPr/>
          <p:nvPr/>
        </p:nvSpPr>
        <p:spPr>
          <a:xfrm>
            <a:off x="7354728" y="1066800"/>
            <a:ext cx="178927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4-Nervous Tissue</a:t>
            </a:r>
            <a:endParaRPr lang="ar-SA" dirty="0"/>
          </a:p>
        </p:txBody>
      </p:sp>
      <p:sp>
        <p:nvSpPr>
          <p:cNvPr id="11" name="Left Brace 10"/>
          <p:cNvSpPr/>
          <p:nvPr/>
        </p:nvSpPr>
        <p:spPr>
          <a:xfrm rot="5400000">
            <a:off x="1219200" y="457200"/>
            <a:ext cx="1066800" cy="30480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/>
          </a:p>
        </p:txBody>
      </p:sp>
      <p:sp>
        <p:nvSpPr>
          <p:cNvPr id="13" name="Rectangle 12"/>
          <p:cNvSpPr/>
          <p:nvPr/>
        </p:nvSpPr>
        <p:spPr>
          <a:xfrm>
            <a:off x="0" y="2514600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Simple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667000" y="2514600"/>
            <a:ext cx="106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Stratified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15" name="Left Brace 14"/>
          <p:cNvSpPr/>
          <p:nvPr/>
        </p:nvSpPr>
        <p:spPr>
          <a:xfrm>
            <a:off x="152400" y="2895600"/>
            <a:ext cx="4572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/>
          </a:p>
        </p:txBody>
      </p:sp>
      <p:cxnSp>
        <p:nvCxnSpPr>
          <p:cNvPr id="19" name="Straight Connector 18"/>
          <p:cNvCxnSpPr/>
          <p:nvPr/>
        </p:nvCxnSpPr>
        <p:spPr>
          <a:xfrm rot="16200000">
            <a:off x="419100" y="3695700"/>
            <a:ext cx="0" cy="228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3400" y="2743200"/>
            <a:ext cx="1219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squamous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400" y="3505200"/>
            <a:ext cx="1143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cuboidal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00" y="4495800"/>
            <a:ext cx="1219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columnar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29" name="Left Brace 28"/>
          <p:cNvSpPr/>
          <p:nvPr/>
        </p:nvSpPr>
        <p:spPr>
          <a:xfrm>
            <a:off x="2514600" y="3048000"/>
            <a:ext cx="457200" cy="18288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 b="1"/>
          </a:p>
        </p:txBody>
      </p:sp>
      <p:cxnSp>
        <p:nvCxnSpPr>
          <p:cNvPr id="30" name="Straight Connector 29"/>
          <p:cNvCxnSpPr/>
          <p:nvPr/>
        </p:nvCxnSpPr>
        <p:spPr>
          <a:xfrm rot="16200000">
            <a:off x="2781300" y="3848100"/>
            <a:ext cx="0" cy="2286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895600" y="2895600"/>
            <a:ext cx="12192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squamous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971800" y="4648200"/>
            <a:ext cx="12192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columnar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95600" y="3733800"/>
            <a:ext cx="11430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</a:rPr>
              <a:t>cuboidal</a:t>
            </a:r>
            <a:endParaRPr lang="ar-SA" b="1" dirty="0">
              <a:solidFill>
                <a:srgbClr val="00B05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419600" y="3505200"/>
            <a:ext cx="1537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Non-keratinized</a:t>
            </a:r>
            <a:endParaRPr lang="ar-SA" sz="1600" dirty="0"/>
          </a:p>
        </p:txBody>
      </p:sp>
      <p:sp>
        <p:nvSpPr>
          <p:cNvPr id="35" name="Rectangle 34"/>
          <p:cNvSpPr/>
          <p:nvPr/>
        </p:nvSpPr>
        <p:spPr>
          <a:xfrm>
            <a:off x="4495800" y="2438400"/>
            <a:ext cx="12345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keratinized</a:t>
            </a:r>
            <a:endParaRPr lang="ar-SA" dirty="0"/>
          </a:p>
        </p:txBody>
      </p:sp>
      <p:sp>
        <p:nvSpPr>
          <p:cNvPr id="36" name="Left Brace 35"/>
          <p:cNvSpPr/>
          <p:nvPr/>
        </p:nvSpPr>
        <p:spPr>
          <a:xfrm>
            <a:off x="4038600" y="2667000"/>
            <a:ext cx="381000" cy="9906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Rectangle 36"/>
          <p:cNvSpPr/>
          <p:nvPr/>
        </p:nvSpPr>
        <p:spPr>
          <a:xfrm>
            <a:off x="228600" y="5410200"/>
            <a:ext cx="281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TRANSITIONAL EPITHLIUM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28600" y="5943600"/>
            <a:ext cx="4613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</a:rPr>
              <a:t>PSEUDOSTRATIFIED COLUMNAR EPITHELIUM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105400" y="5410200"/>
            <a:ext cx="902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Ciliated</a:t>
            </a:r>
            <a:endParaRPr lang="ar-SA" dirty="0"/>
          </a:p>
        </p:txBody>
      </p:sp>
      <p:sp>
        <p:nvSpPr>
          <p:cNvPr id="40" name="Left Brace 39"/>
          <p:cNvSpPr/>
          <p:nvPr/>
        </p:nvSpPr>
        <p:spPr>
          <a:xfrm>
            <a:off x="4724400" y="5638800"/>
            <a:ext cx="381000" cy="99060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1" name="Rectangle 40"/>
          <p:cNvSpPr/>
          <p:nvPr/>
        </p:nvSpPr>
        <p:spPr>
          <a:xfrm>
            <a:off x="5181600" y="6324600"/>
            <a:ext cx="1372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Non-Ciliated</a:t>
            </a:r>
            <a:endParaRPr lang="ar-SA" dirty="0"/>
          </a:p>
        </p:txBody>
      </p:sp>
      <p:pic>
        <p:nvPicPr>
          <p:cNvPr id="14338" name="Picture 2" descr="http://www2.victoriacollege.edu/dept/bio/Belltutorials/Histology%20Tutorial/Basic%20Tissues/imageI41.JPG"/>
          <p:cNvPicPr>
            <a:picLocks noChangeAspect="1" noChangeArrowheads="1"/>
          </p:cNvPicPr>
          <p:nvPr/>
        </p:nvPicPr>
        <p:blipFill>
          <a:blip r:embed="rId2"/>
          <a:srcRect l="2381" r="52381"/>
          <a:stretch>
            <a:fillRect/>
          </a:stretch>
        </p:blipFill>
        <p:spPr bwMode="auto">
          <a:xfrm>
            <a:off x="7010400" y="2667000"/>
            <a:ext cx="1752600" cy="2590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ln>
            <a:solidFill>
              <a:schemeClr val="accent5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u="sng" dirty="0" smtClean="0">
                <a:solidFill>
                  <a:srgbClr val="C00000"/>
                </a:solidFill>
              </a:rPr>
              <a:t>Types of Body Tissues</a:t>
            </a:r>
          </a:p>
          <a:p>
            <a:pPr marL="457200" indent="-457200">
              <a:buAutoNum type="arabicPeriod"/>
              <a:defRPr/>
            </a:pPr>
            <a:r>
              <a:rPr lang="en-US" sz="2800" dirty="0" smtClean="0"/>
              <a:t>Epithelial Tissue.           3. Muscular Tissue.</a:t>
            </a:r>
          </a:p>
          <a:p>
            <a:pPr marL="457200" indent="-457200">
              <a:buAutoNum type="arabicPeriod"/>
              <a:defRPr/>
            </a:pPr>
            <a:r>
              <a:rPr lang="en-US" sz="2800" dirty="0" smtClean="0"/>
              <a:t>Connective Tissue.       4. Nervous Tissue.</a:t>
            </a:r>
            <a:endParaRPr lang="en-US" sz="2800" i="1" u="sng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endParaRPr lang="en-US" sz="2000" b="1" i="1" u="sng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endParaRPr lang="en-US" sz="2000" dirty="0" smtClean="0"/>
          </a:p>
          <a:p>
            <a:pPr>
              <a:buNone/>
              <a:defRPr/>
            </a:pPr>
            <a:endParaRPr lang="en-US" sz="2000" dirty="0" smtClean="0"/>
          </a:p>
          <a:p>
            <a:pPr>
              <a:buNone/>
              <a:defRPr/>
            </a:pPr>
            <a:r>
              <a:rPr lang="en-US" sz="3600" b="1" u="sng" dirty="0" smtClean="0">
                <a:solidFill>
                  <a:srgbClr val="C00000"/>
                </a:solidFill>
              </a:rPr>
              <a:t>Type of epithelial membranes</a:t>
            </a:r>
            <a:r>
              <a:rPr lang="en-US" sz="3600" b="1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  <a:defRPr/>
            </a:pPr>
            <a:r>
              <a:rPr lang="en-US" sz="3600" b="1" dirty="0" smtClean="0"/>
              <a:t>(</a:t>
            </a:r>
            <a:r>
              <a:rPr lang="en-US" b="1" dirty="0" smtClean="0"/>
              <a:t>according to </a:t>
            </a:r>
            <a:r>
              <a:rPr lang="en-US" b="1" dirty="0" smtClean="0">
                <a:solidFill>
                  <a:srgbClr val="00B050"/>
                </a:solidFill>
              </a:rPr>
              <a:t>number of cell layer</a:t>
            </a:r>
            <a:r>
              <a:rPr lang="en-US" sz="3600" b="1" dirty="0" smtClean="0"/>
              <a:t>)</a:t>
            </a:r>
          </a:p>
          <a:p>
            <a:pPr>
              <a:buNone/>
              <a:defRPr/>
            </a:pPr>
            <a:r>
              <a:rPr lang="en-US" sz="2800" b="1" dirty="0" smtClean="0"/>
              <a:t>Simple</a:t>
            </a:r>
            <a:r>
              <a:rPr lang="en-US" sz="2800" dirty="0" smtClean="0"/>
              <a:t>- Formed of one layer of cells.</a:t>
            </a:r>
          </a:p>
          <a:p>
            <a:pPr>
              <a:buNone/>
              <a:defRPr/>
            </a:pPr>
            <a:r>
              <a:rPr lang="en-US" sz="2800" b="1" dirty="0" smtClean="0"/>
              <a:t>Stratified</a:t>
            </a:r>
            <a:r>
              <a:rPr lang="en-US" sz="2800" dirty="0" smtClean="0"/>
              <a:t>- Formed of more than one layer of cells.</a:t>
            </a:r>
          </a:p>
          <a:p>
            <a:pPr>
              <a:buNone/>
              <a:defRPr/>
            </a:pPr>
            <a:endParaRPr lang="en-US" sz="2000" dirty="0" smtClean="0"/>
          </a:p>
          <a:p>
            <a:pPr>
              <a:buNone/>
              <a:defRPr/>
            </a:pPr>
            <a:endParaRPr lang="en-US" sz="2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609600"/>
            <a:ext cx="2667000" cy="53340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" name="Picture 2" descr="http://www2.victoriacollege.edu/dept/bio/Belltutorials/Histology%20Tutorial/Basic%20Tissues/imageI41.JPG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7391400" y="2819400"/>
            <a:ext cx="1752600" cy="258127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686800" cy="6629400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1) Simple: </a:t>
            </a:r>
            <a:r>
              <a:rPr lang="en-US" dirty="0" smtClean="0"/>
              <a:t>formed </a:t>
            </a:r>
            <a:r>
              <a:rPr lang="en-US" dirty="0"/>
              <a:t>of one layer of </a:t>
            </a:r>
            <a:r>
              <a:rPr lang="en-US" dirty="0" smtClean="0"/>
              <a:t>cells.</a:t>
            </a:r>
          </a:p>
          <a:p>
            <a:pPr>
              <a:buNone/>
              <a:defRPr/>
            </a:pPr>
            <a:endParaRPr lang="en-US" sz="1800" dirty="0" smtClean="0"/>
          </a:p>
          <a:p>
            <a:pPr>
              <a:buNone/>
              <a:defRPr/>
            </a:pPr>
            <a:endParaRPr lang="en-US" sz="1800" dirty="0"/>
          </a:p>
          <a:p>
            <a:pPr>
              <a:buNone/>
              <a:defRPr/>
            </a:pPr>
            <a:endParaRPr lang="en-US" sz="1800" b="1" i="1" dirty="0" smtClean="0"/>
          </a:p>
          <a:p>
            <a:pPr>
              <a:buNone/>
              <a:defRPr/>
            </a:pPr>
            <a:endParaRPr lang="en-US" sz="1800" dirty="0" smtClean="0"/>
          </a:p>
          <a:p>
            <a:pPr>
              <a:buNone/>
              <a:defRPr/>
            </a:pPr>
            <a:endParaRPr lang="en-US" sz="1800" dirty="0" smtClean="0"/>
          </a:p>
          <a:p>
            <a:pPr>
              <a:buNone/>
              <a:defRPr/>
            </a:pPr>
            <a:endParaRPr lang="en-US" b="1" dirty="0"/>
          </a:p>
          <a:p>
            <a:pPr>
              <a:buNone/>
              <a:defRPr/>
            </a:pPr>
            <a:endParaRPr lang="en-US" b="1" dirty="0" smtClean="0"/>
          </a:p>
          <a:p>
            <a:pPr>
              <a:buNone/>
              <a:defRPr/>
            </a:pPr>
            <a:endParaRPr lang="en-US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ln w="38100" cap="sq">
            <a:solidFill>
              <a:schemeClr val="accent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0" y="60960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Simple epithelium can be subdivided according to the </a:t>
            </a:r>
            <a:r>
              <a:rPr lang="en-US" sz="2000" b="1" dirty="0" smtClean="0">
                <a:solidFill>
                  <a:srgbClr val="00B050"/>
                </a:solidFill>
              </a:rPr>
              <a:t>shape and function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smtClean="0"/>
              <a:t>of its cells.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0" y="1219200"/>
            <a:ext cx="2286000" cy="381000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4800600" y="1219200"/>
            <a:ext cx="2286000" cy="381000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Rectangle 7"/>
          <p:cNvSpPr/>
          <p:nvPr/>
        </p:nvSpPr>
        <p:spPr>
          <a:xfrm>
            <a:off x="0" y="3810000"/>
            <a:ext cx="2819400" cy="381000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477000"/>
          </a:xfrm>
        </p:spPr>
        <p:txBody>
          <a:bodyPr/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SIMPLE SQUAMOUS EPITHELIUM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400" b="1" dirty="0" smtClean="0"/>
              <a:t>Single layer </a:t>
            </a:r>
            <a:r>
              <a:rPr lang="en-US" sz="2400" dirty="0" smtClean="0"/>
              <a:t>of </a:t>
            </a:r>
            <a:r>
              <a:rPr lang="en-US" sz="2400" u="sng" dirty="0" smtClean="0"/>
              <a:t>thin and</a:t>
            </a:r>
            <a:r>
              <a:rPr lang="en-US" sz="2400" u="sng" baseline="0" dirty="0" smtClean="0"/>
              <a:t> </a:t>
            </a:r>
            <a:r>
              <a:rPr lang="en-US" sz="2400" u="sng" dirty="0" smtClean="0"/>
              <a:t>flat  </a:t>
            </a:r>
            <a:r>
              <a:rPr lang="en-US" sz="2400" baseline="0" dirty="0" smtClean="0"/>
              <a:t>cells with </a:t>
            </a:r>
            <a:r>
              <a:rPr lang="en-US" sz="2400" u="sng" baseline="0" dirty="0" smtClean="0"/>
              <a:t>centrally</a:t>
            </a:r>
            <a:r>
              <a:rPr lang="en-US" sz="2400" baseline="0" dirty="0" smtClean="0"/>
              <a:t> located</a:t>
            </a:r>
            <a:r>
              <a:rPr lang="en-US" sz="2400" u="sng" dirty="0" smtClean="0"/>
              <a:t> </a:t>
            </a:r>
            <a:r>
              <a:rPr lang="en-US" sz="2400" u="sng" baseline="0" dirty="0" smtClean="0"/>
              <a:t>flattened  nuclei.</a:t>
            </a:r>
            <a:endParaRPr lang="en-US" sz="2400" u="sng" dirty="0" smtClean="0"/>
          </a:p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b="1" dirty="0" smtClean="0"/>
              <a:t>Ex. </a:t>
            </a:r>
            <a:r>
              <a:rPr lang="en-US" sz="2400" dirty="0" smtClean="0"/>
              <a:t>Pulmonary alveoli(lung), blood vessels.</a:t>
            </a:r>
            <a:endParaRPr lang="en-US" sz="2400" dirty="0"/>
          </a:p>
        </p:txBody>
      </p:sp>
      <p:pic>
        <p:nvPicPr>
          <p:cNvPr id="4" name="Picture 3" descr="6F3172B6"/>
          <p:cNvPicPr>
            <a:picLocks noChangeAspect="1" noChangeArrowheads="1"/>
          </p:cNvPicPr>
          <p:nvPr/>
        </p:nvPicPr>
        <p:blipFill>
          <a:blip r:embed="rId2" cstate="print"/>
          <a:srcRect l="15491" t="55999" r="45828" b="23267"/>
          <a:stretch>
            <a:fillRect/>
          </a:stretch>
        </p:blipFill>
        <p:spPr bwMode="auto">
          <a:xfrm>
            <a:off x="4724400" y="4038600"/>
            <a:ext cx="4419600" cy="2819400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91000"/>
            <a:ext cx="4038600" cy="2667000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04800" y="228600"/>
            <a:ext cx="52578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00800" y="6488668"/>
            <a:ext cx="19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blood vessels (L.S)</a:t>
            </a:r>
            <a:endParaRPr lang="ar-SA" b="1" dirty="0"/>
          </a:p>
        </p:txBody>
      </p:sp>
      <p:sp>
        <p:nvSpPr>
          <p:cNvPr id="8" name="Rectangle 7"/>
          <p:cNvSpPr/>
          <p:nvPr/>
        </p:nvSpPr>
        <p:spPr>
          <a:xfrm>
            <a:off x="1143000" y="6488668"/>
            <a:ext cx="1916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blood vessels (T.S)</a:t>
            </a:r>
            <a:endParaRPr lang="ar-SA" b="1" dirty="0"/>
          </a:p>
        </p:txBody>
      </p:sp>
      <p:pic>
        <p:nvPicPr>
          <p:cNvPr id="11266" name="Picture 2" descr="http://www.scuba-tutor.com/dive-injuries/barotrauma/images/lung-alveol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62200"/>
            <a:ext cx="1600200" cy="1795617"/>
          </a:xfrm>
          <a:prstGeom prst="rect">
            <a:avLst/>
          </a:prstGeom>
          <a:noFill/>
        </p:spPr>
      </p:pic>
      <p:pic>
        <p:nvPicPr>
          <p:cNvPr id="11268" name="Picture 4" descr="http://images.wisegeek.com/blood-vessel-diagram.jpg"/>
          <p:cNvPicPr>
            <a:picLocks noChangeAspect="1" noChangeArrowheads="1"/>
          </p:cNvPicPr>
          <p:nvPr/>
        </p:nvPicPr>
        <p:blipFill>
          <a:blip r:embed="rId5" cstate="print"/>
          <a:srcRect b="4762"/>
          <a:stretch>
            <a:fillRect/>
          </a:stretch>
        </p:blipFill>
        <p:spPr bwMode="auto">
          <a:xfrm>
            <a:off x="7696200" y="2743200"/>
            <a:ext cx="1447800" cy="1295400"/>
          </a:xfrm>
          <a:prstGeom prst="rect">
            <a:avLst/>
          </a:prstGeom>
          <a:noFill/>
        </p:spPr>
      </p:pic>
      <p:pic>
        <p:nvPicPr>
          <p:cNvPr id="11" name="Picture 2" descr="http://kentsimmons.uwinnipeg.ca/cm1504/15lab42006/lb4pg5_files/image0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1752600"/>
            <a:ext cx="54102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SIMPLE CUBOIDAL EPITHLIUM: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F</a:t>
            </a:r>
            <a:r>
              <a:rPr lang="en-US" sz="2400" baseline="0" dirty="0" smtClean="0"/>
              <a:t>ormed of </a:t>
            </a:r>
            <a:r>
              <a:rPr lang="en-US" sz="2400" b="1" baseline="0" dirty="0" smtClean="0"/>
              <a:t>one layer </a:t>
            </a:r>
            <a:r>
              <a:rPr lang="en-US" sz="2400" baseline="0" dirty="0" smtClean="0"/>
              <a:t>of</a:t>
            </a:r>
            <a:r>
              <a:rPr lang="en-US" sz="2400" dirty="0" smtClean="0"/>
              <a:t> roughly </a:t>
            </a:r>
            <a:r>
              <a:rPr lang="en-US" sz="2400" u="sng" dirty="0" smtClean="0"/>
              <a:t>square or </a:t>
            </a:r>
            <a:r>
              <a:rPr lang="en-US" sz="2400" u="sng" dirty="0" err="1" smtClean="0"/>
              <a:t>cuboidal</a:t>
            </a:r>
            <a:r>
              <a:rPr lang="en-US" sz="2400" u="sng" dirty="0" smtClean="0"/>
              <a:t> </a:t>
            </a:r>
            <a:r>
              <a:rPr lang="en-US" sz="2400" dirty="0" smtClean="0"/>
              <a:t>in shape</a:t>
            </a:r>
            <a:r>
              <a:rPr lang="en-US" sz="2400" baseline="0" dirty="0" smtClean="0"/>
              <a:t> cells with </a:t>
            </a:r>
            <a:r>
              <a:rPr lang="en-US" sz="2400" u="sng" baseline="0" dirty="0" smtClean="0"/>
              <a:t>central round nuclei</a:t>
            </a:r>
            <a:r>
              <a:rPr lang="en-US" baseline="0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en-US" sz="2400" b="1" dirty="0" smtClean="0"/>
              <a:t>Ex</a:t>
            </a:r>
            <a:r>
              <a:rPr lang="en-US" sz="2400" dirty="0" smtClean="0"/>
              <a:t>. Ducts of many glands and some kidney tubules.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038600"/>
            <a:ext cx="3962400" cy="28194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0" y="0"/>
            <a:ext cx="5791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38600"/>
            <a:ext cx="3581400" cy="28194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4" name="Picture 2" descr="http://kentsimmons.uwinnipeg.ca/cm1504/15lab42006/lb4pg5_files/image0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2438400"/>
            <a:ext cx="4724400" cy="152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686800" cy="6705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SIMPLE COLUMNAR EPITHELIUM:</a:t>
            </a:r>
          </a:p>
          <a:p>
            <a:pPr>
              <a:buNone/>
            </a:pPr>
            <a:r>
              <a:rPr lang="en-US" sz="2400" b="1" dirty="0" smtClean="0"/>
              <a:t>     Single layer </a:t>
            </a:r>
            <a:r>
              <a:rPr lang="en-US" sz="2400" dirty="0" smtClean="0"/>
              <a:t>of </a:t>
            </a:r>
            <a:r>
              <a:rPr lang="en-US" sz="2400" u="sng" dirty="0" smtClean="0"/>
              <a:t>elongated and column-shaped </a:t>
            </a:r>
            <a:r>
              <a:rPr lang="en-US" sz="2400" dirty="0" smtClean="0"/>
              <a:t>cells with </a:t>
            </a:r>
          </a:p>
          <a:p>
            <a:pPr>
              <a:buNone/>
            </a:pPr>
            <a:r>
              <a:rPr lang="en-US" sz="2400" dirty="0" smtClean="0"/>
              <a:t>     </a:t>
            </a:r>
            <a:r>
              <a:rPr lang="en-US" sz="2400" u="sng" dirty="0" smtClean="0"/>
              <a:t>ovoid  nuclei located in basal half of cells</a:t>
            </a:r>
            <a:r>
              <a:rPr lang="en-US" sz="2400" dirty="0" smtClean="0"/>
              <a:t>. </a:t>
            </a:r>
          </a:p>
          <a:p>
            <a:pPr>
              <a:buNone/>
            </a:pPr>
            <a:r>
              <a:rPr lang="en-US" sz="2400" b="1" dirty="0" smtClean="0"/>
              <a:t>Ex</a:t>
            </a:r>
            <a:r>
              <a:rPr lang="en-US" sz="2400" dirty="0" smtClean="0"/>
              <a:t>. lining of digestive tract and gall bladder.</a:t>
            </a:r>
          </a:p>
          <a:p>
            <a:pPr>
              <a:buNone/>
            </a:pPr>
            <a:r>
              <a:rPr lang="en-US" sz="2400" dirty="0" smtClean="0"/>
              <a:t> </a:t>
            </a:r>
            <a:r>
              <a:rPr lang="en-US" sz="2400" dirty="0" smtClean="0"/>
              <a:t>      May </a:t>
            </a:r>
            <a:r>
              <a:rPr lang="en-US" sz="2400" dirty="0" smtClean="0"/>
              <a:t>have cilia as in uterus 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886200"/>
            <a:ext cx="5943600" cy="2971800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0" y="0"/>
            <a:ext cx="57912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http://kentsimmons.uwinnipeg.ca/cm1504/15lab42006/lb4pg5_files/image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209800"/>
            <a:ext cx="5638800" cy="161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</a:rPr>
              <a:t>SIMPLE COLUMNAR EPITHELIUM 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05117" y="1600200"/>
            <a:ext cx="473376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08735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103" t="37498" r="19350" b="33526"/>
          <a:stretch>
            <a:fillRect/>
          </a:stretch>
        </p:blipFill>
        <p:spPr bwMode="auto">
          <a:xfrm>
            <a:off x="304800" y="990600"/>
            <a:ext cx="8497614" cy="5105400"/>
          </a:xfrm>
          <a:prstGeom prst="rect">
            <a:avLst/>
          </a:prstGeom>
          <a:ln w="38100" cap="sq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304800" y="228600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2-Stratified: </a:t>
            </a:r>
            <a:r>
              <a:rPr lang="en-US" sz="3200" dirty="0" smtClean="0"/>
              <a:t>formed of several layer of cells.</a:t>
            </a:r>
          </a:p>
        </p:txBody>
      </p:sp>
      <p:cxnSp>
        <p:nvCxnSpPr>
          <p:cNvPr id="6" name="Straight Connector 5"/>
          <p:cNvCxnSpPr/>
          <p:nvPr/>
        </p:nvCxnSpPr>
        <p:spPr>
          <a:xfrm rot="16200000" flipH="1">
            <a:off x="2895600" y="3581400"/>
            <a:ext cx="5257800" cy="76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1403</TotalTime>
  <Words>500</Words>
  <Application>Microsoft Office PowerPoint</Application>
  <PresentationFormat>On-screen Show (4:3)</PresentationFormat>
  <Paragraphs>101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SIMPLE COLUMNAR EPITHELIUM 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Laboratory Sciences Department</dc:title>
  <dc:creator>ksu</dc:creator>
  <cp:lastModifiedBy>User</cp:lastModifiedBy>
  <cp:revision>157</cp:revision>
  <dcterms:created xsi:type="dcterms:W3CDTF">2012-02-08T07:52:51Z</dcterms:created>
  <dcterms:modified xsi:type="dcterms:W3CDTF">2014-09-07T18:00:08Z</dcterms:modified>
</cp:coreProperties>
</file>