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2"/>
  </p:notesMasterIdLst>
  <p:sldIdLst>
    <p:sldId id="256" r:id="rId2"/>
    <p:sldId id="278" r:id="rId3"/>
    <p:sldId id="263" r:id="rId4"/>
    <p:sldId id="291" r:id="rId5"/>
    <p:sldId id="276" r:id="rId6"/>
    <p:sldId id="282" r:id="rId7"/>
    <p:sldId id="261" r:id="rId8"/>
    <p:sldId id="279" r:id="rId9"/>
    <p:sldId id="265" r:id="rId10"/>
    <p:sldId id="266" r:id="rId11"/>
    <p:sldId id="267" r:id="rId12"/>
    <p:sldId id="268" r:id="rId13"/>
    <p:sldId id="272" r:id="rId14"/>
    <p:sldId id="270" r:id="rId15"/>
    <p:sldId id="283" r:id="rId16"/>
    <p:sldId id="285" r:id="rId17"/>
    <p:sldId id="293" r:id="rId18"/>
    <p:sldId id="277" r:id="rId19"/>
    <p:sldId id="294" r:id="rId20"/>
    <p:sldId id="295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1656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DDFFBA-2962-4F30-A49A-4DDDEDE10237}" type="datetimeFigureOut">
              <a:rPr lang="ar-SA" smtClean="0"/>
              <a:t>29/11/35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D18ACB-CA1F-4A24-8863-72EF4AF6CF2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174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18ACB-CA1F-4A24-8863-72EF4AF6CF2F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0852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18ACB-CA1F-4A24-8863-72EF4AF6CF2F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0852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29/11/35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29/11/35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29/11/35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29/11/35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29/11/35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29/11/35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29/11/35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29/11/35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29/11/35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29/11/35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29/11/35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C7FFD37-6B01-43A8-9DE2-40564A649112}" type="datetimeFigureOut">
              <a:rPr lang="ar-SA" smtClean="0"/>
              <a:t>29/11/35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en.wikipedia.org/wiki/File:Gemini_X2_generator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hyperlink" Target="//upload.wikimedia.org/wikipedia/commons/2/24/Electroporation_Cuvettes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nalc.org/resources/animations/transformation2.html" TargetMode="External"/><Relationship Id="rId2" Type="http://schemas.openxmlformats.org/officeDocument/2006/relationships/hyperlink" Target="http://www.dnai.org/b/index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dnalc.org/resources/3d/20-mechanism-of-recombination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543800" cy="2593975"/>
          </a:xfrm>
        </p:spPr>
        <p:txBody>
          <a:bodyPr/>
          <a:lstStyle/>
          <a:p>
            <a:pPr algn="ctr" rtl="0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competent cells formation and transformation of competent cells with DNA.</a:t>
            </a:r>
            <a:br>
              <a:rPr lang="en-US" sz="2800" dirty="0" smtClean="0"/>
            </a:br>
            <a:endParaRPr lang="ar-SA" sz="44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70442" y="4293096"/>
            <a:ext cx="3597502" cy="936104"/>
          </a:xfrm>
        </p:spPr>
        <p:txBody>
          <a:bodyPr>
            <a:normAutofit/>
          </a:bodyPr>
          <a:lstStyle/>
          <a:p>
            <a:r>
              <a:rPr lang="en-US" sz="2600" b="1" dirty="0">
                <a:solidFill>
                  <a:schemeClr val="tx1"/>
                </a:solidFill>
              </a:rPr>
              <a:t>BCH 462 [practical]</a:t>
            </a:r>
            <a:endParaRPr lang="ar-SA" sz="2600" b="1" dirty="0">
              <a:solidFill>
                <a:schemeClr val="tx1"/>
              </a:solidFill>
            </a:endParaRPr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76952" y="369674"/>
            <a:ext cx="80021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lab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291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7620000" cy="42957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2563274" y="5116542"/>
            <a:ext cx="337881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algn="ctr" rtl="0"/>
            <a:r>
              <a:rPr lang="en-US" b="1" dirty="0" smtClean="0">
                <a:solidFill>
                  <a:schemeClr val="accent1"/>
                </a:solidFill>
              </a:rPr>
              <a:t>2.</a:t>
            </a:r>
            <a:r>
              <a:rPr lang="en-US" dirty="0" smtClean="0"/>
              <a:t>Transduction </a:t>
            </a:r>
            <a:r>
              <a:rPr lang="en-US" dirty="0" smtClean="0">
                <a:sym typeface="Wingdings" panose="05000000000000000000" pitchFamily="2" charset="2"/>
              </a:rPr>
              <a:t> bacteriophages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323528" y="5881627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solidFill>
                  <a:schemeClr val="accent1"/>
                </a:solidFill>
              </a:rPr>
              <a:t>Transduction: </a:t>
            </a:r>
            <a:r>
              <a:rPr lang="en-US" dirty="0" smtClean="0"/>
              <a:t>is </a:t>
            </a:r>
            <a:r>
              <a:rPr lang="en-US" dirty="0"/>
              <a:t>the process by which DNA is transferred from one bacterium to another by a </a:t>
            </a:r>
            <a:r>
              <a:rPr lang="en-US" dirty="0" smtClean="0"/>
              <a:t>virus[</a:t>
            </a:r>
            <a:r>
              <a:rPr lang="en-US" dirty="0" err="1" smtClean="0"/>
              <a:t>bacteriophges</a:t>
            </a:r>
            <a:r>
              <a:rPr lang="en-US" dirty="0" smtClean="0"/>
              <a:t>].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1657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75133"/>
            <a:ext cx="1097719" cy="1109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6645889" y="1580310"/>
            <a:ext cx="10620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dirty="0" smtClean="0"/>
              <a:t>Introducing </a:t>
            </a:r>
            <a:endParaRPr lang="ar-SA" sz="1200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1" t="9404" r="14101" b="12678"/>
          <a:stretch/>
        </p:blipFill>
        <p:spPr bwMode="auto">
          <a:xfrm>
            <a:off x="5565749" y="2189697"/>
            <a:ext cx="1066825" cy="75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5174433" y="3100982"/>
            <a:ext cx="224456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Transformed bacteria</a:t>
            </a:r>
            <a:endParaRPr lang="ar-SA" sz="1600" dirty="0"/>
          </a:p>
        </p:txBody>
      </p:sp>
      <p:cxnSp>
        <p:nvCxnSpPr>
          <p:cNvPr id="6" name="رابط كسهم مستقيم 5"/>
          <p:cNvCxnSpPr/>
          <p:nvPr/>
        </p:nvCxnSpPr>
        <p:spPr>
          <a:xfrm flipH="1">
            <a:off x="6426684" y="1484784"/>
            <a:ext cx="161540" cy="468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4617648" y="1792271"/>
            <a:ext cx="111357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dirty="0" smtClean="0"/>
              <a:t>Bacterial cell</a:t>
            </a:r>
            <a:endParaRPr lang="ar-SA" sz="12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4395312" y="2672893"/>
            <a:ext cx="13259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200" dirty="0" smtClean="0"/>
              <a:t>Chromosomal </a:t>
            </a:r>
          </a:p>
          <a:p>
            <a:pPr algn="ctr"/>
            <a:r>
              <a:rPr lang="en-US" sz="1200" dirty="0" smtClean="0"/>
              <a:t>DNA</a:t>
            </a:r>
            <a:endParaRPr lang="ar-SA" sz="1200" dirty="0"/>
          </a:p>
        </p:txBody>
      </p:sp>
      <p:sp>
        <p:nvSpPr>
          <p:cNvPr id="9" name="مستطيل 8"/>
          <p:cNvSpPr/>
          <p:nvPr/>
        </p:nvSpPr>
        <p:spPr>
          <a:xfrm>
            <a:off x="2274703" y="4509120"/>
            <a:ext cx="385028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3.</a:t>
            </a:r>
            <a:r>
              <a:rPr lang="en-US" dirty="0" smtClean="0"/>
              <a:t>Transformation</a:t>
            </a:r>
            <a:r>
              <a:rPr lang="en-US" dirty="0" smtClean="0">
                <a:sym typeface="Wingdings" panose="05000000000000000000" pitchFamily="2" charset="2"/>
              </a:rPr>
              <a:t> DNA, plasmid DNA</a:t>
            </a:r>
            <a:r>
              <a:rPr lang="en-US" dirty="0" smtClean="0"/>
              <a:t> </a:t>
            </a:r>
            <a:endParaRPr lang="ar-SA" dirty="0"/>
          </a:p>
        </p:txBody>
      </p:sp>
      <p:cxnSp>
        <p:nvCxnSpPr>
          <p:cNvPr id="11" name="رابط كسهم مستقيم 10"/>
          <p:cNvCxnSpPr/>
          <p:nvPr/>
        </p:nvCxnSpPr>
        <p:spPr>
          <a:xfrm>
            <a:off x="5174434" y="2075863"/>
            <a:ext cx="400838" cy="1319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flipV="1">
            <a:off x="5441722" y="2708920"/>
            <a:ext cx="289497" cy="30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مستطيل 9"/>
          <p:cNvSpPr/>
          <p:nvPr/>
        </p:nvSpPr>
        <p:spPr>
          <a:xfrm>
            <a:off x="4490395" y="375133"/>
            <a:ext cx="3217535" cy="37444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ln>
                <a:solidFill>
                  <a:schemeClr val="accent1"/>
                </a:solidFill>
              </a:ln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516"/>
            <a:ext cx="3395745" cy="2664508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مستطيل 13"/>
          <p:cNvSpPr/>
          <p:nvPr/>
        </p:nvSpPr>
        <p:spPr>
          <a:xfrm>
            <a:off x="901506" y="5205003"/>
            <a:ext cx="681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 smtClean="0">
                <a:solidFill>
                  <a:schemeClr val="accent1"/>
                </a:solidFill>
              </a:rPr>
              <a:t>Transformation: </a:t>
            </a:r>
            <a:r>
              <a:rPr lang="en-US" dirty="0" smtClean="0"/>
              <a:t>acquisition of extracellular DNA from the environment.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6201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8253" y="414976"/>
            <a:ext cx="8170171" cy="5386090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b="1" dirty="0" smtClean="0"/>
              <a:t>-</a:t>
            </a:r>
            <a:r>
              <a:rPr lang="en-US" sz="2000" b="1" dirty="0" smtClean="0">
                <a:solidFill>
                  <a:schemeClr val="accent1"/>
                </a:solidFill>
              </a:rPr>
              <a:t>Competence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dirty="0"/>
              <a:t>is the ability of a cell to take up extracellular ("naked") DNA from its environment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-It is the ability to undergo </a:t>
            </a:r>
            <a:r>
              <a:rPr lang="en-US" dirty="0" smtClean="0"/>
              <a:t>transformation, which </a:t>
            </a:r>
            <a:r>
              <a:rPr lang="en-US" dirty="0" smtClean="0"/>
              <a:t>means the ability of a cell to take the DNA from the environment.</a:t>
            </a:r>
          </a:p>
          <a:p>
            <a:pPr algn="l" rtl="0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-There are:</a:t>
            </a:r>
          </a:p>
          <a:p>
            <a:pPr algn="l"/>
            <a:endParaRPr lang="en-US" dirty="0"/>
          </a:p>
          <a:p>
            <a:pPr algn="l"/>
            <a:r>
              <a:rPr lang="en-US" dirty="0">
                <a:solidFill>
                  <a:schemeClr val="accent1"/>
                </a:solidFill>
              </a:rPr>
              <a:t>N</a:t>
            </a:r>
            <a:r>
              <a:rPr lang="en-US" dirty="0" smtClean="0">
                <a:solidFill>
                  <a:schemeClr val="accent1"/>
                </a:solidFill>
              </a:rPr>
              <a:t>atural competence: </a:t>
            </a:r>
            <a:r>
              <a:rPr lang="en-US" dirty="0" smtClean="0"/>
              <a:t>a genetically specified ability of bacteria that is occur under </a:t>
            </a:r>
            <a:r>
              <a:rPr lang="en-US" u="sng" dirty="0" smtClean="0"/>
              <a:t>natural condition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</a:rPr>
              <a:t>Artificial competence: </a:t>
            </a:r>
            <a:r>
              <a:rPr lang="en-US" dirty="0" smtClean="0"/>
              <a:t>when cells in </a:t>
            </a:r>
            <a:r>
              <a:rPr lang="en-US" u="sng" dirty="0" smtClean="0"/>
              <a:t>laboratory </a:t>
            </a:r>
            <a:r>
              <a:rPr lang="en-US" dirty="0" smtClean="0"/>
              <a:t>cultures are treated to be permeable to DNA.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90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a/a2/Gemini_X2_generator.jpg/220px-Gemini_X2_generato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300447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1907704" y="5301208"/>
            <a:ext cx="4539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1. </a:t>
            </a:r>
            <a:r>
              <a:rPr lang="en-US" b="1" dirty="0" smtClean="0"/>
              <a:t>Electroporation</a:t>
            </a:r>
            <a:r>
              <a:rPr lang="en-US" dirty="0"/>
              <a:t>, or </a:t>
            </a:r>
            <a:r>
              <a:rPr lang="en-US" b="1" dirty="0" err="1" smtClean="0"/>
              <a:t>Electropermeabilization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753823" y="487103"/>
            <a:ext cx="285078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Methods of transformation:</a:t>
            </a:r>
          </a:p>
          <a:p>
            <a:endParaRPr lang="ar-SA" dirty="0"/>
          </a:p>
        </p:txBody>
      </p:sp>
      <p:pic>
        <p:nvPicPr>
          <p:cNvPr id="2050" name="Picture 2" descr="File:Electroporation Cuvette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1745813"/>
            <a:ext cx="2664296" cy="19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45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323528" y="2636912"/>
            <a:ext cx="1811788" cy="1137129"/>
          </a:xfrm>
          <a:prstGeom prst="roundRect">
            <a:avLst/>
          </a:prstGeom>
          <a:ln w="76200" cmpd="dbl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83" y="2837309"/>
            <a:ext cx="123825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702928"/>
            <a:ext cx="26098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رابط كسهم مستقيم 6"/>
          <p:cNvCxnSpPr/>
          <p:nvPr/>
        </p:nvCxnSpPr>
        <p:spPr>
          <a:xfrm>
            <a:off x="2699792" y="3212976"/>
            <a:ext cx="172819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ربع نص 7"/>
          <p:cNvSpPr txBox="1"/>
          <p:nvPr/>
        </p:nvSpPr>
        <p:spPr>
          <a:xfrm>
            <a:off x="2555776" y="3356992"/>
            <a:ext cx="259228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1.</a:t>
            </a:r>
            <a:r>
              <a:rPr lang="en-US" dirty="0" smtClean="0"/>
              <a:t>CaCl</a:t>
            </a:r>
            <a:r>
              <a:rPr lang="en-US" sz="1400" dirty="0" smtClean="0"/>
              <a:t>2</a:t>
            </a:r>
            <a:r>
              <a:rPr lang="en-US" dirty="0" smtClean="0"/>
              <a:t>  treatment </a:t>
            </a:r>
          </a:p>
          <a:p>
            <a:pPr algn="l" rtl="0"/>
            <a:r>
              <a:rPr lang="en-US" dirty="0" smtClean="0"/>
              <a:t>To </a:t>
            </a:r>
            <a:r>
              <a:rPr lang="en-US" dirty="0" err="1" smtClean="0"/>
              <a:t>permeabilize</a:t>
            </a:r>
            <a:r>
              <a:rPr lang="en-US" dirty="0" smtClean="0"/>
              <a:t> the bacterial cell membrane </a:t>
            </a:r>
            <a:endParaRPr lang="ar-SA" dirty="0"/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37391"/>
            <a:ext cx="1119204" cy="1131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مربع نص 9"/>
          <p:cNvSpPr txBox="1"/>
          <p:nvPr/>
        </p:nvSpPr>
        <p:spPr>
          <a:xfrm>
            <a:off x="6672436" y="1758316"/>
            <a:ext cx="107914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Insertion </a:t>
            </a:r>
            <a:endParaRPr lang="ar-SA" dirty="0"/>
          </a:p>
        </p:txBody>
      </p:sp>
      <p:cxnSp>
        <p:nvCxnSpPr>
          <p:cNvPr id="11" name="رابط كسهم مستقيم 10"/>
          <p:cNvCxnSpPr/>
          <p:nvPr/>
        </p:nvCxnSpPr>
        <p:spPr>
          <a:xfrm>
            <a:off x="6351150" y="1338307"/>
            <a:ext cx="156220" cy="840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1" t="9404" r="14101" b="12678"/>
          <a:stretch/>
        </p:blipFill>
        <p:spPr bwMode="auto">
          <a:xfrm>
            <a:off x="6555499" y="4933641"/>
            <a:ext cx="1313016" cy="92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مربع نص 12"/>
          <p:cNvSpPr txBox="1"/>
          <p:nvPr/>
        </p:nvSpPr>
        <p:spPr>
          <a:xfrm>
            <a:off x="5813729" y="6168411"/>
            <a:ext cx="22368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Transformed bacteria</a:t>
            </a:r>
            <a:endParaRPr lang="ar-SA" dirty="0"/>
          </a:p>
        </p:txBody>
      </p:sp>
      <p:cxnSp>
        <p:nvCxnSpPr>
          <p:cNvPr id="14" name="رابط كسهم مستقيم 13"/>
          <p:cNvCxnSpPr/>
          <p:nvPr/>
        </p:nvCxnSpPr>
        <p:spPr>
          <a:xfrm>
            <a:off x="7022481" y="4284078"/>
            <a:ext cx="78110" cy="441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مستطيل 1"/>
          <p:cNvSpPr/>
          <p:nvPr/>
        </p:nvSpPr>
        <p:spPr>
          <a:xfrm>
            <a:off x="569812" y="333743"/>
            <a:ext cx="35035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2.</a:t>
            </a:r>
            <a:r>
              <a:rPr lang="en-US" b="1" dirty="0" smtClean="0"/>
              <a:t>Chemical transformation.</a:t>
            </a:r>
          </a:p>
          <a:p>
            <a:pPr algn="l" rtl="0"/>
            <a:r>
              <a:rPr lang="en-US" dirty="0" smtClean="0"/>
              <a:t>Less efficient than electroporation.</a:t>
            </a:r>
            <a:endParaRPr lang="ar-SA" dirty="0"/>
          </a:p>
        </p:txBody>
      </p:sp>
      <p:sp>
        <p:nvSpPr>
          <p:cNvPr id="16" name="مستطيل 15"/>
          <p:cNvSpPr/>
          <p:nvPr/>
        </p:nvSpPr>
        <p:spPr>
          <a:xfrm>
            <a:off x="2548048" y="4293096"/>
            <a:ext cx="2311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2.</a:t>
            </a:r>
            <a:r>
              <a:rPr lang="en-US" dirty="0" smtClean="0"/>
              <a:t>Brief </a:t>
            </a:r>
            <a:r>
              <a:rPr lang="en-US" dirty="0"/>
              <a:t>heat  </a:t>
            </a:r>
            <a:r>
              <a:rPr lang="en-US" dirty="0" smtClean="0"/>
              <a:t>shock </a:t>
            </a:r>
          </a:p>
          <a:p>
            <a:pPr algn="l" rtl="0"/>
            <a:r>
              <a:rPr lang="en-US" dirty="0" smtClean="0"/>
              <a:t>to facilitate </a:t>
            </a:r>
          </a:p>
          <a:p>
            <a:pPr algn="l" rtl="0"/>
            <a:r>
              <a:rPr lang="en-US" dirty="0" smtClean="0"/>
              <a:t>The DNA up take.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73685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64470" y="2636912"/>
            <a:ext cx="3891706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Practical part</a:t>
            </a:r>
            <a:endParaRPr lang="ar-SA" sz="540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479634" y="2967335"/>
            <a:ext cx="1847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961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79513" y="620689"/>
            <a:ext cx="82225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Competent Cells formation and transformation of competent Cells with DNA</a:t>
            </a:r>
            <a:endParaRPr lang="ar-SA" sz="2000" b="1" dirty="0">
              <a:solidFill>
                <a:schemeClr val="accent1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91555" y="1196753"/>
            <a:ext cx="801049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chemeClr val="accent1"/>
                </a:solidFill>
              </a:rPr>
              <a:t>Principle of the experiment: </a:t>
            </a:r>
            <a:r>
              <a:rPr lang="en-US" dirty="0" smtClean="0">
                <a:solidFill>
                  <a:schemeClr val="accent1"/>
                </a:solidFill>
              </a:rPr>
              <a:t>“ chemical transformation method “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Cells are incubated in CaCl</a:t>
            </a:r>
            <a:r>
              <a:rPr lang="en-US" sz="1400" dirty="0" smtClean="0"/>
              <a:t>2 </a:t>
            </a:r>
            <a:r>
              <a:rPr lang="en-US" dirty="0" smtClean="0"/>
              <a:t> solution that help </a:t>
            </a:r>
            <a:r>
              <a:rPr lang="en-US" dirty="0"/>
              <a:t> </a:t>
            </a:r>
            <a:r>
              <a:rPr lang="en-US" dirty="0" smtClean="0"/>
              <a:t>the cells to take up the DNA plasmid by increasing the bacterial cell s membranes  permeability [renders them competent to take up DNA], then applying  brief  heat shock will  facilitate the DNA up take.</a:t>
            </a:r>
          </a:p>
          <a:p>
            <a:pPr algn="l" rtl="0"/>
            <a:endParaRPr lang="en-US" sz="1400" dirty="0"/>
          </a:p>
          <a:p>
            <a:pPr algn="l" rtl="0"/>
            <a:r>
              <a:rPr lang="en-US" dirty="0" smtClean="0"/>
              <a:t>Note: the transformed cells are then grown in  LB agar plate containing appropriate antibiotic to be able to </a:t>
            </a:r>
            <a:r>
              <a:rPr lang="en-US" dirty="0"/>
              <a:t>count </a:t>
            </a:r>
            <a:r>
              <a:rPr lang="en-US" dirty="0" smtClean="0"/>
              <a:t>the transformed colonies only , “which they are colonies  containing  transformed cells -containing  the DNA plasmid-” , each colony on an antibiotic plate presents a single transformation event.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-Then calculations of  the transformation efficiency  will be done.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79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323528" y="2636912"/>
            <a:ext cx="1811788" cy="1137129"/>
          </a:xfrm>
          <a:prstGeom prst="roundRect">
            <a:avLst/>
          </a:prstGeom>
          <a:ln w="76200" cmpd="dbl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89" y="2780928"/>
            <a:ext cx="1017467" cy="735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558912"/>
            <a:ext cx="2387022" cy="1446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رابط كسهم مستقيم 6"/>
          <p:cNvCxnSpPr/>
          <p:nvPr/>
        </p:nvCxnSpPr>
        <p:spPr>
          <a:xfrm>
            <a:off x="2699792" y="3212976"/>
            <a:ext cx="172819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ربع نص 7"/>
          <p:cNvSpPr txBox="1"/>
          <p:nvPr/>
        </p:nvSpPr>
        <p:spPr>
          <a:xfrm>
            <a:off x="2555776" y="3356992"/>
            <a:ext cx="259228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1.</a:t>
            </a:r>
            <a:r>
              <a:rPr lang="en-US" dirty="0" smtClean="0"/>
              <a:t>CaCl</a:t>
            </a:r>
            <a:r>
              <a:rPr lang="en-US" sz="1400" dirty="0" smtClean="0"/>
              <a:t>2</a:t>
            </a:r>
            <a:r>
              <a:rPr lang="en-US" dirty="0" smtClean="0"/>
              <a:t>  treatment </a:t>
            </a:r>
          </a:p>
          <a:p>
            <a:pPr algn="l" rtl="0"/>
            <a:r>
              <a:rPr lang="en-US" dirty="0" smtClean="0"/>
              <a:t>To </a:t>
            </a:r>
            <a:r>
              <a:rPr lang="en-US" dirty="0" err="1" smtClean="0"/>
              <a:t>permeabilize</a:t>
            </a:r>
            <a:r>
              <a:rPr lang="en-US" dirty="0" smtClean="0"/>
              <a:t> the bacterial cell membrane </a:t>
            </a:r>
            <a:endParaRPr lang="ar-SA" dirty="0"/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37391"/>
            <a:ext cx="1119204" cy="1131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مربع نص 9"/>
          <p:cNvSpPr txBox="1"/>
          <p:nvPr/>
        </p:nvSpPr>
        <p:spPr>
          <a:xfrm>
            <a:off x="6672436" y="1758316"/>
            <a:ext cx="107914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Insertion </a:t>
            </a:r>
            <a:endParaRPr lang="ar-SA" dirty="0"/>
          </a:p>
        </p:txBody>
      </p:sp>
      <p:cxnSp>
        <p:nvCxnSpPr>
          <p:cNvPr id="11" name="رابط كسهم مستقيم 10"/>
          <p:cNvCxnSpPr/>
          <p:nvPr/>
        </p:nvCxnSpPr>
        <p:spPr>
          <a:xfrm>
            <a:off x="6351150" y="1338307"/>
            <a:ext cx="156220" cy="840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1" t="9404" r="14101" b="12678"/>
          <a:stretch/>
        </p:blipFill>
        <p:spPr bwMode="auto">
          <a:xfrm>
            <a:off x="6555499" y="4933641"/>
            <a:ext cx="1313016" cy="92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مربع نص 12"/>
          <p:cNvSpPr txBox="1"/>
          <p:nvPr/>
        </p:nvSpPr>
        <p:spPr>
          <a:xfrm>
            <a:off x="6079585" y="5877272"/>
            <a:ext cx="22368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Transformed bacteria</a:t>
            </a:r>
            <a:endParaRPr lang="ar-SA" dirty="0"/>
          </a:p>
        </p:txBody>
      </p:sp>
      <p:cxnSp>
        <p:nvCxnSpPr>
          <p:cNvPr id="14" name="رابط كسهم مستقيم 13"/>
          <p:cNvCxnSpPr/>
          <p:nvPr/>
        </p:nvCxnSpPr>
        <p:spPr>
          <a:xfrm>
            <a:off x="7022481" y="4284078"/>
            <a:ext cx="78110" cy="441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مستطيل 1"/>
          <p:cNvSpPr/>
          <p:nvPr/>
        </p:nvSpPr>
        <p:spPr>
          <a:xfrm>
            <a:off x="620248" y="726064"/>
            <a:ext cx="26842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endParaRPr lang="en-US" b="1" dirty="0" smtClean="0">
              <a:solidFill>
                <a:schemeClr val="accent1"/>
              </a:solidFill>
            </a:endParaRPr>
          </a:p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[Chemical transformation</a:t>
            </a:r>
            <a:r>
              <a:rPr lang="en-US" b="1" dirty="0">
                <a:solidFill>
                  <a:schemeClr val="accent1"/>
                </a:solidFill>
              </a:rPr>
              <a:t>]</a:t>
            </a:r>
            <a:endParaRPr lang="en-US" b="1" dirty="0" smtClean="0">
              <a:solidFill>
                <a:schemeClr val="accent1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2548048" y="4293096"/>
            <a:ext cx="2311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2.</a:t>
            </a:r>
            <a:r>
              <a:rPr lang="en-US" dirty="0" smtClean="0"/>
              <a:t>Brief </a:t>
            </a:r>
            <a:r>
              <a:rPr lang="en-US" dirty="0"/>
              <a:t>heat  </a:t>
            </a:r>
            <a:r>
              <a:rPr lang="en-US" dirty="0" smtClean="0"/>
              <a:t>shock </a:t>
            </a:r>
          </a:p>
          <a:p>
            <a:pPr algn="l" rtl="0"/>
            <a:r>
              <a:rPr lang="en-US" dirty="0" smtClean="0"/>
              <a:t>to facilitate </a:t>
            </a:r>
          </a:p>
          <a:p>
            <a:pPr algn="l" rtl="0"/>
            <a:r>
              <a:rPr lang="en-US" dirty="0" smtClean="0"/>
              <a:t>The DNA up take. </a:t>
            </a:r>
            <a:endParaRPr lang="ar-SA" dirty="0"/>
          </a:p>
        </p:txBody>
      </p:sp>
      <p:sp>
        <p:nvSpPr>
          <p:cNvPr id="15" name="مستطيل 14"/>
          <p:cNvSpPr/>
          <p:nvPr/>
        </p:nvSpPr>
        <p:spPr>
          <a:xfrm>
            <a:off x="569812" y="333743"/>
            <a:ext cx="2831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>
                <a:solidFill>
                  <a:schemeClr val="accent1"/>
                </a:solidFill>
              </a:rPr>
              <a:t>Principle of the experiment:</a:t>
            </a:r>
            <a:endParaRPr lang="ar-SA" b="1" dirty="0">
              <a:solidFill>
                <a:schemeClr val="accent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7444070" y="2852936"/>
            <a:ext cx="1376402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/>
              <a:t>Competent</a:t>
            </a:r>
          </a:p>
          <a:p>
            <a:pPr algn="l" rtl="0"/>
            <a:r>
              <a:rPr lang="en-US" dirty="0" smtClean="0"/>
              <a:t>Bacterial cell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2244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997382" y="1700808"/>
            <a:ext cx="69589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solidFill>
                  <a:schemeClr val="accent1"/>
                </a:solidFill>
              </a:rPr>
              <a:t>3.</a:t>
            </a:r>
            <a:r>
              <a:rPr lang="en-US" dirty="0" smtClean="0"/>
              <a:t>Positive selection on LB plates with the appropriate antibiotic. 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467544" y="2636912"/>
            <a:ext cx="7564122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Transformation efficiency= </a:t>
            </a:r>
            <a:r>
              <a:rPr lang="en-US" u="sng" dirty="0" smtClean="0"/>
              <a:t>total number of colonies on LB/Amp plate </a:t>
            </a:r>
            <a:r>
              <a:rPr lang="en-US" dirty="0"/>
              <a:t> </a:t>
            </a:r>
            <a:r>
              <a:rPr lang="en-US" dirty="0" smtClean="0"/>
              <a:t>  CFU/</a:t>
            </a:r>
            <a:r>
              <a:rPr lang="en-US" dirty="0"/>
              <a:t>µg</a:t>
            </a:r>
            <a:endParaRPr lang="en-US" u="sng" dirty="0" smtClean="0"/>
          </a:p>
          <a:p>
            <a:pPr algn="l" rtl="0"/>
            <a:r>
              <a:rPr lang="en-US" dirty="0" smtClean="0"/>
              <a:t>                                                          amount of DNA plated [µg/ml]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654178" y="4437112"/>
            <a:ext cx="2768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 smtClean="0">
                <a:solidFill>
                  <a:schemeClr val="accent1"/>
                </a:solidFill>
              </a:rPr>
              <a:t>CFU: </a:t>
            </a:r>
            <a:r>
              <a:rPr lang="en-US" dirty="0" smtClean="0"/>
              <a:t>colony –forming units.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8162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6867" y="1844824"/>
            <a:ext cx="759023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Animation:</a:t>
            </a:r>
          </a:p>
          <a:p>
            <a:pPr algn="l" rtl="0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www.dnai.org/b/index.html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Principle of c</a:t>
            </a:r>
            <a:r>
              <a:rPr lang="en-US" b="1" dirty="0" smtClean="0">
                <a:solidFill>
                  <a:schemeClr val="accent1"/>
                </a:solidFill>
              </a:rPr>
              <a:t>hemical </a:t>
            </a:r>
            <a:r>
              <a:rPr lang="en-US" b="1" dirty="0">
                <a:solidFill>
                  <a:schemeClr val="accent1"/>
                </a:solidFill>
              </a:rPr>
              <a:t>transformation </a:t>
            </a:r>
            <a:r>
              <a:rPr lang="en-US" b="1" dirty="0" smtClean="0">
                <a:solidFill>
                  <a:schemeClr val="accent1"/>
                </a:solidFill>
              </a:rPr>
              <a:t>:</a:t>
            </a:r>
            <a:endParaRPr lang="en-US" b="1" dirty="0" smtClean="0">
              <a:solidFill>
                <a:schemeClr val="accent1"/>
              </a:solidFill>
            </a:endParaRPr>
          </a:p>
          <a:p>
            <a:pPr algn="l" rtl="0"/>
            <a:endParaRPr lang="en-US" dirty="0"/>
          </a:p>
          <a:p>
            <a:pPr algn="l" rtl="0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www.dnalc.org/resources/animations/transformation2.html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b="1" dirty="0">
                <a:solidFill>
                  <a:schemeClr val="accent1"/>
                </a:solidFill>
              </a:rPr>
              <a:t>Mechanism of </a:t>
            </a:r>
            <a:r>
              <a:rPr lang="en-US" b="1" dirty="0" smtClean="0">
                <a:solidFill>
                  <a:schemeClr val="accent1"/>
                </a:solidFill>
              </a:rPr>
              <a:t>Recombination:</a:t>
            </a:r>
          </a:p>
          <a:p>
            <a:pPr algn="l" rtl="0"/>
            <a:endParaRPr lang="en-US" dirty="0" smtClean="0">
              <a:hlinkClick r:id="rId4"/>
            </a:endParaRPr>
          </a:p>
          <a:p>
            <a:pPr algn="l" rtl="0"/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www.dnalc.org/resources/3d/20-mechanism-of-recombination.html</a:t>
            </a:r>
            <a:endParaRPr lang="en-US" dirty="0" smtClean="0"/>
          </a:p>
          <a:p>
            <a:pPr algn="l" rt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9161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98647" y="260648"/>
            <a:ext cx="7100342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DNA cloning</a:t>
            </a:r>
            <a:r>
              <a:rPr lang="en-US" b="1" dirty="0">
                <a:solidFill>
                  <a:schemeClr val="accent1"/>
                </a:solidFill>
              </a:rPr>
              <a:t> involve: “cell based” </a:t>
            </a:r>
            <a:endParaRPr lang="en-US" b="1" dirty="0" smtClean="0">
              <a:solidFill>
                <a:schemeClr val="accent1"/>
              </a:solidFill>
            </a:endParaRP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1.</a:t>
            </a:r>
            <a:r>
              <a:rPr lang="en-US" dirty="0" smtClean="0"/>
              <a:t>Insertion of DNA fragments  in to a cloning vector ”e.g. plasmid”.</a:t>
            </a:r>
          </a:p>
          <a:p>
            <a:pPr algn="l" rtl="0"/>
            <a:endParaRPr lang="en-US" b="1" dirty="0"/>
          </a:p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2.</a:t>
            </a:r>
            <a:r>
              <a:rPr lang="en-US" dirty="0" smtClean="0"/>
              <a:t>Introducing a vector in to bacterial cells ” the host”.</a:t>
            </a:r>
          </a:p>
          <a:p>
            <a:pPr algn="l" rtl="0"/>
            <a:endParaRPr lang="en-US" b="1" dirty="0"/>
          </a:p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3.</a:t>
            </a:r>
            <a:r>
              <a:rPr lang="en-US" dirty="0" smtClean="0"/>
              <a:t>Amplifying  the vector  DNA  using bacterial DNA replication machinery.</a:t>
            </a:r>
          </a:p>
          <a:p>
            <a:pPr algn="l" rtl="0"/>
            <a:endParaRPr lang="en-US" dirty="0" smtClean="0"/>
          </a:p>
          <a:p>
            <a:pPr algn="l" rtl="0"/>
            <a:endParaRPr lang="en-US" b="1" dirty="0"/>
          </a:p>
          <a:p>
            <a:pPr algn="l" rtl="0"/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656" y="2580641"/>
            <a:ext cx="41338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971600" y="2688079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1</a:t>
            </a:r>
            <a:endParaRPr lang="ar-SA" dirty="0">
              <a:solidFill>
                <a:schemeClr val="accent1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857235" y="3314066"/>
            <a:ext cx="12482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DNA fragment</a:t>
            </a:r>
            <a:endParaRPr lang="ar-SA" sz="1400" dirty="0"/>
          </a:p>
        </p:txBody>
      </p:sp>
      <p:sp>
        <p:nvSpPr>
          <p:cNvPr id="5" name="مستطيل 4"/>
          <p:cNvSpPr/>
          <p:nvPr/>
        </p:nvSpPr>
        <p:spPr>
          <a:xfrm>
            <a:off x="3411171" y="3314066"/>
            <a:ext cx="12328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cloning vector</a:t>
            </a:r>
            <a:endParaRPr lang="ar-SA" sz="1400" dirty="0"/>
          </a:p>
        </p:txBody>
      </p:sp>
      <p:sp>
        <p:nvSpPr>
          <p:cNvPr id="6" name="مستطيل 5"/>
          <p:cNvSpPr/>
          <p:nvPr/>
        </p:nvSpPr>
        <p:spPr>
          <a:xfrm>
            <a:off x="984223" y="4298782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2</a:t>
            </a:r>
            <a:endParaRPr lang="ar-SA" dirty="0">
              <a:solidFill>
                <a:schemeClr val="accent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393" y="4069110"/>
            <a:ext cx="45243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1408421" y="4840166"/>
            <a:ext cx="1521699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/>
              <a:t>Recombinant DNA</a:t>
            </a:r>
            <a:endParaRPr lang="ar-SA" sz="1400" dirty="0"/>
          </a:p>
        </p:txBody>
      </p:sp>
      <p:sp>
        <p:nvSpPr>
          <p:cNvPr id="8" name="مستطيل 7"/>
          <p:cNvSpPr/>
          <p:nvPr/>
        </p:nvSpPr>
        <p:spPr>
          <a:xfrm>
            <a:off x="3413729" y="4897785"/>
            <a:ext cx="7982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the host</a:t>
            </a:r>
            <a:endParaRPr lang="ar-SA" sz="1400" dirty="0"/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5004048" y="589792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4123580" y="586384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2501062" y="5783288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4123581" y="6298009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3248922" y="578091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3373003" y="629304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مستطيل 16"/>
          <p:cNvSpPr/>
          <p:nvPr/>
        </p:nvSpPr>
        <p:spPr>
          <a:xfrm>
            <a:off x="979058" y="5710882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3</a:t>
            </a:r>
            <a:endParaRPr lang="ar-SA" dirty="0">
              <a:solidFill>
                <a:schemeClr val="accent1"/>
              </a:solidFill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4864069" y="3316695"/>
            <a:ext cx="1521699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/>
              <a:t>Recombinant DNA</a:t>
            </a:r>
            <a:endParaRPr lang="ar-SA" sz="1400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5004048" y="4900414"/>
            <a:ext cx="174143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1400" dirty="0" smtClean="0"/>
              <a:t>Transformed bacteria</a:t>
            </a:r>
            <a:endParaRPr lang="ar-SA" sz="1400" dirty="0"/>
          </a:p>
        </p:txBody>
      </p:sp>
    </p:spTree>
    <p:extLst>
      <p:ext uri="{BB962C8B-B14F-4D97-AF65-F5344CB8AC3E}">
        <p14:creationId xmlns:p14="http://schemas.microsoft.com/office/powerpoint/2010/main" val="425280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95" t="43966" r="22252" b="7974"/>
          <a:stretch/>
        </p:blipFill>
        <p:spPr bwMode="auto">
          <a:xfrm>
            <a:off x="2411760" y="692696"/>
            <a:ext cx="4535765" cy="5507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0922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9" t="12021" r="14127" b="13585"/>
          <a:stretch/>
        </p:blipFill>
        <p:spPr>
          <a:xfrm>
            <a:off x="1107728" y="906668"/>
            <a:ext cx="7045854" cy="4258849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251520" y="2955393"/>
            <a:ext cx="244827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="1" dirty="0" smtClean="0"/>
              <a:t>Anti-bacterial resistance gene.</a:t>
            </a:r>
          </a:p>
          <a:p>
            <a:pPr algn="l" rtl="0"/>
            <a:r>
              <a:rPr lang="en-US" sz="1400" b="1" dirty="0" err="1" smtClean="0"/>
              <a:t>e.g</a:t>
            </a:r>
            <a:r>
              <a:rPr lang="en-US" sz="1400" b="1" dirty="0" smtClean="0"/>
              <a:t>: ampicillin resistance gene.</a:t>
            </a:r>
            <a:endParaRPr lang="ar-SA" sz="1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979712" y="906668"/>
            <a:ext cx="163628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/>
              <a:t>Origin of replication</a:t>
            </a:r>
            <a:endParaRPr lang="ar-SA" sz="14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814" y="5615862"/>
            <a:ext cx="841980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/>
              <a:t>Generally plasmid vectors  should contain three important parts.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194359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40948" y="6085330"/>
            <a:ext cx="841980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/>
              <a:t>Generally plasmid vectors  should contain three important parts.</a:t>
            </a:r>
            <a:endParaRPr lang="ar-SA" sz="24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8" y="0"/>
            <a:ext cx="9067556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رابط كسهم مستقيم 3"/>
          <p:cNvCxnSpPr/>
          <p:nvPr/>
        </p:nvCxnSpPr>
        <p:spPr>
          <a:xfrm flipH="1">
            <a:off x="5940152" y="1006797"/>
            <a:ext cx="36004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flipH="1">
            <a:off x="6596580" y="2027384"/>
            <a:ext cx="360040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flipH="1" flipV="1">
            <a:off x="6732240" y="4077072"/>
            <a:ext cx="36004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ربع نص 7"/>
          <p:cNvSpPr txBox="1"/>
          <p:nvPr/>
        </p:nvSpPr>
        <p:spPr>
          <a:xfrm>
            <a:off x="6946276" y="47299"/>
            <a:ext cx="2216761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At least one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R.E  recognition sites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6221294" y="742897"/>
            <a:ext cx="11659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rgbClr val="FF0000"/>
                </a:solidFill>
              </a:rPr>
              <a:t>EcoR1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7020272" y="1627274"/>
            <a:ext cx="100829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Bam H1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7020272" y="4253026"/>
            <a:ext cx="949299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Hind III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-540568" y="3501008"/>
            <a:ext cx="32403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>
                <a:solidFill>
                  <a:srgbClr val="00B0F0"/>
                </a:solidFill>
              </a:rPr>
              <a:t>e.g</a:t>
            </a:r>
            <a:r>
              <a:rPr lang="en-US" sz="1600" b="1" dirty="0">
                <a:solidFill>
                  <a:srgbClr val="00B0F0"/>
                </a:solidFill>
              </a:rPr>
              <a:t>: ampicillin resistance gene</a:t>
            </a:r>
            <a:endParaRPr lang="ar-SA" sz="1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98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0" y="116632"/>
            <a:ext cx="8058078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accent1"/>
                </a:solidFill>
              </a:rPr>
              <a:t>Restriction endonucleases Enzymes[R.E]: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Are </a:t>
            </a:r>
            <a:r>
              <a:rPr lang="en-US" b="1" dirty="0" smtClean="0">
                <a:solidFill>
                  <a:schemeClr val="accent1"/>
                </a:solidFill>
              </a:rPr>
              <a:t>DNA-cutting enzymes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smtClean="0"/>
              <a:t>found in bacteria (and harvested from them for use). Because they cut </a:t>
            </a:r>
            <a:r>
              <a:rPr lang="en-US" u="sng" dirty="0" smtClean="0"/>
              <a:t>within </a:t>
            </a:r>
            <a:r>
              <a:rPr lang="en-US" dirty="0" smtClean="0"/>
              <a:t>the molecule, they are often called </a:t>
            </a:r>
            <a:r>
              <a:rPr lang="en-US" b="1" dirty="0" smtClean="0"/>
              <a:t>restriction endonucleases</a:t>
            </a:r>
            <a:r>
              <a:rPr lang="en-US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70" t="35246" r="30989" b="14755"/>
          <a:stretch/>
        </p:blipFill>
        <p:spPr bwMode="auto">
          <a:xfrm>
            <a:off x="1495701" y="1916832"/>
            <a:ext cx="5066676" cy="36576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2431646" y="5805264"/>
            <a:ext cx="3194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Restriction Enzyme, </a:t>
            </a:r>
            <a:r>
              <a:rPr lang="en-US" dirty="0" err="1" smtClean="0"/>
              <a:t>e.g</a:t>
            </a:r>
            <a:r>
              <a:rPr lang="en-US" dirty="0" smtClean="0"/>
              <a:t>: </a:t>
            </a:r>
            <a:r>
              <a:rPr lang="en-US" i="1" dirty="0" smtClean="0"/>
              <a:t>Eco</a:t>
            </a:r>
            <a:r>
              <a:rPr lang="en-US" dirty="0" smtClean="0"/>
              <a:t>R1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5312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40927" y="404664"/>
            <a:ext cx="756495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1"/>
                </a:solidFill>
              </a:rPr>
              <a:t>DNA </a:t>
            </a:r>
            <a:r>
              <a:rPr lang="en-US" sz="2000" b="1" dirty="0" smtClean="0">
                <a:solidFill>
                  <a:schemeClr val="accent1"/>
                </a:solidFill>
              </a:rPr>
              <a:t>ligase:</a:t>
            </a:r>
          </a:p>
          <a:p>
            <a:pPr algn="l" rtl="0"/>
            <a:r>
              <a:rPr lang="en-US" dirty="0"/>
              <a:t>is a specific type of </a:t>
            </a:r>
            <a:r>
              <a:rPr lang="en-US" dirty="0" smtClean="0"/>
              <a:t>enzyme, that </a:t>
            </a:r>
            <a:r>
              <a:rPr lang="en-US" dirty="0"/>
              <a:t>facilitates the joining of DNA strands </a:t>
            </a:r>
            <a:r>
              <a:rPr lang="en-US" dirty="0" smtClean="0"/>
              <a:t>together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by catalyzing the formation of a </a:t>
            </a:r>
            <a:r>
              <a:rPr lang="en-US" dirty="0" err="1"/>
              <a:t>phosphodiester</a:t>
            </a:r>
            <a:r>
              <a:rPr lang="en-US" dirty="0"/>
              <a:t> bond.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9192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6" t="6012" r="20661" b="6548"/>
          <a:stretch/>
        </p:blipFill>
        <p:spPr bwMode="auto">
          <a:xfrm>
            <a:off x="509286" y="304362"/>
            <a:ext cx="1313016" cy="164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5" t="7990" r="5392" b="25990"/>
          <a:stretch/>
        </p:blipFill>
        <p:spPr bwMode="auto">
          <a:xfrm>
            <a:off x="4652484" y="817290"/>
            <a:ext cx="1742161" cy="104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01" y="2511817"/>
            <a:ext cx="17526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1980166" y="4585482"/>
            <a:ext cx="126143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Introducing</a:t>
            </a:r>
          </a:p>
          <a:p>
            <a:endParaRPr lang="ar-SA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1" t="9404" r="14101" b="12678"/>
          <a:stretch/>
        </p:blipFill>
        <p:spPr bwMode="auto">
          <a:xfrm>
            <a:off x="1044842" y="5179282"/>
            <a:ext cx="1313016" cy="92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303072" y="6414052"/>
            <a:ext cx="22368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Transformed bacteria</a:t>
            </a:r>
            <a:endParaRPr lang="ar-SA" dirty="0"/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2530121" y="5682285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2566804" y="5224455"/>
            <a:ext cx="86273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cloning</a:t>
            </a:r>
            <a:endParaRPr lang="ar-SA" dirty="0"/>
          </a:p>
        </p:txBody>
      </p:sp>
      <p:pic>
        <p:nvPicPr>
          <p:cNvPr id="27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576407" y="4859489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789956" y="543464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6915298" y="4868371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789957" y="5868809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6915298" y="535171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039379" y="586384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237" y="260648"/>
            <a:ext cx="13049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رابط كسهم مستقيم 5"/>
          <p:cNvCxnSpPr/>
          <p:nvPr/>
        </p:nvCxnSpPr>
        <p:spPr>
          <a:xfrm flipH="1">
            <a:off x="6420541" y="1124744"/>
            <a:ext cx="743747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5292080" y="1864246"/>
            <a:ext cx="835550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“gene A”</a:t>
            </a:r>
            <a:endParaRPr lang="ar-SA" sz="1400" b="1" dirty="0">
              <a:solidFill>
                <a:srgbClr val="00B050"/>
              </a:solidFill>
            </a:endParaRPr>
          </a:p>
        </p:txBody>
      </p:sp>
      <p:cxnSp>
        <p:nvCxnSpPr>
          <p:cNvPr id="16" name="رابط كسهم مستقيم 15"/>
          <p:cNvCxnSpPr/>
          <p:nvPr/>
        </p:nvCxnSpPr>
        <p:spPr>
          <a:xfrm flipH="1">
            <a:off x="3419872" y="1700808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>
            <a:off x="2566804" y="1680891"/>
            <a:ext cx="431369" cy="5505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كسهم مستقيم 33"/>
          <p:cNvCxnSpPr/>
          <p:nvPr/>
        </p:nvCxnSpPr>
        <p:spPr>
          <a:xfrm flipH="1">
            <a:off x="1534270" y="4506195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156" y="5517232"/>
            <a:ext cx="2588044" cy="365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شكل بيضاوي 20"/>
          <p:cNvSpPr/>
          <p:nvPr/>
        </p:nvSpPr>
        <p:spPr>
          <a:xfrm>
            <a:off x="5292080" y="5445224"/>
            <a:ext cx="240806" cy="223277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3" name="رابط منحني 22"/>
          <p:cNvCxnSpPr>
            <a:stCxn id="21" idx="0"/>
          </p:cNvCxnSpPr>
          <p:nvPr/>
        </p:nvCxnSpPr>
        <p:spPr>
          <a:xfrm rot="5400000" flipH="1" flipV="1">
            <a:off x="5827080" y="4590971"/>
            <a:ext cx="439657" cy="1268850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مربع نص 39"/>
          <p:cNvSpPr txBox="1"/>
          <p:nvPr/>
        </p:nvSpPr>
        <p:spPr>
          <a:xfrm>
            <a:off x="3684616" y="2636912"/>
            <a:ext cx="835550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“gene A”</a:t>
            </a:r>
            <a:endParaRPr lang="ar-SA" sz="1400" b="1" dirty="0">
              <a:solidFill>
                <a:srgbClr val="00B050"/>
              </a:solidFill>
            </a:endParaRPr>
          </a:p>
        </p:txBody>
      </p:sp>
      <p:cxnSp>
        <p:nvCxnSpPr>
          <p:cNvPr id="36" name="رابط كسهم مستقيم 35"/>
          <p:cNvCxnSpPr/>
          <p:nvPr/>
        </p:nvCxnSpPr>
        <p:spPr>
          <a:xfrm>
            <a:off x="849592" y="4861717"/>
            <a:ext cx="308488" cy="40814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مربع نص 36"/>
          <p:cNvSpPr txBox="1"/>
          <p:nvPr/>
        </p:nvSpPr>
        <p:spPr>
          <a:xfrm>
            <a:off x="64800" y="4585482"/>
            <a:ext cx="111408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/>
              <a:t>Bacterial cell</a:t>
            </a:r>
            <a:endParaRPr lang="ar-SA" sz="1400" dirty="0"/>
          </a:p>
        </p:txBody>
      </p:sp>
      <p:cxnSp>
        <p:nvCxnSpPr>
          <p:cNvPr id="44" name="رابط كسهم مستقيم 43"/>
          <p:cNvCxnSpPr/>
          <p:nvPr/>
        </p:nvCxnSpPr>
        <p:spPr>
          <a:xfrm flipV="1">
            <a:off x="814398" y="5689047"/>
            <a:ext cx="460888" cy="201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مربع نص 38"/>
          <p:cNvSpPr txBox="1"/>
          <p:nvPr/>
        </p:nvSpPr>
        <p:spPr>
          <a:xfrm>
            <a:off x="-142182" y="5890832"/>
            <a:ext cx="124988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 smtClean="0"/>
              <a:t>Chromosomal </a:t>
            </a:r>
          </a:p>
          <a:p>
            <a:pPr algn="ctr"/>
            <a:r>
              <a:rPr lang="en-US" sz="1400" dirty="0" smtClean="0"/>
              <a:t>DNA</a:t>
            </a:r>
            <a:endParaRPr lang="ar-SA" sz="14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3154361" y="5937103"/>
            <a:ext cx="3266179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Culture plate</a:t>
            </a:r>
          </a:p>
          <a:p>
            <a:pPr algn="ctr" rtl="0"/>
            <a:r>
              <a:rPr lang="en-US" dirty="0" smtClean="0"/>
              <a:t>[media containing appropriate antibiotic ]</a:t>
            </a:r>
            <a:endParaRPr lang="ar-SA" dirty="0"/>
          </a:p>
        </p:txBody>
      </p:sp>
      <p:sp>
        <p:nvSpPr>
          <p:cNvPr id="49" name="مربع نص 48"/>
          <p:cNvSpPr txBox="1"/>
          <p:nvPr/>
        </p:nvSpPr>
        <p:spPr>
          <a:xfrm>
            <a:off x="7167172" y="1680891"/>
            <a:ext cx="131799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Animal DNA</a:t>
            </a:r>
            <a:endParaRPr lang="ar-SA" dirty="0"/>
          </a:p>
        </p:txBody>
      </p:sp>
      <p:sp>
        <p:nvSpPr>
          <p:cNvPr id="52" name="مربع نص 51"/>
          <p:cNvSpPr txBox="1"/>
          <p:nvPr/>
        </p:nvSpPr>
        <p:spPr>
          <a:xfrm>
            <a:off x="6486987" y="6273225"/>
            <a:ext cx="231358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1600" dirty="0" smtClean="0"/>
              <a:t>Amplified Recombinant plasmid</a:t>
            </a:r>
            <a:endParaRPr lang="ar-SA" sz="16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159410" y="3075157"/>
            <a:ext cx="35315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1206705" y="4244585"/>
            <a:ext cx="35315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2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41" name="مربع نص 40"/>
          <p:cNvSpPr txBox="1"/>
          <p:nvPr/>
        </p:nvSpPr>
        <p:spPr>
          <a:xfrm>
            <a:off x="5170411" y="4804181"/>
            <a:ext cx="35315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3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383444" y="3397642"/>
            <a:ext cx="2273443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dirty="0" smtClean="0"/>
              <a:t>Ligation</a:t>
            </a:r>
          </a:p>
          <a:p>
            <a:pPr algn="ctr" rtl="0"/>
            <a:r>
              <a:rPr lang="en-US" dirty="0" smtClean="0"/>
              <a:t>[using ligase enzymes]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984731" y="704632"/>
            <a:ext cx="105464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Using R.E</a:t>
            </a:r>
            <a:endParaRPr lang="ar-SA" dirty="0"/>
          </a:p>
        </p:txBody>
      </p:sp>
      <p:sp>
        <p:nvSpPr>
          <p:cNvPr id="12" name="مستطيل 11"/>
          <p:cNvSpPr/>
          <p:nvPr/>
        </p:nvSpPr>
        <p:spPr>
          <a:xfrm>
            <a:off x="1688451" y="434776"/>
            <a:ext cx="2162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 smtClean="0"/>
              <a:t>Using same R.E used </a:t>
            </a:r>
          </a:p>
          <a:p>
            <a:pPr algn="l" rtl="0"/>
            <a:r>
              <a:rPr lang="en-US" dirty="0" smtClean="0"/>
              <a:t>For cutting </a:t>
            </a:r>
            <a:r>
              <a:rPr lang="en-US" dirty="0" smtClean="0">
                <a:solidFill>
                  <a:srgbClr val="00B050"/>
                </a:solidFill>
              </a:rPr>
              <a:t>gene A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5955807" y="2875102"/>
            <a:ext cx="312778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DNA cloning using plasmid  </a:t>
            </a:r>
            <a:endParaRPr lang="ar-SA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11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43678" y="260648"/>
            <a:ext cx="8432437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accent1"/>
                </a:solidFill>
              </a:rPr>
              <a:t>What is cloning vector?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dirty="0" smtClean="0"/>
              <a:t>A </a:t>
            </a:r>
            <a:r>
              <a:rPr lang="en-US" dirty="0"/>
              <a:t>DNA molecule that carries foreign DNA into a host cell, </a:t>
            </a:r>
            <a:endParaRPr lang="en-US" dirty="0" smtClean="0"/>
          </a:p>
          <a:p>
            <a:pPr algn="l" rtl="0"/>
            <a:r>
              <a:rPr lang="en-US" dirty="0" smtClean="0"/>
              <a:t>replicates </a:t>
            </a:r>
            <a:r>
              <a:rPr lang="en-US" dirty="0"/>
              <a:t>inside a bacterial </a:t>
            </a:r>
            <a:r>
              <a:rPr lang="en-US" dirty="0" smtClean="0"/>
              <a:t>cell </a:t>
            </a:r>
            <a:r>
              <a:rPr lang="en-US" dirty="0"/>
              <a:t>and produces many copies of itself and the foreign </a:t>
            </a:r>
            <a:r>
              <a:rPr lang="en-US" dirty="0" smtClean="0"/>
              <a:t>DNA.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>
                <a:solidFill>
                  <a:schemeClr val="accent1"/>
                </a:solidFill>
              </a:rPr>
              <a:t>They must be:</a:t>
            </a:r>
          </a:p>
          <a:p>
            <a:pPr marL="342900" indent="-342900" algn="l" rtl="0">
              <a:buAutoNum type="arabicPeriod"/>
            </a:pPr>
            <a:r>
              <a:rPr lang="en-US" dirty="0" smtClean="0"/>
              <a:t>capable of independent replication within the bacterial host cells .</a:t>
            </a:r>
          </a:p>
          <a:p>
            <a:pPr marL="342900" indent="-342900" algn="l" rtl="0">
              <a:buAutoNum type="arabicPeriod"/>
            </a:pPr>
            <a:r>
              <a:rPr lang="en-US" dirty="0" smtClean="0"/>
              <a:t>they most contain at least one specific nucleotide sequence recognized</a:t>
            </a:r>
          </a:p>
          <a:p>
            <a:pPr algn="l" rtl="0"/>
            <a:r>
              <a:rPr lang="en-US" dirty="0" smtClean="0"/>
              <a:t> by a restriction endonuclease.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173878" y="4149080"/>
            <a:ext cx="7126053" cy="147732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/>
              <a:t>Tow major types of  cloning vector can be found in bacterial cells they are: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-plasmid.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-bacteriophages.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3657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44624"/>
            <a:ext cx="774756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accent1"/>
                </a:solidFill>
              </a:rPr>
              <a:t>Bacteria in general </a:t>
            </a:r>
            <a:r>
              <a:rPr lang="en-US" sz="2400" b="1" dirty="0" smtClean="0">
                <a:solidFill>
                  <a:schemeClr val="accent1"/>
                </a:solidFill>
              </a:rPr>
              <a:t>can acquire new genetic information by: </a:t>
            </a:r>
            <a:endParaRPr lang="ar-SA" sz="2400" b="1" dirty="0">
              <a:solidFill>
                <a:schemeClr val="accent1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418" y="764704"/>
            <a:ext cx="4397735" cy="39830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مربع نص 3"/>
          <p:cNvSpPr txBox="1"/>
          <p:nvPr/>
        </p:nvSpPr>
        <p:spPr>
          <a:xfrm>
            <a:off x="1833441" y="4869160"/>
            <a:ext cx="396568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b="1" dirty="0" smtClean="0">
                <a:solidFill>
                  <a:schemeClr val="accent1"/>
                </a:solidFill>
              </a:rPr>
              <a:t>1.</a:t>
            </a:r>
            <a:r>
              <a:rPr lang="en-US" dirty="0" smtClean="0"/>
              <a:t>During conjugation </a:t>
            </a:r>
            <a:r>
              <a:rPr lang="en-US" dirty="0" smtClean="0">
                <a:sym typeface="Wingdings" panose="05000000000000000000" pitchFamily="2" charset="2"/>
              </a:rPr>
              <a:t> direct contact.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107504" y="5668500"/>
            <a:ext cx="84032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solidFill>
                  <a:schemeClr val="accent1"/>
                </a:solidFill>
              </a:rPr>
              <a:t>Conjugation: </a:t>
            </a:r>
            <a:r>
              <a:rPr lang="en-US" dirty="0" smtClean="0"/>
              <a:t>DNA is transferred directly from one organism to another and it requires direct cell-cell contact.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982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مخصص 14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0070C0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000000"/>
      </a:hlink>
      <a:folHlink>
        <a:srgbClr val="D89243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6274</TotalTime>
  <Words>734</Words>
  <Application>Microsoft Office PowerPoint</Application>
  <PresentationFormat>عرض على الشاشة (3:4)‏</PresentationFormat>
  <Paragraphs>153</Paragraphs>
  <Slides>20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تجاور</vt:lpstr>
      <vt:lpstr> competent cells formation and transformation of competent cells with DNA.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Competent Cells formation and transformation of competent Cells with DNA</dc:title>
  <dc:creator>لينة</dc:creator>
  <cp:lastModifiedBy>لينة</cp:lastModifiedBy>
  <cp:revision>116</cp:revision>
  <dcterms:created xsi:type="dcterms:W3CDTF">2013-08-26T06:51:50Z</dcterms:created>
  <dcterms:modified xsi:type="dcterms:W3CDTF">2014-09-23T19:31:21Z</dcterms:modified>
</cp:coreProperties>
</file>