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9" r:id="rId20"/>
    <p:sldId id="274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0D85-D0AC-471A-B9AB-24EFE95672B1}" type="datetimeFigureOut">
              <a:rPr lang="ar-SA" smtClean="0"/>
              <a:t>20/01/39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4593-A46D-4AC4-92F0-5A211ED71F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9472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0D85-D0AC-471A-B9AB-24EFE95672B1}" type="datetimeFigureOut">
              <a:rPr lang="ar-SA" smtClean="0"/>
              <a:t>20/01/39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4593-A46D-4AC4-92F0-5A211ED71F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5517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0D85-D0AC-471A-B9AB-24EFE95672B1}" type="datetimeFigureOut">
              <a:rPr lang="ar-SA" smtClean="0"/>
              <a:t>20/01/39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4593-A46D-4AC4-92F0-5A211ED71F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2225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0D85-D0AC-471A-B9AB-24EFE95672B1}" type="datetimeFigureOut">
              <a:rPr lang="ar-SA" smtClean="0"/>
              <a:t>20/01/39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4593-A46D-4AC4-92F0-5A211ED71F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5345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0D85-D0AC-471A-B9AB-24EFE95672B1}" type="datetimeFigureOut">
              <a:rPr lang="ar-SA" smtClean="0"/>
              <a:t>20/01/39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4593-A46D-4AC4-92F0-5A211ED71F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6706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0D85-D0AC-471A-B9AB-24EFE95672B1}" type="datetimeFigureOut">
              <a:rPr lang="ar-SA" smtClean="0"/>
              <a:t>20/01/39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4593-A46D-4AC4-92F0-5A211ED71F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155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0D85-D0AC-471A-B9AB-24EFE95672B1}" type="datetimeFigureOut">
              <a:rPr lang="ar-SA" smtClean="0"/>
              <a:t>20/01/39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4593-A46D-4AC4-92F0-5A211ED71F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857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0D85-D0AC-471A-B9AB-24EFE95672B1}" type="datetimeFigureOut">
              <a:rPr lang="ar-SA" smtClean="0"/>
              <a:t>20/01/39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4593-A46D-4AC4-92F0-5A211ED71F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3086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0D85-D0AC-471A-B9AB-24EFE95672B1}" type="datetimeFigureOut">
              <a:rPr lang="ar-SA" smtClean="0"/>
              <a:t>20/01/39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4593-A46D-4AC4-92F0-5A211ED71F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3608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0D85-D0AC-471A-B9AB-24EFE95672B1}" type="datetimeFigureOut">
              <a:rPr lang="ar-SA" smtClean="0"/>
              <a:t>20/01/39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4593-A46D-4AC4-92F0-5A211ED71F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33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0D85-D0AC-471A-B9AB-24EFE95672B1}" type="datetimeFigureOut">
              <a:rPr lang="ar-SA" smtClean="0"/>
              <a:t>20/01/39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4593-A46D-4AC4-92F0-5A211ED71F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840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C0D85-D0AC-471A-B9AB-24EFE95672B1}" type="datetimeFigureOut">
              <a:rPr lang="ar-SA" smtClean="0"/>
              <a:t>20/01/39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B4593-A46D-4AC4-92F0-5A211ED71F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852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//upload.wikimedia.org/wikipedia/commons/2/24/Electroporation_Cuvettes.jpg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en.wikipedia.org/wiki/File:Gemini_X2_generator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dnalc.org/resources/animations/transformation2.html" TargetMode="External"/><Relationship Id="rId4" Type="http://schemas.openxmlformats.org/officeDocument/2006/relationships/hyperlink" Target="http://www.dnai.org/b/index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8rXizmLjeg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8EC2A08-8543-4BC0-B60C-19ECDF5D1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5" name="مستطيل 4"/>
          <p:cNvSpPr/>
          <p:nvPr/>
        </p:nvSpPr>
        <p:spPr>
          <a:xfrm>
            <a:off x="2270053" y="1902745"/>
            <a:ext cx="57601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400" dirty="0"/>
              <a:t>C</a:t>
            </a:r>
            <a:r>
              <a:rPr lang="ar-SA" sz="2400" dirty="0" err="1"/>
              <a:t>ompetent</a:t>
            </a:r>
            <a:r>
              <a:rPr lang="ar-SA" sz="2400" dirty="0"/>
              <a:t> </a:t>
            </a:r>
            <a:r>
              <a:rPr lang="en-US" sz="2400" dirty="0"/>
              <a:t>C</a:t>
            </a:r>
            <a:r>
              <a:rPr lang="ar-SA" sz="2400" dirty="0" err="1"/>
              <a:t>ells</a:t>
            </a:r>
            <a:r>
              <a:rPr lang="ar-SA" sz="2400" dirty="0"/>
              <a:t> </a:t>
            </a:r>
            <a:r>
              <a:rPr lang="en-US" sz="2400" dirty="0"/>
              <a:t>F</a:t>
            </a:r>
            <a:r>
              <a:rPr lang="ar-SA" sz="2400" dirty="0" err="1"/>
              <a:t>ormation</a:t>
            </a:r>
            <a:r>
              <a:rPr lang="ar-SA" sz="2400" dirty="0"/>
              <a:t> </a:t>
            </a:r>
            <a:r>
              <a:rPr lang="ar-SA" sz="2400" dirty="0" err="1"/>
              <a:t>and</a:t>
            </a:r>
            <a:r>
              <a:rPr lang="ar-SA" sz="2400" dirty="0"/>
              <a:t> </a:t>
            </a:r>
            <a:r>
              <a:rPr lang="en-US" sz="2400" dirty="0"/>
              <a:t>T</a:t>
            </a:r>
            <a:r>
              <a:rPr lang="ar-SA" sz="2400" dirty="0" err="1"/>
              <a:t>ransformation</a:t>
            </a:r>
            <a:r>
              <a:rPr lang="ar-SA" sz="2400" dirty="0"/>
              <a:t> </a:t>
            </a:r>
            <a:r>
              <a:rPr lang="ar-SA" sz="2400" dirty="0" err="1"/>
              <a:t>of</a:t>
            </a:r>
            <a:r>
              <a:rPr lang="ar-SA" sz="2400" dirty="0"/>
              <a:t> </a:t>
            </a:r>
            <a:r>
              <a:rPr lang="en-US" sz="2400" dirty="0"/>
              <a:t>C</a:t>
            </a:r>
            <a:r>
              <a:rPr lang="ar-SA" sz="2400" dirty="0" err="1"/>
              <a:t>ompetent</a:t>
            </a:r>
            <a:r>
              <a:rPr lang="ar-SA" sz="2400" dirty="0"/>
              <a:t> </a:t>
            </a:r>
            <a:r>
              <a:rPr lang="en-US" sz="2400" dirty="0"/>
              <a:t>C</a:t>
            </a:r>
            <a:r>
              <a:rPr lang="ar-SA" sz="2400" dirty="0" err="1"/>
              <a:t>ells</a:t>
            </a:r>
            <a:r>
              <a:rPr lang="ar-SA" sz="2400" dirty="0"/>
              <a:t> </a:t>
            </a:r>
            <a:r>
              <a:rPr lang="ar-SA" sz="2400" dirty="0" err="1"/>
              <a:t>with</a:t>
            </a:r>
            <a:r>
              <a:rPr lang="ar-SA" sz="2400" dirty="0"/>
              <a:t> </a:t>
            </a:r>
            <a:r>
              <a:rPr lang="en-US" sz="2400" dirty="0"/>
              <a:t>plasmid </a:t>
            </a:r>
            <a:r>
              <a:rPr lang="ar-SA" sz="2400" dirty="0"/>
              <a:t>DNA.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1811396" y="1056610"/>
            <a:ext cx="644728" cy="30008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350" dirty="0"/>
              <a:t>Lab# 2</a:t>
            </a:r>
            <a:endParaRPr lang="ar-SA" sz="1350" dirty="0"/>
          </a:p>
        </p:txBody>
      </p:sp>
      <p:sp>
        <p:nvSpPr>
          <p:cNvPr id="2" name="مستطيل 1"/>
          <p:cNvSpPr/>
          <p:nvPr/>
        </p:nvSpPr>
        <p:spPr>
          <a:xfrm>
            <a:off x="3258374" y="4462740"/>
            <a:ext cx="154561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/>
              <a:t>BCH 462 [practical]</a:t>
            </a:r>
            <a:endParaRPr lang="ar-SA" sz="1350" b="1" dirty="0"/>
          </a:p>
        </p:txBody>
      </p:sp>
    </p:spTree>
    <p:extLst>
      <p:ext uri="{BB962C8B-B14F-4D97-AF65-F5344CB8AC3E}">
        <p14:creationId xmlns:p14="http://schemas.microsoft.com/office/powerpoint/2010/main" val="1599463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6" t="6012" r="20661" b="6548"/>
          <a:stretch/>
        </p:blipFill>
        <p:spPr bwMode="auto">
          <a:xfrm>
            <a:off x="1148679" y="186162"/>
            <a:ext cx="1381286" cy="172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5" t="7990" r="5392" b="25990"/>
          <a:stretch/>
        </p:blipFill>
        <p:spPr bwMode="auto">
          <a:xfrm>
            <a:off x="4319693" y="832433"/>
            <a:ext cx="1832745" cy="110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357" y="2142389"/>
            <a:ext cx="1843727" cy="186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1561965" y="4129493"/>
            <a:ext cx="29122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/>
              <a:t>Introducing</a:t>
            </a:r>
          </a:p>
          <a:p>
            <a:pPr algn="ctr"/>
            <a:r>
              <a:rPr lang="en-US" sz="1600" dirty="0"/>
              <a:t>          (combatant cell)</a:t>
            </a:r>
            <a:endParaRPr lang="ar-SA" sz="1600" dirty="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1" t="9404" r="14101" b="12678"/>
          <a:stretch/>
        </p:blipFill>
        <p:spPr bwMode="auto">
          <a:xfrm>
            <a:off x="954513" y="4740423"/>
            <a:ext cx="1381286" cy="97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مربع نص 7"/>
          <p:cNvSpPr txBox="1"/>
          <p:nvPr/>
        </p:nvSpPr>
        <p:spPr>
          <a:xfrm>
            <a:off x="767479" y="5895068"/>
            <a:ext cx="2367368" cy="3000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350" dirty="0"/>
              <a:t>Transformed bacteria</a:t>
            </a:r>
            <a:endParaRPr lang="ar-SA" sz="1350" dirty="0"/>
          </a:p>
        </p:txBody>
      </p:sp>
      <p:cxnSp>
        <p:nvCxnSpPr>
          <p:cNvPr id="9" name="رابط كسهم مستقيم 8"/>
          <p:cNvCxnSpPr>
            <a:cxnSpLocks/>
          </p:cNvCxnSpPr>
          <p:nvPr/>
        </p:nvCxnSpPr>
        <p:spPr>
          <a:xfrm>
            <a:off x="2577514" y="5519899"/>
            <a:ext cx="98477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9"/>
          <p:cNvSpPr txBox="1"/>
          <p:nvPr/>
        </p:nvSpPr>
        <p:spPr>
          <a:xfrm>
            <a:off x="2647828" y="5166303"/>
            <a:ext cx="974037" cy="3000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350" dirty="0"/>
              <a:t>cloning</a:t>
            </a:r>
            <a:endParaRPr lang="ar-SA" sz="1350" dirty="0"/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12536" r="14490" b="13473"/>
          <a:stretch/>
        </p:blipFill>
        <p:spPr bwMode="auto">
          <a:xfrm>
            <a:off x="7611294" y="3706657"/>
            <a:ext cx="716339" cy="50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12536" r="14490" b="13473"/>
          <a:stretch/>
        </p:blipFill>
        <p:spPr bwMode="auto">
          <a:xfrm>
            <a:off x="7771457" y="4138022"/>
            <a:ext cx="716339" cy="50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12536" r="14490" b="13473"/>
          <a:stretch/>
        </p:blipFill>
        <p:spPr bwMode="auto">
          <a:xfrm>
            <a:off x="7115463" y="3713318"/>
            <a:ext cx="716339" cy="50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12536" r="14490" b="13473"/>
          <a:stretch/>
        </p:blipFill>
        <p:spPr bwMode="auto">
          <a:xfrm>
            <a:off x="7771458" y="4463647"/>
            <a:ext cx="716339" cy="50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12536" r="14490" b="13473"/>
          <a:stretch/>
        </p:blipFill>
        <p:spPr bwMode="auto">
          <a:xfrm>
            <a:off x="7115463" y="4075825"/>
            <a:ext cx="716339" cy="50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12536" r="14490" b="13473"/>
          <a:stretch/>
        </p:blipFill>
        <p:spPr bwMode="auto">
          <a:xfrm>
            <a:off x="7208523" y="4459922"/>
            <a:ext cx="716339" cy="50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393" y="120132"/>
            <a:ext cx="1372775" cy="132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رابط كسهم مستقيم 17"/>
          <p:cNvCxnSpPr>
            <a:cxnSpLocks/>
          </p:cNvCxnSpPr>
          <p:nvPr/>
        </p:nvCxnSpPr>
        <p:spPr>
          <a:xfrm flipH="1">
            <a:off x="6113320" y="986304"/>
            <a:ext cx="557810" cy="1620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ربع نص 18"/>
          <p:cNvSpPr txBox="1"/>
          <p:nvPr/>
        </p:nvSpPr>
        <p:spPr>
          <a:xfrm>
            <a:off x="4572000" y="1897745"/>
            <a:ext cx="962794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50" b="1" dirty="0">
                <a:solidFill>
                  <a:srgbClr val="00B050"/>
                </a:solidFill>
              </a:rPr>
              <a:t>“gene A”</a:t>
            </a:r>
            <a:endParaRPr lang="ar-SA" sz="1050" b="1" dirty="0">
              <a:solidFill>
                <a:srgbClr val="00B050"/>
              </a:solidFill>
            </a:endParaRPr>
          </a:p>
        </p:txBody>
      </p:sp>
      <p:cxnSp>
        <p:nvCxnSpPr>
          <p:cNvPr id="20" name="رابط كسهم مستقيم 19"/>
          <p:cNvCxnSpPr>
            <a:cxnSpLocks/>
          </p:cNvCxnSpPr>
          <p:nvPr/>
        </p:nvCxnSpPr>
        <p:spPr>
          <a:xfrm flipH="1">
            <a:off x="3705665" y="1791260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كسهم مستقيم 20"/>
          <p:cNvCxnSpPr>
            <a:cxnSpLocks/>
          </p:cNvCxnSpPr>
          <p:nvPr/>
        </p:nvCxnSpPr>
        <p:spPr>
          <a:xfrm>
            <a:off x="2415751" y="1742759"/>
            <a:ext cx="323527" cy="412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>
            <a:cxnSpLocks/>
          </p:cNvCxnSpPr>
          <p:nvPr/>
        </p:nvCxnSpPr>
        <p:spPr>
          <a:xfrm flipH="1">
            <a:off x="2291044" y="4236896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519" y="5428331"/>
            <a:ext cx="2722609" cy="38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شكل بيضاوي 23"/>
          <p:cNvSpPr/>
          <p:nvPr/>
        </p:nvSpPr>
        <p:spPr>
          <a:xfrm>
            <a:off x="4943464" y="5457795"/>
            <a:ext cx="253327" cy="194378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cxnSp>
        <p:nvCxnSpPr>
          <p:cNvPr id="25" name="رابط منحني 22"/>
          <p:cNvCxnSpPr>
            <a:cxnSpLocks/>
            <a:stCxn id="24" idx="0"/>
          </p:cNvCxnSpPr>
          <p:nvPr/>
        </p:nvCxnSpPr>
        <p:spPr>
          <a:xfrm rot="5400000" flipH="1" flipV="1">
            <a:off x="5483455" y="4155892"/>
            <a:ext cx="888576" cy="1715230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مربع نص 25"/>
          <p:cNvSpPr txBox="1"/>
          <p:nvPr/>
        </p:nvSpPr>
        <p:spPr>
          <a:xfrm>
            <a:off x="3669173" y="2367268"/>
            <a:ext cx="962794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50" b="1" dirty="0">
                <a:solidFill>
                  <a:srgbClr val="00B050"/>
                </a:solidFill>
              </a:rPr>
              <a:t>“gene A”</a:t>
            </a:r>
            <a:endParaRPr lang="ar-SA" sz="1050" b="1" dirty="0">
              <a:solidFill>
                <a:srgbClr val="00B050"/>
              </a:solidFill>
            </a:endParaRPr>
          </a:p>
        </p:txBody>
      </p:sp>
      <p:cxnSp>
        <p:nvCxnSpPr>
          <p:cNvPr id="27" name="رابط كسهم مستقيم 26"/>
          <p:cNvCxnSpPr>
            <a:cxnSpLocks/>
          </p:cNvCxnSpPr>
          <p:nvPr/>
        </p:nvCxnSpPr>
        <p:spPr>
          <a:xfrm>
            <a:off x="992541" y="4330523"/>
            <a:ext cx="231366" cy="306111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مربع نص 27"/>
          <p:cNvSpPr txBox="1"/>
          <p:nvPr/>
        </p:nvSpPr>
        <p:spPr>
          <a:xfrm>
            <a:off x="410298" y="4059635"/>
            <a:ext cx="1234858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50" dirty="0"/>
              <a:t>Bacterial cell</a:t>
            </a:r>
            <a:endParaRPr lang="ar-SA" sz="1050" dirty="0"/>
          </a:p>
        </p:txBody>
      </p:sp>
      <p:cxnSp>
        <p:nvCxnSpPr>
          <p:cNvPr id="29" name="رابط كسهم مستقيم 28"/>
          <p:cNvCxnSpPr>
            <a:cxnSpLocks/>
          </p:cNvCxnSpPr>
          <p:nvPr/>
        </p:nvCxnSpPr>
        <p:spPr>
          <a:xfrm flipV="1">
            <a:off x="861271" y="5368560"/>
            <a:ext cx="345666" cy="1513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مربع نص 29"/>
          <p:cNvSpPr txBox="1"/>
          <p:nvPr/>
        </p:nvSpPr>
        <p:spPr>
          <a:xfrm>
            <a:off x="0" y="5487958"/>
            <a:ext cx="1314876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50" dirty="0"/>
              <a:t>Chromosomal </a:t>
            </a:r>
          </a:p>
          <a:p>
            <a:pPr algn="ctr"/>
            <a:r>
              <a:rPr lang="en-US" sz="1050" dirty="0"/>
              <a:t>DNA</a:t>
            </a:r>
            <a:endParaRPr lang="ar-SA" sz="1050" dirty="0"/>
          </a:p>
        </p:txBody>
      </p:sp>
      <p:sp>
        <p:nvSpPr>
          <p:cNvPr id="31" name="مربع نص 30"/>
          <p:cNvSpPr txBox="1"/>
          <p:nvPr/>
        </p:nvSpPr>
        <p:spPr>
          <a:xfrm>
            <a:off x="3340176" y="5738590"/>
            <a:ext cx="39011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/>
              <a:t>Culture plate</a:t>
            </a:r>
          </a:p>
          <a:p>
            <a:pPr algn="ctr" rtl="0"/>
            <a:r>
              <a:rPr lang="en-US" sz="1600" dirty="0"/>
              <a:t>[media containing appropriate antibiotic ]</a:t>
            </a:r>
            <a:endParaRPr lang="ar-SA" sz="1600" dirty="0"/>
          </a:p>
        </p:txBody>
      </p:sp>
      <p:sp>
        <p:nvSpPr>
          <p:cNvPr id="32" name="مربع نص 31"/>
          <p:cNvSpPr txBox="1"/>
          <p:nvPr/>
        </p:nvSpPr>
        <p:spPr>
          <a:xfrm>
            <a:off x="7140561" y="1559964"/>
            <a:ext cx="1448464" cy="3000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350" dirty="0"/>
              <a:t>Animal DNA</a:t>
            </a:r>
            <a:endParaRPr lang="ar-SA" sz="1350" dirty="0"/>
          </a:p>
        </p:txBody>
      </p:sp>
      <p:sp>
        <p:nvSpPr>
          <p:cNvPr id="33" name="مربع نص 32"/>
          <p:cNvSpPr txBox="1"/>
          <p:nvPr/>
        </p:nvSpPr>
        <p:spPr>
          <a:xfrm>
            <a:off x="6323096" y="5027803"/>
            <a:ext cx="281881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400" dirty="0"/>
              <a:t>Amplified Recombinant plasmid</a:t>
            </a:r>
            <a:endParaRPr lang="ar-SA" sz="1400" dirty="0"/>
          </a:p>
        </p:txBody>
      </p:sp>
      <p:sp>
        <p:nvSpPr>
          <p:cNvPr id="34" name="مربع نص 33"/>
          <p:cNvSpPr txBox="1"/>
          <p:nvPr/>
        </p:nvSpPr>
        <p:spPr>
          <a:xfrm>
            <a:off x="1951163" y="2857041"/>
            <a:ext cx="371516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1</a:t>
            </a:r>
            <a:endParaRPr lang="ar-SA" sz="2100" b="1" dirty="0">
              <a:solidFill>
                <a:srgbClr val="FF0000"/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1869696" y="3845944"/>
            <a:ext cx="371516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2</a:t>
            </a:r>
            <a:endParaRPr lang="ar-SA" sz="2100" b="1" dirty="0">
              <a:solidFill>
                <a:srgbClr val="FF0000"/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4731389" y="4655802"/>
            <a:ext cx="371516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3</a:t>
            </a:r>
            <a:endParaRPr lang="ar-SA" sz="2100" b="1" dirty="0">
              <a:solidFill>
                <a:srgbClr val="FF0000"/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3344066" y="2765704"/>
            <a:ext cx="2455868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350" dirty="0"/>
              <a:t>Ligation</a:t>
            </a:r>
          </a:p>
          <a:p>
            <a:pPr algn="ctr" rtl="0"/>
            <a:r>
              <a:rPr lang="en-US" sz="1350" dirty="0"/>
              <a:t>[using ligase enzymes]</a:t>
            </a:r>
            <a:endParaRPr lang="ar-SA" sz="1350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766799" y="714035"/>
            <a:ext cx="1175320" cy="3000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350" dirty="0"/>
              <a:t>Using R.E</a:t>
            </a:r>
            <a:endParaRPr lang="ar-SA" sz="1350" dirty="0"/>
          </a:p>
        </p:txBody>
      </p:sp>
      <p:sp>
        <p:nvSpPr>
          <p:cNvPr id="39" name="مستطيل 38"/>
          <p:cNvSpPr/>
          <p:nvPr/>
        </p:nvSpPr>
        <p:spPr>
          <a:xfrm>
            <a:off x="2386177" y="453391"/>
            <a:ext cx="233552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350" dirty="0"/>
              <a:t>Using same R.E used </a:t>
            </a:r>
          </a:p>
          <a:p>
            <a:pPr algn="l" rtl="0"/>
            <a:r>
              <a:rPr lang="en-US" sz="1350" dirty="0"/>
              <a:t>For cutting </a:t>
            </a:r>
            <a:r>
              <a:rPr lang="en-US" sz="1350" dirty="0">
                <a:solidFill>
                  <a:srgbClr val="00B050"/>
                </a:solidFill>
              </a:rPr>
              <a:t>gene A</a:t>
            </a:r>
            <a:endParaRPr lang="ar-SA" sz="1350" dirty="0">
              <a:solidFill>
                <a:srgbClr val="00B050"/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5565841" y="2961628"/>
            <a:ext cx="3348419" cy="32316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500" b="1" dirty="0">
                <a:solidFill>
                  <a:srgbClr val="7030A0"/>
                </a:solidFill>
              </a:rPr>
              <a:t>DNA cloning using plasmid  </a:t>
            </a:r>
            <a:endParaRPr lang="ar-SA" sz="15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14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183125" y="239129"/>
            <a:ext cx="68079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solidFill>
                  <a:srgbClr val="7030A0"/>
                </a:solidFill>
              </a:rPr>
              <a:t>Bacteria in general can acquire new genetic information by: 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738" y="878368"/>
            <a:ext cx="4489321" cy="40660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مربع نص 4"/>
          <p:cNvSpPr txBox="1"/>
          <p:nvPr/>
        </p:nvSpPr>
        <p:spPr>
          <a:xfrm>
            <a:off x="2615602" y="5139293"/>
            <a:ext cx="4143592" cy="36933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b="1" dirty="0">
                <a:solidFill>
                  <a:srgbClr val="7030A0"/>
                </a:solidFill>
              </a:rPr>
              <a:t>1.</a:t>
            </a:r>
            <a:r>
              <a:rPr lang="en-US" dirty="0"/>
              <a:t>During conjugation </a:t>
            </a:r>
            <a:r>
              <a:rPr lang="en-US" dirty="0">
                <a:sym typeface="Wingdings" panose="05000000000000000000" pitchFamily="2" charset="2"/>
              </a:rPr>
              <a:t> direct contact.</a:t>
            </a:r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503584" y="5744731"/>
            <a:ext cx="8309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solidFill>
                  <a:srgbClr val="7030A0"/>
                </a:solidFill>
              </a:rPr>
              <a:t>Conjugation: </a:t>
            </a:r>
            <a:r>
              <a:rPr lang="en-US" dirty="0"/>
              <a:t>DNA is transferred directly from one organism to another and it requires direct cell-cell contact.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24762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3252"/>
            <a:ext cx="9144000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01" y="1044241"/>
            <a:ext cx="7548581" cy="3809627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</p:pic>
      <p:sp>
        <p:nvSpPr>
          <p:cNvPr id="4" name="مربع نص 3"/>
          <p:cNvSpPr txBox="1"/>
          <p:nvPr/>
        </p:nvSpPr>
        <p:spPr>
          <a:xfrm>
            <a:off x="2921244" y="5207483"/>
            <a:ext cx="3346365" cy="36933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ctr" rtl="0"/>
            <a:r>
              <a:rPr lang="en-US" b="1" dirty="0">
                <a:solidFill>
                  <a:srgbClr val="7030A0"/>
                </a:solidFill>
              </a:rPr>
              <a:t>2.</a:t>
            </a:r>
            <a:r>
              <a:rPr lang="en-US" dirty="0"/>
              <a:t>Transduction </a:t>
            </a:r>
            <a:r>
              <a:rPr lang="en-US" dirty="0">
                <a:sym typeface="Wingdings" panose="05000000000000000000" pitchFamily="2" charset="2"/>
              </a:rPr>
              <a:t> bacteriophages</a:t>
            </a:r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1736925" y="5858054"/>
            <a:ext cx="5994666" cy="646331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solidFill>
                  <a:srgbClr val="7030A0"/>
                </a:solidFill>
              </a:rPr>
              <a:t>Transduction: </a:t>
            </a:r>
            <a:r>
              <a:rPr lang="en-US" dirty="0"/>
              <a:t>is the process by which DNA is transferred from one bacterium to another by a virus[</a:t>
            </a:r>
            <a:r>
              <a:rPr lang="en-US" dirty="0" err="1"/>
              <a:t>bacteriophges</a:t>
            </a:r>
            <a:r>
              <a:rPr lang="en-US" dirty="0"/>
              <a:t>].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89828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352687" y="4197606"/>
            <a:ext cx="4412123" cy="36933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3.</a:t>
            </a:r>
            <a:r>
              <a:rPr lang="en-US" dirty="0"/>
              <a:t>Transformation</a:t>
            </a:r>
            <a:r>
              <a:rPr lang="en-US" dirty="0">
                <a:sym typeface="Wingdings" panose="05000000000000000000" pitchFamily="2" charset="2"/>
              </a:rPr>
              <a:t> DNA, plasmid DNA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4558749" y="649357"/>
            <a:ext cx="3816626" cy="32958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>
              <a:ln>
                <a:solidFill>
                  <a:schemeClr val="accent1"/>
                </a:solidFill>
              </a:ln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37" y="781878"/>
            <a:ext cx="3577869" cy="280741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1009226" y="4972281"/>
            <a:ext cx="778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solidFill>
                  <a:srgbClr val="7030A0"/>
                </a:solidFill>
              </a:rPr>
              <a:t>Transformation: </a:t>
            </a:r>
            <a:r>
              <a:rPr lang="en-US" dirty="0"/>
              <a:t>acquisition of extracellular DNA from the environment.</a:t>
            </a:r>
            <a:endParaRPr lang="ar-SA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914" y="685486"/>
            <a:ext cx="1700460" cy="144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مربع نص 7"/>
          <p:cNvSpPr txBox="1"/>
          <p:nvPr/>
        </p:nvSpPr>
        <p:spPr>
          <a:xfrm>
            <a:off x="6345798" y="2332360"/>
            <a:ext cx="119226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/>
              <a:t>Introducing </a:t>
            </a:r>
            <a:endParaRPr lang="ar-SA" sz="1400" dirty="0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1" t="9404" r="14101" b="12678"/>
          <a:stretch/>
        </p:blipFill>
        <p:spPr bwMode="auto">
          <a:xfrm>
            <a:off x="5640485" y="2684344"/>
            <a:ext cx="1519869" cy="107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ربع نص 9"/>
          <p:cNvSpPr txBox="1"/>
          <p:nvPr/>
        </p:nvSpPr>
        <p:spPr>
          <a:xfrm>
            <a:off x="5434503" y="3676172"/>
            <a:ext cx="251978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/>
              <a:t>Transformed bacteria</a:t>
            </a:r>
            <a:endParaRPr lang="ar-SA" sz="1200" dirty="0"/>
          </a:p>
        </p:txBody>
      </p:sp>
      <p:cxnSp>
        <p:nvCxnSpPr>
          <p:cNvPr id="11" name="رابط كسهم مستقيم 10"/>
          <p:cNvCxnSpPr>
            <a:cxnSpLocks/>
          </p:cNvCxnSpPr>
          <p:nvPr/>
        </p:nvCxnSpPr>
        <p:spPr>
          <a:xfrm flipH="1">
            <a:off x="6208777" y="1731893"/>
            <a:ext cx="485616" cy="8922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ربع نص 11"/>
          <p:cNvSpPr txBox="1"/>
          <p:nvPr/>
        </p:nvSpPr>
        <p:spPr>
          <a:xfrm>
            <a:off x="4659922" y="2345379"/>
            <a:ext cx="125011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/>
              <a:t>Bacterial cell</a:t>
            </a:r>
            <a:endParaRPr lang="ar-SA" sz="1400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4364227" y="3179365"/>
            <a:ext cx="14885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dirty="0"/>
              <a:t>Chromosomal </a:t>
            </a:r>
          </a:p>
          <a:p>
            <a:pPr algn="ctr"/>
            <a:r>
              <a:rPr lang="en-US" sz="1400" dirty="0"/>
              <a:t>DNA</a:t>
            </a:r>
            <a:endParaRPr lang="ar-SA" sz="1400" dirty="0"/>
          </a:p>
        </p:txBody>
      </p:sp>
      <p:cxnSp>
        <p:nvCxnSpPr>
          <p:cNvPr id="14" name="رابط كسهم مستقيم 13"/>
          <p:cNvCxnSpPr>
            <a:cxnSpLocks/>
          </p:cNvCxnSpPr>
          <p:nvPr/>
        </p:nvCxnSpPr>
        <p:spPr>
          <a:xfrm>
            <a:off x="5404246" y="2562188"/>
            <a:ext cx="300629" cy="989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>
            <a:cxnSpLocks/>
          </p:cNvCxnSpPr>
          <p:nvPr/>
        </p:nvCxnSpPr>
        <p:spPr>
          <a:xfrm flipV="1">
            <a:off x="5553944" y="3188507"/>
            <a:ext cx="324994" cy="264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688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0" y="550676"/>
            <a:ext cx="9010360" cy="5078313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b="1" dirty="0"/>
              <a:t>-</a:t>
            </a:r>
            <a:r>
              <a:rPr lang="en-US" b="1" dirty="0">
                <a:solidFill>
                  <a:srgbClr val="7030A0"/>
                </a:solidFill>
              </a:rPr>
              <a:t>Competence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is the ability of a cell to take up extracellular ("naked") DNA from its environment.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-It is the ability to undergo transformation, which means the ability of a cell to take the DNA from the environment.</a:t>
            </a:r>
          </a:p>
          <a:p>
            <a:pPr algn="l" rtl="0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-There are two classes of competent cells :</a:t>
            </a:r>
          </a:p>
          <a:p>
            <a:pPr algn="l"/>
            <a:endParaRPr lang="en-US" dirty="0"/>
          </a:p>
          <a:p>
            <a:pPr algn="l"/>
            <a:r>
              <a:rPr lang="en-US" dirty="0">
                <a:solidFill>
                  <a:srgbClr val="7030A0"/>
                </a:solidFill>
              </a:rPr>
              <a:t>Natural competence: </a:t>
            </a:r>
            <a:r>
              <a:rPr lang="en-US" dirty="0"/>
              <a:t>a genetically specified ability of bacteria that is occur under </a:t>
            </a:r>
            <a:r>
              <a:rPr lang="en-US" u="sng" dirty="0"/>
              <a:t>natural condition</a:t>
            </a:r>
            <a:r>
              <a:rPr lang="en-US" dirty="0"/>
              <a:t>.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Artificial competence: </a:t>
            </a:r>
            <a:r>
              <a:rPr lang="en-US" dirty="0"/>
              <a:t>when cells in </a:t>
            </a:r>
            <a:r>
              <a:rPr lang="en-US" u="sng" dirty="0"/>
              <a:t>laboratory </a:t>
            </a:r>
            <a:r>
              <a:rPr lang="en-US" dirty="0"/>
              <a:t>cultures are treated to be permeable to DNA.  </a:t>
            </a:r>
          </a:p>
        </p:txBody>
      </p:sp>
    </p:spTree>
    <p:extLst>
      <p:ext uri="{BB962C8B-B14F-4D97-AF65-F5344CB8AC3E}">
        <p14:creationId xmlns:p14="http://schemas.microsoft.com/office/powerpoint/2010/main" val="1432924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" name="Picture 2" descr="http://upload.wikimedia.org/wikipedia/commons/thumb/a/a2/Gemini_X2_generator.jpg/220px-Gemini_X2_generator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79" y="1363341"/>
            <a:ext cx="3089736" cy="24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054676" y="4637585"/>
            <a:ext cx="50346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</a:rPr>
              <a:t>1. Electroporation</a:t>
            </a:r>
            <a:r>
              <a:rPr lang="en-US" sz="2000" dirty="0">
                <a:solidFill>
                  <a:srgbClr val="7030A0"/>
                </a:solidFill>
              </a:rPr>
              <a:t>, or </a:t>
            </a:r>
            <a:r>
              <a:rPr lang="en-US" sz="2000" b="1" dirty="0" err="1">
                <a:solidFill>
                  <a:srgbClr val="7030A0"/>
                </a:solidFill>
              </a:rPr>
              <a:t>Electropermeabilization</a:t>
            </a:r>
            <a:endParaRPr lang="ar-SA" sz="2000" dirty="0">
              <a:solidFill>
                <a:srgbClr val="7030A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207899" y="435341"/>
            <a:ext cx="2850717" cy="57708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Methods of transformation:</a:t>
            </a:r>
          </a:p>
          <a:p>
            <a:endParaRPr lang="ar-SA" sz="1350" dirty="0"/>
          </a:p>
        </p:txBody>
      </p:sp>
      <p:pic>
        <p:nvPicPr>
          <p:cNvPr id="6" name="Picture 2" descr="File:Electroporation Cuvette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667" y="1484244"/>
            <a:ext cx="3349787" cy="251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504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مستدير الزوايا 3"/>
          <p:cNvSpPr/>
          <p:nvPr/>
        </p:nvSpPr>
        <p:spPr>
          <a:xfrm>
            <a:off x="1027925" y="2680690"/>
            <a:ext cx="2061500" cy="1162440"/>
          </a:xfrm>
          <a:prstGeom prst="roundRect">
            <a:avLst/>
          </a:prstGeom>
          <a:ln w="76200" cmpd="dbl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783" y="2769404"/>
            <a:ext cx="1136718" cy="82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188" y="2618242"/>
            <a:ext cx="2226707" cy="134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رابط كسهم مستقيم 5"/>
          <p:cNvCxnSpPr/>
          <p:nvPr/>
        </p:nvCxnSpPr>
        <p:spPr>
          <a:xfrm>
            <a:off x="3452265" y="3163939"/>
            <a:ext cx="1296144" cy="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ربع نص 6"/>
          <p:cNvSpPr txBox="1"/>
          <p:nvPr/>
        </p:nvSpPr>
        <p:spPr>
          <a:xfrm>
            <a:off x="3344253" y="3271952"/>
            <a:ext cx="194421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solidFill>
                  <a:srgbClr val="7030A0"/>
                </a:solidFill>
              </a:rPr>
              <a:t>1.</a:t>
            </a:r>
            <a:r>
              <a:rPr lang="en-US" dirty="0"/>
              <a:t>CaCl2  treatment </a:t>
            </a:r>
          </a:p>
          <a:p>
            <a:pPr algn="l" rtl="0"/>
            <a:r>
              <a:rPr lang="en-US" dirty="0"/>
              <a:t>To </a:t>
            </a:r>
            <a:r>
              <a:rPr lang="en-US" dirty="0" err="1"/>
              <a:t>permeabilize</a:t>
            </a:r>
            <a:r>
              <a:rPr lang="en-US" dirty="0"/>
              <a:t> the bacterial cell membrane </a:t>
            </a:r>
            <a:endParaRPr lang="ar-SA" dirty="0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566" y="43545"/>
            <a:ext cx="1644362" cy="166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مربع نص 8"/>
          <p:cNvSpPr txBox="1"/>
          <p:nvPr/>
        </p:nvSpPr>
        <p:spPr>
          <a:xfrm>
            <a:off x="6307949" y="1862154"/>
            <a:ext cx="106150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Insertion</a:t>
            </a:r>
            <a:r>
              <a:rPr lang="en-US" sz="1350" dirty="0"/>
              <a:t> </a:t>
            </a:r>
            <a:endParaRPr lang="ar-SA" sz="1350" dirty="0"/>
          </a:p>
        </p:txBody>
      </p:sp>
      <p:cxnSp>
        <p:nvCxnSpPr>
          <p:cNvPr id="10" name="رابط كسهم مستقيم 9"/>
          <p:cNvCxnSpPr/>
          <p:nvPr/>
        </p:nvCxnSpPr>
        <p:spPr>
          <a:xfrm>
            <a:off x="6190784" y="1757940"/>
            <a:ext cx="117165" cy="630013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1" t="9404" r="14101" b="12678"/>
          <a:stretch/>
        </p:blipFill>
        <p:spPr bwMode="auto">
          <a:xfrm>
            <a:off x="6448596" y="4689610"/>
            <a:ext cx="1253843" cy="88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مربع نص 11"/>
          <p:cNvSpPr txBox="1"/>
          <p:nvPr/>
        </p:nvSpPr>
        <p:spPr>
          <a:xfrm>
            <a:off x="5983551" y="5578879"/>
            <a:ext cx="21839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Transformed bacteria</a:t>
            </a:r>
            <a:endParaRPr lang="ar-SA" dirty="0"/>
          </a:p>
        </p:txBody>
      </p:sp>
      <p:cxnSp>
        <p:nvCxnSpPr>
          <p:cNvPr id="13" name="رابط كسهم مستقيم 12"/>
          <p:cNvCxnSpPr>
            <a:cxnSpLocks/>
          </p:cNvCxnSpPr>
          <p:nvPr/>
        </p:nvCxnSpPr>
        <p:spPr>
          <a:xfrm>
            <a:off x="6694285" y="3967267"/>
            <a:ext cx="170341" cy="631919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مستطيل 13"/>
          <p:cNvSpPr/>
          <p:nvPr/>
        </p:nvSpPr>
        <p:spPr>
          <a:xfrm>
            <a:off x="536928" y="377951"/>
            <a:ext cx="34506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solidFill>
                  <a:srgbClr val="7030A0"/>
                </a:solidFill>
              </a:rPr>
              <a:t>2.Chemical transformation.</a:t>
            </a:r>
          </a:p>
          <a:p>
            <a:pPr algn="l" rtl="0"/>
            <a:r>
              <a:rPr lang="en-US" dirty="0"/>
              <a:t>Less efficient than electroporation.</a:t>
            </a:r>
            <a:endParaRPr lang="ar-SA" dirty="0"/>
          </a:p>
        </p:txBody>
      </p:sp>
      <p:sp>
        <p:nvSpPr>
          <p:cNvPr id="15" name="مستطيل 14"/>
          <p:cNvSpPr/>
          <p:nvPr/>
        </p:nvSpPr>
        <p:spPr>
          <a:xfrm>
            <a:off x="3316893" y="4472281"/>
            <a:ext cx="19989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7030A0"/>
                </a:solidFill>
              </a:rPr>
              <a:t>2.</a:t>
            </a:r>
            <a:r>
              <a:rPr lang="en-US" dirty="0"/>
              <a:t>Brief heat  shock </a:t>
            </a:r>
          </a:p>
          <a:p>
            <a:pPr algn="l" rtl="0"/>
            <a:r>
              <a:rPr lang="en-US" dirty="0"/>
              <a:t>to facilitate </a:t>
            </a:r>
          </a:p>
          <a:p>
            <a:pPr algn="l" rtl="0"/>
            <a:r>
              <a:rPr lang="en-US" dirty="0"/>
              <a:t>The DNA up take.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00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682463" y="2428241"/>
            <a:ext cx="3561103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800" b="1" dirty="0">
                <a:ln w="10160">
                  <a:noFill/>
                  <a:prstDash val="solid"/>
                </a:ln>
                <a:solidFill>
                  <a:srgbClr val="7030A0"/>
                </a:solidFill>
              </a:rPr>
              <a:t>Practical part</a:t>
            </a:r>
            <a:endParaRPr lang="ar-SA" sz="4800" b="1" dirty="0">
              <a:ln w="10160">
                <a:noFill/>
                <a:prstDash val="solid"/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646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7866" y="902253"/>
            <a:ext cx="93844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Competent Cells </a:t>
            </a:r>
            <a:r>
              <a:rPr lang="en-US" b="1" dirty="0">
                <a:solidFill>
                  <a:srgbClr val="7030A0"/>
                </a:solidFill>
              </a:rPr>
              <a:t>formation</a:t>
            </a:r>
            <a:r>
              <a:rPr lang="en-US" sz="2000" b="1" dirty="0">
                <a:solidFill>
                  <a:srgbClr val="7030A0"/>
                </a:solidFill>
              </a:rPr>
              <a:t> and transformation of competent Cells with plasmid DNA</a:t>
            </a:r>
            <a:endParaRPr lang="ar-SA" sz="2000" b="1" dirty="0">
              <a:solidFill>
                <a:srgbClr val="7030A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63156" y="1656522"/>
            <a:ext cx="865555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7030A0"/>
                </a:solidFill>
              </a:rPr>
              <a:t>Principle of the experiment: </a:t>
            </a:r>
            <a:r>
              <a:rPr lang="en-US" dirty="0">
                <a:solidFill>
                  <a:srgbClr val="7030A0"/>
                </a:solidFill>
              </a:rPr>
              <a:t>“ chemical transformation method “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Cells are incubated in CaCl2  solution that help  the cells to take up the DNA plasmid by increasing the bacterial cell s membranes  permeability [renders them competent to take up DNA], then applying  brief  heat shock will  facilitate the DNA up take.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Note: the transformed cells are then grown in  LB agar plate containing appropriate antibiotic to be able to count the transformed colonies only , “which they are colonies  containing  transformed cells -containing  the DNA plasmid-” , each colony on an antibiotic plate presents a single transformation event.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-Then calculations of  the transformation efficiency  will be done.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506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مستدير الزوايا 3"/>
          <p:cNvSpPr/>
          <p:nvPr/>
        </p:nvSpPr>
        <p:spPr>
          <a:xfrm>
            <a:off x="1027925" y="2680690"/>
            <a:ext cx="2061500" cy="1162440"/>
          </a:xfrm>
          <a:prstGeom prst="roundRect">
            <a:avLst/>
          </a:prstGeom>
          <a:ln w="76200" cmpd="dbl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783" y="2769404"/>
            <a:ext cx="1136718" cy="82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188" y="2618242"/>
            <a:ext cx="2226707" cy="134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رابط كسهم مستقيم 5"/>
          <p:cNvCxnSpPr/>
          <p:nvPr/>
        </p:nvCxnSpPr>
        <p:spPr>
          <a:xfrm>
            <a:off x="3452265" y="3163939"/>
            <a:ext cx="1296144" cy="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ربع نص 6"/>
          <p:cNvSpPr txBox="1"/>
          <p:nvPr/>
        </p:nvSpPr>
        <p:spPr>
          <a:xfrm>
            <a:off x="3344253" y="3271952"/>
            <a:ext cx="194421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solidFill>
                  <a:srgbClr val="7030A0"/>
                </a:solidFill>
              </a:rPr>
              <a:t>1.</a:t>
            </a:r>
            <a:r>
              <a:rPr lang="en-US" dirty="0"/>
              <a:t>CaCl2  treatment </a:t>
            </a:r>
          </a:p>
          <a:p>
            <a:pPr algn="l" rtl="0"/>
            <a:r>
              <a:rPr lang="en-US" dirty="0"/>
              <a:t>To </a:t>
            </a:r>
            <a:r>
              <a:rPr lang="en-US" dirty="0" err="1"/>
              <a:t>permeabilize</a:t>
            </a:r>
            <a:r>
              <a:rPr lang="en-US" dirty="0"/>
              <a:t> the bacterial cell membrane </a:t>
            </a:r>
            <a:endParaRPr lang="ar-SA" dirty="0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566" y="43545"/>
            <a:ext cx="1644362" cy="166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مربع نص 8"/>
          <p:cNvSpPr txBox="1"/>
          <p:nvPr/>
        </p:nvSpPr>
        <p:spPr>
          <a:xfrm>
            <a:off x="6307949" y="1862154"/>
            <a:ext cx="106150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Insertion</a:t>
            </a:r>
            <a:r>
              <a:rPr lang="en-US" sz="1350" dirty="0"/>
              <a:t> </a:t>
            </a:r>
            <a:endParaRPr lang="ar-SA" sz="1350" dirty="0"/>
          </a:p>
        </p:txBody>
      </p:sp>
      <p:cxnSp>
        <p:nvCxnSpPr>
          <p:cNvPr id="10" name="رابط كسهم مستقيم 9"/>
          <p:cNvCxnSpPr/>
          <p:nvPr/>
        </p:nvCxnSpPr>
        <p:spPr>
          <a:xfrm>
            <a:off x="6190784" y="1757940"/>
            <a:ext cx="117165" cy="630013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1" t="9404" r="14101" b="12678"/>
          <a:stretch/>
        </p:blipFill>
        <p:spPr bwMode="auto">
          <a:xfrm>
            <a:off x="6448596" y="4689610"/>
            <a:ext cx="1253843" cy="88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مربع نص 11"/>
          <p:cNvSpPr txBox="1"/>
          <p:nvPr/>
        </p:nvSpPr>
        <p:spPr>
          <a:xfrm>
            <a:off x="5983551" y="5578879"/>
            <a:ext cx="21839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Transformed bacteria</a:t>
            </a:r>
            <a:endParaRPr lang="ar-SA" dirty="0"/>
          </a:p>
        </p:txBody>
      </p:sp>
      <p:cxnSp>
        <p:nvCxnSpPr>
          <p:cNvPr id="13" name="رابط كسهم مستقيم 12"/>
          <p:cNvCxnSpPr>
            <a:cxnSpLocks/>
          </p:cNvCxnSpPr>
          <p:nvPr/>
        </p:nvCxnSpPr>
        <p:spPr>
          <a:xfrm>
            <a:off x="6694285" y="3967267"/>
            <a:ext cx="170341" cy="631919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ستطيل 14"/>
          <p:cNvSpPr/>
          <p:nvPr/>
        </p:nvSpPr>
        <p:spPr>
          <a:xfrm>
            <a:off x="3316893" y="4472281"/>
            <a:ext cx="19989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7030A0"/>
                </a:solidFill>
              </a:rPr>
              <a:t>2.</a:t>
            </a:r>
            <a:r>
              <a:rPr lang="en-US" dirty="0"/>
              <a:t>Brief heat  shock </a:t>
            </a:r>
          </a:p>
          <a:p>
            <a:pPr algn="l" rtl="0"/>
            <a:r>
              <a:rPr lang="en-US" dirty="0"/>
              <a:t>to facilitate </a:t>
            </a:r>
          </a:p>
          <a:p>
            <a:pPr algn="l" rtl="0"/>
            <a:r>
              <a:rPr lang="en-US" dirty="0"/>
              <a:t>The DNA up take. </a:t>
            </a:r>
            <a:endParaRPr lang="ar-SA" dirty="0"/>
          </a:p>
        </p:txBody>
      </p:sp>
      <p:sp>
        <p:nvSpPr>
          <p:cNvPr id="16" name="مستطيل 15"/>
          <p:cNvSpPr/>
          <p:nvPr/>
        </p:nvSpPr>
        <p:spPr>
          <a:xfrm>
            <a:off x="1246683" y="1409776"/>
            <a:ext cx="26986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endParaRPr lang="en-US" b="1" dirty="0">
              <a:solidFill>
                <a:schemeClr val="accent1"/>
              </a:solidFill>
            </a:endParaRPr>
          </a:p>
          <a:p>
            <a:pPr algn="l" rtl="0"/>
            <a:r>
              <a:rPr lang="en-US" b="1" dirty="0">
                <a:solidFill>
                  <a:srgbClr val="7030A0"/>
                </a:solidFill>
              </a:rPr>
              <a:t>[Chemical transformation]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1208854" y="1115532"/>
            <a:ext cx="2854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solidFill>
                  <a:srgbClr val="7030A0"/>
                </a:solidFill>
              </a:rPr>
              <a:t>Principle of the experiment:</a:t>
            </a:r>
            <a:endParaRPr lang="ar-SA" b="1" dirty="0">
              <a:solidFill>
                <a:srgbClr val="7030A0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7652334" y="2822580"/>
            <a:ext cx="137640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pPr algn="l" rtl="0"/>
            <a:r>
              <a:rPr lang="en-US" dirty="0"/>
              <a:t>Competent</a:t>
            </a:r>
          </a:p>
          <a:p>
            <a:pPr algn="l" rtl="0"/>
            <a:r>
              <a:rPr lang="en-US" dirty="0"/>
              <a:t>Bacterial cell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4250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439653" y="1471279"/>
            <a:ext cx="7439074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b="1" dirty="0">
                <a:solidFill>
                  <a:srgbClr val="7030A0"/>
                </a:solidFill>
              </a:rPr>
              <a:t>Objectives:</a:t>
            </a:r>
          </a:p>
          <a:p>
            <a:pPr algn="l" rtl="0">
              <a:lnSpc>
                <a:spcPct val="150000"/>
              </a:lnSpc>
            </a:pPr>
            <a:r>
              <a:rPr lang="en-US" sz="2000" dirty="0"/>
              <a:t>1-Insertion of foreign gene to the plasmid.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2-Anti-bacterial resistance gene.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3-Competent cell.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4-Transformation of bacterial cell.</a:t>
            </a:r>
          </a:p>
          <a:p>
            <a:pPr algn="l" rtl="0">
              <a:lnSpc>
                <a:spcPct val="150000"/>
              </a:lnSpc>
            </a:pPr>
            <a:r>
              <a:rPr lang="en-US" sz="2000" dirty="0"/>
              <a:t>5-Transformation efficiency.</a:t>
            </a: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3436026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810569" y="556591"/>
            <a:ext cx="71416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Transformation efficiency</a:t>
            </a:r>
            <a:r>
              <a:rPr lang="en-US" sz="2400" b="1" dirty="0"/>
              <a:t> </a:t>
            </a:r>
            <a:endParaRPr lang="ar-SA" sz="2400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810569" y="4146289"/>
            <a:ext cx="7618560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b="1" dirty="0">
                <a:solidFill>
                  <a:srgbClr val="7030A0"/>
                </a:solidFill>
              </a:rPr>
              <a:t>Transformation efficiency= </a:t>
            </a:r>
            <a:r>
              <a:rPr lang="en-US" u="sng" dirty="0"/>
              <a:t>total number of colonies on LB/Amp plate </a:t>
            </a:r>
            <a:r>
              <a:rPr lang="en-US" dirty="0"/>
              <a:t>   CFU/µg</a:t>
            </a:r>
            <a:endParaRPr lang="en-US" u="sng" dirty="0"/>
          </a:p>
          <a:p>
            <a:pPr algn="l" rtl="0"/>
            <a:r>
              <a:rPr lang="en-US" dirty="0"/>
              <a:t>                                                          amount of DNA plated [µg/ml]</a:t>
            </a:r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5934545" y="5640644"/>
            <a:ext cx="2768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solidFill>
                  <a:srgbClr val="7030A0"/>
                </a:solidFill>
              </a:rPr>
              <a:t>CFU: </a:t>
            </a:r>
            <a:r>
              <a:rPr lang="en-US" dirty="0"/>
              <a:t>colony –forming units.</a:t>
            </a:r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95696" y="1596163"/>
            <a:ext cx="90483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-</a:t>
            </a:r>
            <a:r>
              <a:rPr lang="en-US" b="1" dirty="0">
                <a:solidFill>
                  <a:srgbClr val="7030A0"/>
                </a:solidFill>
              </a:rPr>
              <a:t>Transformation efficiency,  </a:t>
            </a:r>
            <a:r>
              <a:rPr lang="en-US" dirty="0"/>
              <a:t>is a quantitative value that describes how effective you were at getting plasmid DNA into your </a:t>
            </a:r>
            <a:r>
              <a:rPr lang="en-US" i="1" dirty="0"/>
              <a:t>E. coli </a:t>
            </a:r>
            <a:r>
              <a:rPr lang="en-US" dirty="0"/>
              <a:t>bacteria. The number represents how many cells were transformed per microgram (</a:t>
            </a:r>
            <a:r>
              <a:rPr lang="en-US" dirty="0" err="1"/>
              <a:t>μg</a:t>
            </a:r>
            <a:r>
              <a:rPr lang="en-US" dirty="0"/>
              <a:t>) of plasmid DNA used. 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-This calculation requires two values: the number of cells that were successfully transformed and the amount of plasmid DNA used for the transformation.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17336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80151" y="2240869"/>
            <a:ext cx="5692673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350" b="1" dirty="0">
                <a:solidFill>
                  <a:srgbClr val="7030A0"/>
                </a:solidFill>
              </a:rPr>
              <a:t>Animation:</a:t>
            </a:r>
          </a:p>
          <a:p>
            <a:pPr algn="l" rtl="0"/>
            <a:r>
              <a:rPr lang="en-US" sz="1350" dirty="0">
                <a:solidFill>
                  <a:srgbClr val="7030A0"/>
                </a:solidFill>
                <a:hlinkClick r:id="rId4"/>
              </a:rPr>
              <a:t>http://www.dnai.org/b/index.html</a:t>
            </a:r>
            <a:endParaRPr lang="en-US" sz="1350" dirty="0">
              <a:solidFill>
                <a:srgbClr val="7030A0"/>
              </a:solidFill>
            </a:endParaRPr>
          </a:p>
          <a:p>
            <a:pPr algn="l" rtl="0"/>
            <a:endParaRPr lang="en-US" sz="1350" dirty="0">
              <a:solidFill>
                <a:srgbClr val="7030A0"/>
              </a:solidFill>
            </a:endParaRPr>
          </a:p>
          <a:p>
            <a:pPr algn="l" rtl="0"/>
            <a:r>
              <a:rPr lang="en-US" sz="1350" b="1" dirty="0">
                <a:solidFill>
                  <a:srgbClr val="7030A0"/>
                </a:solidFill>
              </a:rPr>
              <a:t>Principle of chemical transformation :</a:t>
            </a:r>
          </a:p>
          <a:p>
            <a:pPr algn="l" rtl="0"/>
            <a:endParaRPr lang="en-US" sz="1350" dirty="0">
              <a:solidFill>
                <a:srgbClr val="7030A0"/>
              </a:solidFill>
            </a:endParaRPr>
          </a:p>
          <a:p>
            <a:pPr algn="l" rtl="0"/>
            <a:r>
              <a:rPr lang="en-US" sz="1350" dirty="0">
                <a:solidFill>
                  <a:srgbClr val="7030A0"/>
                </a:solidFill>
                <a:hlinkClick r:id="rId5"/>
              </a:rPr>
              <a:t>http://www.dnalc.org/resources/animations/transformation2.html</a:t>
            </a:r>
            <a:endParaRPr lang="en-US" sz="1350" dirty="0">
              <a:solidFill>
                <a:srgbClr val="7030A0"/>
              </a:solidFill>
            </a:endParaRPr>
          </a:p>
          <a:p>
            <a:pPr algn="l" rtl="0"/>
            <a:endParaRPr lang="en-US" sz="1350" dirty="0">
              <a:solidFill>
                <a:srgbClr val="7030A0"/>
              </a:solidFill>
            </a:endParaRPr>
          </a:p>
          <a:p>
            <a:pPr algn="l" rtl="0"/>
            <a:r>
              <a:rPr lang="en-US" sz="1350" b="1" dirty="0">
                <a:solidFill>
                  <a:srgbClr val="7030A0"/>
                </a:solidFill>
              </a:rPr>
              <a:t>Mechanism of Recombination:</a:t>
            </a:r>
          </a:p>
          <a:p>
            <a:pPr algn="l" rtl="0"/>
            <a:endParaRPr lang="en-US" sz="1350" dirty="0">
              <a:solidFill>
                <a:srgbClr val="7030A0"/>
              </a:solidFill>
              <a:hlinkClick r:id="" action="ppaction://noaction"/>
            </a:endParaRPr>
          </a:p>
          <a:p>
            <a:pPr algn="l" rtl="0"/>
            <a:r>
              <a:rPr lang="en-US" sz="1350" dirty="0">
                <a:solidFill>
                  <a:srgbClr val="7030A0"/>
                </a:solidFill>
                <a:hlinkClick r:id="" action="ppaction://noaction"/>
              </a:rPr>
              <a:t>http://www.dnalc.org/resources/3d/20-mechanism-of-recombination.html</a:t>
            </a:r>
            <a:endParaRPr lang="en-US" sz="1350" dirty="0">
              <a:solidFill>
                <a:srgbClr val="7030A0"/>
              </a:solidFill>
            </a:endParaRPr>
          </a:p>
          <a:p>
            <a:pPr algn="l" rtl="0"/>
            <a:endParaRPr lang="en-US" sz="135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434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5" t="43966" r="22252" b="7974"/>
          <a:stretch/>
        </p:blipFill>
        <p:spPr bwMode="auto">
          <a:xfrm>
            <a:off x="2093843" y="162188"/>
            <a:ext cx="5433392" cy="6597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625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886473" y="364559"/>
            <a:ext cx="7047442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solidFill>
                  <a:srgbClr val="7030A0"/>
                </a:solidFill>
              </a:rPr>
              <a:t>DNA cloning involve: “cell based” </a:t>
            </a:r>
          </a:p>
          <a:p>
            <a:pPr algn="l" rtl="0"/>
            <a:endParaRPr lang="en-US" b="1" dirty="0"/>
          </a:p>
          <a:p>
            <a:pPr algn="l" rtl="0"/>
            <a:r>
              <a:rPr lang="en-US" b="1" dirty="0">
                <a:solidFill>
                  <a:srgbClr val="7030A0"/>
                </a:solidFill>
              </a:rPr>
              <a:t>1.</a:t>
            </a:r>
            <a:r>
              <a:rPr lang="en-US" dirty="0"/>
              <a:t>Insertion of DNA fragments  in to a cloning vector ”e.g. plasmid”.</a:t>
            </a:r>
          </a:p>
          <a:p>
            <a:pPr algn="l" rtl="0"/>
            <a:endParaRPr lang="en-US" b="1" dirty="0"/>
          </a:p>
          <a:p>
            <a:pPr algn="l" rtl="0"/>
            <a:r>
              <a:rPr lang="en-US" b="1" dirty="0">
                <a:solidFill>
                  <a:srgbClr val="7030A0"/>
                </a:solidFill>
              </a:rPr>
              <a:t>2.</a:t>
            </a:r>
            <a:r>
              <a:rPr lang="en-US" dirty="0"/>
              <a:t>Introducing a vector in to bacterial cells ” the host”.</a:t>
            </a:r>
          </a:p>
          <a:p>
            <a:pPr algn="l" rtl="0"/>
            <a:endParaRPr lang="en-US" b="1" dirty="0"/>
          </a:p>
          <a:p>
            <a:pPr algn="l" rtl="0"/>
            <a:r>
              <a:rPr lang="en-US" b="1" dirty="0">
                <a:solidFill>
                  <a:srgbClr val="7030A0"/>
                </a:solidFill>
              </a:rPr>
              <a:t>3.</a:t>
            </a:r>
            <a:r>
              <a:rPr lang="en-US" dirty="0"/>
              <a:t>Amplifying  the vector  DNA  using bacterial DNA replication machinery.</a:t>
            </a:r>
          </a:p>
          <a:p>
            <a:pPr algn="l" rtl="0"/>
            <a:endParaRPr lang="en-US" dirty="0"/>
          </a:p>
          <a:p>
            <a:pPr algn="l" rtl="0"/>
            <a:endParaRPr lang="en-US" b="1" dirty="0"/>
          </a:p>
          <a:p>
            <a:pPr algn="l" rtl="0"/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889" y="2760836"/>
            <a:ext cx="5029076" cy="89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117528" y="2841411"/>
            <a:ext cx="551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1</a:t>
            </a:r>
            <a:endParaRPr lang="ar-SA" sz="2400" dirty="0">
              <a:solidFill>
                <a:srgbClr val="7030A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753772" y="3563413"/>
            <a:ext cx="2518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DNA fragment</a:t>
            </a:r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4585736" y="3564267"/>
            <a:ext cx="2476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cloning vector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2126995" y="4049438"/>
            <a:ext cx="551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2</a:t>
            </a:r>
            <a:endParaRPr lang="ar-SA" sz="2400" dirty="0">
              <a:solidFill>
                <a:srgbClr val="7030A0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443" y="3877187"/>
            <a:ext cx="5504171" cy="100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ربع نص 9"/>
          <p:cNvSpPr txBox="1"/>
          <p:nvPr/>
        </p:nvSpPr>
        <p:spPr>
          <a:xfrm>
            <a:off x="2327363" y="4814692"/>
            <a:ext cx="3089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Recombinant DNA</a:t>
            </a:r>
            <a:endParaRPr lang="ar-SA" dirty="0"/>
          </a:p>
        </p:txBody>
      </p:sp>
      <p:sp>
        <p:nvSpPr>
          <p:cNvPr id="11" name="مستطيل 10"/>
          <p:cNvSpPr/>
          <p:nvPr/>
        </p:nvSpPr>
        <p:spPr>
          <a:xfrm>
            <a:off x="4777838" y="4844828"/>
            <a:ext cx="1556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host</a:t>
            </a:r>
            <a:endParaRPr lang="ar-SA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12536" r="14490" b="13473"/>
          <a:stretch/>
        </p:blipFill>
        <p:spPr bwMode="auto">
          <a:xfrm>
            <a:off x="5358897" y="5630727"/>
            <a:ext cx="735287" cy="52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12536" r="14490" b="13473"/>
          <a:stretch/>
        </p:blipFill>
        <p:spPr bwMode="auto">
          <a:xfrm>
            <a:off x="4698546" y="5605167"/>
            <a:ext cx="735287" cy="52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12536" r="14490" b="13473"/>
          <a:stretch/>
        </p:blipFill>
        <p:spPr bwMode="auto">
          <a:xfrm>
            <a:off x="3481656" y="5544751"/>
            <a:ext cx="735287" cy="52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12536" r="14490" b="13473"/>
          <a:stretch/>
        </p:blipFill>
        <p:spPr bwMode="auto">
          <a:xfrm>
            <a:off x="4698546" y="5930792"/>
            <a:ext cx="735287" cy="52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12536" r="14490" b="13473"/>
          <a:stretch/>
        </p:blipFill>
        <p:spPr bwMode="auto">
          <a:xfrm>
            <a:off x="4042551" y="5542970"/>
            <a:ext cx="735287" cy="52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12536" r="14490" b="13473"/>
          <a:stretch/>
        </p:blipFill>
        <p:spPr bwMode="auto">
          <a:xfrm>
            <a:off x="4135613" y="5927067"/>
            <a:ext cx="735287" cy="52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مستطيل 17"/>
          <p:cNvSpPr/>
          <p:nvPr/>
        </p:nvSpPr>
        <p:spPr>
          <a:xfrm>
            <a:off x="2126994" y="5444028"/>
            <a:ext cx="551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3</a:t>
            </a:r>
            <a:endParaRPr lang="ar-SA" sz="2400" dirty="0">
              <a:solidFill>
                <a:srgbClr val="7030A0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6278666" y="3552506"/>
            <a:ext cx="3089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Recombinant DNA</a:t>
            </a:r>
            <a:endParaRPr lang="ar-SA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6564359" y="4877472"/>
            <a:ext cx="354251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/>
              <a:t>Transformed bacteria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00718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0" y="147202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7030A0"/>
                </a:solidFill>
              </a:rPr>
              <a:t>What is cloning vector?</a:t>
            </a:r>
          </a:p>
          <a:p>
            <a:pPr algn="l" rtl="0"/>
            <a:endParaRPr lang="en-US" b="1" dirty="0"/>
          </a:p>
          <a:p>
            <a:pPr algn="l" rtl="0"/>
            <a:r>
              <a:rPr lang="en-US" dirty="0"/>
              <a:t>A DNA molecule that carries foreign DNA into a host cell, replicates inside a bacterial cell and produces many copies of itself and the foreign DNA.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>
                <a:solidFill>
                  <a:srgbClr val="7030A0"/>
                </a:solidFill>
              </a:rPr>
              <a:t>They must be:</a:t>
            </a:r>
          </a:p>
          <a:p>
            <a:pPr marL="257168" indent="-257168" algn="l" rtl="0">
              <a:buAutoNum type="arabicPeriod"/>
            </a:pPr>
            <a:r>
              <a:rPr lang="en-US" dirty="0"/>
              <a:t>capable of independent replication within the host cells (</a:t>
            </a:r>
            <a:r>
              <a:rPr lang="en-US" dirty="0" err="1"/>
              <a:t>e.g</a:t>
            </a:r>
            <a:r>
              <a:rPr lang="en-US" dirty="0"/>
              <a:t> bacteria) .</a:t>
            </a:r>
          </a:p>
          <a:p>
            <a:pPr marL="257168" indent="-257168" algn="l" rtl="0">
              <a:buAutoNum type="arabicPeriod"/>
            </a:pPr>
            <a:r>
              <a:rPr lang="en-US" dirty="0"/>
              <a:t>they most contain at least one specific nucleotide sequence recognized</a:t>
            </a:r>
          </a:p>
          <a:p>
            <a:pPr algn="l" rtl="0"/>
            <a:r>
              <a:rPr lang="en-US" dirty="0"/>
              <a:t> by a restriction endonuclease.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195360" y="3594933"/>
            <a:ext cx="8365544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/>
              <a:t>Tow major types of  cloning vector can be found in bacterial cells they are: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-plasmid.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-bacteriophages.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53029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9" t="12021" r="14127" b="13585"/>
          <a:stretch/>
        </p:blipFill>
        <p:spPr>
          <a:xfrm>
            <a:off x="0" y="670862"/>
            <a:ext cx="9144000" cy="519564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4" name="مربع نص 3"/>
          <p:cNvSpPr txBox="1"/>
          <p:nvPr/>
        </p:nvSpPr>
        <p:spPr>
          <a:xfrm>
            <a:off x="132522" y="2853184"/>
            <a:ext cx="21866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sz="1200" dirty="0"/>
              <a:t>Anti-bacterial resistance gene.</a:t>
            </a:r>
          </a:p>
          <a:p>
            <a:pPr algn="l" rtl="0"/>
            <a:r>
              <a:rPr lang="en-US" sz="1200" dirty="0" err="1"/>
              <a:t>e.g</a:t>
            </a:r>
            <a:r>
              <a:rPr lang="en-US" sz="1200" dirty="0"/>
              <a:t>: ampicillin resistance gene.</a:t>
            </a:r>
            <a:endParaRPr lang="ar-SA" sz="12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1808159" y="1104364"/>
            <a:ext cx="1804865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50" dirty="0"/>
              <a:t>Origin of replication</a:t>
            </a:r>
            <a:endParaRPr lang="ar-SA" sz="105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1120721" y="6162196"/>
            <a:ext cx="704840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/>
              <a:t>Generally plasmid vectors  should contain three important parts.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3210714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047798" y="6090185"/>
            <a:ext cx="704840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Generally plasmid vectors  should contain three important parts.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34" y="477078"/>
            <a:ext cx="8429653" cy="539686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رابط كسهم مستقيم 5"/>
          <p:cNvCxnSpPr/>
          <p:nvPr/>
        </p:nvCxnSpPr>
        <p:spPr>
          <a:xfrm flipH="1">
            <a:off x="5708257" y="1430071"/>
            <a:ext cx="270030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6462854" y="2336524"/>
            <a:ext cx="270030" cy="1080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 flipV="1">
            <a:off x="6290190" y="4590914"/>
            <a:ext cx="270030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ربع نص 8"/>
          <p:cNvSpPr txBox="1"/>
          <p:nvPr/>
        </p:nvSpPr>
        <p:spPr>
          <a:xfrm>
            <a:off x="6462854" y="710451"/>
            <a:ext cx="2279663" cy="5078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1350" b="1" dirty="0">
                <a:solidFill>
                  <a:srgbClr val="FF0000"/>
                </a:solidFill>
              </a:rPr>
              <a:t>At least one </a:t>
            </a:r>
          </a:p>
          <a:p>
            <a:r>
              <a:rPr lang="en-US" sz="1350" b="1" dirty="0">
                <a:solidFill>
                  <a:srgbClr val="FF0000"/>
                </a:solidFill>
              </a:rPr>
              <a:t>R.E  recognition sites </a:t>
            </a:r>
            <a:endParaRPr lang="ar-SA" sz="1350" b="1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919115" y="1232146"/>
            <a:ext cx="874431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500" b="1" dirty="0">
                <a:solidFill>
                  <a:srgbClr val="FF0000"/>
                </a:solidFill>
              </a:rPr>
              <a:t>EcoR1</a:t>
            </a:r>
            <a:endParaRPr lang="ar-SA" sz="1500" b="1" dirty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6780627" y="2036443"/>
            <a:ext cx="756223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</a:rPr>
              <a:t>Bam H1</a:t>
            </a:r>
            <a:endParaRPr lang="ar-SA" sz="1500" b="1" dirty="0">
              <a:solidFill>
                <a:srgbClr val="FF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6462854" y="4722881"/>
            <a:ext cx="755336" cy="3231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</a:rPr>
              <a:t>Hind III</a:t>
            </a:r>
            <a:endParaRPr lang="ar-SA" sz="1500" b="1" dirty="0">
              <a:solidFill>
                <a:srgbClr val="FF000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87709" y="3748051"/>
            <a:ext cx="24302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00B0F0"/>
                </a:solidFill>
              </a:rPr>
              <a:t>e.g</a:t>
            </a:r>
            <a:r>
              <a:rPr lang="en-US" sz="1400" b="1" dirty="0">
                <a:solidFill>
                  <a:srgbClr val="00B0F0"/>
                </a:solidFill>
              </a:rPr>
              <a:t>: ampicillin resistance gene</a:t>
            </a:r>
            <a:endParaRPr lang="ar-SA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731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48814" y="155731"/>
            <a:ext cx="8749411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solidFill>
                  <a:srgbClr val="7030A0"/>
                </a:solidFill>
              </a:rPr>
              <a:t>Restriction endonucleases Enzymes[R.E]: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-Are </a:t>
            </a:r>
            <a:r>
              <a:rPr lang="en-US" b="1" dirty="0">
                <a:solidFill>
                  <a:srgbClr val="7030A0"/>
                </a:solidFill>
              </a:rPr>
              <a:t>DNA-cutting enzymes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found in bacteria (and harvested from them for use).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-Because they cut </a:t>
            </a:r>
            <a:r>
              <a:rPr lang="en-US" u="sng" dirty="0"/>
              <a:t>within </a:t>
            </a:r>
            <a:r>
              <a:rPr lang="en-US" dirty="0"/>
              <a:t>the molecule, they are often called </a:t>
            </a:r>
            <a:r>
              <a:rPr lang="en-US" b="1" dirty="0"/>
              <a:t>restriction endonucleases</a:t>
            </a:r>
            <a:r>
              <a:rPr lang="en-US" dirty="0"/>
              <a:t>.</a:t>
            </a:r>
          </a:p>
          <a:p>
            <a:pPr algn="l" rtl="0"/>
            <a:endParaRPr lang="en-US" dirty="0"/>
          </a:p>
          <a:p>
            <a:pPr algn="l" rtl="0"/>
            <a:endParaRPr lang="ar-S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0" t="35246" r="30989" b="14755"/>
          <a:stretch/>
        </p:blipFill>
        <p:spPr bwMode="auto">
          <a:xfrm>
            <a:off x="2094444" y="2057399"/>
            <a:ext cx="5088233" cy="3673161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3236312" y="5922243"/>
            <a:ext cx="27744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Restriction Enzyme, </a:t>
            </a:r>
            <a:r>
              <a:rPr lang="en-US" sz="1600" dirty="0" err="1"/>
              <a:t>e.g</a:t>
            </a:r>
            <a:r>
              <a:rPr lang="en-US" sz="1600" dirty="0"/>
              <a:t>: </a:t>
            </a:r>
            <a:r>
              <a:rPr lang="en-US" sz="1600" i="1" dirty="0"/>
              <a:t>Eco</a:t>
            </a:r>
            <a:r>
              <a:rPr lang="en-US" sz="1600" dirty="0"/>
              <a:t>R1 </a:t>
            </a:r>
            <a:endParaRPr lang="ar-SA" sz="1600" dirty="0"/>
          </a:p>
        </p:txBody>
      </p:sp>
    </p:spTree>
    <p:extLst>
      <p:ext uri="{BB962C8B-B14F-4D97-AF65-F5344CB8AC3E}">
        <p14:creationId xmlns:p14="http://schemas.microsoft.com/office/powerpoint/2010/main" val="637341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912" y="2954496"/>
            <a:ext cx="2889312" cy="1506926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4" name="Picture 6" descr="https://downhousesoftware.files.wordpress.com/2014/04/screen-shot-2014-04-18-at-10-46-36-p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1" y="2228850"/>
            <a:ext cx="5867258" cy="337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210495" y="421928"/>
            <a:ext cx="1354858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Example:</a:t>
            </a:r>
          </a:p>
          <a:p>
            <a:endParaRPr lang="en-US" sz="2400" b="1" dirty="0">
              <a:solidFill>
                <a:srgbClr val="7030A0"/>
              </a:solidFill>
            </a:endParaRPr>
          </a:p>
          <a:p>
            <a:r>
              <a:rPr lang="en-US" sz="2400" b="1" dirty="0" err="1">
                <a:solidFill>
                  <a:srgbClr val="7030A0"/>
                </a:solidFill>
              </a:rPr>
              <a:t>EcoR</a:t>
            </a:r>
            <a:r>
              <a:rPr lang="en-US" sz="2400" b="1" dirty="0">
                <a:solidFill>
                  <a:srgbClr val="7030A0"/>
                </a:solidFill>
              </a:rPr>
              <a:t> I </a:t>
            </a:r>
            <a:endParaRPr lang="ar-S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946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95696" y="1224547"/>
            <a:ext cx="90483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7030A0"/>
                </a:solidFill>
              </a:rPr>
              <a:t>DNA ligase:</a:t>
            </a:r>
          </a:p>
          <a:p>
            <a:pPr algn="l" rtl="0"/>
            <a:r>
              <a:rPr lang="en-US" sz="2000" dirty="0"/>
              <a:t>is a specific type of enzyme, that facilitates the joining of DNA strands together by catalyzing the formation of a phosphodiester bond. </a:t>
            </a:r>
            <a:endParaRPr lang="ar-SA" sz="20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2969333" y="3786767"/>
            <a:ext cx="3602124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350" dirty="0">
                <a:hlinkClick r:id="rId4"/>
              </a:rPr>
              <a:t>https://www.youtube.com/watch?v=8rXizmLjegI</a:t>
            </a:r>
            <a:endParaRPr lang="en-US" sz="1350" dirty="0"/>
          </a:p>
          <a:p>
            <a:pPr algn="ctr" rtl="0"/>
            <a:endParaRPr lang="ar-SA" sz="1350" dirty="0"/>
          </a:p>
        </p:txBody>
      </p:sp>
    </p:spTree>
    <p:extLst>
      <p:ext uri="{BB962C8B-B14F-4D97-AF65-F5344CB8AC3E}">
        <p14:creationId xmlns:p14="http://schemas.microsoft.com/office/powerpoint/2010/main" val="331653956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948</TotalTime>
  <Words>953</Words>
  <Application>Microsoft Office PowerPoint</Application>
  <PresentationFormat>عرض على الشاشة (4:3)</PresentationFormat>
  <Paragraphs>165</Paragraphs>
  <Slides>22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ls s</dc:creator>
  <cp:lastModifiedBy>لينة</cp:lastModifiedBy>
  <cp:revision>23</cp:revision>
  <dcterms:created xsi:type="dcterms:W3CDTF">2016-10-01T18:13:40Z</dcterms:created>
  <dcterms:modified xsi:type="dcterms:W3CDTF">2017-10-10T17:20:10Z</dcterms:modified>
</cp:coreProperties>
</file>