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handoutMasterIdLst>
    <p:handoutMasterId r:id="rId52"/>
  </p:handoutMasterIdLst>
  <p:sldIdLst>
    <p:sldId id="466" r:id="rId2"/>
    <p:sldId id="532" r:id="rId3"/>
    <p:sldId id="467" r:id="rId4"/>
    <p:sldId id="469" r:id="rId5"/>
    <p:sldId id="470" r:id="rId6"/>
    <p:sldId id="468" r:id="rId7"/>
    <p:sldId id="322" r:id="rId8"/>
    <p:sldId id="324" r:id="rId9"/>
    <p:sldId id="325" r:id="rId10"/>
    <p:sldId id="533" r:id="rId11"/>
    <p:sldId id="471" r:id="rId12"/>
    <p:sldId id="472" r:id="rId13"/>
    <p:sldId id="474" r:id="rId14"/>
    <p:sldId id="473" r:id="rId15"/>
    <p:sldId id="476" r:id="rId16"/>
    <p:sldId id="475" r:id="rId17"/>
    <p:sldId id="326" r:id="rId18"/>
    <p:sldId id="327" r:id="rId19"/>
    <p:sldId id="328" r:id="rId20"/>
    <p:sldId id="329"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62" r:id="rId37"/>
    <p:sldId id="549" r:id="rId38"/>
    <p:sldId id="550" r:id="rId39"/>
    <p:sldId id="553" r:id="rId40"/>
    <p:sldId id="551" r:id="rId41"/>
    <p:sldId id="552" r:id="rId42"/>
    <p:sldId id="554" r:id="rId43"/>
    <p:sldId id="555" r:id="rId44"/>
    <p:sldId id="556" r:id="rId45"/>
    <p:sldId id="557" r:id="rId46"/>
    <p:sldId id="558" r:id="rId47"/>
    <p:sldId id="559" r:id="rId48"/>
    <p:sldId id="560" r:id="rId49"/>
    <p:sldId id="5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857" autoAdjust="0"/>
  </p:normalViewPr>
  <p:slideViewPr>
    <p:cSldViewPr snapToGrid="0">
      <p:cViewPr varScale="1">
        <p:scale>
          <a:sx n="111" d="100"/>
          <a:sy n="111" d="100"/>
        </p:scale>
        <p:origin x="-306" y="-84"/>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7776"/>
    </p:cViewPr>
  </p:sorter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3E5FD-85BA-4142-8457-6DAA616A32BC}" type="datetimeFigureOut">
              <a:rPr lang="en-US" smtClean="0"/>
              <a:t>19/2/2017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2AECBC-57D4-4EBB-9183-63F22A481AB7}" type="slidenum">
              <a:rPr lang="en-US" smtClean="0"/>
              <a:t>‹#›</a:t>
            </a:fld>
            <a:endParaRPr lang="en-US"/>
          </a:p>
        </p:txBody>
      </p:sp>
    </p:spTree>
    <p:extLst>
      <p:ext uri="{BB962C8B-B14F-4D97-AF65-F5344CB8AC3E}">
        <p14:creationId xmlns:p14="http://schemas.microsoft.com/office/powerpoint/2010/main" val="36107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619D-1965-48CE-BD9B-F7DC33C82029}" type="datetimeFigureOut">
              <a:rPr lang="en-US" smtClean="0"/>
              <a:pPr/>
              <a:t>19/2/2017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38CD-7C26-4363-83AB-BDAD5204E26F}" type="slidenum">
              <a:rPr lang="en-US" smtClean="0"/>
              <a:pPr/>
              <a:t>‹#›</a:t>
            </a:fld>
            <a:endParaRPr lang="en-US"/>
          </a:p>
        </p:txBody>
      </p:sp>
    </p:spTree>
    <p:extLst>
      <p:ext uri="{BB962C8B-B14F-4D97-AF65-F5344CB8AC3E}">
        <p14:creationId xmlns:p14="http://schemas.microsoft.com/office/powerpoint/2010/main" val="75932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http://www.aps.anl.gov/APS_Engineering_Support_Division/Design_and_Drafting/DDStandards/fig6_7.gif</a:t>
            </a:r>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a:t>
            </a:fld>
            <a:endParaRPr lang="en-US"/>
          </a:p>
        </p:txBody>
      </p:sp>
    </p:spTree>
    <p:extLst>
      <p:ext uri="{BB962C8B-B14F-4D97-AF65-F5344CB8AC3E}">
        <p14:creationId xmlns:p14="http://schemas.microsoft.com/office/powerpoint/2010/main" val="423840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http://www.engineersedge.com/international_tol.htm</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32</a:t>
            </a:fld>
            <a:endParaRPr lang="en-US"/>
          </a:p>
        </p:txBody>
      </p:sp>
    </p:spTree>
    <p:extLst>
      <p:ext uri="{BB962C8B-B14F-4D97-AF65-F5344CB8AC3E}">
        <p14:creationId xmlns:p14="http://schemas.microsoft.com/office/powerpoint/2010/main" val="6869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35</a:t>
            </a:fld>
            <a:endParaRPr lang="en-US"/>
          </a:p>
        </p:txBody>
      </p:sp>
    </p:spTree>
    <p:extLst>
      <p:ext uri="{BB962C8B-B14F-4D97-AF65-F5344CB8AC3E}">
        <p14:creationId xmlns:p14="http://schemas.microsoft.com/office/powerpoint/2010/main" val="127706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http://1.bp.blogspot.com/-Zlby12pLAZc/UisvodOHVXI/AAAAAAAABKo/DZnca8DDfdE/s1600/Slide3.PNG</a:t>
            </a:r>
          </a:p>
          <a:p>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36</a:t>
            </a:fld>
            <a:endParaRPr lang="en-US"/>
          </a:p>
        </p:txBody>
      </p:sp>
    </p:spTree>
    <p:extLst>
      <p:ext uri="{BB962C8B-B14F-4D97-AF65-F5344CB8AC3E}">
        <p14:creationId xmlns:p14="http://schemas.microsoft.com/office/powerpoint/2010/main" val="279373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both hole and the shaft only unilateral tolerances are selected </a:t>
            </a:r>
            <a:r>
              <a:rPr lang="en-US" baseline="0" dirty="0" err="1" smtClean="0"/>
              <a:t>bcz</a:t>
            </a:r>
            <a:r>
              <a:rPr lang="en-US" baseline="0" dirty="0" smtClean="0"/>
              <a:t> these are presented as basic hole and shaft for which lower and upper deviation respectively are zero.</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37</a:t>
            </a:fld>
            <a:endParaRPr lang="en-US"/>
          </a:p>
        </p:txBody>
      </p:sp>
    </p:spTree>
    <p:extLst>
      <p:ext uri="{BB962C8B-B14F-4D97-AF65-F5344CB8AC3E}">
        <p14:creationId xmlns:p14="http://schemas.microsoft.com/office/powerpoint/2010/main" val="397976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b="1" u="sng" dirty="0" smtClean="0"/>
              <a:t>ISO Method to Determine Tolerance</a:t>
            </a:r>
          </a:p>
          <a:p>
            <a:pPr marL="609600" indent="-609600">
              <a:buFont typeface="Monotype Sorts" pitchFamily="2" charset="2"/>
              <a:buNone/>
            </a:pPr>
            <a:r>
              <a:rPr lang="en-US" altLang="en-US" b="1" dirty="0" smtClean="0"/>
              <a:t>Procedure</a:t>
            </a:r>
          </a:p>
          <a:p>
            <a:pPr marL="609600" indent="-609600">
              <a:buFont typeface="Monotype Sorts" pitchFamily="2" charset="2"/>
              <a:buAutoNum type="arabicPeriod"/>
            </a:pPr>
            <a:r>
              <a:rPr lang="en-US" altLang="en-US" dirty="0" smtClean="0">
                <a:latin typeface="Arial" charset="0"/>
                <a:cs typeface="Arial" charset="0"/>
              </a:rPr>
              <a:t>Basic size selection</a:t>
            </a:r>
          </a:p>
          <a:p>
            <a:pPr marL="609600" indent="-609600">
              <a:buFont typeface="Monotype Sorts" pitchFamily="2" charset="2"/>
              <a:buAutoNum type="arabicPeriod"/>
            </a:pPr>
            <a:r>
              <a:rPr lang="en-US" altLang="en-US" dirty="0" smtClean="0">
                <a:latin typeface="Arial" charset="0"/>
                <a:cs typeface="Arial" charset="0"/>
              </a:rPr>
              <a:t>Determine the preferred fit</a:t>
            </a:r>
          </a:p>
          <a:p>
            <a:pPr marL="609600" indent="-609600">
              <a:buFont typeface="Monotype Sorts" pitchFamily="2" charset="2"/>
              <a:buAutoNum type="arabicPeriod"/>
            </a:pPr>
            <a:r>
              <a:rPr lang="en-US" altLang="en-US" dirty="0" smtClean="0">
                <a:latin typeface="Arial" charset="0"/>
                <a:cs typeface="Arial" charset="0"/>
              </a:rPr>
              <a:t>International Grade</a:t>
            </a:r>
          </a:p>
          <a:p>
            <a:pPr marL="609600" indent="-609600">
              <a:buFont typeface="Monotype Sorts" pitchFamily="2" charset="2"/>
              <a:buAutoNum type="arabicPeriod"/>
            </a:pPr>
            <a:r>
              <a:rPr lang="en-US" altLang="en-US" dirty="0" smtClean="0">
                <a:latin typeface="Arial" charset="0"/>
                <a:cs typeface="Arial" charset="0"/>
              </a:rPr>
              <a:t>Determine tolerances</a:t>
            </a:r>
          </a:p>
          <a:p>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38</a:t>
            </a:fld>
            <a:endParaRPr lang="en-US"/>
          </a:p>
        </p:txBody>
      </p:sp>
    </p:spTree>
    <p:extLst>
      <p:ext uri="{BB962C8B-B14F-4D97-AF65-F5344CB8AC3E}">
        <p14:creationId xmlns:p14="http://schemas.microsoft.com/office/powerpoint/2010/main" val="40327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books.google.com.sa/books?id=iwcMo9neBRMC&amp;pg=PA144&amp;lpg=PA144&amp;dq=fundamental+deviation+selection+fits&amp;source=bl&amp;ots=67sTVnD757&amp;sig=rR2GRTtSKmuvsYzCwapuA5_9LGM&amp;hl=en&amp;sa=X&amp;redir_esc=y#v=onepage&amp;q=fundamental%20deviation%20selection%20fits&amp;f=false</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39</a:t>
            </a:fld>
            <a:endParaRPr lang="en-US"/>
          </a:p>
        </p:txBody>
      </p:sp>
    </p:spTree>
    <p:extLst>
      <p:ext uri="{BB962C8B-B14F-4D97-AF65-F5344CB8AC3E}">
        <p14:creationId xmlns:p14="http://schemas.microsoft.com/office/powerpoint/2010/main" val="88930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http://www.moorepants.info/jkm/courses/eng4/lectures/lecture14.html#slide-17</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40</a:t>
            </a:fld>
            <a:endParaRPr lang="en-US"/>
          </a:p>
        </p:txBody>
      </p:sp>
    </p:spTree>
    <p:extLst>
      <p:ext uri="{BB962C8B-B14F-4D97-AF65-F5344CB8AC3E}">
        <p14:creationId xmlns:p14="http://schemas.microsoft.com/office/powerpoint/2010/main" val="329109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http://www.moorepants.info/jkm/courses/eng4/lectures/lecture14.html#slide-17</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41</a:t>
            </a:fld>
            <a:endParaRPr lang="en-US"/>
          </a:p>
        </p:txBody>
      </p:sp>
    </p:spTree>
    <p:extLst>
      <p:ext uri="{BB962C8B-B14F-4D97-AF65-F5344CB8AC3E}">
        <p14:creationId xmlns:p14="http://schemas.microsoft.com/office/powerpoint/2010/main" val="259973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42</a:t>
            </a:fld>
            <a:endParaRPr lang="en-US"/>
          </a:p>
        </p:txBody>
      </p:sp>
    </p:spTree>
    <p:extLst>
      <p:ext uri="{BB962C8B-B14F-4D97-AF65-F5344CB8AC3E}">
        <p14:creationId xmlns:p14="http://schemas.microsoft.com/office/powerpoint/2010/main" val="117229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43</a:t>
            </a:fld>
            <a:endParaRPr lang="en-US"/>
          </a:p>
        </p:txBody>
      </p:sp>
    </p:spTree>
    <p:extLst>
      <p:ext uri="{BB962C8B-B14F-4D97-AF65-F5344CB8AC3E}">
        <p14:creationId xmlns:p14="http://schemas.microsoft.com/office/powerpoint/2010/main" val="429162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http://homepages.cae.wisc.edu/~me232/tolerance_info/limits_fits.pdf (design size VS basic</a:t>
            </a:r>
            <a:r>
              <a:rPr lang="en-US" baseline="0" dirty="0" smtClean="0"/>
              <a:t> size</a:t>
            </a:r>
            <a:r>
              <a:rPr lang="en-US" dirty="0" smtClean="0"/>
              <a:t>)</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8</a:t>
            </a:fld>
            <a:endParaRPr lang="en-US"/>
          </a:p>
        </p:txBody>
      </p:sp>
    </p:spTree>
    <p:extLst>
      <p:ext uri="{BB962C8B-B14F-4D97-AF65-F5344CB8AC3E}">
        <p14:creationId xmlns:p14="http://schemas.microsoft.com/office/powerpoint/2010/main" val="228119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44</a:t>
            </a:fld>
            <a:endParaRPr lang="en-US"/>
          </a:p>
        </p:txBody>
      </p:sp>
    </p:spTree>
    <p:extLst>
      <p:ext uri="{BB962C8B-B14F-4D97-AF65-F5344CB8AC3E}">
        <p14:creationId xmlns:p14="http://schemas.microsoft.com/office/powerpoint/2010/main" val="133949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45</a:t>
            </a:fld>
            <a:endParaRPr lang="en-US"/>
          </a:p>
        </p:txBody>
      </p:sp>
    </p:spTree>
    <p:extLst>
      <p:ext uri="{BB962C8B-B14F-4D97-AF65-F5344CB8AC3E}">
        <p14:creationId xmlns:p14="http://schemas.microsoft.com/office/powerpoint/2010/main" val="255964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http://images.slideplayer.com/15/4644820/slides/slide_11.jpg</a:t>
            </a:r>
          </a:p>
          <a:p>
            <a:r>
              <a:rPr lang="en-US" dirty="0" smtClean="0"/>
              <a:t>http://curriculum.vexrobotics.com/sites/default/files/8.2.1%20Shafts.png</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10</a:t>
            </a:fld>
            <a:endParaRPr lang="en-US"/>
          </a:p>
        </p:txBody>
      </p:sp>
    </p:spTree>
    <p:extLst>
      <p:ext uri="{BB962C8B-B14F-4D97-AF65-F5344CB8AC3E}">
        <p14:creationId xmlns:p14="http://schemas.microsoft.com/office/powerpoint/2010/main" val="51590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https://www.youtube.com/watch?v=KiXHABfRHfQ</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11</a:t>
            </a:fld>
            <a:endParaRPr lang="en-US"/>
          </a:p>
        </p:txBody>
      </p:sp>
    </p:spTree>
    <p:extLst>
      <p:ext uri="{BB962C8B-B14F-4D97-AF65-F5344CB8AC3E}">
        <p14:creationId xmlns:p14="http://schemas.microsoft.com/office/powerpoint/2010/main" val="280157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http://images.slideplayer.com/15/4644967/slides/slide_33.jpg</a:t>
            </a:r>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12</a:t>
            </a:fld>
            <a:endParaRPr lang="en-US"/>
          </a:p>
        </p:txBody>
      </p:sp>
    </p:spTree>
    <p:extLst>
      <p:ext uri="{BB962C8B-B14F-4D97-AF65-F5344CB8AC3E}">
        <p14:creationId xmlns:p14="http://schemas.microsoft.com/office/powerpoint/2010/main" val="341662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https://en.wikipedia.org/wiki/Engineering_tolerance</a:t>
            </a:r>
          </a:p>
          <a:p>
            <a:r>
              <a:rPr lang="en-GB" dirty="0" smtClean="0"/>
              <a:t>http://bukbazzar.blogspot.com/2015/04/limits-and-fits.html</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24</a:t>
            </a:fld>
            <a:endParaRPr lang="en-US"/>
          </a:p>
        </p:txBody>
      </p:sp>
    </p:spTree>
    <p:extLst>
      <p:ext uri="{BB962C8B-B14F-4D97-AF65-F5344CB8AC3E}">
        <p14:creationId xmlns:p14="http://schemas.microsoft.com/office/powerpoint/2010/main" val="151194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https://en.wikipedia.org/wiki/Engineering_tolerance</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27</a:t>
            </a:fld>
            <a:endParaRPr lang="en-US"/>
          </a:p>
        </p:txBody>
      </p:sp>
    </p:spTree>
    <p:extLst>
      <p:ext uri="{BB962C8B-B14F-4D97-AF65-F5344CB8AC3E}">
        <p14:creationId xmlns:p14="http://schemas.microsoft.com/office/powerpoint/2010/main" val="314386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books.google.com.sa/books?id=iwcMo9neBRMC&amp;pg=PA144&amp;lpg=PA144&amp;dq=fundamental+deviation+selection+fits&amp;source=bl&amp;ots=67sTVnD757&amp;sig=rR2GRTtSKmuvsYzCwapuA5_9LGM&amp;hl=en&amp;sa=X&amp;redir_esc=y#v=onepage&amp;q=fundamental%20deviation%20selection%20fits&amp;f=false</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30</a:t>
            </a:fld>
            <a:endParaRPr lang="en-US"/>
          </a:p>
        </p:txBody>
      </p:sp>
    </p:spTree>
    <p:extLst>
      <p:ext uri="{BB962C8B-B14F-4D97-AF65-F5344CB8AC3E}">
        <p14:creationId xmlns:p14="http://schemas.microsoft.com/office/powerpoint/2010/main" val="98249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http://www.engineeringessentials.com/ege/tol/tol_page9.htm</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31</a:t>
            </a:fld>
            <a:endParaRPr lang="en-US"/>
          </a:p>
        </p:txBody>
      </p:sp>
    </p:spTree>
    <p:extLst>
      <p:ext uri="{BB962C8B-B14F-4D97-AF65-F5344CB8AC3E}">
        <p14:creationId xmlns:p14="http://schemas.microsoft.com/office/powerpoint/2010/main" val="367187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pPr/>
              <a:t>19/2/2017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19/2/2017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pPr/>
              <a:t>19/2/2017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pPr/>
              <a:t>19/2/2017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pPr/>
              <a:t>19/2/2017</a:t>
            </a:fld>
            <a:endParaRPr lang="en-US"/>
          </a:p>
        </p:txBody>
      </p:sp>
      <p:sp>
        <p:nvSpPr>
          <p:cNvPr id="4" name="Slide Number Placeholder 3"/>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19/2/2017</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pPr/>
              <a:t>19/2/2017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pPr/>
              <a:t>19/2/2017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youtube.com/watch?v=KiXHABfRHf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65161" y="4172756"/>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ONE</a:t>
            </a:r>
          </a:p>
          <a:p>
            <a:pPr algn="ctr">
              <a:lnSpc>
                <a:spcPct val="200000"/>
              </a:lnSpc>
            </a:pPr>
            <a:r>
              <a:rPr lang="en-US" sz="72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Fits and Tolerances</a:t>
            </a:r>
            <a:endParaRPr lang="en-US" sz="72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1</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itle 1"/>
          <p:cNvSpPr txBox="1">
            <a:spLocks/>
          </p:cNvSpPr>
          <p:nvPr/>
        </p:nvSpPr>
        <p:spPr>
          <a:xfrm>
            <a:off x="5731100" y="-193188"/>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1623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example of hole and shaft"/>
          <p:cNvPicPr>
            <a:picLocks noChangeAspect="1" noChangeArrowheads="1"/>
          </p:cNvPicPr>
          <p:nvPr/>
        </p:nvPicPr>
        <p:blipFill rotWithShape="1">
          <a:blip r:embed="rId3">
            <a:extLst>
              <a:ext uri="{28A0092B-C50C-407E-A947-70E740481C1C}">
                <a14:useLocalDpi xmlns:a14="http://schemas.microsoft.com/office/drawing/2010/main" val="0"/>
              </a:ext>
            </a:extLst>
          </a:blip>
          <a:srcRect l="9578" t="23800" r="63329" b="38060"/>
          <a:stretch/>
        </p:blipFill>
        <p:spPr bwMode="auto">
          <a:xfrm>
            <a:off x="1392865" y="2232836"/>
            <a:ext cx="2477386" cy="261561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Image result for example of square hole and sh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486" y="1600366"/>
            <a:ext cx="5556915" cy="4167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5075" y="798845"/>
            <a:ext cx="3018775" cy="369332"/>
          </a:xfrm>
          <a:prstGeom prst="rect">
            <a:avLst/>
          </a:prstGeom>
        </p:spPr>
        <p:txBody>
          <a:bodyPr wrap="none">
            <a:spAutoFit/>
          </a:bodyPr>
          <a:lstStyle/>
          <a:p>
            <a:r>
              <a:rPr lang="en-US"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Examples of holes and shafts</a:t>
            </a:r>
            <a:endParaRPr lang="en-US" dirty="0"/>
          </a:p>
        </p:txBody>
      </p:sp>
    </p:spTree>
    <p:extLst>
      <p:ext uri="{BB962C8B-B14F-4D97-AF65-F5344CB8AC3E}">
        <p14:creationId xmlns:p14="http://schemas.microsoft.com/office/powerpoint/2010/main" val="35703698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3570109" y="807211"/>
            <a:ext cx="5484429" cy="4652521"/>
          </a:xfrm>
          <a:prstGeom prst="rect">
            <a:avLst/>
          </a:prstGeom>
          <a:noFill/>
          <a:ln w="9525">
            <a:noFill/>
            <a:miter lim="800000"/>
            <a:headEnd/>
            <a:tailEnd/>
          </a:ln>
        </p:spPr>
      </p:pic>
      <p:sp>
        <p:nvSpPr>
          <p:cNvPr id="2" name="Rectangle 1"/>
          <p:cNvSpPr/>
          <p:nvPr/>
        </p:nvSpPr>
        <p:spPr>
          <a:xfrm>
            <a:off x="3407521" y="5711088"/>
            <a:ext cx="5809604" cy="923330"/>
          </a:xfrm>
          <a:prstGeom prst="rect">
            <a:avLst/>
          </a:prstGeom>
        </p:spPr>
        <p:txBody>
          <a:bodyPr wrap="none">
            <a:spAutoFit/>
          </a:bodyPr>
          <a:lstStyle/>
          <a:p>
            <a:r>
              <a:rPr lang="en-US" b="1" dirty="0" smtClean="0">
                <a:solidFill>
                  <a:schemeClr val="accent1"/>
                </a:solidFill>
                <a:hlinkClick r:id="rId4"/>
              </a:rPr>
              <a:t>Video link to understand tolerances:</a:t>
            </a:r>
          </a:p>
          <a:p>
            <a:r>
              <a:rPr lang="en-US" dirty="0" smtClean="0">
                <a:hlinkClick r:id="rId4"/>
              </a:rPr>
              <a:t>https</a:t>
            </a:r>
            <a:r>
              <a:rPr lang="en-US" dirty="0">
                <a:hlinkClick r:id="rId4"/>
              </a:rPr>
              <a:t>://</a:t>
            </a:r>
            <a:r>
              <a:rPr lang="en-US" dirty="0" smtClean="0">
                <a:hlinkClick r:id="rId4"/>
              </a:rPr>
              <a:t>www.youtube.com/watch?v=KiXHABfRHfQ</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asic size and tolerance"/>
          <p:cNvPicPr>
            <a:picLocks noChangeAspect="1" noChangeArrowheads="1"/>
          </p:cNvPicPr>
          <p:nvPr/>
        </p:nvPicPr>
        <p:blipFill rotWithShape="1">
          <a:blip r:embed="rId3">
            <a:extLst>
              <a:ext uri="{28A0092B-C50C-407E-A947-70E740481C1C}">
                <a14:useLocalDpi xmlns:a14="http://schemas.microsoft.com/office/drawing/2010/main" val="0"/>
              </a:ext>
            </a:extLst>
          </a:blip>
          <a:srcRect l="8259" t="15996" r="38949" b="55011"/>
          <a:stretch/>
        </p:blipFill>
        <p:spPr bwMode="auto">
          <a:xfrm>
            <a:off x="978194" y="2530549"/>
            <a:ext cx="4827181" cy="1988288"/>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descr="Image result for basic size and tolerance"/>
          <p:cNvPicPr>
            <a:picLocks noChangeAspect="1" noChangeArrowheads="1"/>
          </p:cNvPicPr>
          <p:nvPr/>
        </p:nvPicPr>
        <p:blipFill rotWithShape="1">
          <a:blip r:embed="rId3">
            <a:extLst>
              <a:ext uri="{28A0092B-C50C-407E-A947-70E740481C1C}">
                <a14:useLocalDpi xmlns:a14="http://schemas.microsoft.com/office/drawing/2010/main" val="0"/>
              </a:ext>
            </a:extLst>
          </a:blip>
          <a:srcRect l="25857" t="60234" r="12864" b="6122"/>
          <a:stretch/>
        </p:blipFill>
        <p:spPr bwMode="auto">
          <a:xfrm>
            <a:off x="5613989" y="2137144"/>
            <a:ext cx="5603359" cy="23072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913860" y="2519916"/>
            <a:ext cx="637954" cy="45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51275" y="2849526"/>
            <a:ext cx="382770" cy="180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13321" y="2748516"/>
            <a:ext cx="637953" cy="579474"/>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12781" y="2660947"/>
            <a:ext cx="1520454" cy="369332"/>
          </a:xfrm>
          <a:prstGeom prst="rect">
            <a:avLst/>
          </a:prstGeom>
          <a:noFill/>
        </p:spPr>
        <p:txBody>
          <a:bodyPr wrap="square" rtlCol="0">
            <a:spAutoFit/>
          </a:bodyPr>
          <a:lstStyle/>
          <a:p>
            <a:r>
              <a:rPr lang="en-US" dirty="0" smtClean="0"/>
              <a:t>Tolerance</a:t>
            </a:r>
            <a:endParaRPr lang="en-US" dirty="0"/>
          </a:p>
        </p:txBody>
      </p:sp>
      <p:sp>
        <p:nvSpPr>
          <p:cNvPr id="17" name="TextBox 16"/>
          <p:cNvSpPr txBox="1"/>
          <p:nvPr/>
        </p:nvSpPr>
        <p:spPr>
          <a:xfrm>
            <a:off x="1041992" y="2137144"/>
            <a:ext cx="1520454" cy="369332"/>
          </a:xfrm>
          <a:prstGeom prst="rect">
            <a:avLst/>
          </a:prstGeom>
          <a:noFill/>
        </p:spPr>
        <p:txBody>
          <a:bodyPr wrap="square" rtlCol="0">
            <a:spAutoFit/>
          </a:bodyPr>
          <a:lstStyle/>
          <a:p>
            <a:r>
              <a:rPr lang="en-US" dirty="0" smtClean="0"/>
              <a:t>Basic size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srcRect r="11881"/>
          <a:stretch/>
        </p:blipFill>
        <p:spPr bwMode="auto">
          <a:xfrm>
            <a:off x="3415697" y="2365157"/>
            <a:ext cx="4473661" cy="3105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639603" y="1449895"/>
            <a:ext cx="3124200" cy="1992243"/>
          </a:xfrm>
          <a:prstGeom prst="rect">
            <a:avLst/>
          </a:prstGeom>
          <a:noFill/>
          <a:ln w="9525">
            <a:noFill/>
            <a:miter lim="800000"/>
            <a:headEnd/>
            <a:tailEnd/>
          </a:ln>
          <a:effectLst/>
        </p:spPr>
      </p:pic>
      <p:sp>
        <p:nvSpPr>
          <p:cNvPr id="4" name="Rectangle 3"/>
          <p:cNvSpPr/>
          <p:nvPr/>
        </p:nvSpPr>
        <p:spPr>
          <a:xfrm>
            <a:off x="1932049" y="1037161"/>
            <a:ext cx="2210862" cy="369332"/>
          </a:xfrm>
          <a:prstGeom prst="rect">
            <a:avLst/>
          </a:prstGeom>
        </p:spPr>
        <p:txBody>
          <a:bodyPr wrap="none">
            <a:spAutoFit/>
          </a:bodyPr>
          <a:lstStyle/>
          <a:p>
            <a:r>
              <a:rPr lang="en-US"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Unilateral tolerance </a:t>
            </a:r>
            <a:endParaRPr lang="en-GB" dirty="0"/>
          </a:p>
        </p:txBody>
      </p:sp>
      <p:sp>
        <p:nvSpPr>
          <p:cNvPr id="5" name="Rectangle 4"/>
          <p:cNvSpPr/>
          <p:nvPr/>
        </p:nvSpPr>
        <p:spPr>
          <a:xfrm>
            <a:off x="2002580" y="3717299"/>
            <a:ext cx="2069797" cy="369332"/>
          </a:xfrm>
          <a:prstGeom prst="rect">
            <a:avLst/>
          </a:prstGeom>
        </p:spPr>
        <p:txBody>
          <a:bodyPr wrap="none">
            <a:spAutoFit/>
          </a:bodyPr>
          <a:lstStyle/>
          <a:p>
            <a:r>
              <a:rPr lang="en-US"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Bilateral tolerance </a:t>
            </a:r>
            <a:endParaRPr lang="en-GB" dirty="0"/>
          </a:p>
        </p:txBody>
      </p:sp>
      <p:grpSp>
        <p:nvGrpSpPr>
          <p:cNvPr id="6" name="Group 5"/>
          <p:cNvGrpSpPr/>
          <p:nvPr/>
        </p:nvGrpSpPr>
        <p:grpSpPr>
          <a:xfrm>
            <a:off x="1671135" y="4206765"/>
            <a:ext cx="3210512" cy="2133600"/>
            <a:chOff x="5029200" y="3733800"/>
            <a:chExt cx="3210512" cy="2133600"/>
          </a:xfrm>
        </p:grpSpPr>
        <p:pic>
          <p:nvPicPr>
            <p:cNvPr id="7" name="Picture 4"/>
            <p:cNvPicPr>
              <a:picLocks noChangeAspect="1" noChangeArrowheads="1"/>
            </p:cNvPicPr>
            <p:nvPr/>
          </p:nvPicPr>
          <p:blipFill>
            <a:blip r:embed="rId3" cstate="print"/>
            <a:srcRect/>
            <a:stretch>
              <a:fillRect/>
            </a:stretch>
          </p:blipFill>
          <p:spPr bwMode="auto">
            <a:xfrm>
              <a:off x="5029200" y="3733800"/>
              <a:ext cx="3210512" cy="2133600"/>
            </a:xfrm>
            <a:prstGeom prst="rect">
              <a:avLst/>
            </a:prstGeom>
            <a:noFill/>
            <a:ln w="9525">
              <a:noFill/>
              <a:miter lim="800000"/>
              <a:headEnd/>
              <a:tailEnd/>
            </a:ln>
            <a:effectLst/>
          </p:spPr>
        </p:pic>
        <p:sp>
          <p:nvSpPr>
            <p:cNvPr id="8" name="TextBox 7"/>
            <p:cNvSpPr txBox="1"/>
            <p:nvPr/>
          </p:nvSpPr>
          <p:spPr>
            <a:xfrm>
              <a:off x="5486400" y="4038600"/>
              <a:ext cx="1119217" cy="400110"/>
            </a:xfrm>
            <a:prstGeom prst="rect">
              <a:avLst/>
            </a:prstGeom>
            <a:noFill/>
          </p:spPr>
          <p:txBody>
            <a:bodyPr wrap="none" rtlCol="0">
              <a:spAutoFit/>
            </a:bodyPr>
            <a:lstStyle/>
            <a:p>
              <a:r>
                <a:rPr lang="en-US" sz="2000" dirty="0" smtClean="0">
                  <a:solidFill>
                    <a:schemeClr val="bg2">
                      <a:lumMod val="50000"/>
                    </a:schemeClr>
                  </a:solidFill>
                </a:rPr>
                <a:t>Zero line</a:t>
              </a:r>
              <a:endParaRPr lang="en-US" sz="2000" dirty="0">
                <a:solidFill>
                  <a:schemeClr val="bg2">
                    <a:lumMod val="50000"/>
                  </a:schemeClr>
                </a:solidFill>
              </a:endParaRPr>
            </a:p>
          </p:txBody>
        </p:sp>
        <p:cxnSp>
          <p:nvCxnSpPr>
            <p:cNvPr id="9" name="Elbow Connector 10"/>
            <p:cNvCxnSpPr>
              <a:stCxn id="8" idx="1"/>
            </p:cNvCxnSpPr>
            <p:nvPr/>
          </p:nvCxnSpPr>
          <p:spPr>
            <a:xfrm rot="10800000" flipH="1" flipV="1">
              <a:off x="5486400" y="4238654"/>
              <a:ext cx="76200" cy="561945"/>
            </a:xfrm>
            <a:prstGeom prst="bentConnector4">
              <a:avLst>
                <a:gd name="adj1" fmla="val -300000"/>
                <a:gd name="adj2" fmla="val 678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71010" name="Picture 2"/>
          <p:cNvPicPr>
            <a:picLocks noChangeAspect="1" noChangeArrowheads="1"/>
          </p:cNvPicPr>
          <p:nvPr/>
        </p:nvPicPr>
        <p:blipFill>
          <a:blip r:embed="rId4" cstate="print"/>
          <a:srcRect/>
          <a:stretch>
            <a:fillRect/>
          </a:stretch>
        </p:blipFill>
        <p:spPr bwMode="auto">
          <a:xfrm>
            <a:off x="5632008" y="1639615"/>
            <a:ext cx="5610284" cy="369028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87792" y="1718441"/>
            <a:ext cx="4619325" cy="3660835"/>
          </a:xfrm>
          <a:prstGeom prst="rect">
            <a:avLst/>
          </a:prstGeom>
          <a:noFill/>
          <a:ln w="9525">
            <a:noFill/>
            <a:miter lim="800000"/>
            <a:headEnd/>
            <a:tailEnd/>
          </a:ln>
          <a:effectLst/>
        </p:spPr>
      </p:pic>
      <p:sp>
        <p:nvSpPr>
          <p:cNvPr id="11" name="Rectangle 10"/>
          <p:cNvSpPr/>
          <p:nvPr/>
        </p:nvSpPr>
        <p:spPr>
          <a:xfrm>
            <a:off x="8008883" y="3090041"/>
            <a:ext cx="1986455"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793421" y="6216869"/>
            <a:ext cx="1986455"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6889532" y="599090"/>
            <a:ext cx="4083269" cy="5942131"/>
            <a:chOff x="6889532" y="599090"/>
            <a:chExt cx="4083269" cy="5942131"/>
          </a:xfrm>
        </p:grpSpPr>
        <p:grpSp>
          <p:nvGrpSpPr>
            <p:cNvPr id="7" name="Group 6"/>
            <p:cNvGrpSpPr/>
            <p:nvPr/>
          </p:nvGrpSpPr>
          <p:grpSpPr>
            <a:xfrm>
              <a:off x="6889532" y="599090"/>
              <a:ext cx="4083269" cy="5942131"/>
              <a:chOff x="4065423" y="864586"/>
              <a:chExt cx="3817336" cy="5708166"/>
            </a:xfrm>
          </p:grpSpPr>
          <p:pic>
            <p:nvPicPr>
              <p:cNvPr id="173058" name="Picture 2" descr="http://3.bp.blogspot.com/-_maXCyIajSw/TfrKnQ65-mI/AAAAAAAAAkk/vnSXgQW2mVY/s640/GD%2526T+MMC+LMC.JPG"/>
              <p:cNvPicPr>
                <a:picLocks noChangeAspect="1" noChangeArrowheads="1"/>
              </p:cNvPicPr>
              <p:nvPr/>
            </p:nvPicPr>
            <p:blipFill>
              <a:blip r:embed="rId3" cstate="print"/>
              <a:srcRect/>
              <a:stretch>
                <a:fillRect/>
              </a:stretch>
            </p:blipFill>
            <p:spPr bwMode="auto">
              <a:xfrm>
                <a:off x="4065423" y="864586"/>
                <a:ext cx="3817336" cy="5708166"/>
              </a:xfrm>
              <a:prstGeom prst="rect">
                <a:avLst/>
              </a:prstGeom>
              <a:noFill/>
            </p:spPr>
          </p:pic>
          <p:sp>
            <p:nvSpPr>
              <p:cNvPr id="5" name="Rectangle 4"/>
              <p:cNvSpPr/>
              <p:nvPr/>
            </p:nvSpPr>
            <p:spPr>
              <a:xfrm>
                <a:off x="4792721" y="3515708"/>
                <a:ext cx="2033751"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55929" y="3305490"/>
                <a:ext cx="336327" cy="16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654418" y="6209061"/>
              <a:ext cx="359757" cy="169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02436" y="1772480"/>
            <a:ext cx="7403716" cy="4569723"/>
            <a:chOff x="2181719" y="1308537"/>
            <a:chExt cx="7403716" cy="4569723"/>
          </a:xfrm>
        </p:grpSpPr>
        <p:pic>
          <p:nvPicPr>
            <p:cNvPr id="17203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2181719" y="1482944"/>
              <a:ext cx="7403716" cy="4312340"/>
            </a:xfrm>
            <a:prstGeom prst="rect">
              <a:avLst/>
            </a:prstGeom>
            <a:noFill/>
            <a:ln w="9525">
              <a:noFill/>
              <a:miter lim="800000"/>
              <a:headEnd/>
              <a:tailEnd/>
            </a:ln>
          </p:spPr>
        </p:pic>
        <p:sp>
          <p:nvSpPr>
            <p:cNvPr id="4" name="TextBox 3"/>
            <p:cNvSpPr txBox="1"/>
            <p:nvPr/>
          </p:nvSpPr>
          <p:spPr>
            <a:xfrm>
              <a:off x="5076497" y="1308537"/>
              <a:ext cx="693682" cy="307777"/>
            </a:xfrm>
            <a:prstGeom prst="rect">
              <a:avLst/>
            </a:prstGeom>
            <a:noFill/>
          </p:spPr>
          <p:txBody>
            <a:bodyPr wrap="square" rtlCol="0">
              <a:spAutoFit/>
            </a:bodyPr>
            <a:lstStyle/>
            <a:p>
              <a:r>
                <a:rPr lang="en-GB" sz="1400" dirty="0" smtClean="0"/>
                <a:t>+0.1</a:t>
              </a:r>
              <a:endParaRPr lang="en-GB" sz="1400" dirty="0"/>
            </a:p>
          </p:txBody>
        </p:sp>
        <p:sp>
          <p:nvSpPr>
            <p:cNvPr id="5" name="TextBox 4"/>
            <p:cNvSpPr txBox="1"/>
            <p:nvPr/>
          </p:nvSpPr>
          <p:spPr>
            <a:xfrm>
              <a:off x="5134304" y="1618592"/>
              <a:ext cx="693682" cy="307777"/>
            </a:xfrm>
            <a:prstGeom prst="rect">
              <a:avLst/>
            </a:prstGeom>
            <a:noFill/>
          </p:spPr>
          <p:txBody>
            <a:bodyPr wrap="square" rtlCol="0">
              <a:spAutoFit/>
            </a:bodyPr>
            <a:lstStyle/>
            <a:p>
              <a:r>
                <a:rPr lang="en-GB" sz="1400" dirty="0" smtClean="0"/>
                <a:t>-0.1</a:t>
              </a:r>
              <a:endParaRPr lang="en-GB" sz="1400" dirty="0"/>
            </a:p>
          </p:txBody>
        </p:sp>
        <p:sp>
          <p:nvSpPr>
            <p:cNvPr id="6" name="TextBox 5"/>
            <p:cNvSpPr txBox="1"/>
            <p:nvPr/>
          </p:nvSpPr>
          <p:spPr>
            <a:xfrm>
              <a:off x="5150069" y="5260428"/>
              <a:ext cx="693682" cy="307777"/>
            </a:xfrm>
            <a:prstGeom prst="rect">
              <a:avLst/>
            </a:prstGeom>
            <a:noFill/>
          </p:spPr>
          <p:txBody>
            <a:bodyPr wrap="square" rtlCol="0">
              <a:spAutoFit/>
            </a:bodyPr>
            <a:lstStyle/>
            <a:p>
              <a:r>
                <a:rPr lang="en-GB" sz="1400" dirty="0" smtClean="0"/>
                <a:t>+0.1</a:t>
              </a:r>
              <a:endParaRPr lang="en-GB" sz="1400" dirty="0"/>
            </a:p>
          </p:txBody>
        </p:sp>
        <p:sp>
          <p:nvSpPr>
            <p:cNvPr id="7" name="TextBox 6"/>
            <p:cNvSpPr txBox="1"/>
            <p:nvPr/>
          </p:nvSpPr>
          <p:spPr>
            <a:xfrm>
              <a:off x="5207876" y="5570483"/>
              <a:ext cx="693682" cy="307777"/>
            </a:xfrm>
            <a:prstGeom prst="rect">
              <a:avLst/>
            </a:prstGeom>
            <a:noFill/>
          </p:spPr>
          <p:txBody>
            <a:bodyPr wrap="square" rtlCol="0">
              <a:spAutoFit/>
            </a:bodyPr>
            <a:lstStyle/>
            <a:p>
              <a:r>
                <a:rPr lang="en-GB" sz="1400" dirty="0" smtClean="0"/>
                <a:t>-0.1</a:t>
              </a:r>
              <a:endParaRPr lang="en-GB" sz="1400" dirty="0"/>
            </a:p>
          </p:txBody>
        </p:sp>
      </p:grpSp>
      <p:sp>
        <p:nvSpPr>
          <p:cNvPr id="8" name="Title 1"/>
          <p:cNvSpPr>
            <a:spLocks noGrp="1"/>
          </p:cNvSpPr>
          <p:nvPr>
            <p:ph type="title"/>
          </p:nvPr>
        </p:nvSpPr>
        <p:spPr>
          <a:xfrm>
            <a:off x="960892" y="629480"/>
            <a:ext cx="9366325" cy="1143000"/>
          </a:xfrm>
        </p:spPr>
        <p:txBody>
          <a:bodyPr>
            <a:normAutofit fontScale="90000"/>
          </a:bodyPr>
          <a:lstStyle/>
          <a:p>
            <a:r>
              <a:rPr lang="en-GB" dirty="0" smtClean="0"/>
              <a:t>Calculate the maximum and minimum possible dimension for A</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27278" y="489397"/>
            <a:ext cx="11264722"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 Basic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shaft chosen as a basis for the shaft basis system of fit)</a:t>
            </a: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21. Basic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(the hole chosen as a basis for the hole basis system of fit)</a:t>
            </a: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is the relationship that exists between two mating parts, a hole and shaft with respect to their dimensional difference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23. Basic size of a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(common value of the basic size of the two parts of a fit)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2" cstate="print"/>
          <a:srcRect l="36667" t="29427" r="38958" b="58463"/>
          <a:stretch/>
        </p:blipFill>
        <p:spPr>
          <a:xfrm>
            <a:off x="2981642" y="1582793"/>
            <a:ext cx="2971800" cy="1181100"/>
          </a:xfrm>
          <a:prstGeom prst="rect">
            <a:avLst/>
          </a:prstGeom>
        </p:spPr>
      </p:pic>
      <p:pic>
        <p:nvPicPr>
          <p:cNvPr id="5" name="Picture 4"/>
          <p:cNvPicPr>
            <a:picLocks noChangeAspect="1"/>
          </p:cNvPicPr>
          <p:nvPr/>
        </p:nvPicPr>
        <p:blipFill rotWithShape="1">
          <a:blip r:embed="rId3" cstate="print"/>
          <a:srcRect l="36979" t="56120" r="36666" b="34114"/>
          <a:stretch/>
        </p:blipFill>
        <p:spPr>
          <a:xfrm>
            <a:off x="2860992" y="3618761"/>
            <a:ext cx="3213100" cy="952500"/>
          </a:xfrm>
          <a:prstGeom prst="rect">
            <a:avLst/>
          </a:prstGeom>
        </p:spPr>
      </p:pic>
    </p:spTree>
    <p:extLst>
      <p:ext uri="{BB962C8B-B14F-4D97-AF65-F5344CB8AC3E}">
        <p14:creationId xmlns:p14="http://schemas.microsoft.com/office/powerpoint/2010/main" val="2962932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40157" y="334851"/>
            <a:ext cx="10293629"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24. Clearance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 Interference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26. Transition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p:cNvPicPr>
            <a:picLocks noChangeAspect="1"/>
          </p:cNvPicPr>
          <p:nvPr/>
        </p:nvPicPr>
        <p:blipFill rotWithShape="1">
          <a:blip r:embed="rId2" cstate="print"/>
          <a:srcRect l="31459" t="39193" r="36562" b="49088"/>
          <a:stretch/>
        </p:blipFill>
        <p:spPr>
          <a:xfrm>
            <a:off x="2436066" y="1202259"/>
            <a:ext cx="3898900" cy="1143000"/>
          </a:xfrm>
          <a:prstGeom prst="rect">
            <a:avLst/>
          </a:prstGeom>
        </p:spPr>
      </p:pic>
      <p:pic>
        <p:nvPicPr>
          <p:cNvPr id="7" name="Picture 6"/>
          <p:cNvPicPr>
            <a:picLocks noChangeAspect="1"/>
          </p:cNvPicPr>
          <p:nvPr/>
        </p:nvPicPr>
        <p:blipFill rotWithShape="1">
          <a:blip r:embed="rId3" cstate="print"/>
          <a:srcRect l="29792" t="66927" r="36979" b="20963"/>
          <a:stretch/>
        </p:blipFill>
        <p:spPr>
          <a:xfrm>
            <a:off x="2504347" y="3207018"/>
            <a:ext cx="4051300" cy="1181100"/>
          </a:xfrm>
          <a:prstGeom prst="rect">
            <a:avLst/>
          </a:prstGeom>
        </p:spPr>
      </p:pic>
      <p:pic>
        <p:nvPicPr>
          <p:cNvPr id="10" name="Picture 9"/>
          <p:cNvPicPr>
            <a:picLocks noChangeAspect="1"/>
          </p:cNvPicPr>
          <p:nvPr/>
        </p:nvPicPr>
        <p:blipFill rotWithShape="1">
          <a:blip r:embed="rId4" cstate="print"/>
          <a:srcRect l="17500" t="43258" r="18438" b="42613"/>
          <a:stretch/>
        </p:blipFill>
        <p:spPr>
          <a:xfrm>
            <a:off x="1779744" y="5165985"/>
            <a:ext cx="7810500" cy="1378040"/>
          </a:xfrm>
          <a:prstGeom prst="rect">
            <a:avLst/>
          </a:prstGeom>
        </p:spPr>
      </p:pic>
      <p:grpSp>
        <p:nvGrpSpPr>
          <p:cNvPr id="38" name="Group 37"/>
          <p:cNvGrpSpPr/>
          <p:nvPr/>
        </p:nvGrpSpPr>
        <p:grpSpPr>
          <a:xfrm>
            <a:off x="6505902" y="691051"/>
            <a:ext cx="3037404" cy="1630155"/>
            <a:chOff x="8429295" y="706816"/>
            <a:chExt cx="3037404" cy="1630155"/>
          </a:xfrm>
        </p:grpSpPr>
        <p:grpSp>
          <p:nvGrpSpPr>
            <p:cNvPr id="11" name="Group 4"/>
            <p:cNvGrpSpPr>
              <a:grpSpLocks/>
            </p:cNvGrpSpPr>
            <p:nvPr/>
          </p:nvGrpSpPr>
          <p:grpSpPr bwMode="auto">
            <a:xfrm>
              <a:off x="8429295" y="890756"/>
              <a:ext cx="3037404" cy="1446215"/>
              <a:chOff x="96" y="2160"/>
              <a:chExt cx="1749" cy="911"/>
            </a:xfrm>
          </p:grpSpPr>
          <p:grpSp>
            <p:nvGrpSpPr>
              <p:cNvPr id="12" name="Group 5"/>
              <p:cNvGrpSpPr>
                <a:grpSpLocks/>
              </p:cNvGrpSpPr>
              <p:nvPr/>
            </p:nvGrpSpPr>
            <p:grpSpPr bwMode="auto">
              <a:xfrm>
                <a:off x="96" y="2195"/>
                <a:ext cx="1749" cy="876"/>
                <a:chOff x="96" y="2195"/>
                <a:chExt cx="1749" cy="876"/>
              </a:xfrm>
            </p:grpSpPr>
            <p:sp>
              <p:nvSpPr>
                <p:cNvPr id="18" name="Rectangle 6"/>
                <p:cNvSpPr>
                  <a:spLocks noChangeArrowheads="1"/>
                </p:cNvSpPr>
                <p:nvPr/>
              </p:nvSpPr>
              <p:spPr bwMode="auto">
                <a:xfrm>
                  <a:off x="96" y="2195"/>
                  <a:ext cx="811" cy="877"/>
                </a:xfrm>
                <a:prstGeom prst="rect">
                  <a:avLst/>
                </a:prstGeom>
                <a:blipFill dpi="0" rotWithShape="0">
                  <a:blip r:embed="rId5"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19" name="Rectangle 7"/>
                <p:cNvSpPr>
                  <a:spLocks noChangeArrowheads="1"/>
                </p:cNvSpPr>
                <p:nvPr/>
              </p:nvSpPr>
              <p:spPr bwMode="auto">
                <a:xfrm>
                  <a:off x="96" y="2378"/>
                  <a:ext cx="811" cy="511"/>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0" name="Rectangle 8"/>
                <p:cNvSpPr>
                  <a:spLocks noChangeArrowheads="1"/>
                </p:cNvSpPr>
                <p:nvPr/>
              </p:nvSpPr>
              <p:spPr bwMode="auto">
                <a:xfrm>
                  <a:off x="1163" y="2524"/>
                  <a:ext cx="683" cy="365"/>
                </a:xfrm>
                <a:prstGeom prst="rect">
                  <a:avLst/>
                </a:prstGeom>
                <a:blipFill dpi="0" rotWithShape="0">
                  <a:blip r:embed="rId6"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1" name="Text Box 9"/>
                <p:cNvSpPr txBox="1">
                  <a:spLocks noChangeArrowheads="1"/>
                </p:cNvSpPr>
                <p:nvPr/>
              </p:nvSpPr>
              <p:spPr bwMode="auto">
                <a:xfrm>
                  <a:off x="1376" y="2634"/>
                  <a:ext cx="384"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Shaft</a:t>
                  </a:r>
                </a:p>
              </p:txBody>
            </p:sp>
            <p:sp>
              <p:nvSpPr>
                <p:cNvPr id="22" name="Text Box 10"/>
                <p:cNvSpPr txBox="1">
                  <a:spLocks noChangeArrowheads="1"/>
                </p:cNvSpPr>
                <p:nvPr/>
              </p:nvSpPr>
              <p:spPr bwMode="auto">
                <a:xfrm>
                  <a:off x="267" y="2597"/>
                  <a:ext cx="384"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Hole</a:t>
                  </a:r>
                </a:p>
              </p:txBody>
            </p:sp>
          </p:grpSp>
          <p:sp>
            <p:nvSpPr>
              <p:cNvPr id="13" name="Line 11"/>
              <p:cNvSpPr>
                <a:spLocks noChangeShapeType="1"/>
              </p:cNvSpPr>
              <p:nvPr/>
            </p:nvSpPr>
            <p:spPr bwMode="auto">
              <a:xfrm flipH="1">
                <a:off x="906" y="2525"/>
                <a:ext cx="215" cy="1"/>
              </a:xfrm>
              <a:prstGeom prst="line">
                <a:avLst/>
              </a:prstGeom>
              <a:noFill/>
              <a:ln w="9360">
                <a:solidFill>
                  <a:srgbClr val="FF3300"/>
                </a:solidFill>
                <a:miter lim="800000"/>
                <a:headEnd/>
                <a:tailEnd/>
              </a:ln>
            </p:spPr>
            <p:txBody>
              <a:bodyPr/>
              <a:lstStyle/>
              <a:p>
                <a:endParaRPr lang="en-GB"/>
              </a:p>
            </p:txBody>
          </p:sp>
          <p:sp>
            <p:nvSpPr>
              <p:cNvPr id="14" name="Line 12"/>
              <p:cNvSpPr>
                <a:spLocks noChangeShapeType="1"/>
              </p:cNvSpPr>
              <p:nvPr/>
            </p:nvSpPr>
            <p:spPr bwMode="auto">
              <a:xfrm flipH="1">
                <a:off x="881" y="2375"/>
                <a:ext cx="215" cy="1"/>
              </a:xfrm>
              <a:prstGeom prst="line">
                <a:avLst/>
              </a:prstGeom>
              <a:noFill/>
              <a:ln w="9360">
                <a:solidFill>
                  <a:srgbClr val="FF3300"/>
                </a:solidFill>
                <a:miter lim="800000"/>
                <a:headEnd/>
                <a:tailEnd/>
              </a:ln>
            </p:spPr>
            <p:txBody>
              <a:bodyPr/>
              <a:lstStyle/>
              <a:p>
                <a:endParaRPr lang="en-GB"/>
              </a:p>
            </p:txBody>
          </p:sp>
          <p:sp>
            <p:nvSpPr>
              <p:cNvPr id="15" name="Line 13"/>
              <p:cNvSpPr>
                <a:spLocks noChangeShapeType="1"/>
              </p:cNvSpPr>
              <p:nvPr/>
            </p:nvSpPr>
            <p:spPr bwMode="auto">
              <a:xfrm flipV="1">
                <a:off x="992" y="2524"/>
                <a:ext cx="1" cy="216"/>
              </a:xfrm>
              <a:prstGeom prst="line">
                <a:avLst/>
              </a:prstGeom>
              <a:noFill/>
              <a:ln w="9360">
                <a:solidFill>
                  <a:srgbClr val="FF3300"/>
                </a:solidFill>
                <a:miter lim="800000"/>
                <a:headEnd/>
                <a:tailEnd type="triangle" w="med" len="med"/>
              </a:ln>
            </p:spPr>
            <p:txBody>
              <a:bodyPr/>
              <a:lstStyle/>
              <a:p>
                <a:endParaRPr lang="en-GB"/>
              </a:p>
            </p:txBody>
          </p:sp>
          <p:sp>
            <p:nvSpPr>
              <p:cNvPr id="16" name="Line 14"/>
              <p:cNvSpPr>
                <a:spLocks noChangeShapeType="1"/>
              </p:cNvSpPr>
              <p:nvPr/>
            </p:nvSpPr>
            <p:spPr bwMode="auto">
              <a:xfrm flipV="1">
                <a:off x="1010" y="2160"/>
                <a:ext cx="1" cy="216"/>
              </a:xfrm>
              <a:prstGeom prst="line">
                <a:avLst/>
              </a:prstGeom>
              <a:noFill/>
              <a:ln w="9360">
                <a:solidFill>
                  <a:srgbClr val="FF3300"/>
                </a:solidFill>
                <a:miter lim="800000"/>
                <a:headEnd type="triangle" w="med" len="med"/>
                <a:tailEnd/>
              </a:ln>
            </p:spPr>
            <p:txBody>
              <a:bodyPr/>
              <a:lstStyle/>
              <a:p>
                <a:endParaRPr lang="en-GB"/>
              </a:p>
            </p:txBody>
          </p:sp>
          <p:sp>
            <p:nvSpPr>
              <p:cNvPr id="17" name="Line 15"/>
              <p:cNvSpPr>
                <a:spLocks noChangeShapeType="1"/>
              </p:cNvSpPr>
              <p:nvPr/>
            </p:nvSpPr>
            <p:spPr bwMode="auto">
              <a:xfrm flipH="1">
                <a:off x="1009" y="2161"/>
                <a:ext cx="215" cy="1"/>
              </a:xfrm>
              <a:prstGeom prst="line">
                <a:avLst/>
              </a:prstGeom>
              <a:noFill/>
              <a:ln w="9360">
                <a:solidFill>
                  <a:srgbClr val="FF3300"/>
                </a:solidFill>
                <a:miter lim="800000"/>
                <a:headEnd/>
                <a:tailEnd/>
              </a:ln>
            </p:spPr>
            <p:txBody>
              <a:bodyPr/>
              <a:lstStyle/>
              <a:p>
                <a:endParaRPr lang="en-GB"/>
              </a:p>
            </p:txBody>
          </p:sp>
        </p:grpSp>
        <p:sp>
          <p:nvSpPr>
            <p:cNvPr id="23" name="Text Box 16"/>
            <p:cNvSpPr txBox="1">
              <a:spLocks noChangeArrowheads="1"/>
            </p:cNvSpPr>
            <p:nvPr/>
          </p:nvSpPr>
          <p:spPr bwMode="auto">
            <a:xfrm>
              <a:off x="10137226" y="706816"/>
              <a:ext cx="1008995" cy="520700"/>
            </a:xfrm>
            <a:prstGeom prst="rect">
              <a:avLst/>
            </a:prstGeom>
            <a:noFill/>
            <a:ln w="9525">
              <a:noFill/>
              <a:round/>
              <a:headEnd/>
              <a:tailEnd/>
            </a:ln>
          </p:spPr>
          <p:txBody>
            <a:bodyPr wrap="square"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Clearance fit</a:t>
              </a:r>
            </a:p>
          </p:txBody>
        </p:sp>
      </p:grpSp>
      <p:grpSp>
        <p:nvGrpSpPr>
          <p:cNvPr id="24" name="Group 2"/>
          <p:cNvGrpSpPr>
            <a:grpSpLocks/>
          </p:cNvGrpSpPr>
          <p:nvPr/>
        </p:nvGrpSpPr>
        <p:grpSpPr bwMode="auto">
          <a:xfrm>
            <a:off x="7662042" y="2653862"/>
            <a:ext cx="3515710" cy="2391103"/>
            <a:chOff x="0" y="1344"/>
            <a:chExt cx="2352" cy="1626"/>
          </a:xfrm>
        </p:grpSpPr>
        <p:sp>
          <p:nvSpPr>
            <p:cNvPr id="26" name="Rectangle 4"/>
            <p:cNvSpPr>
              <a:spLocks noChangeArrowheads="1"/>
            </p:cNvSpPr>
            <p:nvPr/>
          </p:nvSpPr>
          <p:spPr bwMode="auto">
            <a:xfrm>
              <a:off x="168" y="1694"/>
              <a:ext cx="946" cy="1276"/>
            </a:xfrm>
            <a:prstGeom prst="rect">
              <a:avLst/>
            </a:prstGeom>
            <a:blipFill dpi="0" rotWithShape="0">
              <a:blip r:embed="rId5"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7" name="Rectangle 5"/>
            <p:cNvSpPr>
              <a:spLocks noChangeArrowheads="1"/>
            </p:cNvSpPr>
            <p:nvPr/>
          </p:nvSpPr>
          <p:spPr bwMode="auto">
            <a:xfrm>
              <a:off x="168" y="1985"/>
              <a:ext cx="946" cy="743"/>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8" name="Rectangle 6"/>
            <p:cNvSpPr>
              <a:spLocks noChangeArrowheads="1"/>
            </p:cNvSpPr>
            <p:nvPr/>
          </p:nvSpPr>
          <p:spPr bwMode="auto">
            <a:xfrm>
              <a:off x="168" y="1821"/>
              <a:ext cx="946" cy="164"/>
            </a:xfrm>
            <a:prstGeom prst="rect">
              <a:avLst/>
            </a:prstGeom>
            <a:blipFill dpi="0" rotWithShape="0">
              <a:blip r:embed="rId7"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9" name="Rectangle 7"/>
            <p:cNvSpPr>
              <a:spLocks noChangeArrowheads="1"/>
            </p:cNvSpPr>
            <p:nvPr/>
          </p:nvSpPr>
          <p:spPr bwMode="auto">
            <a:xfrm>
              <a:off x="1344" y="1775"/>
              <a:ext cx="797" cy="956"/>
            </a:xfrm>
            <a:prstGeom prst="rect">
              <a:avLst/>
            </a:prstGeom>
            <a:blipFill dpi="0" rotWithShape="0">
              <a:blip r:embed="rId6"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30" name="Rectangle 8"/>
            <p:cNvSpPr>
              <a:spLocks noChangeArrowheads="1"/>
            </p:cNvSpPr>
            <p:nvPr/>
          </p:nvSpPr>
          <p:spPr bwMode="auto">
            <a:xfrm>
              <a:off x="1344" y="1700"/>
              <a:ext cx="793" cy="73"/>
            </a:xfrm>
            <a:prstGeom prst="rect">
              <a:avLst/>
            </a:prstGeom>
            <a:blipFill dpi="0" rotWithShape="0">
              <a:blip r:embed="rId7"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31" name="Line 9"/>
            <p:cNvSpPr>
              <a:spLocks noChangeShapeType="1"/>
            </p:cNvSpPr>
            <p:nvPr/>
          </p:nvSpPr>
          <p:spPr bwMode="auto">
            <a:xfrm>
              <a:off x="0" y="2253"/>
              <a:ext cx="2352" cy="1"/>
            </a:xfrm>
            <a:prstGeom prst="line">
              <a:avLst/>
            </a:prstGeom>
            <a:noFill/>
            <a:ln w="12600">
              <a:solidFill>
                <a:srgbClr val="FF3300"/>
              </a:solidFill>
              <a:prstDash val="lgDashDot"/>
              <a:miter lim="800000"/>
              <a:headEnd/>
              <a:tailEnd/>
            </a:ln>
          </p:spPr>
          <p:txBody>
            <a:bodyPr/>
            <a:lstStyle/>
            <a:p>
              <a:endParaRPr lang="en-GB"/>
            </a:p>
          </p:txBody>
        </p:sp>
        <p:sp>
          <p:nvSpPr>
            <p:cNvPr id="32" name="Text Box 10"/>
            <p:cNvSpPr txBox="1">
              <a:spLocks noChangeArrowheads="1"/>
            </p:cNvSpPr>
            <p:nvPr/>
          </p:nvSpPr>
          <p:spPr bwMode="auto">
            <a:xfrm>
              <a:off x="1512" y="2157"/>
              <a:ext cx="448"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Shaft</a:t>
              </a:r>
            </a:p>
          </p:txBody>
        </p:sp>
        <p:sp>
          <p:nvSpPr>
            <p:cNvPr id="33" name="Text Box 11"/>
            <p:cNvSpPr txBox="1">
              <a:spLocks noChangeArrowheads="1"/>
            </p:cNvSpPr>
            <p:nvPr/>
          </p:nvSpPr>
          <p:spPr bwMode="auto">
            <a:xfrm>
              <a:off x="504" y="2411"/>
              <a:ext cx="448"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Hole</a:t>
              </a:r>
            </a:p>
          </p:txBody>
        </p:sp>
        <p:sp>
          <p:nvSpPr>
            <p:cNvPr id="34" name="Line 12"/>
            <p:cNvSpPr>
              <a:spLocks noChangeShapeType="1"/>
            </p:cNvSpPr>
            <p:nvPr/>
          </p:nvSpPr>
          <p:spPr bwMode="auto">
            <a:xfrm flipH="1" flipV="1">
              <a:off x="727" y="1528"/>
              <a:ext cx="58" cy="367"/>
            </a:xfrm>
            <a:prstGeom prst="line">
              <a:avLst/>
            </a:prstGeom>
            <a:noFill/>
            <a:ln w="9360">
              <a:solidFill>
                <a:srgbClr val="FF3300"/>
              </a:solidFill>
              <a:miter lim="800000"/>
              <a:headEnd type="triangle" w="med" len="med"/>
              <a:tailEnd/>
            </a:ln>
          </p:spPr>
          <p:txBody>
            <a:bodyPr/>
            <a:lstStyle/>
            <a:p>
              <a:endParaRPr lang="en-GB"/>
            </a:p>
          </p:txBody>
        </p:sp>
        <p:sp>
          <p:nvSpPr>
            <p:cNvPr id="35" name="Line 13"/>
            <p:cNvSpPr>
              <a:spLocks noChangeShapeType="1"/>
            </p:cNvSpPr>
            <p:nvPr/>
          </p:nvSpPr>
          <p:spPr bwMode="auto">
            <a:xfrm flipV="1">
              <a:off x="1792" y="1534"/>
              <a:ext cx="224" cy="209"/>
            </a:xfrm>
            <a:prstGeom prst="line">
              <a:avLst/>
            </a:prstGeom>
            <a:noFill/>
            <a:ln w="9360">
              <a:solidFill>
                <a:srgbClr val="FF3300"/>
              </a:solidFill>
              <a:miter lim="800000"/>
              <a:headEnd type="triangle" w="med" len="med"/>
              <a:tailEnd/>
            </a:ln>
          </p:spPr>
          <p:txBody>
            <a:bodyPr/>
            <a:lstStyle/>
            <a:p>
              <a:endParaRPr lang="en-GB"/>
            </a:p>
          </p:txBody>
        </p:sp>
        <p:sp>
          <p:nvSpPr>
            <p:cNvPr id="36" name="Text Box 14"/>
            <p:cNvSpPr txBox="1">
              <a:spLocks noChangeArrowheads="1"/>
            </p:cNvSpPr>
            <p:nvPr/>
          </p:nvSpPr>
          <p:spPr bwMode="auto">
            <a:xfrm>
              <a:off x="0" y="1350"/>
              <a:ext cx="1120" cy="328"/>
            </a:xfrm>
            <a:prstGeom prst="rect">
              <a:avLst/>
            </a:prstGeom>
            <a:noFill/>
            <a:ln w="9525">
              <a:noFill/>
              <a:round/>
              <a:headEnd/>
              <a:tailEnd/>
            </a:ln>
          </p:spPr>
          <p:txBody>
            <a:bodyPr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Tolerance Zone of Hole</a:t>
              </a:r>
            </a:p>
          </p:txBody>
        </p:sp>
        <p:sp>
          <p:nvSpPr>
            <p:cNvPr id="37" name="Text Box 15"/>
            <p:cNvSpPr txBox="1">
              <a:spLocks noChangeArrowheads="1"/>
            </p:cNvSpPr>
            <p:nvPr/>
          </p:nvSpPr>
          <p:spPr bwMode="auto">
            <a:xfrm>
              <a:off x="1176" y="1344"/>
              <a:ext cx="1120" cy="328"/>
            </a:xfrm>
            <a:prstGeom prst="rect">
              <a:avLst/>
            </a:prstGeom>
            <a:noFill/>
            <a:ln w="9525">
              <a:noFill/>
              <a:round/>
              <a:headEnd/>
              <a:tailEnd/>
            </a:ln>
          </p:spPr>
          <p:txBody>
            <a:bodyPr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Tolerance Zone of Shaft</a:t>
              </a:r>
            </a:p>
          </p:txBody>
        </p:sp>
      </p:grpSp>
    </p:spTree>
    <p:extLst>
      <p:ext uri="{BB962C8B-B14F-4D97-AF65-F5344CB8AC3E}">
        <p14:creationId xmlns:p14="http://schemas.microsoft.com/office/powerpoint/2010/main" val="2478762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40157" y="334851"/>
            <a:ext cx="10293629"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27. Minimum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clearance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28. Maximum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clearance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29. Minimum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interference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p:cNvPicPr>
            <a:picLocks noChangeAspect="1"/>
          </p:cNvPicPr>
          <p:nvPr/>
        </p:nvPicPr>
        <p:blipFill rotWithShape="1">
          <a:blip r:embed="rId2" cstate="print"/>
          <a:srcRect l="26042" t="67188" r="35521" b="19531"/>
          <a:stretch/>
        </p:blipFill>
        <p:spPr>
          <a:xfrm>
            <a:off x="3778345" y="1287171"/>
            <a:ext cx="4686300" cy="1295400"/>
          </a:xfrm>
          <a:prstGeom prst="rect">
            <a:avLst/>
          </a:prstGeom>
        </p:spPr>
      </p:pic>
      <p:pic>
        <p:nvPicPr>
          <p:cNvPr id="12" name="Picture 11"/>
          <p:cNvPicPr>
            <a:picLocks noChangeAspect="1"/>
          </p:cNvPicPr>
          <p:nvPr/>
        </p:nvPicPr>
        <p:blipFill rotWithShape="1">
          <a:blip r:embed="rId3" cstate="print"/>
          <a:srcRect l="17187" t="47679" r="11771" b="37240"/>
          <a:stretch/>
        </p:blipFill>
        <p:spPr>
          <a:xfrm>
            <a:off x="2038350" y="3103807"/>
            <a:ext cx="8661400" cy="1471053"/>
          </a:xfrm>
          <a:prstGeom prst="rect">
            <a:avLst/>
          </a:prstGeom>
        </p:spPr>
      </p:pic>
      <p:pic>
        <p:nvPicPr>
          <p:cNvPr id="13" name="Picture 12"/>
          <p:cNvPicPr>
            <a:picLocks noChangeAspect="1"/>
          </p:cNvPicPr>
          <p:nvPr/>
        </p:nvPicPr>
        <p:blipFill rotWithShape="1">
          <a:blip r:embed="rId4" cstate="print"/>
          <a:srcRect l="29583" t="50651" r="36563" b="35547"/>
          <a:stretch/>
        </p:blipFill>
        <p:spPr>
          <a:xfrm>
            <a:off x="3771900" y="5006483"/>
            <a:ext cx="4127500" cy="1346200"/>
          </a:xfrm>
          <a:prstGeom prst="rect">
            <a:avLst/>
          </a:prstGeom>
        </p:spPr>
      </p:pic>
    </p:spTree>
    <p:extLst>
      <p:ext uri="{BB962C8B-B14F-4D97-AF65-F5344CB8AC3E}">
        <p14:creationId xmlns:p14="http://schemas.microsoft.com/office/powerpoint/2010/main" val="2372161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engineering drawing sheet with tolerances"/>
          <p:cNvPicPr>
            <a:picLocks noChangeAspect="1" noChangeArrowheads="1"/>
          </p:cNvPicPr>
          <p:nvPr/>
        </p:nvPicPr>
        <p:blipFill rotWithShape="1">
          <a:blip r:embed="rId3">
            <a:extLst>
              <a:ext uri="{28A0092B-C50C-407E-A947-70E740481C1C}">
                <a14:useLocalDpi xmlns:a14="http://schemas.microsoft.com/office/drawing/2010/main" val="0"/>
              </a:ext>
            </a:extLst>
          </a:blip>
          <a:srcRect r="482" b="14204"/>
          <a:stretch/>
        </p:blipFill>
        <p:spPr bwMode="auto">
          <a:xfrm>
            <a:off x="2037538" y="1189923"/>
            <a:ext cx="8531225" cy="4764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extLst>
      <p:ext uri="{BB962C8B-B14F-4D97-AF65-F5344CB8AC3E}">
        <p14:creationId xmlns:p14="http://schemas.microsoft.com/office/powerpoint/2010/main" val="34812642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7005" y="452978"/>
            <a:ext cx="10293629" cy="34193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Maximum interference</a:t>
            </a: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31</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Shaft-basis system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32. Hole-basis system of fits</a:t>
            </a: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rotWithShape="1">
          <a:blip r:embed="rId2" cstate="print"/>
          <a:srcRect l="11980" t="59766" r="15521" b="23307"/>
          <a:stretch/>
        </p:blipFill>
        <p:spPr>
          <a:xfrm>
            <a:off x="2356834" y="1171262"/>
            <a:ext cx="8271098" cy="1544889"/>
          </a:xfrm>
          <a:prstGeom prst="rect">
            <a:avLst/>
          </a:prstGeom>
        </p:spPr>
      </p:pic>
      <p:sp>
        <p:nvSpPr>
          <p:cNvPr id="2" name="Rectangle 1"/>
          <p:cNvSpPr/>
          <p:nvPr/>
        </p:nvSpPr>
        <p:spPr>
          <a:xfrm>
            <a:off x="6680253" y="6217179"/>
            <a:ext cx="3021981" cy="276999"/>
          </a:xfrm>
          <a:prstGeom prst="rect">
            <a:avLst/>
          </a:prstGeom>
        </p:spPr>
        <p:txBody>
          <a:bodyPr wrap="none">
            <a:spAutoFit/>
          </a:bodyPr>
          <a:lstStyle/>
          <a:p>
            <a:r>
              <a:rPr lang="en-US" sz="1200" dirty="0"/>
              <a:t>Figure 1.3: Basic hole and shaft system</a:t>
            </a:r>
          </a:p>
        </p:txBody>
      </p:sp>
    </p:spTree>
    <p:extLst>
      <p:ext uri="{BB962C8B-B14F-4D97-AF65-F5344CB8AC3E}">
        <p14:creationId xmlns:p14="http://schemas.microsoft.com/office/powerpoint/2010/main" val="14590644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6275" y="352096"/>
            <a:ext cx="5246414" cy="762000"/>
          </a:xfrm>
        </p:spPr>
        <p:txBody>
          <a:bodyPr>
            <a:normAutofit/>
          </a:bodyPr>
          <a:lstStyle/>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31 - Basic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System of 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1320800" y="1143000"/>
            <a:ext cx="10363200" cy="1295400"/>
          </a:xfrm>
        </p:spPr>
        <p:txBody>
          <a:bodyPr>
            <a:normAutofit fontScale="92500" lnSpcReduction="20000"/>
          </a:bodyPr>
          <a:lstStyle/>
          <a:p>
            <a:pPr algn="l">
              <a:buNone/>
            </a:pPr>
            <a:r>
              <a:rPr lang="en-US" dirty="0" smtClean="0"/>
              <a:t>In this system the size of the shaft remains the same and the hole size is varied to get the required fit. </a:t>
            </a:r>
            <a:r>
              <a:rPr lang="en-US" sz="2400" b="1" dirty="0" smtClean="0"/>
              <a:t>Maximum </a:t>
            </a:r>
            <a:r>
              <a:rPr lang="en-US" sz="2400" b="1" dirty="0"/>
              <a:t>shaft </a:t>
            </a:r>
            <a:r>
              <a:rPr lang="en-US" sz="2400" b="1" dirty="0" smtClean="0"/>
              <a:t>size is </a:t>
            </a:r>
            <a:r>
              <a:rPr lang="en-US" sz="2400" b="1" dirty="0"/>
              <a:t>taken as the basic size,</a:t>
            </a:r>
            <a:r>
              <a:rPr lang="en-US" sz="2400" dirty="0"/>
              <a:t> an allowance is assigned, and tolerances are applied on both sides of and away from this allowance.</a:t>
            </a:r>
          </a:p>
        </p:txBody>
      </p:sp>
      <p:pic>
        <p:nvPicPr>
          <p:cNvPr id="7" name="Picture 3"/>
          <p:cNvPicPr>
            <a:picLocks noChangeAspect="1" noChangeArrowheads="1"/>
          </p:cNvPicPr>
          <p:nvPr/>
        </p:nvPicPr>
        <p:blipFill>
          <a:blip r:embed="rId2" cstate="print"/>
          <a:srcRect/>
          <a:stretch>
            <a:fillRect/>
          </a:stretch>
        </p:blipFill>
        <p:spPr bwMode="auto">
          <a:xfrm>
            <a:off x="3470886" y="2551555"/>
            <a:ext cx="4916371" cy="3071674"/>
          </a:xfrm>
          <a:prstGeom prst="rect">
            <a:avLst/>
          </a:prstGeom>
          <a:noFill/>
          <a:ln w="9525">
            <a:noFill/>
            <a:miter lim="800000"/>
            <a:headEnd/>
            <a:tailEnd/>
          </a:ln>
        </p:spPr>
      </p:pic>
    </p:spTree>
    <p:extLst>
      <p:ext uri="{BB962C8B-B14F-4D97-AF65-F5344CB8AC3E}">
        <p14:creationId xmlns:p14="http://schemas.microsoft.com/office/powerpoint/2010/main" val="37030465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40068" y="367863"/>
            <a:ext cx="4635063" cy="762000"/>
          </a:xfrm>
        </p:spPr>
        <p:txBody>
          <a:bodyPr>
            <a:normAutofit/>
          </a:bodyPr>
          <a:lstStyle/>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32 - Basic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System of 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1"/>
          </p:nvPr>
        </p:nvSpPr>
        <p:spPr>
          <a:xfrm>
            <a:off x="1320800" y="1143000"/>
            <a:ext cx="10363200" cy="1295400"/>
          </a:xfrm>
        </p:spPr>
        <p:txBody>
          <a:bodyPr>
            <a:normAutofit fontScale="92500" lnSpcReduction="20000"/>
          </a:bodyPr>
          <a:lstStyle/>
          <a:p>
            <a:pPr algn="l">
              <a:buNone/>
            </a:pPr>
            <a:r>
              <a:rPr lang="en-US" sz="2400" dirty="0" smtClean="0"/>
              <a:t>In this system the size of the hole remains the same and shaft size is varied to get the required fit. Minimum </a:t>
            </a:r>
            <a:r>
              <a:rPr lang="en-US" sz="2400" dirty="0"/>
              <a:t>hole is taken as the basic size, an allowance is assigned, and tolerances are applied on both sides of and away from this allowance.</a:t>
            </a:r>
          </a:p>
        </p:txBody>
      </p:sp>
      <p:pic>
        <p:nvPicPr>
          <p:cNvPr id="7" name="Picture 2"/>
          <p:cNvPicPr>
            <a:picLocks noChangeAspect="1" noChangeArrowheads="1"/>
          </p:cNvPicPr>
          <p:nvPr/>
        </p:nvPicPr>
        <p:blipFill>
          <a:blip r:embed="rId2" cstate="print"/>
          <a:srcRect/>
          <a:stretch>
            <a:fillRect/>
          </a:stretch>
        </p:blipFill>
        <p:spPr bwMode="auto">
          <a:xfrm>
            <a:off x="3678622" y="2607058"/>
            <a:ext cx="5181600" cy="3362325"/>
          </a:xfrm>
          <a:prstGeom prst="rect">
            <a:avLst/>
          </a:prstGeom>
          <a:noFill/>
          <a:ln w="9525">
            <a:noFill/>
            <a:miter lim="800000"/>
            <a:headEnd/>
            <a:tailEnd/>
          </a:ln>
        </p:spPr>
      </p:pic>
    </p:spTree>
    <p:extLst>
      <p:ext uri="{BB962C8B-B14F-4D97-AF65-F5344CB8AC3E}">
        <p14:creationId xmlns:p14="http://schemas.microsoft.com/office/powerpoint/2010/main" val="157225879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b="2934"/>
          <a:stretch>
            <a:fillRect/>
          </a:stretch>
        </p:blipFill>
        <p:spPr bwMode="auto">
          <a:xfrm>
            <a:off x="2346434" y="1003738"/>
            <a:ext cx="8305800" cy="4955628"/>
          </a:xfrm>
          <a:prstGeom prst="rect">
            <a:avLst/>
          </a:prstGeom>
          <a:noFill/>
          <a:ln w="9525">
            <a:noFill/>
            <a:miter lim="800000"/>
            <a:headEnd/>
            <a:tailEnd/>
          </a:ln>
        </p:spPr>
      </p:pic>
      <p:cxnSp>
        <p:nvCxnSpPr>
          <p:cNvPr id="4" name="Straight Connector 3"/>
          <p:cNvCxnSpPr/>
          <p:nvPr/>
        </p:nvCxnSpPr>
        <p:spPr>
          <a:xfrm>
            <a:off x="2114550" y="2076450"/>
            <a:ext cx="5619750" cy="28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369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21743" y="446689"/>
            <a:ext cx="3732924" cy="609600"/>
          </a:xfrm>
        </p:spPr>
        <p:txBody>
          <a:bodyPr>
            <a:normAutofit fontScale="90000"/>
          </a:bodyPr>
          <a:lstStyle/>
          <a:p>
            <a:r>
              <a:rPr lang="en-US" sz="3600" b="1" dirty="0"/>
              <a:t>Some </a:t>
            </a:r>
            <a:r>
              <a:rPr lang="en-US" sz="3600" b="1" dirty="0" smtClean="0"/>
              <a:t>definitions</a:t>
            </a:r>
            <a:endParaRPr lang="en-US" sz="3600" b="1" dirty="0"/>
          </a:p>
        </p:txBody>
      </p:sp>
      <p:sp>
        <p:nvSpPr>
          <p:cNvPr id="20483" name="Rectangle 3"/>
          <p:cNvSpPr>
            <a:spLocks noGrp="1" noChangeArrowheads="1"/>
          </p:cNvSpPr>
          <p:nvPr>
            <p:ph type="body" idx="1"/>
          </p:nvPr>
        </p:nvSpPr>
        <p:spPr>
          <a:xfrm>
            <a:off x="1422400" y="1238250"/>
            <a:ext cx="10363200" cy="4724400"/>
          </a:xfrm>
        </p:spPr>
        <p:txBody>
          <a:bodyPr>
            <a:normAutofit/>
          </a:bodyPr>
          <a:lstStyle/>
          <a:p>
            <a:pPr algn="l">
              <a:lnSpc>
                <a:spcPct val="90000"/>
              </a:lnSpc>
              <a:buNone/>
            </a:pPr>
            <a:r>
              <a:rPr lang="en-US" sz="2800" dirty="0">
                <a:solidFill>
                  <a:srgbClr val="FF9900"/>
                </a:solidFill>
              </a:rPr>
              <a:t>Basic Size: </a:t>
            </a:r>
            <a:r>
              <a:rPr lang="en-US" sz="2800" dirty="0"/>
              <a:t>is the size from which limits or deviations are assigned. Basic sizes, usually diameters, should be selected from a table of preferred sizes.</a:t>
            </a:r>
          </a:p>
          <a:p>
            <a:pPr algn="l">
              <a:lnSpc>
                <a:spcPct val="90000"/>
              </a:lnSpc>
              <a:buNone/>
            </a:pPr>
            <a:r>
              <a:rPr lang="en-US" sz="2800" dirty="0">
                <a:solidFill>
                  <a:srgbClr val="FF9900"/>
                </a:solidFill>
              </a:rPr>
              <a:t>Deviation: </a:t>
            </a:r>
            <a:r>
              <a:rPr lang="en-US" sz="2800" dirty="0"/>
              <a:t>is the difference between the basic size and the hole or shaft size.</a:t>
            </a:r>
          </a:p>
          <a:p>
            <a:pPr algn="l">
              <a:lnSpc>
                <a:spcPct val="90000"/>
              </a:lnSpc>
              <a:buNone/>
            </a:pPr>
            <a:r>
              <a:rPr lang="en-US" sz="2800" dirty="0">
                <a:solidFill>
                  <a:srgbClr val="FF9900"/>
                </a:solidFill>
              </a:rPr>
              <a:t>Upper Deviation:</a:t>
            </a:r>
            <a:r>
              <a:rPr lang="en-US" sz="2800" dirty="0"/>
              <a:t> is the difference between the basic size and the permitted maximum size of the part.</a:t>
            </a:r>
          </a:p>
          <a:p>
            <a:pPr algn="l">
              <a:lnSpc>
                <a:spcPct val="90000"/>
              </a:lnSpc>
              <a:buNone/>
            </a:pPr>
            <a:r>
              <a:rPr lang="en-US" sz="2800" dirty="0">
                <a:solidFill>
                  <a:srgbClr val="FF9900"/>
                </a:solidFill>
              </a:rPr>
              <a:t>Lower Deviation:</a:t>
            </a:r>
            <a:r>
              <a:rPr lang="en-US" sz="2800" dirty="0"/>
              <a:t> is the difference between the basic size </a:t>
            </a:r>
            <a:r>
              <a:rPr lang="en-US" sz="2800" dirty="0" smtClean="0"/>
              <a:t>and </a:t>
            </a:r>
            <a:r>
              <a:rPr lang="en-US" sz="2800" dirty="0"/>
              <a:t>the minimum permitted size of the part</a:t>
            </a:r>
            <a:r>
              <a:rPr lang="en-US" sz="2800" dirty="0" smtClean="0"/>
              <a:t>.</a:t>
            </a:r>
          </a:p>
          <a:p>
            <a:pPr algn="l">
              <a:lnSpc>
                <a:spcPct val="90000"/>
              </a:lnSpc>
              <a:buNone/>
            </a:pPr>
            <a:r>
              <a:rPr lang="en-GB" sz="2800" dirty="0" smtClean="0"/>
              <a:t> </a:t>
            </a:r>
            <a:endParaRPr lang="en-US" sz="2800" dirty="0"/>
          </a:p>
          <a:p>
            <a:pPr algn="l">
              <a:lnSpc>
                <a:spcPct val="90000"/>
              </a:lnSpc>
              <a:buNone/>
            </a:pPr>
            <a:endParaRPr lang="en-US" sz="2800" dirty="0"/>
          </a:p>
          <a:p>
            <a:pPr algn="l">
              <a:lnSpc>
                <a:spcPct val="90000"/>
              </a:lnSpc>
              <a:buNone/>
            </a:pPr>
            <a:endParaRPr lang="en-US" sz="2800" dirty="0">
              <a:solidFill>
                <a:srgbClr val="FF9900"/>
              </a:solidFill>
            </a:endParaRPr>
          </a:p>
        </p:txBody>
      </p:sp>
    </p:spTree>
    <p:extLst>
      <p:ext uri="{BB962C8B-B14F-4D97-AF65-F5344CB8AC3E}">
        <p14:creationId xmlns:p14="http://schemas.microsoft.com/office/powerpoint/2010/main" val="60534732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456" y="1242629"/>
            <a:ext cx="8036010" cy="46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049400" y="3515707"/>
            <a:ext cx="1813035" cy="307777"/>
          </a:xfrm>
          <a:prstGeom prst="rect">
            <a:avLst/>
          </a:prstGeom>
          <a:noFill/>
        </p:spPr>
        <p:txBody>
          <a:bodyPr wrap="square" rtlCol="0">
            <a:spAutoFit/>
          </a:bodyPr>
          <a:lstStyle/>
          <a:p>
            <a:r>
              <a:rPr lang="en-GB" sz="1400" dirty="0" smtClean="0">
                <a:latin typeface="Times New Roman" pitchFamily="18" charset="0"/>
                <a:cs typeface="Times New Roman" pitchFamily="18" charset="0"/>
              </a:rPr>
              <a:t>Or Zero deviation line</a:t>
            </a:r>
            <a:endParaRPr lang="en-GB" sz="1400" dirty="0">
              <a:latin typeface="Times New Roman" pitchFamily="18" charset="0"/>
              <a:cs typeface="Times New Roman" pitchFamily="18" charset="0"/>
            </a:endParaRPr>
          </a:p>
        </p:txBody>
      </p:sp>
    </p:spTree>
    <p:extLst>
      <p:ext uri="{BB962C8B-B14F-4D97-AF65-F5344CB8AC3E}">
        <p14:creationId xmlns:p14="http://schemas.microsoft.com/office/powerpoint/2010/main" val="35048647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
        <p:nvSpPr>
          <p:cNvPr id="21507" name="Rectangle 3"/>
          <p:cNvSpPr>
            <a:spLocks noGrp="1" noChangeArrowheads="1"/>
          </p:cNvSpPr>
          <p:nvPr>
            <p:ph type="body" idx="1"/>
          </p:nvPr>
        </p:nvSpPr>
        <p:spPr>
          <a:xfrm>
            <a:off x="1422400" y="1905000"/>
            <a:ext cx="10363200" cy="3886200"/>
          </a:xfrm>
        </p:spPr>
        <p:txBody>
          <a:bodyPr/>
          <a:lstStyle/>
          <a:p>
            <a:pPr algn="l">
              <a:buNone/>
            </a:pPr>
            <a:r>
              <a:rPr lang="en-US" sz="2800" dirty="0">
                <a:solidFill>
                  <a:srgbClr val="FF9900"/>
                </a:solidFill>
              </a:rPr>
              <a:t>Fundamental Deviation:</a:t>
            </a:r>
            <a:r>
              <a:rPr lang="en-US" sz="2800" dirty="0"/>
              <a:t> is the deviation closest to the </a:t>
            </a:r>
            <a:r>
              <a:rPr lang="en-US" sz="2800" dirty="0" smtClean="0"/>
              <a:t> basic </a:t>
            </a:r>
            <a:r>
              <a:rPr lang="en-US" sz="2800" dirty="0"/>
              <a:t>size</a:t>
            </a:r>
            <a:r>
              <a:rPr lang="en-US" sz="2800" dirty="0" smtClean="0"/>
              <a:t>. </a:t>
            </a:r>
            <a:r>
              <a:rPr lang="en-GB" sz="2800" dirty="0" smtClean="0"/>
              <a:t>This is identical to the upper deviation for shafts and the lower deviation for holes in a clearance fit.</a:t>
            </a:r>
            <a:endParaRPr lang="en-US" sz="2800" dirty="0"/>
          </a:p>
          <a:p>
            <a:pPr algn="l">
              <a:buNone/>
            </a:pPr>
            <a:endParaRPr lang="en-US" sz="2800" dirty="0"/>
          </a:p>
        </p:txBody>
      </p:sp>
    </p:spTree>
    <p:extLst>
      <p:ext uri="{BB962C8B-B14F-4D97-AF65-F5344CB8AC3E}">
        <p14:creationId xmlns:p14="http://schemas.microsoft.com/office/powerpoint/2010/main" val="156612374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upload.wikimedia.org/wikipedia/commons/thumb/4/49/Mechanical_Tolerance_Definitions.svg/400px-Mechanical_Tolerance_Definitions.svg.png"/>
          <p:cNvPicPr>
            <a:picLocks noChangeAspect="1" noChangeArrowheads="1"/>
          </p:cNvPicPr>
          <p:nvPr/>
        </p:nvPicPr>
        <p:blipFill>
          <a:blip r:embed="rId3" cstate="print"/>
          <a:srcRect/>
          <a:stretch>
            <a:fillRect/>
          </a:stretch>
        </p:blipFill>
        <p:spPr bwMode="auto">
          <a:xfrm>
            <a:off x="3419036" y="796157"/>
            <a:ext cx="5125873" cy="5766607"/>
          </a:xfrm>
          <a:prstGeom prst="rect">
            <a:avLst/>
          </a:prstGeom>
          <a:noFill/>
        </p:spPr>
      </p:pic>
    </p:spTree>
    <p:extLst>
      <p:ext uri="{BB962C8B-B14F-4D97-AF65-F5344CB8AC3E}">
        <p14:creationId xmlns:p14="http://schemas.microsoft.com/office/powerpoint/2010/main" val="38994198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375102" y="1584448"/>
            <a:ext cx="10363200" cy="4648200"/>
          </a:xfrm>
        </p:spPr>
        <p:txBody>
          <a:bodyPr/>
          <a:lstStyle/>
          <a:p>
            <a:pPr algn="l">
              <a:lnSpc>
                <a:spcPct val="90000"/>
              </a:lnSpc>
              <a:buNone/>
            </a:pPr>
            <a:endParaRPr lang="en-US" sz="2800" dirty="0"/>
          </a:p>
          <a:p>
            <a:pPr algn="l">
              <a:lnSpc>
                <a:spcPct val="90000"/>
              </a:lnSpc>
              <a:buNone/>
            </a:pPr>
            <a:r>
              <a:rPr lang="en-US" sz="2800" dirty="0">
                <a:solidFill>
                  <a:srgbClr val="FF9900"/>
                </a:solidFill>
              </a:rPr>
              <a:t>The hole-basis system</a:t>
            </a:r>
            <a:r>
              <a:rPr lang="en-US" sz="2800" dirty="0"/>
              <a:t> of preferred fits is a system in which the basic diameter is the minimum </a:t>
            </a:r>
            <a:r>
              <a:rPr lang="en-US" sz="2800" dirty="0" smtClean="0"/>
              <a:t>size of the hole.  For </a:t>
            </a:r>
            <a:r>
              <a:rPr lang="en-US" sz="2800" dirty="0"/>
              <a:t>the generally preferred hole-basis system, the fundamental deviation is specified by the upper-case </a:t>
            </a:r>
            <a:r>
              <a:rPr lang="en-US" sz="2800" dirty="0" smtClean="0"/>
              <a:t>letter.</a:t>
            </a:r>
          </a:p>
          <a:p>
            <a:pPr algn="l">
              <a:lnSpc>
                <a:spcPct val="90000"/>
              </a:lnSpc>
              <a:buNone/>
            </a:pPr>
            <a:r>
              <a:rPr lang="en-US" sz="2800" dirty="0" smtClean="0">
                <a:solidFill>
                  <a:srgbClr val="FF9900"/>
                </a:solidFill>
              </a:rPr>
              <a:t>The shaft-basis system</a:t>
            </a:r>
            <a:r>
              <a:rPr lang="en-US" sz="2800" dirty="0" smtClean="0"/>
              <a:t> of preferred fits is a system in which the basic diameter is the maximum size of the shaft. The fundamental deviation is given by the lowercase letter.</a:t>
            </a:r>
          </a:p>
          <a:p>
            <a:pPr algn="l">
              <a:lnSpc>
                <a:spcPct val="90000"/>
              </a:lnSpc>
              <a:buNone/>
            </a:pPr>
            <a:endParaRPr lang="en-US" sz="2800" dirty="0"/>
          </a:p>
          <a:p>
            <a:pPr algn="l">
              <a:lnSpc>
                <a:spcPct val="90000"/>
              </a:lnSpc>
              <a:buNone/>
            </a:pPr>
            <a:endParaRPr lang="en-US" sz="2800" dirty="0"/>
          </a:p>
        </p:txBody>
      </p:sp>
      <p:sp>
        <p:nvSpPr>
          <p:cNvPr id="5"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Tree>
    <p:extLst>
      <p:ext uri="{BB962C8B-B14F-4D97-AF65-F5344CB8AC3E}">
        <p14:creationId xmlns:p14="http://schemas.microsoft.com/office/powerpoint/2010/main" val="71741632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418897" y="1513491"/>
            <a:ext cx="9008849" cy="4082657"/>
          </a:xfrm>
        </p:spPr>
        <p:txBody>
          <a:bodyPr>
            <a:normAutofit lnSpcReduction="10000"/>
          </a:bodyPr>
          <a:lstStyle/>
          <a:p>
            <a:pPr algn="l">
              <a:buNone/>
            </a:pPr>
            <a:endParaRPr lang="en-US" sz="2800" dirty="0"/>
          </a:p>
          <a:p>
            <a:pPr algn="l">
              <a:buNone/>
            </a:pPr>
            <a:r>
              <a:rPr lang="en-US" sz="2800" dirty="0">
                <a:solidFill>
                  <a:srgbClr val="FF9900"/>
                </a:solidFill>
              </a:rPr>
              <a:t>An interference fit</a:t>
            </a:r>
            <a:r>
              <a:rPr lang="en-US" sz="2800" dirty="0"/>
              <a:t> results in an interference between two mating parts under all tolerance </a:t>
            </a:r>
            <a:r>
              <a:rPr lang="en-US" sz="2800" dirty="0" smtClean="0"/>
              <a:t>conditions.</a:t>
            </a:r>
          </a:p>
          <a:p>
            <a:pPr algn="l">
              <a:buNone/>
            </a:pPr>
            <a:r>
              <a:rPr lang="en-US" sz="2800" dirty="0" smtClean="0">
                <a:solidFill>
                  <a:srgbClr val="FF9900"/>
                </a:solidFill>
              </a:rPr>
              <a:t>A clearance fit</a:t>
            </a:r>
            <a:r>
              <a:rPr lang="en-US" sz="2800" dirty="0" smtClean="0"/>
              <a:t> results in a clearance between the two mating parts under all tolerance conditions.</a:t>
            </a:r>
          </a:p>
          <a:p>
            <a:pPr algn="l">
              <a:buNone/>
            </a:pPr>
            <a:r>
              <a:rPr lang="en-US" sz="2800" dirty="0" smtClean="0">
                <a:solidFill>
                  <a:srgbClr val="FF9900"/>
                </a:solidFill>
              </a:rPr>
              <a:t>A transition fit </a:t>
            </a:r>
            <a:r>
              <a:rPr lang="en-US" sz="2800" dirty="0" smtClean="0"/>
              <a:t>results in either a clearance or an interference condition between two assembled parts.</a:t>
            </a:r>
          </a:p>
          <a:p>
            <a:pPr algn="l">
              <a:buNone/>
            </a:pPr>
            <a:endParaRPr lang="en-US" sz="2800" dirty="0" smtClean="0"/>
          </a:p>
          <a:p>
            <a:pPr algn="l">
              <a:buNone/>
            </a:pPr>
            <a:endParaRPr lang="en-US" sz="2800" dirty="0"/>
          </a:p>
          <a:p>
            <a:pPr algn="l">
              <a:buNone/>
            </a:pPr>
            <a:endParaRPr lang="en-US" sz="2800" dirty="0"/>
          </a:p>
        </p:txBody>
      </p:sp>
      <p:sp>
        <p:nvSpPr>
          <p:cNvPr id="3"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Tree>
    <p:extLst>
      <p:ext uri="{BB962C8B-B14F-4D97-AF65-F5344CB8AC3E}">
        <p14:creationId xmlns:p14="http://schemas.microsoft.com/office/powerpoint/2010/main" val="364476118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94" y="426817"/>
            <a:ext cx="9366325" cy="833521"/>
          </a:xfrm>
        </p:spPr>
        <p:txBody>
          <a:bodyPr>
            <a:normAutofit/>
          </a:bodyPr>
          <a:lstStyle/>
          <a:p>
            <a:r>
              <a:rPr lang="en-US"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tolerances </a:t>
            </a:r>
            <a:r>
              <a:rPr lang="en-US"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fits are </a:t>
            </a:r>
            <a:r>
              <a:rPr lang="en-US"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a:t>
            </a:r>
          </a:p>
        </p:txBody>
      </p:sp>
      <p:sp>
        <p:nvSpPr>
          <p:cNvPr id="3" name="Title 1"/>
          <p:cNvSpPr txBox="1">
            <a:spLocks/>
          </p:cNvSpPr>
          <p:nvPr/>
        </p:nvSpPr>
        <p:spPr>
          <a:xfrm>
            <a:off x="822130" y="1728592"/>
            <a:ext cx="10914757" cy="467626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Due to the </a:t>
            </a:r>
            <a:r>
              <a:rPr lang="en-US" altLang="en-US" sz="28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inevitable inaccuracy of manufacturing methods</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 part</a:t>
            </a: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cannot be made precisely to a given dimension, the difference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between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maximum and minimum limits of size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of a part is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tolerance. </a:t>
            </a:r>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is the total amount that a specific dimension is permitted to vary. </a:t>
            </a:r>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no such thing as an "exact size</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Tolerance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key to interchangeable parts.</a:t>
            </a:r>
          </a:p>
          <a:p>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When two parts are to be assembled, the relation resulting from the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difference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between their sizes before assembly is </a:t>
            </a:r>
            <a:r>
              <a:rPr lang="en-US" altLang="en-US" sz="2800" dirty="0">
                <a:solidFill>
                  <a:schemeClr val="tx1"/>
                </a:solidFill>
              </a:rPr>
              <a:t>called a </a:t>
            </a:r>
            <a:r>
              <a:rPr lang="en-US" altLang="en-US" sz="2800" b="1" u="sng" dirty="0">
                <a:solidFill>
                  <a:schemeClr val="tx1"/>
                </a:solidFill>
              </a:rPr>
              <a:t>fit</a:t>
            </a:r>
            <a:r>
              <a:rPr lang="en-US" altLang="en-US" sz="2800" u="sng" dirty="0" smtClean="0">
                <a:solidFill>
                  <a:schemeClr val="tx1"/>
                </a:solidFill>
              </a:rPr>
              <a:t>.</a:t>
            </a:r>
          </a:p>
        </p:txBody>
      </p:sp>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extLst>
      <p:ext uri="{BB962C8B-B14F-4D97-AF65-F5344CB8AC3E}">
        <p14:creationId xmlns:p14="http://schemas.microsoft.com/office/powerpoint/2010/main" val="15669501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9854" y="1615796"/>
            <a:ext cx="10576964" cy="457069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Symbols for Tolerances and Deviation and Symbols for Fits:</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rtl="0">
              <a:lnSpc>
                <a:spcPct val="150000"/>
              </a:lnSpc>
              <a:buAutoNum type="arabicPeriod"/>
            </a:pPr>
            <a:r>
              <a:rPr lang="fr-FR" sz="2800" b="1" dirty="0" err="1"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a:t>
            </a: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values </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The tolerance value is a function of the basic size and is indicated by a number called the grade. )</a:t>
            </a:r>
          </a:p>
          <a:p>
            <a:pPr rtl="0">
              <a:lnSpc>
                <a:spcPct val="150000"/>
              </a:lnSpc>
            </a:pP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a:t>
            </a:r>
            <a:r>
              <a:rPr lang="fr-FR" sz="2800" b="1" dirty="0" err="1"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a:t>
            </a: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zone position</a:t>
            </a:r>
          </a:p>
          <a:p>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position of the tolerance zone with respect to the zero line, is indicated by a letter symbol, </a:t>
            </a:r>
            <a:r>
              <a:rPr lang="en-US" sz="14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capital letter for holes and a small letter  </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tolerance size thus defined by its basic value followed by a symbol composed of a letter and a number. </a:t>
            </a:r>
            <a:r>
              <a:rPr lang="en-GB"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established by a combination of the fundamental deviation indicated by a letter and the IT grade number. In the dimension 50H8, the H8 specifies the tolerance zone.</a:t>
            </a:r>
          </a:p>
          <a:p>
            <a:pPr algn="ctr" rtl="0">
              <a:lnSpc>
                <a:spcPct val="150000"/>
              </a:lnSpc>
            </a:pPr>
            <a:r>
              <a:rPr lang="fr-FR" sz="2400" b="1" dirty="0" err="1"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fr-FR" sz="2400" b="1" dirty="0"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fr-FR" sz="2400" b="1" dirty="0" err="1"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shaft</a:t>
            </a:r>
            <a:r>
              <a:rPr lang="fr-FR" sz="2400" b="1" dirty="0"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45 g7</a:t>
            </a:r>
            <a:endPar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marL="514350" indent="-514350" rtl="0">
              <a:lnSpc>
                <a:spcPct val="150000"/>
              </a:lnSpc>
            </a:pPr>
            <a:r>
              <a:rPr lang="en-US" sz="1800" b="1" dirty="0" smtClean="0">
                <a:solidFill>
                  <a:schemeClr val="tx1">
                    <a:lumMod val="75000"/>
                    <a:lumOff val="25000"/>
                  </a:schemeClr>
                </a:solidFill>
              </a:rPr>
              <a:t>International Tolerance Grade (IT)</a:t>
            </a:r>
            <a:endParaRPr lang="en-US" sz="1400" b="1" dirty="0" smtClean="0">
              <a:ln w="1905"/>
              <a:solidFill>
                <a:schemeClr val="tx1">
                  <a:lumMod val="75000"/>
                  <a:lumOff val="25000"/>
                </a:scheme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marL="514350" indent="-514350" rtl="0">
              <a:lnSpc>
                <a:spcPct val="150000"/>
              </a:lnSpc>
            </a:pPr>
            <a:endPar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r>
              <a:rPr lang="fr-FR"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r>
            <a:br>
              <a:rPr lang="fr-FR"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5"/>
          <p:cNvPicPr>
            <a:picLocks noChangeAspect="1" noChangeArrowheads="1"/>
          </p:cNvPicPr>
          <p:nvPr/>
        </p:nvPicPr>
        <p:blipFill rotWithShape="1">
          <a:blip r:embed="rId3" cstate="print"/>
          <a:srcRect r="34912"/>
          <a:stretch/>
        </p:blipFill>
        <p:spPr bwMode="auto">
          <a:xfrm>
            <a:off x="2713928" y="4536497"/>
            <a:ext cx="6668815" cy="2250253"/>
          </a:xfrm>
          <a:prstGeom prst="rect">
            <a:avLst/>
          </a:prstGeom>
          <a:noFill/>
          <a:ln w="9525">
            <a:noFill/>
            <a:miter lim="800000"/>
            <a:headEnd/>
            <a:tailEnd/>
          </a:ln>
          <a:effectLst/>
        </p:spPr>
      </p:pic>
    </p:spTree>
    <p:extLst>
      <p:ext uri="{BB962C8B-B14F-4D97-AF65-F5344CB8AC3E}">
        <p14:creationId xmlns:p14="http://schemas.microsoft.com/office/powerpoint/2010/main" val="19033730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000"/>
                                        <p:tgtEl>
                                          <p:spTgt spid="8">
                                            <p:txEl>
                                              <p:pRg st="3" end="3"/>
                                            </p:txEl>
                                          </p:spTgt>
                                        </p:tgtEl>
                                      </p:cBhvr>
                                    </p:animEffect>
                                    <p:anim calcmode="lin" valueType="num">
                                      <p:cBhvr>
                                        <p:cTn id="2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000"/>
                                        <p:tgtEl>
                                          <p:spTgt spid="8">
                                            <p:txEl>
                                              <p:pRg st="6" end="6"/>
                                            </p:txEl>
                                          </p:spTgt>
                                        </p:tgtEl>
                                      </p:cBhvr>
                                    </p:animEffect>
                                    <p:anim calcmode="lin" valueType="num">
                                      <p:cBhvr>
                                        <p:cTn id="4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1000"/>
                                        <p:tgtEl>
                                          <p:spTgt spid="8">
                                            <p:txEl>
                                              <p:pRg st="8" end="8"/>
                                            </p:txEl>
                                          </p:spTgt>
                                        </p:tgtEl>
                                      </p:cBhvr>
                                    </p:animEffect>
                                    <p:anim calcmode="lin" valueType="num">
                                      <p:cBhvr>
                                        <p:cTn id="4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9854" y="118026"/>
            <a:ext cx="10576964" cy="457069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Symbols for Tolerances and Deviation and Symbols for Fits:</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3.A fit </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 fit is indicated by the basic size common to both components, followed by symbol corresponding to each component, the hole being quoted first</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p>
          <a:p>
            <a:pPr rtl="0">
              <a:lnSpc>
                <a:spcPct val="150000"/>
              </a:lnSpc>
            </a:pPr>
            <a:endParaRPr lang="fr-FR" sz="1400" b="1" dirty="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746234" y="6155771"/>
            <a:ext cx="10683766" cy="600164"/>
          </a:xfrm>
          <a:prstGeom prst="rect">
            <a:avLst/>
          </a:prstGeom>
        </p:spPr>
        <p:txBody>
          <a:bodyPr wrap="square">
            <a:spAutoFit/>
          </a:bodyPr>
          <a:lstStyle/>
          <a:p>
            <a:r>
              <a:rPr lang="en-GB" sz="1100"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p>
          <a:p>
            <a:endParaRPr lang="en-GB" sz="1100" dirty="0"/>
          </a:p>
        </p:txBody>
      </p:sp>
      <p:pic>
        <p:nvPicPr>
          <p:cNvPr id="5" name="Picture 5"/>
          <p:cNvPicPr>
            <a:picLocks noChangeAspect="1" noChangeArrowheads="1"/>
          </p:cNvPicPr>
          <p:nvPr/>
        </p:nvPicPr>
        <p:blipFill rotWithShape="1">
          <a:blip r:embed="rId3" cstate="print"/>
          <a:srcRect l="68319"/>
          <a:stretch/>
        </p:blipFill>
        <p:spPr bwMode="auto">
          <a:xfrm>
            <a:off x="7330965" y="3312867"/>
            <a:ext cx="3245944" cy="2250253"/>
          </a:xfrm>
          <a:prstGeom prst="rect">
            <a:avLst/>
          </a:prstGeom>
          <a:noFill/>
          <a:ln w="9525">
            <a:noFill/>
            <a:miter lim="800000"/>
            <a:headEnd/>
            <a:tailEnd/>
          </a:ln>
          <a:effectLst/>
        </p:spPr>
      </p:pic>
      <p:sp>
        <p:nvSpPr>
          <p:cNvPr id="2" name="Rectangle 1"/>
          <p:cNvSpPr/>
          <p:nvPr/>
        </p:nvSpPr>
        <p:spPr>
          <a:xfrm>
            <a:off x="1629103" y="3768580"/>
            <a:ext cx="6096000" cy="1338828"/>
          </a:xfrm>
          <a:prstGeom prst="rect">
            <a:avLst/>
          </a:prstGeom>
        </p:spPr>
        <p:txBody>
          <a:bodyPr>
            <a:spAutoFit/>
          </a:bodyPr>
          <a:lstStyle/>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45 H8 g7</a:t>
            </a:r>
          </a:p>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Possibly 45 H8 – g7</a:t>
            </a:r>
          </a:p>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45 H8/g7</a:t>
            </a:r>
            <a:endParaRPr lang="en-US" sz="20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4881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284" y="858559"/>
            <a:ext cx="10576964" cy="58447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Grades of tolerances</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le 1"/>
          <p:cNvSpPr txBox="1">
            <a:spLocks/>
          </p:cNvSpPr>
          <p:nvPr/>
        </p:nvSpPr>
        <p:spPr>
          <a:xfrm>
            <a:off x="995284" y="1443037"/>
            <a:ext cx="10341534" cy="191452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Eighteen </a:t>
            </a:r>
            <a: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grades of tolerances are provided IT01, ITO and IT1 to IT16</a:t>
            </a:r>
            <a:b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Table 1.1 gives the possible degrees of precision or grade of tolerance, achieved with different machine tools</a:t>
            </a: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pic>
        <p:nvPicPr>
          <p:cNvPr id="132097" name="Picture 1"/>
          <p:cNvPicPr>
            <a:picLocks noChangeAspect="1" noChangeArrowheads="1"/>
          </p:cNvPicPr>
          <p:nvPr/>
        </p:nvPicPr>
        <p:blipFill>
          <a:blip r:embed="rId3" cstate="print"/>
          <a:srcRect/>
          <a:stretch>
            <a:fillRect/>
          </a:stretch>
        </p:blipFill>
        <p:spPr bwMode="auto">
          <a:xfrm>
            <a:off x="1982679" y="3894576"/>
            <a:ext cx="8561237" cy="1197686"/>
          </a:xfrm>
          <a:prstGeom prst="rect">
            <a:avLst/>
          </a:prstGeom>
          <a:noFill/>
          <a:ln w="9525">
            <a:noFill/>
            <a:miter lim="800000"/>
            <a:headEnd/>
            <a:tailEnd/>
          </a:ln>
        </p:spPr>
      </p:pic>
    </p:spTree>
    <p:extLst>
      <p:ext uri="{BB962C8B-B14F-4D97-AF65-F5344CB8AC3E}">
        <p14:creationId xmlns:p14="http://schemas.microsoft.com/office/powerpoint/2010/main" val="217813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1443038" y="1172578"/>
          <a:ext cx="9486900" cy="5120640"/>
        </p:xfrm>
        <a:graphic>
          <a:graphicData uri="http://schemas.openxmlformats.org/drawingml/2006/table">
            <a:tbl>
              <a:tblPr firstRow="1" firstCol="1" bandRow="1" bandCol="1">
                <a:tableStyleId>{5C22544A-7EE6-4342-B048-85BDC9FD1C3A}</a:tableStyleId>
              </a:tblPr>
              <a:tblGrid>
                <a:gridCol w="3132785"/>
                <a:gridCol w="1800403"/>
                <a:gridCol w="4553712"/>
              </a:tblGrid>
              <a:tr h="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Tolerance grade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Intended for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Applicable to components or machines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6">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Gauges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Slip blocks, Reference gauges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rowSpan="3">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High quality gauges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gridSpan="3">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Fits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Ball bearing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Grinding, Honing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Broaching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Center lathe turning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Worn automatic lathe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Milling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11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Drilling, Rough turning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gridSpan="3">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Not for fits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Light press work</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Press work</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Die casting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Stamping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I T 16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Sand casting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6" name="Rectangle 5"/>
          <p:cNvSpPr/>
          <p:nvPr/>
        </p:nvSpPr>
        <p:spPr>
          <a:xfrm>
            <a:off x="3962810" y="731450"/>
            <a:ext cx="4049507" cy="276999"/>
          </a:xfrm>
          <a:prstGeom prst="rect">
            <a:avLst/>
          </a:prstGeom>
        </p:spPr>
        <p:txBody>
          <a:bodyPr wrap="none">
            <a:spAutoFit/>
          </a:bodyPr>
          <a:lstStyle/>
          <a:p>
            <a:r>
              <a:rPr lang="en-US" sz="1200" dirty="0"/>
              <a:t>Table 1.1: degree of precision or grade of tolerance</a:t>
            </a:r>
          </a:p>
        </p:txBody>
      </p:sp>
    </p:spTree>
    <p:extLst>
      <p:ext uri="{BB962C8B-B14F-4D97-AF65-F5344CB8AC3E}">
        <p14:creationId xmlns:p14="http://schemas.microsoft.com/office/powerpoint/2010/main" val="31571807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scan0002a"/>
          <p:cNvPicPr>
            <a:picLocks noGrp="1" noChangeAspect="1" noChangeArrowheads="1"/>
          </p:cNvPicPr>
          <p:nvPr>
            <p:ph idx="1"/>
          </p:nvPr>
        </p:nvPicPr>
        <p:blipFill>
          <a:blip r:embed="rId2" cstate="print"/>
          <a:srcRect/>
          <a:stretch>
            <a:fillRect/>
          </a:stretch>
        </p:blipFill>
        <p:spPr>
          <a:xfrm>
            <a:off x="205317" y="2130426"/>
            <a:ext cx="11986683" cy="4119563"/>
          </a:xfrm>
          <a:noFill/>
          <a:ln/>
        </p:spPr>
      </p:pic>
      <p:sp>
        <p:nvSpPr>
          <p:cNvPr id="24586" name="Text Box 10"/>
          <p:cNvSpPr txBox="1">
            <a:spLocks noGrp="1" noChangeArrowheads="1"/>
          </p:cNvSpPr>
          <p:nvPr>
            <p:ph type="title"/>
          </p:nvPr>
        </p:nvSpPr>
        <p:spPr>
          <a:noFill/>
          <a:ln/>
        </p:spPr>
        <p:txBody>
          <a:bodyPr>
            <a:normAutofit fontScale="90000"/>
          </a:bodyPr>
          <a:lstStyle/>
          <a:p>
            <a:pPr marL="342900" indent="-342900" algn="l">
              <a:spcBef>
                <a:spcPct val="50000"/>
              </a:spcBef>
            </a:pPr>
            <a:r>
              <a:rPr lang="en-US" sz="2400" u="sng">
                <a:solidFill>
                  <a:schemeClr val="tx1"/>
                </a:solidFill>
              </a:rPr>
              <a:t>Representation of Tolerance</a:t>
            </a:r>
            <a:r>
              <a:rPr lang="en-US" sz="2400">
                <a:solidFill>
                  <a:schemeClr val="tx1"/>
                </a:solidFill>
              </a:rPr>
              <a:t> </a:t>
            </a:r>
            <a:br>
              <a:rPr lang="en-US" sz="2400">
                <a:solidFill>
                  <a:schemeClr val="tx1"/>
                </a:solidFill>
              </a:rPr>
            </a:br>
            <a:r>
              <a:rPr lang="en-US" sz="2400">
                <a:solidFill>
                  <a:schemeClr val="tx1"/>
                </a:solidFill>
              </a:rPr>
              <a:t>2) Number or Grade  </a:t>
            </a:r>
            <a:br>
              <a:rPr lang="en-US" sz="2400">
                <a:solidFill>
                  <a:schemeClr val="tx1"/>
                </a:solidFill>
              </a:rPr>
            </a:br>
            <a:r>
              <a:rPr lang="en-US" sz="2400">
                <a:solidFill>
                  <a:schemeClr val="tx1"/>
                </a:solidFill>
              </a:rPr>
              <a:t>	IT01, IT0, IT1,….IT16</a:t>
            </a:r>
          </a:p>
        </p:txBody>
      </p:sp>
      <p:sp>
        <p:nvSpPr>
          <p:cNvPr id="24587" name="Text Box 11"/>
          <p:cNvSpPr txBox="1">
            <a:spLocks noChangeArrowheads="1"/>
          </p:cNvSpPr>
          <p:nvPr/>
        </p:nvSpPr>
        <p:spPr bwMode="auto">
          <a:xfrm>
            <a:off x="6706100" y="885179"/>
            <a:ext cx="5107516" cy="1338828"/>
          </a:xfrm>
          <a:prstGeom prst="rect">
            <a:avLst/>
          </a:prstGeom>
          <a:noFill/>
          <a:ln w="9525">
            <a:noFill/>
            <a:miter lim="800000"/>
            <a:headEnd/>
            <a:tailEnd/>
          </a:ln>
          <a:effectLst/>
        </p:spPr>
        <p:txBody>
          <a:bodyPr>
            <a:spAutoFit/>
          </a:bodyPr>
          <a:lstStyle/>
          <a:p>
            <a:pPr>
              <a:spcBef>
                <a:spcPct val="50000"/>
              </a:spcBef>
            </a:pPr>
            <a:r>
              <a:rPr lang="en-US" dirty="0">
                <a:solidFill>
                  <a:srgbClr val="FF3399"/>
                </a:solidFill>
              </a:rPr>
              <a:t>Tolerance Grade defines range of dimensions (dimensional variation)  </a:t>
            </a:r>
          </a:p>
          <a:p>
            <a:pPr>
              <a:spcBef>
                <a:spcPct val="50000"/>
              </a:spcBef>
            </a:pPr>
            <a:r>
              <a:rPr lang="en-US" dirty="0">
                <a:solidFill>
                  <a:srgbClr val="FF3399"/>
                </a:solidFill>
              </a:rPr>
              <a:t>There are manufacturing   constraints on tolerance grade chosen</a:t>
            </a:r>
          </a:p>
        </p:txBody>
      </p:sp>
      <p:sp>
        <p:nvSpPr>
          <p:cNvPr id="24588" name="Line 12"/>
          <p:cNvSpPr>
            <a:spLocks noChangeShapeType="1"/>
          </p:cNvSpPr>
          <p:nvPr/>
        </p:nvSpPr>
        <p:spPr bwMode="auto">
          <a:xfrm flipH="1">
            <a:off x="5531567" y="1229710"/>
            <a:ext cx="1200308" cy="188924"/>
          </a:xfrm>
          <a:prstGeom prst="line">
            <a:avLst/>
          </a:prstGeom>
          <a:noFill/>
          <a:ln w="9525">
            <a:solidFill>
              <a:schemeClr val="tx1"/>
            </a:solidFill>
            <a:round/>
            <a:headEnd/>
            <a:tailEnd type="triangle" w="med" len="med"/>
          </a:ln>
          <a:effectLst/>
        </p:spPr>
        <p:txBody>
          <a:bodyPr/>
          <a:lstStyle/>
          <a:p>
            <a:endParaRPr lang="en-GB"/>
          </a:p>
        </p:txBody>
      </p:sp>
      <p:sp>
        <p:nvSpPr>
          <p:cNvPr id="6" name="Title 1"/>
          <p:cNvSpPr txBox="1">
            <a:spLocks/>
          </p:cNvSpPr>
          <p:nvPr/>
        </p:nvSpPr>
        <p:spPr>
          <a:xfrm>
            <a:off x="634572" y="223624"/>
            <a:ext cx="7799977" cy="1143000"/>
          </a:xfrm>
          <a:prstGeom prst="rect">
            <a:avLst/>
          </a:prstGeom>
        </p:spPr>
        <p:txBody>
          <a:bodyPr vert="horz" lIns="91440" tIns="45720" rIns="91440" bIns="45720" rtlCol="0" anchor="b">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accent1"/>
                </a:solidFill>
                <a:effectLst/>
                <a:uLnTx/>
                <a:uFillTx/>
                <a:latin typeface="+mj-lt"/>
                <a:ea typeface="+mj-ea"/>
                <a:cs typeface="+mj-cs"/>
              </a:rPr>
              <a:t>International Tolerance Grade Selection</a:t>
            </a:r>
            <a:br>
              <a:rPr kumimoji="0" lang="en-GB" sz="2800" b="1" i="0" u="none" strike="noStrike" kern="1200" cap="none" spc="0" normalizeH="0" baseline="0" noProof="0" dirty="0" smtClean="0">
                <a:ln>
                  <a:noFill/>
                </a:ln>
                <a:solidFill>
                  <a:schemeClr val="accent1"/>
                </a:solidFill>
                <a:effectLst/>
                <a:uLnTx/>
                <a:uFillTx/>
                <a:latin typeface="+mj-lt"/>
                <a:ea typeface="+mj-ea"/>
                <a:cs typeface="+mj-cs"/>
              </a:rPr>
            </a:br>
            <a:endParaRPr kumimoji="0" lang="en-GB" sz="28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406270601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4" descr="scan0002b"/>
          <p:cNvPicPr>
            <a:picLocks noChangeAspect="1" noChangeArrowheads="1"/>
          </p:cNvPicPr>
          <p:nvPr/>
        </p:nvPicPr>
        <p:blipFill>
          <a:blip r:embed="rId3" cstate="print"/>
          <a:srcRect/>
          <a:stretch>
            <a:fillRect/>
          </a:stretch>
        </p:blipFill>
        <p:spPr>
          <a:xfrm>
            <a:off x="2462815" y="204842"/>
            <a:ext cx="6950075" cy="6416675"/>
          </a:xfrm>
          <a:prstGeom prst="rect">
            <a:avLst/>
          </a:prstGeom>
          <a:noFill/>
          <a:ln/>
        </p:spPr>
      </p:pic>
    </p:spTree>
    <p:extLst>
      <p:ext uri="{BB962C8B-B14F-4D97-AF65-F5344CB8AC3E}">
        <p14:creationId xmlns:p14="http://schemas.microsoft.com/office/powerpoint/2010/main" val="24860023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27150" y="800100"/>
            <a:ext cx="9144000" cy="5519738"/>
            <a:chOff x="1327150" y="800100"/>
            <a:chExt cx="9144000" cy="5519738"/>
          </a:xfrm>
        </p:grpSpPr>
        <p:pic>
          <p:nvPicPr>
            <p:cNvPr id="1026" name="Picture 2" descr="Image result for fundamental deviation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19514"/>
            <a:stretch/>
          </p:blipFill>
          <p:spPr bwMode="auto">
            <a:xfrm>
              <a:off x="1327150" y="800100"/>
              <a:ext cx="9144000" cy="5519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552575" y="6319838"/>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4625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341" y="538933"/>
            <a:ext cx="9366325" cy="1143000"/>
          </a:xfrm>
        </p:spPr>
        <p:txBody>
          <a:bodyPr/>
          <a:lstStyle/>
          <a:p>
            <a:r>
              <a:rPr lang="en-GB" dirty="0" smtClean="0"/>
              <a:t>Example</a:t>
            </a:r>
            <a:endParaRPr lang="en-GB" dirty="0"/>
          </a:p>
        </p:txBody>
      </p:sp>
      <p:pic>
        <p:nvPicPr>
          <p:cNvPr id="3" name="Picture 9" descr="scan0004a"/>
          <p:cNvPicPr>
            <a:picLocks noChangeAspect="1" noChangeArrowheads="1"/>
          </p:cNvPicPr>
          <p:nvPr/>
        </p:nvPicPr>
        <p:blipFill>
          <a:blip r:embed="rId3" cstate="print"/>
          <a:stretch>
            <a:fillRect/>
          </a:stretch>
        </p:blipFill>
        <p:spPr>
          <a:xfrm>
            <a:off x="4374353" y="346842"/>
            <a:ext cx="4328212" cy="6117405"/>
          </a:xfrm>
          <a:prstGeom prst="rect">
            <a:avLst/>
          </a:prstGeom>
          <a:noFill/>
          <a:ln>
            <a:noFill/>
          </a:ln>
        </p:spPr>
      </p:pic>
    </p:spTree>
    <p:extLst>
      <p:ext uri="{BB962C8B-B14F-4D97-AF65-F5344CB8AC3E}">
        <p14:creationId xmlns:p14="http://schemas.microsoft.com/office/powerpoint/2010/main" val="752915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2673257" y="6092049"/>
            <a:ext cx="6680034" cy="276999"/>
          </a:xfrm>
          <a:prstGeom prst="rect">
            <a:avLst/>
          </a:prstGeom>
        </p:spPr>
        <p:txBody>
          <a:bodyPr wrap="none">
            <a:spAutoFit/>
          </a:bodyPr>
          <a:lstStyle/>
          <a:p>
            <a:r>
              <a:rPr lang="en-US" sz="1200" dirty="0"/>
              <a:t>Figure 1.5: Position of the various tolerance zones for a given diameter in the ISO system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150" y="814386"/>
            <a:ext cx="5054248" cy="51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7099" y="1128155"/>
            <a:ext cx="227674" cy="5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dirty="0" smtClean="0">
                <a:solidFill>
                  <a:srgbClr val="FF0000"/>
                </a:solidFill>
              </a:rPr>
              <a:t>Holes</a:t>
            </a:r>
            <a:endParaRPr lang="en-US" sz="1050" dirty="0">
              <a:solidFill>
                <a:srgbClr val="FF0000"/>
              </a:solidFill>
            </a:endParaRPr>
          </a:p>
        </p:txBody>
      </p:sp>
      <p:sp>
        <p:nvSpPr>
          <p:cNvPr id="3" name="Rectangle 2"/>
          <p:cNvSpPr/>
          <p:nvPr/>
        </p:nvSpPr>
        <p:spPr>
          <a:xfrm>
            <a:off x="7303324" y="1068776"/>
            <a:ext cx="154380" cy="397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7515" y="1086588"/>
            <a:ext cx="154380" cy="397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6063" y="1074713"/>
            <a:ext cx="227674" cy="5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dirty="0" smtClean="0">
                <a:solidFill>
                  <a:srgbClr val="FF0000"/>
                </a:solidFill>
              </a:rPr>
              <a:t>Shafts</a:t>
            </a:r>
            <a:endParaRPr lang="en-US" sz="1050" dirty="0">
              <a:solidFill>
                <a:srgbClr val="FF0000"/>
              </a:solidFill>
            </a:endParaRPr>
          </a:p>
        </p:txBody>
      </p:sp>
    </p:spTree>
    <p:extLst>
      <p:ext uri="{BB962C8B-B14F-4D97-AF65-F5344CB8AC3E}">
        <p14:creationId xmlns:p14="http://schemas.microsoft.com/office/powerpoint/2010/main" val="7645898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cstate="print"/>
          <a:srcRect/>
          <a:stretch>
            <a:fillRect/>
          </a:stretch>
        </p:blipFill>
        <p:spPr bwMode="auto">
          <a:xfrm>
            <a:off x="2412125" y="1332283"/>
            <a:ext cx="6750920" cy="5052751"/>
          </a:xfrm>
          <a:prstGeom prst="rect">
            <a:avLst/>
          </a:prstGeom>
          <a:noFill/>
          <a:ln w="9525">
            <a:noFill/>
            <a:miter lim="800000"/>
            <a:headEnd/>
            <a:tailEnd/>
          </a:ln>
        </p:spPr>
      </p:pic>
      <p:sp>
        <p:nvSpPr>
          <p:cNvPr id="2" name="Rectangle 1"/>
          <p:cNvSpPr/>
          <p:nvPr/>
        </p:nvSpPr>
        <p:spPr>
          <a:xfrm>
            <a:off x="7143750" y="5839510"/>
            <a:ext cx="4543425" cy="646331"/>
          </a:xfrm>
          <a:prstGeom prst="rect">
            <a:avLst/>
          </a:prstGeom>
        </p:spPr>
        <p:txBody>
          <a:bodyPr wrap="square">
            <a:spAutoFit/>
          </a:bodyPr>
          <a:lstStyle/>
          <a:p>
            <a:r>
              <a:rPr lang="en-US" dirty="0"/>
              <a:t>Position of the various tolerance zones for a given diameter in the ISO system</a:t>
            </a:r>
          </a:p>
        </p:txBody>
      </p:sp>
    </p:spTree>
    <p:extLst>
      <p:ext uri="{BB962C8B-B14F-4D97-AF65-F5344CB8AC3E}">
        <p14:creationId xmlns:p14="http://schemas.microsoft.com/office/powerpoint/2010/main" val="22087148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97" y="848710"/>
            <a:ext cx="10363200" cy="914400"/>
          </a:xfrm>
        </p:spPr>
        <p:txBody>
          <a:bodyPr>
            <a:normAutofit fontScale="90000"/>
          </a:bodyPr>
          <a:lstStyle/>
          <a:p>
            <a:r>
              <a:rPr lang="en-US" dirty="0" smtClean="0"/>
              <a:t>Examples of Interchangeable Manufacture</a:t>
            </a:r>
            <a:endParaRPr lang="en-US" dirty="0"/>
          </a:p>
        </p:txBody>
      </p:sp>
      <p:sp>
        <p:nvSpPr>
          <p:cNvPr id="52226" name="AutoShape 2" descr="data:image/jpeg;base64,/9j/4AAQSkZJRgABAQAAAQABAAD/2wBDAAkGBwgHBgkIBwgKCgkLDRYPDQwMDRsUFRAWIB0iIiAdHx8kKDQsJCYxJx8fLT0tMTU3Ojo6Iys/RD84QzQ5Ojf/2wBDAQoKCg0MDRoPDxo3JR8lNzc3Nzc3Nzc3Nzc3Nzc3Nzc3Nzc3Nzc3Nzc3Nzc3Nzc3Nzc3Nzc3Nzc3Nzc3Nzc3Nzf/wAARCACeAHsDASIAAhEBAxEB/8QAHAAAAAcBAQAAAAAAAAAAAAAAAAECAwQFBgcI/8QAOxAAAgEDAgMGAwQKAQUAAAAAAQIDAAQRBSESMUEGEyJRYXEUgZEyQlKhBxUjM2JyscHR8CRDU4KS4f/EABoBAAIDAQEAAAAAAAAAAAAAAAMEAAECBQb/xAAmEQACAgEEAQQCAwAAAAAAAAAAAQIRAwQSITFBBRMiUSNhMnHB/9oADAMBAAIRAxEAPwDrtCjxQrRQKFCjqEE0AKOjqEEnlTVxL3MTOeeMD1NHcXCW6ZY5J2VepNRY1MzB5cE9B0FCnNR4DY8blz4I0FvJKP2nLOceZqbHEkXQfOjldYk9fQ1WX2ppEpyygDzoFjsY30Wver0od/wgbA1k4O0cBBUyIMHzpf68SYlIOOV/KNeI/lVqyOCXZpLm+VQOA79agyap+2WMEAsMjFVnw2s3kMjRW/cgKeETnhZj7c/risdHqdzZ3Ewu8i44vEH8JUeWKjjL6JF41wjozX3TiFH8Wo5GsLba8vEBIyhvU86sP1/brsTy9qqjdrwdDNDFDFGKcOSJo8UdCqIDFMXdwtrD3jjJ5Ko5sfKnZJFiQu7YAqqZTc3fxNwQsUYwinp1rM3SC4se9/oKGKSVjNOcuep6DyFKlvIoBhmAx1zVbqvaOyt8xLIOIdFOT+VYfX9cuLpeG1Djfnik3NLpnWx6abje3g02u9pILdd5QQPI1D7Gue0uqXEt0mbazVT3bDIkZs4z6DhJxWPt9PkmXv7xmI6Z5V0f9HOnrbabPdKAPiZMKfNVyP6lqJiVy5Aal7IUjVd2n4FwOXhG1GAB9kYpVHTRzLE1DvtMsb8YvLWKboCy7j586nYpNWQxuo9g7ORuKwlNv/A4LD5HOaqz+j68Jz8Rbf8Aq3+K6NRVmkbU5DtChR1YMSRQApVCoWUd9eFLp1n8Ij+yp5e9YrXu0U96Tb2rNHbA44gcFz5+grWdvTHHohYoDK8ixo3UZ3P5A1zWufqptPaj1Poumhkh7sl0CgMUk86FInpEqHo5HiJ7ttjzU7g/Kuh9gbm3l0X4eFQkkEjd4meXESQfbf8AI1zgHFSLC/uNOukubSUxyLt6EeRHUUxgze3Lno5nqXp8dVj+PEjstDFUfZztLbayvdMBDeKuWiJyG9VPUenSrzka6kZKStHicuKeGbhNU0DFJNLxUe5vLe2/fSqp6DmT7DnV2kDqx3FFiqqTUpJzi1TgT8bDc+wpvuWbxMzEnmSxzQ3lig8cEmuS+oUBRiii4WKFG2w32HWqq51RiSlnHxn/ALjfZ+XnWXJR7NRi5cIrP0grnQUbotwh+oYf3rmz7cq2PasXMumSPdTtISw4VPQjfYVhku1XwT/Z6EdK5+p5lZ670WWzC4P7Hc5oUamJvsSofTODROUTdpEHu1KUzt719h5qPdXSQDfmeQpi71OGEERtxv6chTvZbRbjtHqJLErBH4pX9Oij3okMbkxbUaqOON2WHZZr+61i0uLSJ2jgmVpGXkBncZ9RkfOupm7v5jsEgHQKMn5k/wCKj6fYx2FskMPDFGowAoFKaQRuGMpZfXpT8IOETy+rzLUT3NDj280h/azyv7uR+VIFosbE435586U12ByIIpqS9HBwtkmst2AXA+rKmxABFH3npVPNfY3cjIHnUc6mueYqiM3VDFCo1/d/Dx4X942yj+9ON0c1K3RG1KYyt8JGSBj9oR5eVQbiWO1iycYSpNpEUiaSTcnJJ86w/brVm7ltOtiBPcELnOOFep+n9aXk7Y9iioqgtQ1ZNUufh4SpiDbyZ24ugHp51kNStmhmccJABII/CfKmbfWra0ulsly3DhQ3TP8A8q8u5Ibtlaa4MMvDgTAZG2w48b+W/wBazPE5R4HNLrYYZ03wzLSHyNR3Y8smrG7gMLnvY2II4uJTlSPMMNjUEBWOEhkl35b0nsknTTO282NxtSVf2RGyXwNzXSuwEq2uiKOTvIzP67nFYO2itYJyNTZkC8reMgyP77+Eep+VaFdYj+HZyEgC7IqHCoo5Af7vTmLDKrOLrNZjvZF2je3OqKg+0OVU8+tqYnjVuI5zVP2cvdO1KZJZwLuEHgmiaRgw/iXBGfaujwaFo6Ivd2EBQjIyOIY+eaO4OqZz3qI+EZCHXIgAjSLx/hzvT4nvrhv+NYXUmeRELY+pGK28EMNuOGCGOIeSIB/Sng1Z9lGXqX4Ri7Ts3qt64e9kSzj8gQ7/AEG351dJ2T0tVAf4mRgN2MxBP0wKuuKhxVtQigUss5EnNULMZ9TmLtjhbhA6ACr3rWek8V/c4594arJ0awdse1O6WC3YKcACuJ6lqxuNU1TUC3EkSlI8nyH+a6f2pZhp82GYFVJyK4bHGsunSJNIyx/vXK8zQoK5DGR7YiIoWSWOSVDIWOcL96rOXWoxAH4z4hsB1FUUdw93KvCAoGwUZwvlj2oXqOWyR4VHhweQpoRJDa/fNbCJZ3CQjCZ5jP8AFzx6ZxUK41zUpNnv7gr+FpWYfQkiohVgH2PCw2PSmGYZGRmpZdslRX0saswbicn7R3O9AXUkhzLIzHPInaoib5Hn0ouPG4q7Ms0fZi/ktNSVASolUjY8uqmvQvZPUv1ho0LkjjQBH+Q2NeYbaaXvVnjwzwIMADoK7r+ia9+KsbjGeBlRwPLOaj6IdEBo802DR5rBYvNDNIoZqyib1qkkAF9Mf4s1dGqOYg3MxBz4juKFl6QfB2VOusrRyI3JlINcQmiEKTW7cgzIfbO1dp1xGaI71yfWbN47yZyp4HbGemcUPE/kMZYNwtGWicWysST3h8Ix5U5Jc4tsSOWB5HmetM6krNdJGg8fIVDkk4JgD4lQ4APpTQiWFxAEsEUkhlXJHuaqeMgY5jlUm5uDMhO4OwxneoznwL86qyBA4ORRMcknFADNGQw2IqEHrGVobmNo924gMefpXeP0bR2+maTd6hPOkVvNIFjLHGwG/vufyriOjWjTXSMQcA7DzNdO0GFpoIFkZikZPdqTsq5yce5rMpUqDYcPuW30jqVvqtncOqRzjiY+EMpXPtkVPFYSNFur23tk++4yfQbn8hW4DZqk2+yssFB0hzNCkZo81oEL1O7+Gh8B8bbL6etVUOVRc+W9SdZH7WMtyKY+eabjAIFL5H8hvCko2QNTjLRk4rH39pbGcrdswglwkoVOL2Ppg9fU1uL4ZUgCsrq8ZVDmPjQ5DDGcjrQ0/kOYpcUc21fSmsryZ+F2WMlTkDK4GN6yM1vJDLwSKCGOxNddtJV12SSxnkto7i1hKrIyhNhjhckDJGDgg7ZHNds1Osdj5TbGaSErEW/exKygn+VwD9BR1ka/l19mMuijPnE6f0/8ZzW4ZBhEUhR5+dNZHDgjlWlm7KTi4MazAueUbIQ30p49iNTJUMFjJOPGCufritKcX5FJ6TPF04mSqXZWct6GWFC8mR8geprUWPYuOR0We/iZm+4hP9gf61oLfS4tMsm+EhXjJwrY3YnbCjqfU1UsiS4N49HOUqlwVGi6GySpbrhrmXZivJR1roEWnrYRIM4KLhaPsnoUlohuLgZuJN/5R5VK1/iiQt1HQ0vuk+WOZNkPxw6QrsejXWpXU7phYl4f/Inp9D9a2QFUHYuILo/fAeKaRmJ9Acf2rQAGmodHLyu5MPNHmi4aPFaBg1aPjtCw5x+L5daq7ecbA55c6v3AKkHcEYI86zJTuJpITzRsUDKqdjGCXgk3D5Q1R3q7kkn5VckZSoVxGM7ihMYi6MRqHZmKe6F/p91La3ybhlJwf8fKkcd+JIF1qMyRowEgRwvGueSnYD5Y9uta14UH3aPuYnGCCQR586u2+BnFm9t9FJqWrwhZvh2eC3xhI41aFiMDJc8PETzwAcevlX3TWUcSYvTch1OIoWUmPI3yR4iSfUepO1aGbSLZ18MSq56rsaaHZO2fDS8eOeO8b/NW9z8BY5sCpclbZJaCX4fToZJi65c8JALdFJbfhHoN60WmaOQyTXgDSL9kAeFf98/pgbVOsbC2sogkMaoo6KMU9cXKxoVBxtUp+QGTNb+IU8sdtEeEb1l9XuXupO5jUvLIeGNF3JJqRquocJ4Fy7scKqjJJPSrrs7o3wI+LvMNeuPcRL+Ef3PyrUY2LTmoL9lnolj+r9LtrViGaNPGRyLHc49Mk1PApAaj4qYXAi3YvFDFI4qHFVkJLGqDWk4b1ZB99fzH+irkvVVrZzDG/VXxQ8quITE6khiKQcApMuGBzUaJsg0sttvvS0WNMZlARTjnUbiztUmXcYNR2UKM1d8kTJ1sFxnmfWpYO25qDAfDtT0jFVJ9Nq1ZKHJ3Cg9KzWsakIwcMdql3t44Vs+tVug2a6rqsklyQYrXhcofvMeXyGM/SolbLk9qstezGlMmNRvlPfuMwo3/AE1PX+Yj6fWtKHNIFKyB0phKkJSk5OxwMaWDTQalBqsyOjejpnjIouM1ZD//2Q=="/>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8" name="Picture 4" descr="http://ctgreenscene.typepad.com/ct_green_scene/images/2008/10/13/plastic_bottle_caps2.jpg"/>
          <p:cNvPicPr>
            <a:picLocks noChangeAspect="1" noChangeArrowheads="1"/>
          </p:cNvPicPr>
          <p:nvPr/>
        </p:nvPicPr>
        <p:blipFill>
          <a:blip r:embed="rId2" cstate="print"/>
          <a:srcRect/>
          <a:stretch>
            <a:fillRect/>
          </a:stretch>
        </p:blipFill>
        <p:spPr bwMode="auto">
          <a:xfrm>
            <a:off x="812801" y="2057400"/>
            <a:ext cx="3454399" cy="2590800"/>
          </a:xfrm>
          <a:prstGeom prst="rect">
            <a:avLst/>
          </a:prstGeom>
          <a:noFill/>
        </p:spPr>
      </p:pic>
      <p:sp>
        <p:nvSpPr>
          <p:cNvPr id="52230" name="AutoShape 6" descr="data:image/jpeg;base64,/9j/4AAQSkZJRgABAQAAAQABAAD/2wCEAAkGBhQSEBUUExQWFRUUFxgVGBgYFxgYGhodHBoYGBwaFxgXHCgeHRkjHRoXIC8gIycqLCwtHB4xNTAqNSYrLSkBCQoKDgwOGg8PGiwkHBwsMCwpKSwtLCosNSktKSwpLywpMC8pKSwsLCkpKTIqLCksKSwqLSkpLCwpLykpLCkpLf/AABEIAMIBAwMBIgACEQEDEQH/xAAcAAACAwEBAQEAAAAAAAAAAAAGBwAEBQMBAgj/xABHEAACAQIEBAQEBAMEBwcFAQABAgMEEQAFEiEGEzFBByJRYRQycYEjQlKRYqHBM3KCsRVDkrLR4fAkNFODosLSFyU1c/EW/8QAGAEBAQEBAQAAAAAAAAAAAAAAAAECAwT/xAAqEQEBAAIBAwIEBgMAAAAAAAAAAQIRAxIhMUFRBBMigSMyYXGx0ZGh8P/aAAwDAQACEQMRAD8ARuJiYNOHuEYWSNp9btL0VOiiwa7m4PRlsAdywAuegBeJhjz8AQyrdSYdJkU6Q0nysw1uSTYDQ/TY/tf5j8Loybc6QG6rvGBa7lNRufl8rH6DqcZuUl1V0XWJhif/AE0h035smyF9wvQIshH7Ogv/ABexxrZTwXDSPIb8xgptzFU2C6Nh6aixW/bT3BwtNFLiYbNFwZDFM05G4LnQVXQo0u+pR7BCvU7k7DbC44kgKVcyt1EjA7AfyG37YS7NM3ExMTGkTExMTATExMTATExMTATEx7bEtgPMTHtsS2A8xMe2xLYDzExMTATExMe2wHmJj22PMBMTExMBMTExMBMTExMB6BhmcOk06xRTSnmmxRS+62bdALGwADLf9Rb9AOBTJ6ilhiSVvNMCTpu2oEHYgW0AWsQxJIN/KbDGd/pyT4jnmxbcWN9IBUppFjcAKbDe/viXuotRJqh1SOoeLRDE5VSbs0rlrgAjYFxf2tscWI8ik0kSVczs/SxYBXUhVJGrzAuYwLW2N/TGDTcfSoVIhi8gXTbmA+UWXza9WkDbTe37DFin4triqmKLyqNKFY3YBfKSu5IYHSu7XI7WxMu9tBDlsT06vNNVSThIdbKSSt7qwALEjuvUbh+xBto5ln+udYGBXmRNKdLNqBXY2N9jYPYgDcDtcYy+H5qysAiahb4Z0CFlSQKAtwDzHvqsLgAHrb7288yp6WZq2pVlQRiNF0tcs3mYEkWuSXXYnrfsLySb8OPJu9p7dv3czwdIDGJK6c2JuQWtZGK+W/TSbEsb7E+mPiq4DEkcaazy05kjyFbSuxCtpJI/iIJI7D7C/wD9Say58yAEEadPlF73IF/4jt09sEmUeIUZpQ1RJeZdWpdBu9zfa3l3sp37g9OuJrS3r0z868PYIYJZVmc6ASLhbHbUOna5C/U39sAVsEFTxnUyo0V10yAJYLvbbYe5sN/YdMWsrytIhqezN62vY+iA7E+5xub9W5LPIfp8pmkF0ikYeqoxH7gYuZfwlVzsVjp5CR1uukD+8z2Ufc4M6WoURtU1BIgjOkKDd5X6iNS3TbckWsP5bPCXGq1do35UchbRFDoLC2xGm4Kj0ubXxVBb+FdeFuEjY/pE0RP+9b+eBrMMslgcpNG0bjswIP1F+o9xh6Q5Y6PNKZY00VHK84VVBaOJrBtrX1/KTp9tzgYqM3Sq1Q1YDxSORGwADwljsUIA8vS4t9RbbAKm2JjS4hyN6SoaF97bqw6Mp6MPr/I3HbH3wvkDVtZFTobGRrFv0qPMzH2VQT9sFbXA/h5JX6pXYxU0Zs0mkszkC5jhT8z2+w/kS2nqaen1rSUMUYj03mql50pJtudQKo38CKT7Y+6jN1mqFjpmMVLRoREE6hF2Ln1eQnqf1C/fFeXKqmtfTGAKkRh0Vyq60JUa99u67k33+2CNiTii8LGeOnnBTyI9LEqllA1EHSCRvv0t/PGJlNJlNedMUCQ1LLq5ZklETtvdI2ZxobuAbqb2uMbD+Hspkmp4zremoo0Bvs0srLK5Ba3W0lr27YCzwgaKojjYpLVKObItg0MCixvKx+Y23IA9ADci4dcz4JhYsseuGRbgq12AI6gq3mH1BOAvMMueF9Egseo7gj1B7jDZqs9izFHmiBElMyRyE7F0ItHNYdDqBQjfYpvjCzmgFRFpNgw3U+jf/FuhHrgpdYmPXQgkHYg2IwW+G3DiVNU0kylqekQ1Eot8+n5Y/wDG38g2A0eF/DlOQtXmLtFC+8UKW504/UL7JH08x69rXBJpkNbSK4SKgpoY91Ejxid9VtgXkNzvYkKCfbFXiGvaqiFRIUEreVUWylY9R3K6tRAOq3TYH1GMCkzbmZtS06kaRKisR09dC+ijv6nr7kF2d1+WywSyy0kEixPy2KRCB9wCpEsbbEi502Y+U3Ft8Yh4OyuopzPRhpEW3MXmPzor9C63IK/xBf64zPEmmSnpYI4xbnBJ5N+rOLXN/wD9Z/fGL4d09RFULVq3JgjbTJI4/DZT80RH57jqO2x2IGA+M64FKKXp2Mi9dBtq99JGzW9LA+2BLDsziCNZBJTtrp51EsZHdTcW33DIwZd99t+uF5xnlIDc5LeY2cD17N9+/v8AXBQsceY9OPMETExMTATH3DCXYKouzGwHqcfGNvhmyuXPX5V++xI97bffAbmW5PHTgGweTrqNiB/dBFgB+q1z2tggn4nFHIkTAzVTldQO4gBsQNLX1zW3sdl2HW9vMiiUz8ySwSIGVr20jTYKDfa2op17XwR8G+HVPNIK3VITITINTa2uxJJ1bb3vvv8A1xplcCySgNIxdrg6iL9F0G313PpvjKXMnSRxDK55I01FM41No035qppKyQ/XcBhffDWWkiiXZQANu37D1PsN8D/FXCUcjLVR6oqmFSFkQlSRY3RrWuLE/v6HA0TPF3C8E8L1lCoURn8eFd1AvbnQ735V9iPyncbdF/h68MKkTeZoxHLqWRWsWmvcaF7LHodrKL9ThPcUZN8JWz097iKRlU+q3up+6kH74lWOGXCx1en/APSf22++N6PUQg6u5CqPdj0/yGMKn+VR6/1a3+QwYZDHfMKf+ANL91VmH81GIpiy8GPPlk0NPHHK4URR62AUEMC77biS+oqSbbi+2F9wLwvVUedUq1MEkVpAbsvlIvuQ4upA9QSMWeDuIZacgGX8Ui/zm5B3G4Iv9Nxhn5T4nxMyx1drg/MLdexYX6jfoPtgM/xMVUy6usR566Bh9DDTLf6bYA8py94aaSrmhm5S6U1FWCaZLoWUnfuBqG2/7vLMOIKYIzuoJuLbAliOnX6Dr6DC84/4zllpZlaRRrWyU6C+q5A/EY+ZhYk2AUG1t+4LviCY1mXc5lCy0cxhYD/w3vp+ulgF/f1xd8I6BitbPGheRYkgRR1vM/msexEcb/vitTV7yUVfG6hVSBGWwsCRNH2/fFzw4QNl1atztPSs1iRsRMvbte2A0q7KTTXitbWUcjUupbhrIyjc2Oq7Dby29yy8iyiF4KSaJ9ctKrLdCrEgq2uJxftqsASCDb1vhdU9EizQPyY3KFtOpAQd91Yd9n/6Iw08hmodbLSLGH8rSrEFUgk+XmMllLAB/KST12wGsKXS7yBRrkEYJsLmwIGsbWC3Pc7XwvuM+DIoctZROqyytzJpZXRHmazbm56BjcINr+9yT6SC76tQIs5FmF26grfawG3fYgdLYEeKzlz8xzTw1NRGAragW0WYi0gvq8o7W++AT3h7CFrTEH1CeGaIiy7+QyJ0cnZ0Q9MaWfLph1jsV/Ym39b4+OFuJpZM2hQQw06Kzs0cUSxjSkbub23OwPXFXP669MR66R/MYAQzfeTV+savvuD+5BP3wzOAC9PlBkjsHqqhwSQCDHFGECkHtqlfCurWvp+h/wB5jhv8GENk1Kf0S1KH2JZH/wAjgKsNa8swdWjhhg/DYuXFjEFZWLKGANrAuFNv0sBbB9lHCNJ8QK0RIzEKRIpBRTcfiQ6Toa9x0uVv5RvpVb0satDUwF0RpJJwhdgikFQ2ok9FFzc9reu2GbwzSpHS00JN2j5KqyKyCVoyovotqKA7F2ta4sAdsB8ZhwtDPHIJ4hMAYkU3KsBHFGCGY20IX1XuB2I3IICeN8+oIouS+mZlXRHDFqWGIei6SLi/Ujrv5hc4Yc+hpJJDqdg0Z0rd1AWIMpCuLSnS+razDax2Jwm/EfhnXIapJ4mWRmNvMvzMz97gDci9yvTzb4Da4UzH4nKk6D4aoaFQAoskiCQCyj9Sydbnfck4GOI1tM8fZ1FvqwNv2ZQcafBcLQZXKzbc2rRV3BBEcLkkEGxH4q7jA9xFWaqi/wCkL/K5OAFDjzHuPMBMTExMBMamUHzIP41v+5/5Yy8FHBiQsWWT5lIYH26E/Y2P0PtgCmchKSquwTUqJcqHHmboQ21jYC56bHthgeC8p/0cEbdondPtfUPtZsABQVEdRTbiSSNgg9ZIysqj6nQVH94YMfDKOWlpwHsHIXUp9gbA+4BH06dsVkWiXVUTc0GyqnKGo2sU1FrDuWuL+2O2VzSfCDnKFaz7BtXlDnQSexK9Rc/0FnnxvYkWsb2K3367MN7ddvc9sY/GOb8uklCbFlKhrW3IPyqPqf5nfBSo4dZqSOnl1B1lM0gUBWZFDmMBQ4sCdJNrjY9RfA14nf8A5Fz6w0pP1NND/PBy2WCWqhpImDJCkdNrA0ghAWkkO53uXuf4cLXjTN1qswqJk+R5Do/uL5E/9KrhSOeUZc8w8m+gi/73H9cGGRUDCuj1C2kGJ/pICgP082BfgzPlpapWkF4n8kltyAfzAeqmx9xcd8OuroEkRZYrN5RfTuGXs6kdR0+mIr8/yQOX0sDqHl3v+Xa32w0uFcrLiOIgu9rsSNWhR13PS17bdSfvixxblKtGrIgbW+oabK3May6VIF7s29je+w6A4+s/mOS5aIVu1bVghnHRANjpb1ANh7kt2GAMK+hXkh1uyquk33Fr2JufzdOnp7YUOYUml3RrtuQTc7jtc+4tgr8J69mpZqSQHRYurAbJfZlJ6X+VgPZsdKHhY1AZyFdgSnm206W0SWNrhmsyrfsC3YHACc8Kw5ZVSAWNRJFAvvpJmbr2sF/fHvhJWj4qSlY2WsiMSk9BKpEkRP8AiUr/AIsU/ELM4+YlJAbxUoZS365GN5G+lwFH0OBWCdkZXUlWUhlI2IINwQfUHBTfr8qDQ6mkNonkIjVSrs6L5/N+hALmxttuRbGrknF/wdFUKkKKReQNa4YsCqggW8y6VPe4sB0vinl2ZDNkWqha1ZAhWaAWvcm5qIV7h/zDe3Tf83nwcU8cmkaSuiR4lDaVEdy4Usflb9N7r03FiSDvO+L0p4KeVXSTz/igHVZdDamuvy2fQd+vbC28UuMaZ5wVheOpQi0yOFJHym5A67C3W4tfsALRZtMlUzSKxgqRZgASAt9mC2uCrX2t+oY3s88OpZuSzOiRxp+NUM141jDaVbVbdigWy9Sb+uwfGS1KmjmrXC8whqSJwArM0g/EuouAViLbg28/QYwJF5i+YWF7ffqT9AMWs8zuJ9EFMpWmgBSIH5jc3eV/WRzuewAUdsYGaZr5eWvUix9h3H1Pc4DJq5AXJHS+30wzvBzNUeKpopFLmxq4UBsXZEKug92XSbfwnCsxbyvNJKaZJoWKSRsGVh2I/wAwehHcEjBTjzikQrFVuq7KkYAA5ge99WoCxYlRZu3W2xOMCn4yroc4iRnCJI8UZjAvG0ZYWAB9N7EWIN97kkktJXRZxAWpyEfQ/wARSBjq1sR+LFqO6DzWCgEavfFCHLUqKmBJFZJYJEfpa4RgWsW3W4G6m4vv5dhgjjxvxJUQUiGF9IkWIMQN7opCm/6h5d/ptcDGZw7WPX07a3ZZdWhnQkF7gWdh0L9d+/1JONvM+DKqaCpidGPnHw9rE6QFBuo82m4Q6lB6n7ZuURDIom5zJJWyWaOBfMINjZ5j01b3CfQn2D64rPwqQUIZZDSqRI6qFDSyNqbp1IXlrc77G++AnPnCp6sxt/8AI/Tt++O1TmpJMkhNySet2JO569WN9zgfrKsyNqP0A7AdgMBwOPMenHmAmJiYmAmO1JVNG4deo/n2IPsRtjjj0DAGNBm+srJGxDpY9fMpXoftYWb2F8NTh7N1qowyDzj+1jGxTbrEgHmjZje9/Lcg9BdDZfl8krhYkd3PQICzfYLv98HeXcC5yg5qBotO+t5oUZffUzal/ljpMayJavOs0NSVRYIIUO/MnguwF9yRLYXsemwt1OOtLmDVjgSEswZ40jUBvOFWRWbTdSLE9LgkenWlTzVXSepySofoec6mQ+zSQqurt1J6YzeJTnEUDCOKKKmI85y9U0EfxvGTJa36iBiaHXjLiaOip3p4tBrp0MdQ0ZDJArbyRow6uxuD10i4v0sp8ekY8xitPcb3D3GlRR2WNtSA30NewPcqQQVv7Gx7g4wQMX8qyWWpkEcMbSOeyi/3J6Ae5sMWTZaP8v8AF5NY51OQL3LIwJB6alFgQw9Qb++CLiCdsypUSkqFnTUHdWdVcaVIW4a3qb3sdgd8DNJ4JVOgNPNTwDbZmLEX2AOkabk7ABjfH1B4cUQAL18rEq7AxUj6bRglyGY72AP17YvTPdNizg+lloKR1qOVBeRm1yTJYArGPyk/o9j7i+BXizxMREkgoWYmVi0k9iouVVDyVO4JCjzHfra53FSXw0gm/wC55hDI17COZTA7HfZLk6jt2FvfAZnnD89JKYqiJonG9mGxHqrDZh7gkYmjbPxMeY9xGligzCSCRZInaORDdWUkEfQjDAovGZmQrW0kVQWGlpEY08jDp5ygKk/YYFOFODp6+QrEAqJYySvtHGD01HuT2Ubn9yGVReHVBBdHjkndQCZZmMSG/wD4caG/11k229cAPr4nUkSKIMvcFAQvMrJmQXJO6IF1de56bYwOIPEOprAqzBBGnyxoGSNfcIGsT7m598NM8B0MkRcUcRUaidMkiGw1HZg2xG3W4so23uR9PCmklhE0JqgHBYROU1qBe4BCEORY7bNYXsRvghWS1zH0A9v+PXFfBjmPAItqp5dX8L2BPsHU6b+xtgSnp2RirgqymxB2IwVzxL4hxq8L8NS19UlPCPM+5Y/Kij5nY9lA/fYDcjAU8tMvNTka+bfycvVrv/Dp81/phxZRLxLoVpIo3AHlNWIA42t1Yq/T1xfyWKGjV4MuAVY1b4mvbTrYi19BIOlLkWA+1zc4zafiuCStihjhaq1ygNJKWJZRuzLHfayhjd2PbbtgjhxDUcS6P7Moh2/7GsR/doSXA+4GAat4dzSxd6aotuSwiP3JKi/74c3iNxUlDDDLBDy35u67JqUKbjVGbixZfv64Gsp46p8wYLMop6k6tMv5dtxzXWxYEX81gy2/ML4BMzBgSGvcbG97/e+Pi+HLnWWJMzQ1Uf4qbE7c1e90e3nXvY3uD32wuM8yNqaTS1mUi6OBsw9R6H1Hb7g4KwMTFtoge37Y4yQW9xgjliYmJgPRi/luXmRrdB3Pp/xPoMUU64c/CvBcK08Yn2GjnTN0KjSXbf2W4/w++NTtNpWlwdItBQtOUWOIqCosTI++nXIQdwTsq7XN91Hmxm1ebwZ26U0rS073JiYsGRz+lkWy3sLgC3ex9caTiyWtYwBDaonjVI1NlSM2RVAsdPLAQ7WBNieljXreEamGo5IRzIDqjZAd7G6uh7C4B36Eb9Me7h+HxymUzusp37uGedmtTtXM+HLjM0oGdbvvzAG06dBkJA69FIt69++CjOeJabLJvg49alL6qqK145G3/sz84G11J9tyMMKjoo5mhq9F6gQsiuQ6gXNiGU9PNfqLgEjCZpuDampreTKjrIzFpC4Ivc+Zr9Ct7nUNvTci/LGY8suVsmp/tq7xsnnbf4y8PRVw82LlCt0GQrCNMdUoF2eOM/LIOu2x+pGEyRhs+JcqUtfHNRyDmUPKQgMDYEMVVrdwVdWHo63wJ+JFAgqkqIhaKtjWpUDoGb+0X/bBNu2oY8rqHKGjMjBR9SfQdycNrgxRR0zVDfhxLfSt1V6h1G+otvoW/Qd9hc3vneGvD6mm5rC7TPpW46Kvl7+5f9h6YniLmYeqFNEwMVOAgWw2YXDWbctc7/U+18duPjvLnMIxll0za/U501W6GSZkjn0JFMpdRTzxgHQyluhJF2vuGVtrMAN1PDtZHVJSnWJnYInmbSdR+YEdU6knsAb7jBF4d0KVSVNI4JR1V7gX0OPKDfs1ugPXSR64Y/ClPKIlWrQNLTs0aSeViy2ADqx3BZTpPQm2/XHoyyx4OrGavp/V/ue7nJc9UC59CqHMGZebHRJTUysLK+pyvMkBAtr16mPT5juL3xWy7NqeuganqPPTfkN7y0ptYMGIuRYXPY3IIvbWbJwNJLQVcEjos1XUNMz2LKAJFZR2PyofpqwAQcMUtJUPTCs+KknRgY4EYAFPNZnDMtza1rGxO4GPLlMdbnp/Hu6TZc8UcOyUNVJTy2JQ7MOjqd1dfYjf23HbFXKcseonjhjF3kYKNievc2F7AXJ9gcMDj6gaXLIJnQrLSSmkfzajoI1R37+W1vqx9cVPCDL7zTz7XiSOKM/pkqJViVh9F5hxydIYzZf8BRRLTaNEB1WJP4zaSkkjbbsWK6OltKDocBmbcSOeTLc2kfSqHozatJBNtyL7kdO1thgh4pzlFrKejlkshZAW022stgQv9/qB6emDDOMnpnF3iRkLpIV1AKxFrSxsD5H2Clh5WAs9tmAcM8yNFhaJH8xeGEi/Tmsqm/8A5ZZvthY5RxRVV2ZKqswpoGMhVWYLZb6TIwPUtpA6e2GjUZfUJK8k4HJ+KMxOw8vJeGNRZixN+V2uGbbVbFvh2CkgprwxLBANwzFRdulzuSX92OrtYCwwALxHSbidBbWdMgsbaut2FgPOLmw7gna4AEOJMoFRHcD8RR5T3NuqE9/Y/wDPB5nmaxyVJpljdRLDLIhdShZohzAVRtwvlYaja/YbYD82YxqrD9QH73t/Ow++AWJw7/DDhlosnklQhaivDqr/AKY1uij1F31MbdgvphO5wo5zEdG84++5H73GHJFncsUtJSobRpDSR7C7XkijLFfVruSAeptgMHjYvTxx0oTSgAdyAAHktY+YEgqtrDp3Nt8ffgZTI9fNPLvyofKvcmRgosD7Bh/ixdoM1NQeXMBJHEpkYMQNaopZtVyAAFBN7923G2NbhLKqUzSNSRSKXjsdMgbb5joYbKBt5vMQRtfAYPj5miyTwLGfIsKt93Zyb+/lUfbCwRNt8NjOqOhn5Ks0jlbiRUkDs6g3J1qum4JJB+Y36YXmcDlTvGoRQp20i5IIBF2cs17EXF+t8AbZRmzVtBrb/vFCVUsBbXCxsh9CY28v0b2xh8R1HOXT3FjbsGa9iD6Egg/f2wReFWbXSeinewn0iFXO5Z1eJwgPsUb08mBTNl3B6akYH7aW/qcAMg3+vfEBx81j6Zmt0Jv++/8AXH02A+DAMTH1fEwHGkW7qD0JAP74fucuTQ1mgEtyCgA62eRENrfw3GPz9Gd8PfgnilZZo47W+Ip2ZT2LxsGdPr5XP0t6417VKGsu4FZTT/FSfDidZpLm34Qj5enWSQA7FjtcEWHe4DeyeqjNMgWf4kIuky93KgXuy7aibbd9r3whM3nnNS4qNZlDEEG56HYIP026W2tbDM8OMkqUgcyq0UUjB9Jusj2GkDTfyq2wvsSNvce/4nD8OZ5Z7vs4cd+rUnYS5LmjaYVYMOcjyDvoGrUFJIuWsQWPYlBbzA4maV1PSRO0zmJJRo5ihjISQw2exOoC5FhZeoxaqamNHUF1DsbFAV1C9zqC3vpB9rdTjA494Rkr40SKRBPDqcRs1tStpXY9QLoLEi17i4x4uOY3KTK6jtlbrsGI+GsuK8zLZzPUKbvDI4BdbdLMi23tvYjc37YGPEakKUGXhgFZWqV0ghgBqQ6QVJFl6Wvt0x24S4bmpa95KlHjNMrOy2LNbluLroup2vtfftfFbxZryfg4GN3jiMsm97NMwOn7BRb2IxMvzUngVeHlWBHl6AX1l9uxZSzWJ/fH3R523xUipmzwMHItPD5Op2DksAP71uuArhHiPlQxmxLUU61AHrETpkt9NR/2gfXGp4jZU0Na0o1tHOdSOd9V1DAKR1XSVt9D6Y7fDzG8msvX9r/Lnybk7NTwr5z1lQYNKkFDOJQfMC7E8vT0b5iL2G+HJGlh/wBfvhacM6sthECJzcxqtLGLqIVt5ebbpYEsR6k9Bvg9qap6ShaWdua8MWuQoqrqKi50g7C/Tp77YxyzeXb7amvvr9WsfCzmWSJUxNFIG0OQW0MVJtbYlexsAfbCxzrOxT5pBl1JT/CxLNHzWVLyTD5gb7lksSQCTq77bYNeLaiklggWeqNI8tp4JAxQqwUWJI8tgHANyL32O2ADNs0laQPVNC8tFdI6yKzLNzFOlX0kb2JOodCTtuSc+Mf+/wAr6s/Nl/8AtOZeVVGujI0vrBOr1ufyaPtY974z/CymMtHWIuzGehPp1klUb+zMuPeNqwQ5XFCLB6uY1BAttDGojh+XYXABsP0n2xS8Hc10VrwE2FVHoXrtIjLLGbAXJupAHqRjm1G/xPaPM1jkVpJXRFWTTcsdhawF/Tf98MegpzAsS1ANQ2u58q3XVYKpB6kdbnzt3Gwxm5/loDxVJO8Z87MBdQQBfptoYLf679MUa/xJhLwhoiY55FQIptqDtpaSVrbDraLqerfpBR3nFkR3kW6C+vp59TALfcBQCVOokaQL3AucB2YUE70CtSyfDvY/ium1jbyqbf8AZbnUbABTqHnbqes6rTyNIW5impnXTe2pfh55Yxcb7FggO5C2HQWx5kPiVTzwsKdRG6jSyE20gbbIPLa/dbD2W9sAq+EaaaPNQKiQM8a1DMNYkO0MhJ1C4F/S9/bFjiKtBgA764/5MD/TG3WUcdPHPUWs8oNNH0/MdUhA6gaAV22u3bApUJzVAO2/87dftgBSua+j+7/7mw1XqVJoanch6eldrXBvD+C4BHf8HqOlxhUVrgudPyjYfQbX+/XDK8P2+Momogfx6ctUU4J+dHA5sa+4YBx63PvgKedZc0c8kQurBiosbddgQR2IPXpbBtw5lMtOpgKGeyyRTugYx2kCl1ew3N7m43sR3YX+sl4b+NSOdbB6cCKQFT5yL6Tf9QUhT32U2ucD3iPxVNBD8FG1lFmfSADv5gpt1G5Y9blr+uA0M44dggR0hjVmWKR0OmXQoKtqBJ3LBVJIItb64V+bZrLJPI7P5nYlmUBdR/VdQOvX74bHhnxzHUUyU0m00C6RqJPMQBluAe4VtLD0Cn6DPiBwIY9VTTqeVfcD8hP5fp6enQ9jgB3w1hJzek/hlDk+ygsT+wOCEcLyVMYlQgC7KAepLKDt9h/MY7eHmRtBTT1sgZS0TQQqdtRmUANfrspZvoAe4x5xHxMKek5aHzMrJGO/m+eT+g9wMAta1gZGtuLkD0IGw/kMdLeXbFXTjvC+1vY4D2+JiYmAqg4IeGeIjTsm9uXIs0TbnRINtwNzG48rgb2sRfTYjuPQ2LKh5cR8bVMQiq6VYmpZQLBk1mNwPNE7K3UG5BBswsR0ufeBeKnzHMzJUyKgiS8UQLKoPQlQeptuSTe3t0VnC/GMtGWACywybSwSC8cg9x2YdmG49+mD/hnM8radJopzSsCSYKkXUXBBEdQBsu/5tzbHWZaxs192ddwnxRmzPXVEik6jNIUI67MQtvsBhh8bc2praeegWf4mCMh3WNlXrcHURul2kBuLMLW1Y6plOWpPzhJSDfXf4yLTqvf5AL2vv1+1sfGfeKNJChj+JapUXtDTIY1N+0tQ27D+5b3Bxrl5uvX6TSY4aD+VtNTNPNVzXjTaVlIJZiS3LR7AtOzdNzpGpjsDhaZ3m71VRJO9g0jXsOijoqr/AAqoCj2Axd4m4rlrXGvSkSX5cKC0aA9bDux7sdz9LAYmPO6LWX1zROHW1x6i4IIsQw7gi4I98N3gjiCKsiSn1BKmnB+GL2J0gXEV22YoblCd7AbCxumMdIpipBBIINwRsQR3B9ca8po2szzKqoFaOliZWcnnVLWeokewZwOuhRq7Ak/NcdBR4Xz+X4PMqdlkdp4eYLhixe4Rr33NwwP+HFbJPFw6VSugFRpGkTKeXOFO1ma2lxb1t7k42pOOcrZQVlq47LpMfJjF1IIKllJA2JF7Y7fNvTrX3c+jvtM6yuatalMw5UcFLTxKN3Y3UEtpUXF+u9gAvU2tjpJTKsQMtoaGn/tLjUXbUzBIyQvMle+k22Fm3t0zazxNool0QUslRZQoNQQq7W0hkS+tVtYA22wDcTcXVNfIGne4XZI1GmNB6Ig2H13J2uTjjbb2vo3I5cTcQPWVDSsAosEjRfljjUWRFHoB+5ue+M+mqGjdXQlWQhlI6gg3BHuDj5SO/fHzjLcP/IsyhzimRwbNECamnBa2qwVXC33gO50gbEi/Q3qxcOR1FXy9V44OU225VgWdQD3t3PpttfCVyvNZaaVZYJGjkQ3DKbH/AJg9wdjhi5b4196mkR3uC0sLGFnt3dbFS3vt9MEHOc0Uwi1MAVjZXvqGwBsTbr8rN/PArlvh+9JWioEifClXMrFwNCkXDEkfKW02sCT2B6Y51njZC0Rj+EkkDLpKvOVUgixDBBdlO+1xsbHAhxF4iz1ihJERY13WKPUkYt0JW/mYDa5JPpbAavFXFC1EoEV+TENEYtbbqzkb+ZjvbtsO2BvM82spRT5iLH+Edx9T3xly15PSy/S/+Z3xWwVDjTynNJKeWKeFikkZDKw9R6+oIuCO4JGMw46xygCx9cEfqHgHxBp8whIjCR1IDM8BNrsdy8f6kY7nuL79iV1neQQ1UumdpaWtZS8glVmRiCdTFvoNXk1LbpboFRDVlWDKWVgQQykggjoQRuDhscOcQ5/LEFajNbFbb4qAbj1DsU1fU3wGFTeHEqtzI6mBNDtZ+YyMCh+bSU1AHttvhr0mZCSiJqmQqsZSadlMcABFjoDAFnP6UHzdCNsBuZ8QZrTIT/oWnh7l0pzKF9/I5UfU4X2e5zmNcQ9SJ5EHyjlsI1/uooCj69ffAEPGniUs7BKdTyY7hNQ06iesj+59ABYADbC8ra15XLOxLH/qw9B7Y+3cC4II+2KznASNCxAHUmw++O8MRB3Ftj/nb/MYrY0486azAhfMST5R3AGxHTp2wFYYmL44if0T/YGJgMbExMGvC/CCkCWddRbdIz0t+p/bpt9PW2AGMvySef8Asonf+6pI/fpjRPAlf0FLKSeyrqP7Lc4Z9JlokNmYKiKXdj5Y40XqxA7DoB1JsMYGdeLCwBocujCIDYyt88lu5Knof0/Lbsb7UY0Hg/mJF3jjiv2lniRv9nVcffFTNfC/MYEMjU5kQdXhZZh9TyySB7kYZnC3EC1EwjZdN6DnsQRZ5B5mKgr5DbULdNhsMZE/HqxVzIFaEAIUdGsw1Ro1pLbPYseo+2AT+JhzcRcMRZopKhI6/SXR0GmKrAGoqw6LPbcG+/fb5U7JCVYqwKspIIIsQRsQQehBxB8quCbhTgKpr2/CUKnQyObL9rAlj7AfW2M7Kcu1HUw8gP7+1+wG1z2GG1S13+jKMTSlviJk0xRKdIRdmVdP5dirM1rqCoHmYkdJO+p5ZtcqXwMhUfi1E0jAgEQoigE9iXJA+5B9sWYfC+hRuWY1Z72tJXAPbu4SKMDT++MrgfMaytrg0kjGJdTOAAsYsLBVVRYG5X1Nhvgf4zozHmM++6yage42DLY9dgQBj0cfBnnlcN9455ZyTYrzjwlo9OoCpgBJUOrLOlx/CQrEdejYXfFHAM9GvMus1OTYTR3Kg/pkU+aNvZh9CcM+oyWrakp8yoJXE4Qc2If6wKSp8vR9wfLa9jtuLY0aHOYqiIyU6KTpCT0z3/EBbTIrg3GpbnY9diLBseXbq/PGPcGPiTwWKKZZIbmmnuY77lGHzRMe5Xse4I6kHGNwjw29fWRU6G2s+ZuyIN3c/RQfqbDvjKxocFcAzZgWYMIaeP8AtZ3+Ve9lH5ntvYe1yLi55SQ5TSER09H8bLfTzKk3DH+GK2m1/YH641s74ip4aGWnporwxKIYhYMlnuHlk/U53JJH5uouxwtV4sanS8QGtySJgSWABB0qT8jArfUoDb9bYBkz5mgW75XQFDpAX4dVO6htibWFiLG2Mf8A/wAhleZyNHAslBUKdwDzYm2JPlJ1L0O4sot3uMY2V57qWDndPh3sLGzSSznT672RvMff3wD1M7yVRaO+tn8ui979Bp74At4g8JJqdyiSpIw6KwMTN6FCSUa/azX9sBFVSvG5SRSjKbFWFiPtj9CZVk08lAlNXzxmr35G660Om4ikIPnDAWO2xtudjhd5zRLUoUkGmWPyqx6o36GPUoTtv8pwUucXMmyeWqnSCFdUkh0qP5kk9gBck9gDitNEVYqwsQSCPcYb/hdlaUlEKl9p65miiJ6iJb30+hdwRf2HrgVZybJoMudIaSNaquuBJUMAwiYgm0KMbCwB83XqSQNhrCuDVAhln+LqWudGtiiDTq3Zfw2I6FQBb1OMni/NPgVeOnRUeYfiTLcMGuWdFI2AIZf29tg7w2q//vdJf5eYU+upHXf98EMzKquSStlghiEbU+kySLJKijUPk0o/mYm+/wDCfbH1V8VQTTtA1QVmS/4scjAi25JVdKzIO4A17GxbrjMrOIvg8qraldp6+rn0t30KdNx6WuV9i9+2Eu7n5r+a9797+uAbWd02p+VWxpKSAVc2JZT8rxTrYkHtf6euALiPhD4f8SK7wk2ufmQ/pcf5N0OCrhDNJMxppKeVWaWIGWKQLsCx/smKiw5ljYbXcC3VsfC1xMbA+bykMD0ZT6++AXBiX0xyen9N8X62AK5A6Hdfp6H3BBH2v3xWvgKhGPMXcTAd+HKRXnUyfInna/Q26D7m32vhpU5smturAMfXfoPruB9ScLHIEuyr/wCJIqn6XAP+9hnZk92hQfnl/wB1Hcf+pVxYO3FmVscs0Cojp+Y8byGQMFlLBjHFrUEIFXTJ5tvxFuRa+FFmWRzwMBLGy6vlPVX90dbq491JGHZm3GphqJYIGpaleZJHNTzkRkaW5aohlKo40Kvdt9rYr5FNSo8hNPU5cLXeKVWloSXuiuyut0sxuGFl6b2wFHhPJ3FTSEIx15dUabW8/lkG2/8AGg39cC9cV/0rVU7gECRlU+8YCkX9wv8AL3w0eG8lm5stponmgphSGcPIQOZeYFQQRqsUbygADSN8dM4y1I4UlM9PRyXHOmRObPKb8vc25gJcWvr67XOADsvopIl5bExj+1hYtoKutipAJvYi5uRbY4xPFvKLywVwQxmrQiZLWKzx2D3HbUCre+574Js7pIUp3KQyu0gCtU1LBWsWG8UdrWvY3G/qTbFPibMuflwEg/sq6lsbWuGhdCffUI7n627Ys8gn4N4Xhjp1SSNXsBq1AEeUFm6/qckffA5xlxXSTzMvw/xDISnPJAB383LQ/lvexJHX6HBxkdXpi1n8iaj9pVJ/ywB5vwVGwappZVaF5FFtzpMkioouO2p12O4HrbHf4acVy/Fuo5cnVJ9Ik8J6ymFMsAk/7RdpHVgVLEm10/KVC6Fsp+wxe4o8OEq6hpxMYwQNYCBvlAW6m43sO4O9j7HP4K4Emp6jmz2ChWTSpvq1lVuTsLAXNut7emD2OM6jqa6rbSD2sSQxY9T0H+Hud8XPKcHLfkZdvck68frjHjljy+jjWRisVMq6jYlma+ygDr5jc9unYnAFW+LBmzCIwQLGrMqM7EcxgSFuSPKNj0u31wfZ/lgrKWSBgY9RIU3B3Q6lfr8pI6Hfc98A0XhItNE9XV1AKwjXojU2JuAAWbc9egAvtvjGM4/l2383ot6t9vClXK9bQVUUmklIxOpTUQs0F+aouo3KeW3970GMDw/Pw2X1dUNpJnSijbuAVM0tvqqoPvgyyHOeZUsgCFJI5W2vcFY4lYPsASdfXfqB2wPcHZHLVZTBFDov8VUyEOxUG0dOo3CnezemODcVcs8sUxN9AVRouAHZ7qL97BQxJA66L9cEOWcOR5nQS04SL4mn0tDINKvKrXukoXfWpUjWbjdTc3N8PMKV6XXTyL+IXSQ6XUrZVdVF2tv5yb9LHBl4Y8IrBJ8W1Yhacf2UdmKtq+XWL3YG6kAEE+tsFBc3CtUlVRUfIYyLHrKgC9ryC7sDYKp1WPTze4xoVfDZywGOl0vVyf2tQ1iIFbflwi3z22L9ewtvh6ZvEVhmePSsxiKhzYXKhigZuy6mP01HC6zjhOTkS6qin1TQqqkSaNMnWQozHzqTtuRsdx1uCdTOGpJ9YkLygk2Dartsdckh6tcA2A7Dcb3MOMJlapiqlFo66COcqOxcaZB9Q4J+pwHZh4eVcbHyq3e4dP6m388Fed5fJFlmWLMpSRUqUKnrYT3X+TC3tgAHPY7uG6ltj7kdD9/6YeVfQU5pkDA6cvY04se8SLruOh1MAfXfCRrnAVT6Mp/3v+GGU8p/0rLGWPLmrWDpfZ1kk1Ab7C4ZfN6YCpVZ7HWF+agip5JHcSKCwjLdS1tzpbVv0NyMffCnALU1dTyuXa08TQvGA8Mi6wSwlHbTq22O4vjHXMZqSV+UdDIzjTZWXqbgqQVIucMLgbjGeuyyaNYFi5RQM1OpQFGkBlCIvSQoZG8nvte1wyPEbh1FnpaNZDytDeZ7HSJJ3d2AAsXGwHpb6YEa3wylhjknm1pSxtZLgLNNvZQkZJ0+pZtgASA3TDHyTiAUgeeRZnpo2WOMsGZ3kNwSnMtpuBfqANx7YEeO80ozHqeGrkmmF4pp5TKosw1WjLKpAG3SwJ72wA3wrxkaGpLmyxFGQxIdX8SMOoLrIEbUxvtbpsN/imILPI0WyzIs8duwlQSgD6E2+2AWizDRMjiQLpdW2XR0YHogthk8d1aSTQyRkMjxFlI7r8RUBSL9ioGAWeZNddQ7EH7MP6WH74p3uL4sVX9l9Qv/ABxWgItgJqxMQjEwF3IL6lYf6uRWP0uD/wC3DKzI2aBwfkk3+jRut/3K4VuSVgjlGr5W8p/ofsf64L1m7He2327YoxPEenKZtWejTPIP7sh5in/ZYYI/Dt3NLLz6p4aQMBoN2SR/nWMIdjq0sCBYEBgT0xbznhQ5mtNPGwDoFpagnsEB5UlupLR+X3KWxcyOlVXSR4zyYDy6WnuCZZCbAuRt5mAZ2F9lCi4UnEBFltTLQ6EjsJp4hWVUQQFYQW0hlW4Y6VNuWLmyemOvFMU9PBH8FV6xUVBqpmQBJGhYqNQZT/ZqxCnTYgMoO2AnM/GCpjzCNkl5kUBKt00ylmLSsLfkuSqDsir3xtZJmQs0BYsvmqaKRt/mvrRvVHW6uP1K2KKlfTtMvLG7zNHEL73LuBvfrtcnHPjpAmVSOPLzK9FQe0cczdidhzAOpwRUeTSKVnMdw400yFxqaSVSA229o1uL7dSfy2wDeMGbKJoaGJgyUSFXI/NM9mkP22HsdQxdgx4L4sjndKcg3qIpdJsNOwDlOt9V1YWt6euBDIubTVctIAW16o2QXs7RXmiYW3uWRbEHo+BbIM7aB0IOlo5Fljb9Dr626ow2YelvSxfmV01PVvFXwreV1KqgtsyoQUZhsXUagPVSpF8bmXTLPSsWb1XXibjWOiSNZAZZpFDFRZNKnuQb6d9gN+h9MW8kzlKtBNGCQyrqDHzKQ7KQw6X2O46ix9MJI0lZWVTF0cyu9nJVgFPSx22VRtYdgAMOHKa+hy6mWBqlFcWLazZidtyvUewx25uPjwwxmN3l6sY5ZW3fgP8AF3iW1JVmKGJWMRUSEkgHoWRQOmxtq63HoLGeJPE8NVlcXw7f2zo0h6aFGokSD2db/wCH3GMzj7KoswqEqKPUQ/4cjWFnIsAyKDqJA2N1GwBF7HHKbJY6aJYbh3YnmRBRJc7IqdDYFje1tXQ9bg8+T5fTj0+fVrHq3dq1DW8iGsnbSDDStEmkCxedgRYgDVpU0wLdTuccPDHMm/0fKI3KvS1UdRsRvHKhhYWOxXUqE3xgceZtpUUatqYOZahgQbynVaO42OjU1yNtTMBsi4o+HnE60NaryDVBIDDOtr3jewO3exAb7W744OkbuYNPUTswm1OAxdiFs2kAErrFibAeRb2sbDF7KeIqr46FXZWhjAfzKoU/6sA2AF7sP6WvjXzvInoalWia6f2kEgPlZCNhcdRY6Tbsb9xjOrKKPmiRVdIVljla6OSq21rGAAS6axYMBvyydrHAbfEPENU9NJBHNI04YzBQoZtJcsVAtva5AHoEGBnOeLomoqd5IueZC6y3OnSwsLKVGxIN7dLHGNmPEwjzXmgty1IR+xIKhXK2/cH+FTj4TLJWeWlcM4dgQw3Iax5cwJ6hh5W9bXO4GAs5XLQsbxVM1P0vE72U7gEBrFenqQcFniLUFpKOE21R04ZvYyEvY/4Qp++A3gHgsz1LS1KlKSk/EqHYbELuI1v1ZyLWHa/ewNvPOIufPPVS7cxibei9FjX30hQfYYAWzuPRpT2v9ug/rg6qZTJHBUqbGWKIlutpafTC9/fyQN/5mFvWVZkkLt1J/YdgPoMMLwszuEytQ1WnlTOHhZuiTadNj/DIPKfcLgNXibI+ZVcyMBUnjWcrbTyyfnSx/SQfbbGxk/Gy0FA/JCRQl1ihFrszbtPUuxFze4VR7LtbbBNxTBBUMKGVmimcEowUHbcab3AuSB9hfpuFh4m5fylgjCOiiO4VhurXsb9j8o/fv1wBxFxtBV5e8EkhqYllSKWZlKuiSAmOYow82iQBT2sB67Kbi3hqWkm0uo09QyX0sCdmFydjt+1vbH34fZnyqwRSC8VSpp3HY6vlP11Ab9rnB7FOqOKCtAaJj/2aZthY7aGb8p7en5TtpuCio6QySqnQswW5vYX77dh1w2a+jArYImFkpaeFXHoQOcw/2pNONKi4Go6KVqhWLrGupr/KAfyIb2LSEcsbDylyOmwlmfEYUyTysC8jFyB+dib6R/ADgMjxKmjEkUaKA2kyPb+InSvtbzH6MMBqE9hjrXVzTSNI5uzm5/4D2A2xxj6j64C1oviY+lxMBn416DOSAFY7jZW9vQ+2MjEwB9w3xg1LLrC60YaZYz0dL32I6MDurdj98GVbkXxlI8uWyrINOlL3DwhgQ6Oi30uV8oaxFr2IvfCTjnZflYj6G2L1JxJVROHjqJlZehEjAj+fT2wGyPDmsWYRPENTdLSxFT03La7AbjrhmcLcAERqJn5ksUg0LDd7C41q7XC6SNr323PtgEg8asyAs7wyn1kgjJ/dQMUc48V8yqEKNUlEP5YlWIfQlAGI9icAz+OeOYMsBSFllrgrIgHmSlDX1Me3NN/l+l9vmQsspZizEksSSSbkk7kknqcfJOPMB6GwTcH8cTUDnTaSJ7cyFiQrW6EEbo47ONx74GMTFlR+kMl46oq2O0cqrLoCLFMwhkFulpflk7Dr29cda3hGHm6o8tV9VyXKrISSDvdpCo3tvpa9+3XH5r1Y6pWOosrsB6Akf5Yu9eDT9JVc0dMh5jw0abEF3Tm7dlVNt/RR9sLHjDxKiuyZerBiCGqX2fe+rkqd0JufOfNY2GnutmYnrjzGVTHox5j3AMngHxJjSEUOYgvS/wCrkFy8B9rblN+1yNxYg2BpxJktW/JqMtMdXTohUcp1vv6qTY2FhYbg36XOEFfFzLM6npm1QTSQsepjdkJ+uk7/AHwDTyvgHnfh1NFUBlI841pcawD1iI2U7WsfKTv0JjSZElBArVDJTQxqF5szK8m17rGNALH0FjsRsTfCaPirmlrfGzW+q3/e18D2YZrNO+uaWSV/1SOzn92JwB3xx4mR1A+HpEZKVWLm+zTOTcySke+4H/IKAVNW0h8x6dB2H0xxviXwVMWL7g+o/wAsV8fQl2A9MEODgnxSilEUOZbSQH8Crtcrta03qLbav3sd8H3ETPMilaWKthdGTnRkS6Q1r2C+a3lQ3FyCDsbb/mMTnFzK+IaimN4JpIid/I7KD9QDY/fAN1OGqJpGYUc8RWQFBGagXGkEXEiFgQ99wB2274KMwzcRIJap+SFBKvUBQ4JFiYIANTOQSNxb16YScvilmbCxrZrezAfzAvgeqcxkkYtIzSMerOxZv3JvgDTivxCaccqBClOhJUOdTubW5ktti1tgOijYYCaqpZzdjc/9bD0Htj5+IOPh3v2wHzixRwK5IY2Nrj7WJH+zqt72HfFfHqm2AIIckYqCHjAIuLyAH74mMT4k+gxMBxxMTEwExMTEwExMTEwExMTEwExMTEwExMTEwExMTEwExMTEwExMTEwExMTEwExMTEwExMTEwExMTEwExMTEwExMTEwExMTEwExMTEwH/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data:image/jpeg;base64,/9j/4AAQSkZJRgABAQAAAQABAAD/2wCEAAkGBhQSEBUUExQWFRUUFxgVGBgYFxgYGhodHBoYGBwaFxgXHCgeHRkjHRoXIC8gIycqLCwtHB4xNTAqNSYrLSkBCQoKDgwOGg8PGiwkHBwsMCwpKSwtLCosNSktKSwpLywpMC8pKSwsLCkpKTIqLCksKSwqLSkpLCwpLykpLCkpLf/AABEIAMIBAwMBIgACEQEDEQH/xAAcAAACAwEBAQEAAAAAAAAAAAAGBwAEBQMBAgj/xABHEAACAQIEBAQEBAMEBwcFAQABAgMEEQAFEiEGEzFBByJRYRQycYEjQlKRYqHBM3KCsRVDkrLR4fAkNFODosLSFyU1c/EW/8QAGAEBAQEBAQAAAAAAAAAAAAAAAAECAwT/xAAqEQEBAAIBAwIEBgMAAAAAAAAAAQIRAxIhMUFRBBMigSMyYXGx0ZGh8P/aAAwDAQACEQMRAD8ARuJiYNOHuEYWSNp9btL0VOiiwa7m4PRlsAdywAuegBeJhjz8AQyrdSYdJkU6Q0nysw1uSTYDQ/TY/tf5j8Loybc6QG6rvGBa7lNRufl8rH6DqcZuUl1V0XWJhif/AE0h035smyF9wvQIshH7Ogv/ABexxrZTwXDSPIb8xgptzFU2C6Nh6aixW/bT3BwtNFLiYbNFwZDFM05G4LnQVXQo0u+pR7BCvU7k7DbC44kgKVcyt1EjA7AfyG37YS7NM3ExMTGkTExMTATExMTATExMTATEx7bEtgPMTHtsS2A8xMe2xLYDzExMTATExMe2wHmJj22PMBMTExMBMTExMBMTExMB6BhmcOk06xRTSnmmxRS+62bdALGwADLf9Rb9AOBTJ6ilhiSVvNMCTpu2oEHYgW0AWsQxJIN/KbDGd/pyT4jnmxbcWN9IBUppFjcAKbDe/viXuotRJqh1SOoeLRDE5VSbs0rlrgAjYFxf2tscWI8ik0kSVczs/SxYBXUhVJGrzAuYwLW2N/TGDTcfSoVIhi8gXTbmA+UWXza9WkDbTe37DFin4triqmKLyqNKFY3YBfKSu5IYHSu7XI7WxMu9tBDlsT06vNNVSThIdbKSSt7qwALEjuvUbh+xBto5ln+udYGBXmRNKdLNqBXY2N9jYPYgDcDtcYy+H5qysAiahb4Z0CFlSQKAtwDzHvqsLgAHrb7288yp6WZq2pVlQRiNF0tcs3mYEkWuSXXYnrfsLySb8OPJu9p7dv3czwdIDGJK6c2JuQWtZGK+W/TSbEsb7E+mPiq4DEkcaazy05kjyFbSuxCtpJI/iIJI7D7C/wD9Say58yAEEadPlF73IF/4jt09sEmUeIUZpQ1RJeZdWpdBu9zfa3l3sp37g9OuJrS3r0z868PYIYJZVmc6ASLhbHbUOna5C/U39sAVsEFTxnUyo0V10yAJYLvbbYe5sN/YdMWsrytIhqezN62vY+iA7E+5xub9W5LPIfp8pmkF0ikYeqoxH7gYuZfwlVzsVjp5CR1uukD+8z2Ufc4M6WoURtU1BIgjOkKDd5X6iNS3TbckWsP5bPCXGq1do35UchbRFDoLC2xGm4Kj0ubXxVBb+FdeFuEjY/pE0RP+9b+eBrMMslgcpNG0bjswIP1F+o9xh6Q5Y6PNKZY00VHK84VVBaOJrBtrX1/KTp9tzgYqM3Sq1Q1YDxSORGwADwljsUIA8vS4t9RbbAKm2JjS4hyN6SoaF97bqw6Mp6MPr/I3HbH3wvkDVtZFTobGRrFv0qPMzH2VQT9sFbXA/h5JX6pXYxU0Zs0mkszkC5jhT8z2+w/kS2nqaen1rSUMUYj03mql50pJtudQKo38CKT7Y+6jN1mqFjpmMVLRoREE6hF2Ln1eQnqf1C/fFeXKqmtfTGAKkRh0Vyq60JUa99u67k33+2CNiTii8LGeOnnBTyI9LEqllA1EHSCRvv0t/PGJlNJlNedMUCQ1LLq5ZklETtvdI2ZxobuAbqb2uMbD+Hspkmp4zremoo0Bvs0srLK5Ba3W0lr27YCzwgaKojjYpLVKObItg0MCixvKx+Y23IA9ADci4dcz4JhYsseuGRbgq12AI6gq3mH1BOAvMMueF9Egseo7gj1B7jDZqs9izFHmiBElMyRyE7F0ItHNYdDqBQjfYpvjCzmgFRFpNgw3U+jf/FuhHrgpdYmPXQgkHYg2IwW+G3DiVNU0kylqekQ1Eot8+n5Y/wDG38g2A0eF/DlOQtXmLtFC+8UKW504/UL7JH08x69rXBJpkNbSK4SKgpoY91Ejxid9VtgXkNzvYkKCfbFXiGvaqiFRIUEreVUWylY9R3K6tRAOq3TYH1GMCkzbmZtS06kaRKisR09dC+ijv6nr7kF2d1+WywSyy0kEixPy2KRCB9wCpEsbbEi502Y+U3Ft8Yh4OyuopzPRhpEW3MXmPzor9C63IK/xBf64zPEmmSnpYI4xbnBJ5N+rOLXN/wD9Z/fGL4d09RFULVq3JgjbTJI4/DZT80RH57jqO2x2IGA+M64FKKXp2Mi9dBtq99JGzW9LA+2BLDsziCNZBJTtrp51EsZHdTcW33DIwZd99t+uF5xnlIDc5LeY2cD17N9+/v8AXBQsceY9OPMETExMTATH3DCXYKouzGwHqcfGNvhmyuXPX5V++xI97bffAbmW5PHTgGweTrqNiB/dBFgB+q1z2tggn4nFHIkTAzVTldQO4gBsQNLX1zW3sdl2HW9vMiiUz8ySwSIGVr20jTYKDfa2op17XwR8G+HVPNIK3VITITINTa2uxJJ1bb3vvv8A1xplcCySgNIxdrg6iL9F0G313PpvjKXMnSRxDK55I01FM41No035qppKyQ/XcBhffDWWkiiXZQANu37D1PsN8D/FXCUcjLVR6oqmFSFkQlSRY3RrWuLE/v6HA0TPF3C8E8L1lCoURn8eFd1AvbnQ735V9iPyncbdF/h68MKkTeZoxHLqWRWsWmvcaF7LHodrKL9ThPcUZN8JWz097iKRlU+q3up+6kH74lWOGXCx1en/APSf22++N6PUQg6u5CqPdj0/yGMKn+VR6/1a3+QwYZDHfMKf+ANL91VmH81GIpiy8GPPlk0NPHHK4URR62AUEMC77biS+oqSbbi+2F9wLwvVUedUq1MEkVpAbsvlIvuQ4upA9QSMWeDuIZacgGX8Ui/zm5B3G4Iv9Nxhn5T4nxMyx1drg/MLdexYX6jfoPtgM/xMVUy6usR566Bh9DDTLf6bYA8py94aaSrmhm5S6U1FWCaZLoWUnfuBqG2/7vLMOIKYIzuoJuLbAliOnX6Dr6DC84/4zllpZlaRRrWyU6C+q5A/EY+ZhYk2AUG1t+4LviCY1mXc5lCy0cxhYD/w3vp+ulgF/f1xd8I6BitbPGheRYkgRR1vM/msexEcb/vitTV7yUVfG6hVSBGWwsCRNH2/fFzw4QNl1atztPSs1iRsRMvbte2A0q7KTTXitbWUcjUupbhrIyjc2Oq7Dby29yy8iyiF4KSaJ9ctKrLdCrEgq2uJxftqsASCDb1vhdU9EizQPyY3KFtOpAQd91Yd9n/6Iw08hmodbLSLGH8rSrEFUgk+XmMllLAB/KST12wGsKXS7yBRrkEYJsLmwIGsbWC3Pc7XwvuM+DIoctZROqyytzJpZXRHmazbm56BjcINr+9yT6SC76tQIs5FmF26grfawG3fYgdLYEeKzlz8xzTw1NRGAragW0WYi0gvq8o7W++AT3h7CFrTEH1CeGaIiy7+QyJ0cnZ0Q9MaWfLph1jsV/Ym39b4+OFuJpZM2hQQw06Kzs0cUSxjSkbub23OwPXFXP669MR66R/MYAQzfeTV+savvuD+5BP3wzOAC9PlBkjsHqqhwSQCDHFGECkHtqlfCurWvp+h/wB5jhv8GENk1Kf0S1KH2JZH/wAjgKsNa8swdWjhhg/DYuXFjEFZWLKGANrAuFNv0sBbB9lHCNJ8QK0RIzEKRIpBRTcfiQ6Toa9x0uVv5RvpVb0satDUwF0RpJJwhdgikFQ2ok9FFzc9reu2GbwzSpHS00JN2j5KqyKyCVoyovotqKA7F2ta4sAdsB8ZhwtDPHIJ4hMAYkU3KsBHFGCGY20IX1XuB2I3IICeN8+oIouS+mZlXRHDFqWGIei6SLi/Ujrv5hc4Yc+hpJJDqdg0Z0rd1AWIMpCuLSnS+razDax2Jwm/EfhnXIapJ4mWRmNvMvzMz97gDci9yvTzb4Da4UzH4nKk6D4aoaFQAoskiCQCyj9Sydbnfck4GOI1tM8fZ1FvqwNv2ZQcafBcLQZXKzbc2rRV3BBEcLkkEGxH4q7jA9xFWaqi/wCkL/K5OAFDjzHuPMBMTExMBMamUHzIP41v+5/5Yy8FHBiQsWWT5lIYH26E/Y2P0PtgCmchKSquwTUqJcqHHmboQ21jYC56bHthgeC8p/0cEbdondPtfUPtZsABQVEdRTbiSSNgg9ZIysqj6nQVH94YMfDKOWlpwHsHIXUp9gbA+4BH06dsVkWiXVUTc0GyqnKGo2sU1FrDuWuL+2O2VzSfCDnKFaz7BtXlDnQSexK9Rc/0FnnxvYkWsb2K3367MN7ddvc9sY/GOb8uklCbFlKhrW3IPyqPqf5nfBSo4dZqSOnl1B1lM0gUBWZFDmMBQ4sCdJNrjY9RfA14nf8A5Fz6w0pP1NND/PBy2WCWqhpImDJCkdNrA0ghAWkkO53uXuf4cLXjTN1qswqJk+R5Do/uL5E/9KrhSOeUZc8w8m+gi/73H9cGGRUDCuj1C2kGJ/pICgP082BfgzPlpapWkF4n8kltyAfzAeqmx9xcd8OuroEkRZYrN5RfTuGXs6kdR0+mIr8/yQOX0sDqHl3v+Xa32w0uFcrLiOIgu9rsSNWhR13PS17bdSfvixxblKtGrIgbW+oabK3May6VIF7s29je+w6A4+s/mOS5aIVu1bVghnHRANjpb1ANh7kt2GAMK+hXkh1uyquk33Fr2JufzdOnp7YUOYUml3RrtuQTc7jtc+4tgr8J69mpZqSQHRYurAbJfZlJ6X+VgPZsdKHhY1AZyFdgSnm206W0SWNrhmsyrfsC3YHACc8Kw5ZVSAWNRJFAvvpJmbr2sF/fHvhJWj4qSlY2WsiMSk9BKpEkRP8AiUr/AIsU/ELM4+YlJAbxUoZS365GN5G+lwFH0OBWCdkZXUlWUhlI2IINwQfUHBTfr8qDQ6mkNonkIjVSrs6L5/N+hALmxttuRbGrknF/wdFUKkKKReQNa4YsCqggW8y6VPe4sB0vinl2ZDNkWqha1ZAhWaAWvcm5qIV7h/zDe3Tf83nwcU8cmkaSuiR4lDaVEdy4Usflb9N7r03FiSDvO+L0p4KeVXSTz/igHVZdDamuvy2fQd+vbC28UuMaZ5wVheOpQi0yOFJHym5A67C3W4tfsALRZtMlUzSKxgqRZgASAt9mC2uCrX2t+oY3s88OpZuSzOiRxp+NUM141jDaVbVbdigWy9Sb+uwfGS1KmjmrXC8whqSJwArM0g/EuouAViLbg28/QYwJF5i+YWF7ffqT9AMWs8zuJ9EFMpWmgBSIH5jc3eV/WRzuewAUdsYGaZr5eWvUix9h3H1Pc4DJq5AXJHS+30wzvBzNUeKpopFLmxq4UBsXZEKug92XSbfwnCsxbyvNJKaZJoWKSRsGVh2I/wAwehHcEjBTjzikQrFVuq7KkYAA5ge99WoCxYlRZu3W2xOMCn4yroc4iRnCJI8UZjAvG0ZYWAB9N7EWIN97kkktJXRZxAWpyEfQ/wARSBjq1sR+LFqO6DzWCgEavfFCHLUqKmBJFZJYJEfpa4RgWsW3W4G6m4vv5dhgjjxvxJUQUiGF9IkWIMQN7opCm/6h5d/ptcDGZw7WPX07a3ZZdWhnQkF7gWdh0L9d+/1JONvM+DKqaCpidGPnHw9rE6QFBuo82m4Q6lB6n7ZuURDIom5zJJWyWaOBfMINjZ5j01b3CfQn2D64rPwqQUIZZDSqRI6qFDSyNqbp1IXlrc77G++AnPnCp6sxt/8AI/Tt++O1TmpJMkhNySet2JO569WN9zgfrKsyNqP0A7AdgMBwOPMenHmAmJiYmAmO1JVNG4deo/n2IPsRtjjj0DAGNBm+srJGxDpY9fMpXoftYWb2F8NTh7N1qowyDzj+1jGxTbrEgHmjZje9/Lcg9BdDZfl8krhYkd3PQICzfYLv98HeXcC5yg5qBotO+t5oUZffUzal/ljpMayJavOs0NSVRYIIUO/MnguwF9yRLYXsemwt1OOtLmDVjgSEswZ40jUBvOFWRWbTdSLE9LgkenWlTzVXSepySofoec6mQ+zSQqurt1J6YzeJTnEUDCOKKKmI85y9U0EfxvGTJa36iBiaHXjLiaOip3p4tBrp0MdQ0ZDJArbyRow6uxuD10i4v0sp8ekY8xitPcb3D3GlRR2WNtSA30NewPcqQQVv7Gx7g4wQMX8qyWWpkEcMbSOeyi/3J6Ae5sMWTZaP8v8AF5NY51OQL3LIwJB6alFgQw9Qb++CLiCdsypUSkqFnTUHdWdVcaVIW4a3qb3sdgd8DNJ4JVOgNPNTwDbZmLEX2AOkabk7ABjfH1B4cUQAL18rEq7AxUj6bRglyGY72AP17YvTPdNizg+lloKR1qOVBeRm1yTJYArGPyk/o9j7i+BXizxMREkgoWYmVi0k9iouVVDyVO4JCjzHfra53FSXw0gm/wC55hDI17COZTA7HfZLk6jt2FvfAZnnD89JKYqiJonG9mGxHqrDZh7gkYmjbPxMeY9xGligzCSCRZInaORDdWUkEfQjDAovGZmQrW0kVQWGlpEY08jDp5ygKk/YYFOFODp6+QrEAqJYySvtHGD01HuT2Ubn9yGVReHVBBdHjkndQCZZmMSG/wD4caG/11k229cAPr4nUkSKIMvcFAQvMrJmQXJO6IF1de56bYwOIPEOprAqzBBGnyxoGSNfcIGsT7m598NM8B0MkRcUcRUaidMkiGw1HZg2xG3W4so23uR9PCmklhE0JqgHBYROU1qBe4BCEORY7bNYXsRvghWS1zH0A9v+PXFfBjmPAItqp5dX8L2BPsHU6b+xtgSnp2RirgqymxB2IwVzxL4hxq8L8NS19UlPCPM+5Y/Kij5nY9lA/fYDcjAU8tMvNTka+bfycvVrv/Dp81/phxZRLxLoVpIo3AHlNWIA42t1Yq/T1xfyWKGjV4MuAVY1b4mvbTrYi19BIOlLkWA+1zc4zafiuCStihjhaq1ygNJKWJZRuzLHfayhjd2PbbtgjhxDUcS6P7Moh2/7GsR/doSXA+4GAat4dzSxd6aotuSwiP3JKi/74c3iNxUlDDDLBDy35u67JqUKbjVGbixZfv64Gsp46p8wYLMop6k6tMv5dtxzXWxYEX81gy2/ML4BMzBgSGvcbG97/e+Pi+HLnWWJMzQ1Uf4qbE7c1e90e3nXvY3uD32wuM8yNqaTS1mUi6OBsw9R6H1Hb7g4KwMTFtoge37Y4yQW9xgjliYmJgPRi/luXmRrdB3Pp/xPoMUU64c/CvBcK08Yn2GjnTN0KjSXbf2W4/w++NTtNpWlwdItBQtOUWOIqCosTI++nXIQdwTsq7XN91Hmxm1ebwZ26U0rS073JiYsGRz+lkWy3sLgC3ex9caTiyWtYwBDaonjVI1NlSM2RVAsdPLAQ7WBNieljXreEamGo5IRzIDqjZAd7G6uh7C4B36Eb9Me7h+HxymUzusp37uGedmtTtXM+HLjM0oGdbvvzAG06dBkJA69FIt69++CjOeJabLJvg49alL6qqK145G3/sz84G11J9tyMMKjoo5mhq9F6gQsiuQ6gXNiGU9PNfqLgEjCZpuDampreTKjrIzFpC4Ivc+Zr9Ct7nUNvTci/LGY8suVsmp/tq7xsnnbf4y8PRVw82LlCt0GQrCNMdUoF2eOM/LIOu2x+pGEyRhs+JcqUtfHNRyDmUPKQgMDYEMVVrdwVdWHo63wJ+JFAgqkqIhaKtjWpUDoGb+0X/bBNu2oY8rqHKGjMjBR9SfQdycNrgxRR0zVDfhxLfSt1V6h1G+otvoW/Qd9hc3vneGvD6mm5rC7TPpW46Kvl7+5f9h6YniLmYeqFNEwMVOAgWw2YXDWbctc7/U+18duPjvLnMIxll0za/U501W6GSZkjn0JFMpdRTzxgHQyluhJF2vuGVtrMAN1PDtZHVJSnWJnYInmbSdR+YEdU6knsAb7jBF4d0KVSVNI4JR1V7gX0OPKDfs1ugPXSR64Y/ClPKIlWrQNLTs0aSeViy2ADqx3BZTpPQm2/XHoyyx4OrGavp/V/ue7nJc9UC59CqHMGZebHRJTUysLK+pyvMkBAtr16mPT5juL3xWy7NqeuganqPPTfkN7y0ptYMGIuRYXPY3IIvbWbJwNJLQVcEjos1XUNMz2LKAJFZR2PyofpqwAQcMUtJUPTCs+KknRgY4EYAFPNZnDMtza1rGxO4GPLlMdbnp/Hu6TZc8UcOyUNVJTy2JQ7MOjqd1dfYjf23HbFXKcseonjhjF3kYKNievc2F7AXJ9gcMDj6gaXLIJnQrLSSmkfzajoI1R37+W1vqx9cVPCDL7zTz7XiSOKM/pkqJViVh9F5hxydIYzZf8BRRLTaNEB1WJP4zaSkkjbbsWK6OltKDocBmbcSOeTLc2kfSqHozatJBNtyL7kdO1thgh4pzlFrKejlkshZAW022stgQv9/qB6emDDOMnpnF3iRkLpIV1AKxFrSxsD5H2Clh5WAs9tmAcM8yNFhaJH8xeGEi/Tmsqm/8A5ZZvthY5RxRVV2ZKqswpoGMhVWYLZb6TIwPUtpA6e2GjUZfUJK8k4HJ+KMxOw8vJeGNRZixN+V2uGbbVbFvh2CkgprwxLBANwzFRdulzuSX92OrtYCwwALxHSbidBbWdMgsbaut2FgPOLmw7gna4AEOJMoFRHcD8RR5T3NuqE9/Y/wDPB5nmaxyVJpljdRLDLIhdShZohzAVRtwvlYaja/YbYD82YxqrD9QH73t/Ow++AWJw7/DDhlosnklQhaivDqr/AKY1uij1F31MbdgvphO5wo5zEdG84++5H73GHJFncsUtJSobRpDSR7C7XkijLFfVruSAeptgMHjYvTxx0oTSgAdyAAHktY+YEgqtrDp3Nt8ffgZTI9fNPLvyofKvcmRgosD7Bh/ixdoM1NQeXMBJHEpkYMQNaopZtVyAAFBN7923G2NbhLKqUzSNSRSKXjsdMgbb5joYbKBt5vMQRtfAYPj5miyTwLGfIsKt93Zyb+/lUfbCwRNt8NjOqOhn5Ks0jlbiRUkDs6g3J1qum4JJB+Y36YXmcDlTvGoRQp20i5IIBF2cs17EXF+t8AbZRmzVtBrb/vFCVUsBbXCxsh9CY28v0b2xh8R1HOXT3FjbsGa9iD6Egg/f2wReFWbXSeinewn0iFXO5Z1eJwgPsUb08mBTNl3B6akYH7aW/qcAMg3+vfEBx81j6Zmt0Jv++/8AXH02A+DAMTH1fEwHGkW7qD0JAP74fucuTQ1mgEtyCgA62eRENrfw3GPz9Gd8PfgnilZZo47W+Ip2ZT2LxsGdPr5XP0t6417VKGsu4FZTT/FSfDidZpLm34Qj5enWSQA7FjtcEWHe4DeyeqjNMgWf4kIuky93KgXuy7aibbd9r3whM3nnNS4qNZlDEEG56HYIP026W2tbDM8OMkqUgcyq0UUjB9Jusj2GkDTfyq2wvsSNvce/4nD8OZ5Z7vs4cd+rUnYS5LmjaYVYMOcjyDvoGrUFJIuWsQWPYlBbzA4maV1PSRO0zmJJRo5ihjISQw2exOoC5FhZeoxaqamNHUF1DsbFAV1C9zqC3vpB9rdTjA494Rkr40SKRBPDqcRs1tStpXY9QLoLEi17i4x4uOY3KTK6jtlbrsGI+GsuK8zLZzPUKbvDI4BdbdLMi23tvYjc37YGPEakKUGXhgFZWqV0ghgBqQ6QVJFl6Wvt0x24S4bmpa95KlHjNMrOy2LNbluLroup2vtfftfFbxZryfg4GN3jiMsm97NMwOn7BRb2IxMvzUngVeHlWBHl6AX1l9uxZSzWJ/fH3R523xUipmzwMHItPD5Op2DksAP71uuArhHiPlQxmxLUU61AHrETpkt9NR/2gfXGp4jZU0Na0o1tHOdSOd9V1DAKR1XSVt9D6Y7fDzG8msvX9r/Lnybk7NTwr5z1lQYNKkFDOJQfMC7E8vT0b5iL2G+HJGlh/wBfvhacM6sthECJzcxqtLGLqIVt5ebbpYEsR6k9Bvg9qap6ShaWdua8MWuQoqrqKi50g7C/Tp77YxyzeXb7amvvr9WsfCzmWSJUxNFIG0OQW0MVJtbYlexsAfbCxzrOxT5pBl1JT/CxLNHzWVLyTD5gb7lksSQCTq77bYNeLaiklggWeqNI8tp4JAxQqwUWJI8tgHANyL32O2ADNs0laQPVNC8tFdI6yKzLNzFOlX0kb2JOodCTtuSc+Mf+/wAr6s/Nl/8AtOZeVVGujI0vrBOr1ufyaPtY974z/CymMtHWIuzGehPp1klUb+zMuPeNqwQ5XFCLB6uY1BAttDGojh+XYXABsP0n2xS8Hc10VrwE2FVHoXrtIjLLGbAXJupAHqRjm1G/xPaPM1jkVpJXRFWTTcsdhawF/Tf98MegpzAsS1ANQ2u58q3XVYKpB6kdbnzt3Gwxm5/loDxVJO8Z87MBdQQBfptoYLf679MUa/xJhLwhoiY55FQIptqDtpaSVrbDraLqerfpBR3nFkR3kW6C+vp59TALfcBQCVOokaQL3AucB2YUE70CtSyfDvY/ium1jbyqbf8AZbnUbABTqHnbqes6rTyNIW5impnXTe2pfh55Yxcb7FggO5C2HQWx5kPiVTzwsKdRG6jSyE20gbbIPLa/dbD2W9sAq+EaaaPNQKiQM8a1DMNYkO0MhJ1C4F/S9/bFjiKtBgA764/5MD/TG3WUcdPHPUWs8oNNH0/MdUhA6gaAV22u3bApUJzVAO2/87dftgBSua+j+7/7mw1XqVJoanch6eldrXBvD+C4BHf8HqOlxhUVrgudPyjYfQbX+/XDK8P2+Momogfx6ctUU4J+dHA5sa+4YBx63PvgKedZc0c8kQurBiosbddgQR2IPXpbBtw5lMtOpgKGeyyRTugYx2kCl1ew3N7m43sR3YX+sl4b+NSOdbB6cCKQFT5yL6Tf9QUhT32U2ucD3iPxVNBD8FG1lFmfSADv5gpt1G5Y9blr+uA0M44dggR0hjVmWKR0OmXQoKtqBJ3LBVJIItb64V+bZrLJPI7P5nYlmUBdR/VdQOvX74bHhnxzHUUyU0m00C6RqJPMQBluAe4VtLD0Cn6DPiBwIY9VTTqeVfcD8hP5fp6enQ9jgB3w1hJzek/hlDk+ygsT+wOCEcLyVMYlQgC7KAepLKDt9h/MY7eHmRtBTT1sgZS0TQQqdtRmUANfrspZvoAe4x5xHxMKek5aHzMrJGO/m+eT+g9wMAta1gZGtuLkD0IGw/kMdLeXbFXTjvC+1vY4D2+JiYmAqg4IeGeIjTsm9uXIs0TbnRINtwNzG48rgb2sRfTYjuPQ2LKh5cR8bVMQiq6VYmpZQLBk1mNwPNE7K3UG5BBswsR0ufeBeKnzHMzJUyKgiS8UQLKoPQlQeptuSTe3t0VnC/GMtGWACywybSwSC8cg9x2YdmG49+mD/hnM8radJopzSsCSYKkXUXBBEdQBsu/5tzbHWZaxs192ddwnxRmzPXVEik6jNIUI67MQtvsBhh8bc2praeegWf4mCMh3WNlXrcHURul2kBuLMLW1Y6plOWpPzhJSDfXf4yLTqvf5AL2vv1+1sfGfeKNJChj+JapUXtDTIY1N+0tQ27D+5b3Bxrl5uvX6TSY4aD+VtNTNPNVzXjTaVlIJZiS3LR7AtOzdNzpGpjsDhaZ3m71VRJO9g0jXsOijoqr/AAqoCj2Axd4m4rlrXGvSkSX5cKC0aA9bDux7sdz9LAYmPO6LWX1zROHW1x6i4IIsQw7gi4I98N3gjiCKsiSn1BKmnB+GL2J0gXEV22YoblCd7AbCxumMdIpipBBIINwRsQR3B9ca8po2szzKqoFaOliZWcnnVLWeokewZwOuhRq7Ak/NcdBR4Xz+X4PMqdlkdp4eYLhixe4Rr33NwwP+HFbJPFw6VSugFRpGkTKeXOFO1ma2lxb1t7k42pOOcrZQVlq47LpMfJjF1IIKllJA2JF7Y7fNvTrX3c+jvtM6yuatalMw5UcFLTxKN3Y3UEtpUXF+u9gAvU2tjpJTKsQMtoaGn/tLjUXbUzBIyQvMle+k22Fm3t0zazxNool0QUslRZQoNQQq7W0hkS+tVtYA22wDcTcXVNfIGne4XZI1GmNB6Ig2H13J2uTjjbb2vo3I5cTcQPWVDSsAosEjRfljjUWRFHoB+5ue+M+mqGjdXQlWQhlI6gg3BHuDj5SO/fHzjLcP/IsyhzimRwbNECamnBa2qwVXC33gO50gbEi/Q3qxcOR1FXy9V44OU225VgWdQD3t3PpttfCVyvNZaaVZYJGjkQ3DKbH/AJg9wdjhi5b4196mkR3uC0sLGFnt3dbFS3vt9MEHOc0Uwi1MAVjZXvqGwBsTbr8rN/PArlvh+9JWioEifClXMrFwNCkXDEkfKW02sCT2B6Y51njZC0Rj+EkkDLpKvOVUgixDBBdlO+1xsbHAhxF4iz1ihJERY13WKPUkYt0JW/mYDa5JPpbAavFXFC1EoEV+TENEYtbbqzkb+ZjvbtsO2BvM82spRT5iLH+Edx9T3xly15PSy/S/+Z3xWwVDjTynNJKeWKeFikkZDKw9R6+oIuCO4JGMw46xygCx9cEfqHgHxBp8whIjCR1IDM8BNrsdy8f6kY7nuL79iV1neQQ1UumdpaWtZS8glVmRiCdTFvoNXk1LbpboFRDVlWDKWVgQQykggjoQRuDhscOcQ5/LEFajNbFbb4qAbj1DsU1fU3wGFTeHEqtzI6mBNDtZ+YyMCh+bSU1AHttvhr0mZCSiJqmQqsZSadlMcABFjoDAFnP6UHzdCNsBuZ8QZrTIT/oWnh7l0pzKF9/I5UfU4X2e5zmNcQ9SJ5EHyjlsI1/uooCj69ffAEPGniUs7BKdTyY7hNQ06iesj+59ABYADbC8ra15XLOxLH/qw9B7Y+3cC4II+2KznASNCxAHUmw++O8MRB3Ftj/nb/MYrY0486azAhfMST5R3AGxHTp2wFYYmL44if0T/YGJgMbExMGvC/CCkCWddRbdIz0t+p/bpt9PW2AGMvySef8Asonf+6pI/fpjRPAlf0FLKSeyrqP7Lc4Z9JlokNmYKiKXdj5Y40XqxA7DoB1JsMYGdeLCwBocujCIDYyt88lu5Knof0/Lbsb7UY0Hg/mJF3jjiv2lniRv9nVcffFTNfC/MYEMjU5kQdXhZZh9TyySB7kYZnC3EC1EwjZdN6DnsQRZ5B5mKgr5DbULdNhsMZE/HqxVzIFaEAIUdGsw1Ro1pLbPYseo+2AT+JhzcRcMRZopKhI6/SXR0GmKrAGoqw6LPbcG+/fb5U7JCVYqwKspIIIsQRsQQehBxB8quCbhTgKpr2/CUKnQyObL9rAlj7AfW2M7Kcu1HUw8gP7+1+wG1z2GG1S13+jKMTSlviJk0xRKdIRdmVdP5dirM1rqCoHmYkdJO+p5ZtcqXwMhUfi1E0jAgEQoigE9iXJA+5B9sWYfC+hRuWY1Z72tJXAPbu4SKMDT++MrgfMaytrg0kjGJdTOAAsYsLBVVRYG5X1Nhvgf4zozHmM++6yage42DLY9dgQBj0cfBnnlcN9455ZyTYrzjwlo9OoCpgBJUOrLOlx/CQrEdejYXfFHAM9GvMus1OTYTR3Kg/pkU+aNvZh9CcM+oyWrakp8yoJXE4Qc2If6wKSp8vR9wfLa9jtuLY0aHOYqiIyU6KTpCT0z3/EBbTIrg3GpbnY9diLBseXbq/PGPcGPiTwWKKZZIbmmnuY77lGHzRMe5Xse4I6kHGNwjw29fWRU6G2s+ZuyIN3c/RQfqbDvjKxocFcAzZgWYMIaeP8AtZ3+Ve9lH5ntvYe1yLi55SQ5TSER09H8bLfTzKk3DH+GK2m1/YH641s74ip4aGWnporwxKIYhYMlnuHlk/U53JJH5uouxwtV4sanS8QGtySJgSWABB0qT8jArfUoDb9bYBkz5mgW75XQFDpAX4dVO6htibWFiLG2Mf8A/wAhleZyNHAslBUKdwDzYm2JPlJ1L0O4sot3uMY2V57qWDndPh3sLGzSSznT672RvMff3wD1M7yVRaO+tn8ui979Bp74At4g8JJqdyiSpIw6KwMTN6FCSUa/azX9sBFVSvG5SRSjKbFWFiPtj9CZVk08lAlNXzxmr35G660Om4ikIPnDAWO2xtudjhd5zRLUoUkGmWPyqx6o36GPUoTtv8pwUucXMmyeWqnSCFdUkh0qP5kk9gBck9gDitNEVYqwsQSCPcYb/hdlaUlEKl9p65miiJ6iJb30+hdwRf2HrgVZybJoMudIaSNaquuBJUMAwiYgm0KMbCwB83XqSQNhrCuDVAhln+LqWudGtiiDTq3Zfw2I6FQBb1OMni/NPgVeOnRUeYfiTLcMGuWdFI2AIZf29tg7w2q//vdJf5eYU+upHXf98EMzKquSStlghiEbU+kySLJKijUPk0o/mYm+/wDCfbH1V8VQTTtA1QVmS/4scjAi25JVdKzIO4A17GxbrjMrOIvg8qraldp6+rn0t30KdNx6WuV9i9+2Eu7n5r+a9797+uAbWd02p+VWxpKSAVc2JZT8rxTrYkHtf6euALiPhD4f8SK7wk2ufmQ/pcf5N0OCrhDNJMxppKeVWaWIGWKQLsCx/smKiw5ljYbXcC3VsfC1xMbA+bykMD0ZT6++AXBiX0xyen9N8X62AK5A6Hdfp6H3BBH2v3xWvgKhGPMXcTAd+HKRXnUyfInna/Q26D7m32vhpU5smturAMfXfoPruB9ScLHIEuyr/wCJIqn6XAP+9hnZk92hQfnl/wB1Hcf+pVxYO3FmVscs0Cojp+Y8byGQMFlLBjHFrUEIFXTJ5tvxFuRa+FFmWRzwMBLGy6vlPVX90dbq491JGHZm3GphqJYIGpaleZJHNTzkRkaW5aohlKo40Kvdt9rYr5FNSo8hNPU5cLXeKVWloSXuiuyut0sxuGFl6b2wFHhPJ3FTSEIx15dUabW8/lkG2/8AGg39cC9cV/0rVU7gECRlU+8YCkX9wv8AL3w0eG8lm5stponmgphSGcPIQOZeYFQQRqsUbygADSN8dM4y1I4UlM9PRyXHOmRObPKb8vc25gJcWvr67XOADsvopIl5bExj+1hYtoKutipAJvYi5uRbY4xPFvKLywVwQxmrQiZLWKzx2D3HbUCre+574Js7pIUp3KQyu0gCtU1LBWsWG8UdrWvY3G/qTbFPibMuflwEg/sq6lsbWuGhdCffUI7n627Ys8gn4N4Xhjp1SSNXsBq1AEeUFm6/qckffA5xlxXSTzMvw/xDISnPJAB383LQ/lvexJHX6HBxkdXpi1n8iaj9pVJ/ywB5vwVGwappZVaF5FFtzpMkioouO2p12O4HrbHf4acVy/Fuo5cnVJ9Ik8J6ymFMsAk/7RdpHVgVLEm10/KVC6Fsp+wxe4o8OEq6hpxMYwQNYCBvlAW6m43sO4O9j7HP4K4Emp6jmz2ChWTSpvq1lVuTsLAXNut7emD2OM6jqa6rbSD2sSQxY9T0H+Hud8XPKcHLfkZdvck68frjHjljy+jjWRisVMq6jYlma+ygDr5jc9unYnAFW+LBmzCIwQLGrMqM7EcxgSFuSPKNj0u31wfZ/lgrKWSBgY9RIU3B3Q6lfr8pI6Hfc98A0XhItNE9XV1AKwjXojU2JuAAWbc9egAvtvjGM4/l2383ot6t9vClXK9bQVUUmklIxOpTUQs0F+aouo3KeW3970GMDw/Pw2X1dUNpJnSijbuAVM0tvqqoPvgyyHOeZUsgCFJI5W2vcFY4lYPsASdfXfqB2wPcHZHLVZTBFDov8VUyEOxUG0dOo3CnezemODcVcs8sUxN9AVRouAHZ7qL97BQxJA66L9cEOWcOR5nQS04SL4mn0tDINKvKrXukoXfWpUjWbjdTc3N8PMKV6XXTyL+IXSQ6XUrZVdVF2tv5yb9LHBl4Y8IrBJ8W1Yhacf2UdmKtq+XWL3YG6kAEE+tsFBc3CtUlVRUfIYyLHrKgC9ryC7sDYKp1WPTze4xoVfDZywGOl0vVyf2tQ1iIFbflwi3z22L9ewtvh6ZvEVhmePSsxiKhzYXKhigZuy6mP01HC6zjhOTkS6qin1TQqqkSaNMnWQozHzqTtuRsdx1uCdTOGpJ9YkLygk2Dartsdckh6tcA2A7Dcb3MOMJlapiqlFo66COcqOxcaZB9Q4J+pwHZh4eVcbHyq3e4dP6m388Fed5fJFlmWLMpSRUqUKnrYT3X+TC3tgAHPY7uG6ltj7kdD9/6YeVfQU5pkDA6cvY04se8SLruOh1MAfXfCRrnAVT6Mp/3v+GGU8p/0rLGWPLmrWDpfZ1kk1Ab7C4ZfN6YCpVZ7HWF+agip5JHcSKCwjLdS1tzpbVv0NyMffCnALU1dTyuXa08TQvGA8Mi6wSwlHbTq22O4vjHXMZqSV+UdDIzjTZWXqbgqQVIucMLgbjGeuyyaNYFi5RQM1OpQFGkBlCIvSQoZG8nvte1wyPEbh1FnpaNZDytDeZ7HSJJ3d2AAsXGwHpb6YEa3wylhjknm1pSxtZLgLNNvZQkZJ0+pZtgASA3TDHyTiAUgeeRZnpo2WOMsGZ3kNwSnMtpuBfqANx7YEeO80ozHqeGrkmmF4pp5TKosw1WjLKpAG3SwJ72wA3wrxkaGpLmyxFGQxIdX8SMOoLrIEbUxvtbpsN/imILPI0WyzIs8duwlQSgD6E2+2AWizDRMjiQLpdW2XR0YHogthk8d1aSTQyRkMjxFlI7r8RUBSL9ioGAWeZNddQ7EH7MP6WH74p3uL4sVX9l9Qv/ABxWgItgJqxMQjEwF3IL6lYf6uRWP0uD/wC3DKzI2aBwfkk3+jRut/3K4VuSVgjlGr5W8p/ofsf64L1m7He2327YoxPEenKZtWejTPIP7sh5in/ZYYI/Dt3NLLz6p4aQMBoN2SR/nWMIdjq0sCBYEBgT0xbznhQ5mtNPGwDoFpagnsEB5UlupLR+X3KWxcyOlVXSR4zyYDy6WnuCZZCbAuRt5mAZ2F9lCi4UnEBFltTLQ6EjsJp4hWVUQQFYQW0hlW4Y6VNuWLmyemOvFMU9PBH8FV6xUVBqpmQBJGhYqNQZT/ZqxCnTYgMoO2AnM/GCpjzCNkl5kUBKt00ylmLSsLfkuSqDsir3xtZJmQs0BYsvmqaKRt/mvrRvVHW6uP1K2KKlfTtMvLG7zNHEL73LuBvfrtcnHPjpAmVSOPLzK9FQe0cczdidhzAOpwRUeTSKVnMdw400yFxqaSVSA229o1uL7dSfy2wDeMGbKJoaGJgyUSFXI/NM9mkP22HsdQxdgx4L4sjndKcg3qIpdJsNOwDlOt9V1YWt6euBDIubTVctIAW16o2QXs7RXmiYW3uWRbEHo+BbIM7aB0IOlo5Fljb9Dr626ow2YelvSxfmV01PVvFXwreV1KqgtsyoQUZhsXUagPVSpF8bmXTLPSsWb1XXibjWOiSNZAZZpFDFRZNKnuQb6d9gN+h9MW8kzlKtBNGCQyrqDHzKQ7KQw6X2O46ix9MJI0lZWVTF0cyu9nJVgFPSx22VRtYdgAMOHKa+hy6mWBqlFcWLazZidtyvUewx25uPjwwxmN3l6sY5ZW3fgP8AF3iW1JVmKGJWMRUSEkgHoWRQOmxtq63HoLGeJPE8NVlcXw7f2zo0h6aFGokSD2db/wCH3GMzj7KoswqEqKPUQ/4cjWFnIsAyKDqJA2N1GwBF7HHKbJY6aJYbh3YnmRBRJc7IqdDYFje1tXQ9bg8+T5fTj0+fVrHq3dq1DW8iGsnbSDDStEmkCxedgRYgDVpU0wLdTuccPDHMm/0fKI3KvS1UdRsRvHKhhYWOxXUqE3xgceZtpUUatqYOZahgQbynVaO42OjU1yNtTMBsi4o+HnE60NaryDVBIDDOtr3jewO3exAb7W744OkbuYNPUTswm1OAxdiFs2kAErrFibAeRb2sbDF7KeIqr46FXZWhjAfzKoU/6sA2AF7sP6WvjXzvInoalWia6f2kEgPlZCNhcdRY6Tbsb9xjOrKKPmiRVdIVljla6OSq21rGAAS6axYMBvyydrHAbfEPENU9NJBHNI04YzBQoZtJcsVAtva5AHoEGBnOeLomoqd5IueZC6y3OnSwsLKVGxIN7dLHGNmPEwjzXmgty1IR+xIKhXK2/cH+FTj4TLJWeWlcM4dgQw3Iax5cwJ6hh5W9bXO4GAs5XLQsbxVM1P0vE72U7gEBrFenqQcFniLUFpKOE21R04ZvYyEvY/4Qp++A3gHgsz1LS1KlKSk/EqHYbELuI1v1ZyLWHa/ewNvPOIufPPVS7cxibei9FjX30hQfYYAWzuPRpT2v9ug/rg6qZTJHBUqbGWKIlutpafTC9/fyQN/5mFvWVZkkLt1J/YdgPoMMLwszuEytQ1WnlTOHhZuiTadNj/DIPKfcLgNXibI+ZVcyMBUnjWcrbTyyfnSx/SQfbbGxk/Gy0FA/JCRQl1ihFrszbtPUuxFze4VR7LtbbBNxTBBUMKGVmimcEowUHbcab3AuSB9hfpuFh4m5fylgjCOiiO4VhurXsb9j8o/fv1wBxFxtBV5e8EkhqYllSKWZlKuiSAmOYow82iQBT2sB67Kbi3hqWkm0uo09QyX0sCdmFydjt+1vbH34fZnyqwRSC8VSpp3HY6vlP11Ab9rnB7FOqOKCtAaJj/2aZthY7aGb8p7en5TtpuCio6QySqnQswW5vYX77dh1w2a+jArYImFkpaeFXHoQOcw/2pNONKi4Go6KVqhWLrGupr/KAfyIb2LSEcsbDylyOmwlmfEYUyTysC8jFyB+dib6R/ADgMjxKmjEkUaKA2kyPb+InSvtbzH6MMBqE9hjrXVzTSNI5uzm5/4D2A2xxj6j64C1oviY+lxMBn416DOSAFY7jZW9vQ+2MjEwB9w3xg1LLrC60YaZYz0dL32I6MDurdj98GVbkXxlI8uWyrINOlL3DwhgQ6Oi30uV8oaxFr2IvfCTjnZflYj6G2L1JxJVROHjqJlZehEjAj+fT2wGyPDmsWYRPENTdLSxFT03La7AbjrhmcLcAERqJn5ksUg0LDd7C41q7XC6SNr323PtgEg8asyAs7wyn1kgjJ/dQMUc48V8yqEKNUlEP5YlWIfQlAGI9icAz+OeOYMsBSFllrgrIgHmSlDX1Me3NN/l+l9vmQsspZizEksSSSbkk7kknqcfJOPMB6GwTcH8cTUDnTaSJ7cyFiQrW6EEbo47ONx74GMTFlR+kMl46oq2O0cqrLoCLFMwhkFulpflk7Dr29cda3hGHm6o8tV9VyXKrISSDvdpCo3tvpa9+3XH5r1Y6pWOosrsB6Akf5Yu9eDT9JVc0dMh5jw0abEF3Tm7dlVNt/RR9sLHjDxKiuyZerBiCGqX2fe+rkqd0JufOfNY2GnutmYnrjzGVTHox5j3AMngHxJjSEUOYgvS/wCrkFy8B9rblN+1yNxYg2BpxJktW/JqMtMdXTohUcp1vv6qTY2FhYbg36XOEFfFzLM6npm1QTSQsepjdkJ+uk7/AHwDTyvgHnfh1NFUBlI841pcawD1iI2U7WsfKTv0JjSZElBArVDJTQxqF5szK8m17rGNALH0FjsRsTfCaPirmlrfGzW+q3/e18D2YZrNO+uaWSV/1SOzn92JwB3xx4mR1A+HpEZKVWLm+zTOTcySke+4H/IKAVNW0h8x6dB2H0xxviXwVMWL7g+o/wAsV8fQl2A9MEODgnxSilEUOZbSQH8Crtcrta03qLbav3sd8H3ETPMilaWKthdGTnRkS6Q1r2C+a3lQ3FyCDsbb/mMTnFzK+IaimN4JpIid/I7KD9QDY/fAN1OGqJpGYUc8RWQFBGagXGkEXEiFgQ99wB2274KMwzcRIJap+SFBKvUBQ4JFiYIANTOQSNxb16YScvilmbCxrZrezAfzAvgeqcxkkYtIzSMerOxZv3JvgDTivxCaccqBClOhJUOdTubW5ktti1tgOijYYCaqpZzdjc/9bD0Htj5+IOPh3v2wHzixRwK5IY2Nrj7WJH+zqt72HfFfHqm2AIIckYqCHjAIuLyAH74mMT4k+gxMBxxMTEwExMTEwExMTEwExMTEwExMTEwExMTEwExMTEwExMTEwExMTEwExMTEwExMTEwExMTEwExMTEwExMTEwExMTEwExMTEwExMTEwH/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4" name="Picture 10" descr="http://www.kinosautoaccessories.com/Rims.jpg"/>
          <p:cNvPicPr>
            <a:picLocks noChangeAspect="1" noChangeArrowheads="1"/>
          </p:cNvPicPr>
          <p:nvPr/>
        </p:nvPicPr>
        <p:blipFill>
          <a:blip r:embed="rId3" cstate="print"/>
          <a:srcRect/>
          <a:stretch>
            <a:fillRect/>
          </a:stretch>
        </p:blipFill>
        <p:spPr bwMode="auto">
          <a:xfrm>
            <a:off x="4470400" y="2057400"/>
            <a:ext cx="3454400" cy="2590800"/>
          </a:xfrm>
          <a:prstGeom prst="rect">
            <a:avLst/>
          </a:prstGeom>
          <a:noFill/>
        </p:spPr>
      </p:pic>
      <p:sp>
        <p:nvSpPr>
          <p:cNvPr id="9" name="TextBox 8"/>
          <p:cNvSpPr txBox="1"/>
          <p:nvPr/>
        </p:nvSpPr>
        <p:spPr>
          <a:xfrm>
            <a:off x="711200" y="5181600"/>
            <a:ext cx="2666114" cy="923330"/>
          </a:xfrm>
          <a:prstGeom prst="rect">
            <a:avLst/>
          </a:prstGeom>
          <a:noFill/>
        </p:spPr>
        <p:txBody>
          <a:bodyPr wrap="none" rtlCol="0">
            <a:spAutoFit/>
          </a:bodyPr>
          <a:lstStyle/>
          <a:p>
            <a:r>
              <a:rPr lang="en-US" sz="3600" b="1" dirty="0" smtClean="0"/>
              <a:t>Bottle caps</a:t>
            </a:r>
          </a:p>
          <a:p>
            <a:endParaRPr lang="en-US" dirty="0"/>
          </a:p>
        </p:txBody>
      </p:sp>
      <p:sp>
        <p:nvSpPr>
          <p:cNvPr id="10" name="TextBox 9"/>
          <p:cNvSpPr txBox="1"/>
          <p:nvPr/>
        </p:nvSpPr>
        <p:spPr>
          <a:xfrm>
            <a:off x="5283200" y="5257801"/>
            <a:ext cx="1200970" cy="646331"/>
          </a:xfrm>
          <a:prstGeom prst="rect">
            <a:avLst/>
          </a:prstGeom>
          <a:noFill/>
        </p:spPr>
        <p:txBody>
          <a:bodyPr wrap="none" rtlCol="0">
            <a:spAutoFit/>
          </a:bodyPr>
          <a:lstStyle/>
          <a:p>
            <a:r>
              <a:rPr lang="en-US" sz="3600" b="1" dirty="0" smtClean="0"/>
              <a:t>Rims</a:t>
            </a:r>
            <a:endParaRPr lang="en-US" sz="3600" b="1" dirty="0"/>
          </a:p>
        </p:txBody>
      </p:sp>
      <p:sp>
        <p:nvSpPr>
          <p:cNvPr id="52236" name="AutoShape 12" descr="data:image/jpeg;base64,/9j/4AAQSkZJRgABAQAAAQABAAD/2wCEAAkGBhQSERUUExQUFBQVFRcXFhgWFxUYFBkbGBUYFRYWFRgYHCYeGBkkGRUWHy8hJScqLSwtFR4xNTAqNSYrLCkBCQoKBQUFDQUFDSkYEhgpKSkpKSkpKSkpKSkpKSkpKSkpKSkpKSkpKSkpKSkpKSkpKSkpKSkpKSkpKSkpKSkpKf/AABEIALMBGQMBIgACEQEDEQH/xAAcAAAABwEBAAAAAAAAAAAAAAAAAgMEBQYHAQj/xABEEAABAwIDBQUGAwcCBQQDAAABAAIRAyEEMUEFElFhcQYigZGhBxMyscHRQlLwFCNicoKy4ZLxQ2NzosIVF1ODFiQz/8QAFAEBAAAAAAAAAAAAAAAAAAAAAP/EABQRAQAAAAAAAAAAAAAAAAAAAAD/2gAMAwEAAhEDEQA/ANxQQQQBBBBAEEEEAQQQQBBBBAEEEEAQQQQBBBBAEFzeTDFbfoU7OqsB4AyfRBIIKs1u3+HHwCpU5taA3/U4gJlW9pDRlRcf6moLmgs/qe1QD/hDoXGfQFOf/ctvuy/3O7aQXPAB55TCC7EqPxnaHD0rPqsB4SCfRZltPtdiK5h79xpu1gkMLY/HeXfyzIzvkoE43e5MtDQZaefTg3pZBpuI9olL/hsc8cXENGemZI5qExXtNqudu020xxdDnAchB7x6eapFeu50hosI3rx/SCJItmgarwB3mt0AAyHImB6ILRV7b4gzNWpPJjGD/CaVe1lciTWqjlI+irvvXAyXk527seYaE3qVyUFjHbOu092q/wD1OPoSpXZvtOrsI95u1G8xDvMfZUQORg9Bu+we1FHFj926HgSWH4hzHEcwphee8FjXU3h7HFrmmQRmFsPY7tWMXTh0Cswd8aEfnby5aILGggggCCCCAIIIIAggggCCC5KDqCY4zblClO/VY2MxInyCiMR2+w7fhFR/MNgeBdEoLKgqNX9qFNp//kfFw+gXP/ck3mgBAm7445iLZIL0kMRjWM+N7W9SAsv2r28rPnv7jJtuCHHgPzcevAQq3V2nv3eXwZsNf5nO+Lzjqg1+v2zwrbCpvn+BrnDziPVMK3tGw7fw1D4fPgslxG0RH4hyLj6Qck2wpqV3QCQxvxOuYHAcXckGuM9pdIugUqjuhafHom+0PaRLf3VPdbk574JHHdaM4Op8AVndOAN1rj7u/Abx1JMSYAyJgwQkqmL3zJ5RBzIyceGdvlkgm8f2mq1ZNSq7di9yJH8TRYTwjXwUQ/Gl8yH7v5Wy3/WbDwnrOSZHEFzgQCQPh+EAkWLjJm2luJhcqV6htIb/AEuPmZb6BA6qYsH8Fsp3gfSfko7E7QAndAE5wISONxvNJbJwnvXku+BvxZmTo378ggldmYKR7yrMZtbqf4jOnDzTn3u87eG84NMXc5xJ/NBJBjQa3TfFU2/DuAONp3GxzcDfIIrqkCRA3QBHL8vMHQ6ID1cRPdDgW2cR8XQNnTW+XiiVcSdMzYdeZ1j8ojK6b+84xMkujKdS4/QeKSdWvvAEwN0GQznInIcgJQOW0XREtaBwaTOpPeO7Pgk/dTm4uH/Ud6BsNSRa/jE6MEnxe/rwC6xsXl5nRzpjysgUe/RElEJQJQGfVhMqu1Gg5q07B7KMrlprPsSBuh260Sbb78/AR1U3/wCgbNdVqFlBjqDH+6qADvNO7aowm5G8Ham7eaCgYbaYOqsOw9sOo1WVaZ7zT4EatPIiyZ9uvZ2cI39owpL6MbxiSA3V41ESJHNV/Y+1ZsUHp/Ze0W16TKrPheJ5jiDzBkeCdrNfZbt2HOw7jZ3fZ/MB3h4i/gVpSAIIIIAggggCErjnACTaFm/a7t2am9RoS1gDg9+RdbJn8JQWXbnbajQJa0+8eDBg91piYc7jyEqibV7bV6ubnAEfAyw1uSDYdT9lW6uL4D+RptFok8DGfC+pSDt4fjubyBE8L39IQPauMdm5snm6GjwE+t1GYnaMkBoBcTbjPUpljMZFgSepJT/ZlJtNoJg1alr/AIB0I8T4BA9w+H3DJdNQEbzgRutnINtc8SuVMYCM+42Yzvfek8eXmm1Srk0Rl3hHPI6XMzyTd9QuIgTB1MAnMaGYF8tREIHPvHyXbvSSLeAkzxSNbGOF3OHQCP8AyKSqlxsXEDkGx/3ST6KNx2KlAq0urVA1uuZ4DUlTVTDsaBTa0yMz3gSLS4XiTl/smOysI1lPfeBL7jeaTA/D55+SWouA7wESSbcIEDyv1lAriK1t226YOcADlF729U2rVbQJvo0XA1/ltbjzRA6bgG5txibAA5C+fNIjEiTBBJsAAXGOQGcnUnRA5Nd4iBuiIE94xyay3m4pF9QtBkz/AEhsepRX4h5Is1vJz7+LW/fVNcbXQNMRXU/QwLKbGh4pkgXLvzm5GcCMuNlBbMpb9UZwwF5gAm3wwDY96PJTVZxAnffkT3wHZcbCDylAKbWy6ABkAROnxESeMeS5XrAkAzPLXURyJv4FBggbs8weBzP65pB9Q3JsLNtn0EXufHggO50Tlb/S2P7nen1Tbig0AbwLsyAC98nO2Q8fRJ1NBlJEDgOLo14D55pxSqgkwZ6C3mBcoCVKrz+FreG+4z5N+6Uc4656xkkKdVm9A3A7SCC7/COSgMozb20DTaGsPfd6Aa9Zt5qSaqbtyqX1nO0BhvRtv8+KC1ez/tC5tcYesd6lWBY2fwvd8Pg428RwVt7O1DRrmmfhqA03dc2O6h4b6rIcLj3McHatIcDrLTI9QtXqVt+u1zfxvY4f1EH6oL5sHFh4NBwBa6S1rsg6CC2D+FwLmkc1kHbnsqdnYobk/s9WX0SdBPepk8WkjqC0rU6WxMUahrMpGGvLhJAJh29YTJUh237MjHYSrRA/eMLn0Twe0mG9HCWnqOCDL+y22Sx7KjfiY4OHOLx4iR4r0RhMQKjGvaZa9ocOhEheVNhYrddBkac/916G9m+0veYMNm9JxZ4fE30MeCC1oIIIAgUFFdpdsfs2GfU/EBDJv3jZsjUa9AgqXtF7WObOHpEZEVDeZiQ0WggC58As3xFe8aA70k5kgG/nN7XC7isY5znPcd508zJJIdnxdHko9zsmzE5+HxGfSchKBYP3pcXECNCBbSbSCYnMaJrWe1okRPGL+dyfNHqUxaTNp73eH9P4QOgUZj66B3simH1N93wsveQC7STpGfkpZ+JLpcTmLXn4c79fQBNsINyg1rblwkkEFu87/H9qLXfMNiQTPgBqeGXqgDq0AkxJMmNSTYc9BOQSbXvAtbiT3iSczutzv+YpKrWAIMjjebxlYXiTYZmEHV3GAABw3u6T0Y28dSg5VeWgySZvcNEeATDD0/eVGt0Jv0Fz6BK46qj7BpSXvkiIaO6CL3cDNhoglq7AIAlu8YMOJHMX5DNJ13yIBgnu+EZ+QSbnS68RGYn8WRv/AC+qSrv7wBEkTxi5tMacvBAKtSxOci3E6Tybf6dTtrNaBJIAESbN8JuSm5cSRfM3Opgachbl9emiB3jZ35n94jpoD0QGp1wQYHk0geZF1G4urdP6zoGZPMx9FDYp6CW2E1wY5wbO86J3g2A29uMk+idYitJjvXIkFtgBc3HTii7PphtGna+7vT/MS6LeC4a0uEEkCSZ0mBcIFidDrl008QmtN+sy43ys3evlq48PojVnw0zlpGh4fZJGI4MFrZuJzA8bc8rBAbev3YsCSXXBORJ4gZT9F00d5skl40aO6zy18SUVjnSTAmBaYDRwXP2qRA751Le60f1T8kC9JsC4a3gG6dTAldlJUd4WIaBpBJ8yUoEDrBUg57WmYJAMZxrB4qP252HrUgXNHvqQE7zR3w3i9mY6iW8wpvYGEdUqQ0EkCYHl9VbsLXLDBlpBtmCD/lBhFbC8Lzkto2PsJ7K2HLxAFWi2+sQT/anO0OwNLGfv6IazEUnCo5oADKwBm7cm1JGYsdRqpTHYqoPdOe2HQ2Ccg/eBc5sGMoHQlBpjnKn7J2yKuIrtH4K1QD+l5Y4dZHqi9mO0NWs/EVazm+6pucWgQA1gndHM2uqf2H297vG4yi6k99Q161ZsRZpd3g603JaR1KCm+0LY/wCybTqgCGVSKzOEVLuA6PDgtC9kG0v3j6c2fTDh1Yfs4+Sifa3SdiKdOtuNb7ibid4se4Ah08HAHxKjvZhj9zFUDxfuHo8FvzIQb4ggggCy32sbYd71tFptTbvEXHfdZt+Q0/iWolef+1u0TWxdV02dVdEZQyQ3n+FqCHrvA3Rwv4cz1+SRALibxEDIE8dbN0GVkKlS5vw8NZPGJy1KQZMSLZnPedc6DIHmUBnNAk2J43LvFxTHDs95WY3Quv0Fz6BL1zDdfEyf10Sexae9VJP4WnlmQPugmsTUBcIibmY6AfXyTWq6XH5acTPIIz3d43nIX01HzTZzpJtmcvzRkOlv1CA9Opdx72gkWsLySchcW4Bc/aQTa/MNtbi77JOnTDoJ70lxuTEzaG5HJdcbTJPUQLcBwQMMZUupPZJLaIsQCS6bEZxlnYNz5qFxT1PYWG02DLut84nwzQcbUkuMggmOVgB90m9xkzlYczaQ3lnfoutqa53M8xJ+iQi+ckk55AWEnlYdYjigM53e1J3fwaTkBOVteaKZFiSz+Fkueerv11RabvigEgxEZumTvE80Z+JyAknVrRMcpyCAtezYv4mSofFOUpinW4KKfdwHFw+YQWd1AN0iALg3sAL+WV8kkHd7MugDTQk+tketVN5G7fP4hn6Ju10k65ZdCZHNAau+ByMR55eWSSL7gxf8LeHLrGZ0Fkaq+1riR97dUQkz/G4X4NHAc/mROSACkHTIDzOuU6+AyS1QQBJLRwbryynyTXeAkDfzMBsydLnrzCNJi5FNvARveZy8EDloAFsvH6pRqb0gALEkG/eJJ9UuEFj7H1t2oTMZD6q54nA1q8FtNz+cfVVrsL2mw2EFT9oa0l7m7st3oDQZi1swtV2L2sw2IA9zUYeQIkeGiCtdncFiKGIHvKb2teHNJiRdpIuLC4UlV2N+1Vaby4e6ABcRmSwxB4H9aK01qo3SeAJ9FnOxNovw+Fh93vrzubwBDTvOkxMCZCB5h+zzsRUcx4czdLpMQACb8iTAgdSksPiDhvfbuG/esIFaq1p726A1r3mCT3QDmrrsvF+8aHcVW+z/AGidicXVh00TvBrYsAw7hPMmZPlogisLtEYsVcPVDQzEMLJgSHEQwzmbx/hZj2be6jWh1n0ql+TmPv6tWy1/Z6PeF1KqWCZaC2Y1ABnIFZHth4/9Sxe7l+0Vf7jPrKD0Yx034oyabKq71Ck7jTYfNoKdoEMdW3Kb3fla53k0lea69WX3zgzxuRn4r0Zt8xha/wD0an9jl5uqv739P1+yBB7s7Rcny/EeQ+aTFY7sDKAJPdaLXvm49LIrzY63PnJgfUrprwNZtAzJsLgTYcygTxTu7f7ei7sPOoeTR1z10SWLdbhy/wBkfYj7VPD65oHwzd1+gAKb7/E8ZPATJA5n5eCUDrn+Y/IWTdp4DWw4uzvyFifDgg6xpIEQ22Yu+ODQbN4IbgAJggniZceqIyvAAzMZC7jzOjR1QJMGY8CSfEn7II7FuzVhiGiLWGXQZjqq1ijmrCHndaZ0BkDkMx9UBKRsOnmP90gXiDFhJ3jxvl0i56gao9I90enmki/iLA2H5nEkjwH+dEBt3e3p3tLAxaLB3hfxSjmxAB3RwAAJTeYJEuJME7guSRlyGXBdLj+I7vBrbu8Tf080HMYVGNP7xn87f7gpDFZKMLoc08HN+YQWd5gnrr15pvPedEC40jMao9RtyBOeTr68SkB8RtGUTHA8EBqxNt3iPNJBpndBvmTwn8XU5AaC67VNucjP0lF/h0nvHUk5j78BZAelUG6YO62eWXilC60gA8zaPE3CbscTJaG52LjlpItK6WDN0vOn5fAZeJQOGVQciDxi6cNKasPIDkE5agZ7VPfpDQ73/iiUd+m4OY5zXDIgkEeKU2mO9RP8bh/afol65CDY/Z92rdiabqVXekNI3o+KxuOeaYbbwPu6NJzXmoxxJ3ojkBxnP/Sq97JqRZirPgETBNjALp6rRaWLoVqNSWOFD3jhYEubk8P3WgkDec7wKBPsXtamzDuFV4b3jG8YsRooHD4kUialJwaGOMe73QXRMBzSPhcYJXNrFrZpUZFNsElze84xMgESBcQoqli20BUrOE+5Y6o1rhYuaIphwOhcW+SDXTiiQAPiIBjQT+b7LzLgqxdWc5xkue4k8SXEkrWNndq61am0726d8zu2kbp+qyTZY746/VB6T7LPnB4c/wDJZ/aFKKG7HH/9HD/9JqmUDbaNHfpVG/mY4ebSF5jrOhw6fKD/AJXqQrzT2rwXucZWp/krPA6Ekt9CPNBDPJk9XZcxJPkhTLd23AExY5alJ1SATzgnhGvnAXGtkXkwTb8PETqc0BcQ8EWuOSGxqkOeNSAR4E/dCuZHFIbMqRVA/MC36j5IJPfu7qMhyz85SBmc7yQOQmSfX0CUeYd1HyP+U2ebkcc+moHU26IFaFQQAOdvHM+nmi74uBFuH1OUoje9MzEzAsIOU6xb1Rjw0GgyCCOxKmsNVmmw/wALetgPNQ2KCkdm1Joj+Ekes/VAqx2etzPnb9cki/W8mYA6iT568pRwbnPOfP6WSL3Q4xnHgOJPgAgOx0Fwk5XImSZkx5wlH1gI0nTXwATdpuAJEWnWTfzjPmUoGxlYnMm7v1yyQExBka+OaisSVK1clF4kILE+rPG+U2npxSBd3jzA9CuYWpNNh/hHpb6IrzcZ6iDlx+iDtY26aom5fdGQzPqR1OZPBddkdQf1dJAyIGWZ5k3j6nyQKU6mZixiBGmQslH1oFzE+J8OKQa6XZkA2BEXjOJ5/JKNbGWfF2fic0CtJ51BHWJPgnbCmTDzlO6ZsgGLpyGcqg9QUniE7B7ruQkeF1HPqFzg1tyTA8UF17J7HfUoh7QWi0ukWgySNchkrRSxzqOJwwAIpnfe5992Kj3NcT0axvklNhUPc4MM1DY87fcqQweCOJwwDD36TzYmA5j5sf6roG/awGowVqJIc5gNpLpa4MdG7eRxSG26j8Tsv3ZAqYhzqTDaajW+8Yam9w7gmOElO6eyazmPqboZTD3gtPxtbcEj+WB1gpniiaTwGvB3d0y0yN4WkHW0CfDRAZ+wHYci3c3ajv8ASwmVlOy23C3Tthjh+wvrf8hwEcaggx5QsQ2e2PAIPRHZJsYLD/8ARZ6tBUumOw6W7hqLeFKmP+wJ8gCxT207F3MU2sB3a7IJj8dOB6t3f9K2tVr2gdm/23BPY0fvGfvKX8zR8PiJHiEHm+q4GCctemf0STXXOQJvfIGTNtbfJKVGwS02zz0veRpBTZz9ciJJ/tjyk+CBVzY68Tmft4JjUduuB4GfJO3Sb6aAZnqdOibYlqCVrHJwy+hEfZI1etjY/P6HzSOAq71Pd1bbw0/XJHfdt8+HNBwPk697QGMogTpb5rpHG/Jp7o6nX9WSJdqMybdBc+ZR/eTlf0AHM/ZAliQj7Iq/G3o4fI/RFqZcfRNaFXcqA+B6GyCWfZ3URytkP1wRKrjp0+33XcQfS/39CiVMs+Y+YQFceBsz1Jz+fmUeTp5usPAa/q6RtHICfqB53PgjU3yBnMQeFkBjlmT1j0hMMSE+NScpPPTz1TTEtQOtk1JpxPwuI5XvPzS1Z2R4EfYwo7ZdbdeR+Yeov8pUi45oOk/rikW3tlEz0nIcyjMfIH66pN0yRobnjlBhAZz7g6Cw+/TRHFW8DvHgIt1OnikHmQeA8p4DkMvFLe8ty4ZIDNBtcdALef8AhPaBUfvAfdOsLUQSVDOONvNS/Y3sq5zvevHw2aOGm8eahGFaJ2QoDFU20y8t3ZljIDqh3tXTYQReLBBK4Sh+6e4AvJllINElziIc5o1a1sieLjwSvZSs+nXLHNcN5rm3aRkC4eoV02dgmUWgCJgC2QAya0aNH+UbaW02UqNSo4w1jHOJ5NaSgoGH7Q1Dia1dtcOptqOpGkRDR7uxEcTczrvI+0uz9SRVw7TUovG83duWzctI5aFZz2Hx5q4ivTd/xmmp0eHT8nHyC1f2dbVPu30XZ0nFo6Zj0t4IK/22xNSnstlOo1zC6qWgOEEgQ76kKh7Lobzg38xDfMx9VevbNtMPqYeiPwh9R39RDW+gcq/2HwPvMbh2/wDMDj0Z3z/ag3mkyABwAHlZHQQQBcK6ggwz2wdiTQq/tdFv7qq7vgZMqHM2/C/59Qsyfx0JE+H6heuMdgWVqbqdRoex7S1zTkQc1539oXs7qbOeXtDqmFee6/Mtn8FSMjwOTutkFMZUMRnaRoLlceLfr0SbvqII5SgHz9ePDPggTpVtx86ZHopBzr8j+gfEKOqhGwuJjuOy0P0QOX2Oedh4k/Uygx+mgmOEa+qBJ8R+pSBdH9I9TaPQ+aBcunpx+3FM8Q1OXVJ/UlJVAgd4LE7zL5tsefA+XyRmu04fLT9clGUq246dMj0T+o4Zj9BBzlpM/bwH0XGuBN771xP14zmuVRb7cNUR7pvraPP65oHDnJGrcLocDfPlp/lccUDFzi1wcMwZU014IBGREhRFdiX2bXsWHS46ahA7FiR4+f8An5otXjMf5suVNDw+SBMoOg5D8I+n0HzRaTrZgRxmYzH6lEbwyjP7fVDfgzobfb6oFoHU8T9BkPBL0Kl0035yv6DzR6boOfgBb1QTTHK5ezjbooYnddG7VG4SdDPdPK9vFUfDVJCeUakEIPQVTFrOfa32r3KP7Iw9+rDqvKmDIb1cR5N5qX7PdpvfUDPerU2Ex+aBY/dUr/8AFH4iuX1Xl73ul26Mz1Pwt+QCBn7K9lOdiXVnNPu2sc0OORcSLDjAF+qu/ZHGhj8VWdZgeT1DeHW3mpDDdn2YagCw7m43vWkPk5EegVY7UdoQ+kMOxjWnemoWWEAWZGUyZMckFd2vtN2KxD6zvxG3JosAOSu/sl2fvYl9Ui1OnA/meY/ta7zVCYyFs/sx2V7rBB5EOrOL/wCn4Wegn+pBb0EEEAQQRXPhAZJYnDNqMcx7Wua4EOa4AtIOYIOYSdTGgahMq+22jVBmHbP2Fkk1NnuA1NCo6B/9VQ5dHeax/a2ya2GfuV6T6TxMB7SCehycOYJC9OYntWBkHFV3bPa33jCx+HZVYfw1A1zfIgoPPQqefzSdS6vW3+z9KqSaeFbQP/Le+P8AS4kKs1uy9YZZc0EdTxWjvA/dLudP6zQfsGt+VFbseuPwH6IOCpGWsyu73BKO2ZVi4APUJpUBbmI+SDtRqNhcVu90/D8v8JL3oSbjKCT346aIhMH5dSmNLEltsxw+ycNrAjOR6+KBQGOmp5zmjHz6/ZIb3HX9frog2pxmNP8AKA9RNSS0gjMFLlyTqBBIMrBwka6fRFZa3l0UdRrFh5ahPd/eAIPT7FAZ+fI/oLjsp8up1+y5vSPRF3+P659UCwqk5yTqgH8L9PvkkC+DOc5o5f8ArRBI4KupRpVdpVYUxhMRIQTezNovpPa9ji1wMgjMK7bP7eGO9SpOOpuwnru29FnTXJdlaEFz252wrV27g3aTPy05v1cblVd5ASH7QuF6CS2Fsp2KxFOi38boJ4NF3O8Ggr0HhqIYxrWiGtAa0cABAHkqL7K+zBpUjiajYfWEMBzbTznq4wegCvyAIIIIE3gptUolPVyEETUwkppV2dKnzTCKaCCr1NkDgmlTYg4K3uwqSdg0FKq7CH5U1q7AH5R5K9OwKSds/kgz6t2d5JjW7LzotKfs0cEi/Zo4IMsrdkRwTCt2LB0WuP2YOCQfsrkgxut2CB/CmdX2fjhC2ipsjkm1TYnJBi7uwrRnPqkXdk2N0cVstTYI4JrU7PDggxrE7C/K0jx+ijquyagyErbKnZscE0qdlwdEGKuw9QfhKTcDwPktkqdkR+VNqnY0cEGQOPIoU3OBtP0Wq1Ox7Bom1Tsw0ZMQZ/TDjeDOuqKXzyIV5rbCcMhHgozFdnHOzEoKxvrjasdNFLVuzD9JTV+wao0lA2305w2JgpA7Kqj8KKMBV/IUFiw+LBTtrlWqGGr6U3Kd2dsTGVLNpEdUDveVs7FdmhVeKtcfugZa0/8AEOkj8nz6Imw/Z9VkOqxPA5Dw+6v2z9i7uZlBZcPtOU9p4iVDUKMJ5TJQSYcupmx5Su+gXQQQQBBBBAEEEEHIXC1cQQEc1JlqCCAjmhJuaEEECTmBJupjggggSdTHBJupDguIIE3UhwST6Q4IIIG76Y4JB9EcFxBAi+g3gm9TDt4BcQQIPwzeASD8K38oXEECL8Gz8oSZwDPyhBBB1mzaf5AnuF2RR/8AjagggncFsiiMqbfJSlLDtGQAQQQOGMHBLMaEEECrWpVoQQQKtCPC6gg//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8" name="Picture 14" descr="http://motoring.friday-ad.co.uk/PhotoAds/LandingPages/image/discount-tyres.jpg"/>
          <p:cNvPicPr>
            <a:picLocks noChangeAspect="1" noChangeArrowheads="1"/>
          </p:cNvPicPr>
          <p:nvPr/>
        </p:nvPicPr>
        <p:blipFill>
          <a:blip r:embed="rId4" cstate="print"/>
          <a:srcRect/>
          <a:stretch>
            <a:fillRect/>
          </a:stretch>
        </p:blipFill>
        <p:spPr bwMode="auto">
          <a:xfrm>
            <a:off x="8026400" y="2057400"/>
            <a:ext cx="3556000" cy="2590800"/>
          </a:xfrm>
          <a:prstGeom prst="rect">
            <a:avLst/>
          </a:prstGeom>
          <a:noFill/>
        </p:spPr>
      </p:pic>
      <p:sp>
        <p:nvSpPr>
          <p:cNvPr id="13" name="TextBox 12"/>
          <p:cNvSpPr txBox="1"/>
          <p:nvPr/>
        </p:nvSpPr>
        <p:spPr>
          <a:xfrm>
            <a:off x="8839201" y="5257801"/>
            <a:ext cx="1135247" cy="646331"/>
          </a:xfrm>
          <a:prstGeom prst="rect">
            <a:avLst/>
          </a:prstGeom>
          <a:noFill/>
        </p:spPr>
        <p:txBody>
          <a:bodyPr wrap="none" rtlCol="0">
            <a:spAutoFit/>
          </a:bodyPr>
          <a:lstStyle/>
          <a:p>
            <a:r>
              <a:rPr lang="en-US" sz="3600" b="1" dirty="0" smtClean="0"/>
              <a:t>Tires</a:t>
            </a:r>
            <a:endParaRPr lang="en-US" sz="3600" b="1" dirty="0"/>
          </a:p>
        </p:txBody>
      </p:sp>
      <p:sp>
        <p:nvSpPr>
          <p:cNvPr id="14" name="Rectangle 1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 calcmode="lin" valueType="num">
                                      <p:cBhvr additive="base">
                                        <p:cTn id="12" dur="500" fill="hold"/>
                                        <p:tgtEl>
                                          <p:spTgt spid="52228"/>
                                        </p:tgtEl>
                                        <p:attrNameLst>
                                          <p:attrName>ppt_x</p:attrName>
                                        </p:attrNameLst>
                                      </p:cBhvr>
                                      <p:tavLst>
                                        <p:tav tm="0">
                                          <p:val>
                                            <p:strVal val="#ppt_x"/>
                                          </p:val>
                                        </p:tav>
                                        <p:tav tm="100000">
                                          <p:val>
                                            <p:strVal val="#ppt_x"/>
                                          </p:val>
                                        </p:tav>
                                      </p:tavLst>
                                    </p:anim>
                                    <p:anim calcmode="lin" valueType="num">
                                      <p:cBhvr additive="base">
                                        <p:cTn id="13" dur="500" fill="hold"/>
                                        <p:tgtEl>
                                          <p:spTgt spid="522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6" presetClass="entr" presetSubtype="26" fill="hold" nodeType="afterEffect">
                                  <p:stCondLst>
                                    <p:cond delay="0"/>
                                  </p:stCondLst>
                                  <p:childTnLst>
                                    <p:set>
                                      <p:cBhvr>
                                        <p:cTn id="20" dur="1" fill="hold">
                                          <p:stCondLst>
                                            <p:cond delay="0"/>
                                          </p:stCondLst>
                                        </p:cTn>
                                        <p:tgtEl>
                                          <p:spTgt spid="52234"/>
                                        </p:tgtEl>
                                        <p:attrNameLst>
                                          <p:attrName>style.visibility</p:attrName>
                                        </p:attrNameLst>
                                      </p:cBhvr>
                                      <p:to>
                                        <p:strVal val="visible"/>
                                      </p:to>
                                    </p:set>
                                    <p:animEffect transition="in" filter="barn(inHorizontal)">
                                      <p:cBhvr>
                                        <p:cTn id="21" dur="500"/>
                                        <p:tgtEl>
                                          <p:spTgt spid="52234"/>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Horizontal)">
                                      <p:cBhvr>
                                        <p:cTn id="24" dur="500"/>
                                        <p:tgtEl>
                                          <p:spTgt spid="10"/>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52238"/>
                                        </p:tgtEl>
                                        <p:attrNameLst>
                                          <p:attrName>style.visibility</p:attrName>
                                        </p:attrNameLst>
                                      </p:cBhvr>
                                      <p:to>
                                        <p:strVal val="visible"/>
                                      </p:to>
                                    </p:set>
                                    <p:animEffect transition="in" filter="wipe(down)">
                                      <p:cBhvr>
                                        <p:cTn id="28" dur="500"/>
                                        <p:tgtEl>
                                          <p:spTgt spid="522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776" y="633526"/>
            <a:ext cx="9366325" cy="1143000"/>
          </a:xfrm>
        </p:spPr>
        <p:txBody>
          <a:bodyPr>
            <a:normAutofit fontScale="90000"/>
          </a:bodyPr>
          <a:lstStyle/>
          <a:p>
            <a:r>
              <a:rPr lang="en-GB" b="1" dirty="0" smtClean="0"/>
              <a:t>Metric Preferred Hole Based System of fit</a:t>
            </a:r>
            <a:endParaRPr lang="en-GB" dirty="0"/>
          </a:p>
        </p:txBody>
      </p:sp>
      <p:pic>
        <p:nvPicPr>
          <p:cNvPr id="191490" name="Picture 2"/>
          <p:cNvPicPr>
            <a:picLocks noChangeAspect="1" noChangeArrowheads="1"/>
          </p:cNvPicPr>
          <p:nvPr/>
        </p:nvPicPr>
        <p:blipFill>
          <a:blip r:embed="rId3" cstate="print"/>
          <a:srcRect/>
          <a:stretch>
            <a:fillRect/>
          </a:stretch>
        </p:blipFill>
        <p:spPr bwMode="auto">
          <a:xfrm>
            <a:off x="2086631" y="1859839"/>
            <a:ext cx="7483037" cy="4739257"/>
          </a:xfrm>
          <a:prstGeom prst="rect">
            <a:avLst/>
          </a:prstGeom>
          <a:noFill/>
          <a:ln w="9525">
            <a:noFill/>
            <a:miter lim="800000"/>
            <a:headEnd/>
            <a:tailEnd/>
          </a:ln>
        </p:spPr>
      </p:pic>
    </p:spTree>
    <p:extLst>
      <p:ext uri="{BB962C8B-B14F-4D97-AF65-F5344CB8AC3E}">
        <p14:creationId xmlns:p14="http://schemas.microsoft.com/office/powerpoint/2010/main" val="7494361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Metric Preferred shaft Based </a:t>
            </a:r>
            <a:r>
              <a:rPr lang="en-GB" b="1" dirty="0"/>
              <a:t>System of fit</a:t>
            </a:r>
            <a:r>
              <a:rPr lang="en-GB" b="1" dirty="0" smtClean="0"/>
              <a:t/>
            </a:r>
            <a:br>
              <a:rPr lang="en-GB" b="1" dirty="0" smtClean="0"/>
            </a:br>
            <a:endParaRPr lang="en-GB" dirty="0"/>
          </a:p>
        </p:txBody>
      </p:sp>
      <p:pic>
        <p:nvPicPr>
          <p:cNvPr id="192514" name="Picture 2"/>
          <p:cNvPicPr>
            <a:picLocks noChangeAspect="1" noChangeArrowheads="1"/>
          </p:cNvPicPr>
          <p:nvPr/>
        </p:nvPicPr>
        <p:blipFill>
          <a:blip r:embed="rId3" cstate="print"/>
          <a:srcRect/>
          <a:stretch>
            <a:fillRect/>
          </a:stretch>
        </p:blipFill>
        <p:spPr bwMode="auto">
          <a:xfrm>
            <a:off x="2159874" y="1734700"/>
            <a:ext cx="8051991" cy="4886817"/>
          </a:xfrm>
          <a:prstGeom prst="rect">
            <a:avLst/>
          </a:prstGeom>
          <a:noFill/>
          <a:ln w="9525">
            <a:noFill/>
            <a:miter lim="800000"/>
            <a:headEnd/>
            <a:tailEnd/>
          </a:ln>
        </p:spPr>
      </p:pic>
    </p:spTree>
    <p:extLst>
      <p:ext uri="{BB962C8B-B14F-4D97-AF65-F5344CB8AC3E}">
        <p14:creationId xmlns:p14="http://schemas.microsoft.com/office/powerpoint/2010/main" val="12589392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Autofit/>
          </a:bodyPr>
          <a:lstStyle/>
          <a:p>
            <a:r>
              <a:rPr lang="en-US" sz="1800" b="1" dirty="0" smtClean="0"/>
              <a:t>Table for fundamental deviations for shafts</a:t>
            </a:r>
            <a:endParaRPr lang="en-US" sz="1800" b="1"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717" y="89317"/>
            <a:ext cx="5592040" cy="674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038974" y="3533777"/>
            <a:ext cx="54292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8102655" y="3991640"/>
            <a:ext cx="4790264" cy="369332"/>
          </a:xfrm>
          <a:prstGeom prst="rect">
            <a:avLst/>
          </a:prstGeom>
          <a:noFill/>
        </p:spPr>
        <p:txBody>
          <a:bodyPr wrap="square" rtlCol="0">
            <a:spAutoFit/>
          </a:bodyPr>
          <a:lstStyle/>
          <a:p>
            <a:r>
              <a:rPr lang="en-US" dirty="0" smtClean="0"/>
              <a:t>Adapted from: </a:t>
            </a:r>
            <a:r>
              <a:rPr lang="en-US" sz="1200" b="1" dirty="0"/>
              <a:t>Metrology &amp; </a:t>
            </a:r>
            <a:r>
              <a:rPr lang="en-US" sz="1200" b="1" dirty="0" smtClean="0"/>
              <a:t>Measurement </a:t>
            </a:r>
            <a:r>
              <a:rPr lang="en-US" sz="1200" dirty="0" smtClean="0"/>
              <a:t>By </a:t>
            </a:r>
            <a:r>
              <a:rPr lang="en-US" sz="1200" dirty="0" err="1"/>
              <a:t>Bewoor</a:t>
            </a:r>
            <a:endParaRPr lang="en-US" dirty="0"/>
          </a:p>
        </p:txBody>
      </p:sp>
      <p:sp>
        <p:nvSpPr>
          <p:cNvPr id="4" name="Rectangle 3"/>
          <p:cNvSpPr/>
          <p:nvPr/>
        </p:nvSpPr>
        <p:spPr>
          <a:xfrm rot="16200000">
            <a:off x="8045884" y="3028844"/>
            <a:ext cx="6096000" cy="861774"/>
          </a:xfrm>
          <a:prstGeom prst="rect">
            <a:avLst/>
          </a:prstGeom>
        </p:spPr>
        <p:txBody>
          <a:bodyPr>
            <a:spAutoFit/>
          </a:bodyPr>
          <a:lstStyle/>
          <a:p>
            <a:r>
              <a:rPr lang="en-US" sz="1000" dirty="0"/>
              <a:t>https://</a:t>
            </a:r>
            <a:r>
              <a:rPr lang="en-US" sz="1000" dirty="0" smtClean="0"/>
              <a:t>books.google.com.sa/books?id=2ck0AwAAQBAJ&amp;pg=SA6-PA13&amp;lpg=SA6-PA13&amp;dq=fundamental+deviation+selection+fits+IT&amp;source=bl&amp;ots=ZO-M0zNqbP&amp;sig=ofRGWezbxKzJe9uW9zwxVZRZPdk&amp;hl=en&amp;sa=X&amp;redir_esc=y#v=onepage&amp;q=fundamental%20deviation%20selection%20fits%20IT&amp;f=false</a:t>
            </a:r>
          </a:p>
          <a:p>
            <a:endParaRPr lang="en-US" sz="1000" dirty="0"/>
          </a:p>
        </p:txBody>
      </p:sp>
    </p:spTree>
    <p:extLst>
      <p:ext uri="{BB962C8B-B14F-4D97-AF65-F5344CB8AC3E}">
        <p14:creationId xmlns:p14="http://schemas.microsoft.com/office/powerpoint/2010/main" val="30680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shafts</a:t>
            </a:r>
            <a:endParaRPr lang="en-US" sz="2000" b="1"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01" y="47500"/>
            <a:ext cx="5426264" cy="67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8045884" y="3028844"/>
            <a:ext cx="6096000" cy="861774"/>
          </a:xfrm>
          <a:prstGeom prst="rect">
            <a:avLst/>
          </a:prstGeom>
        </p:spPr>
        <p:txBody>
          <a:bodyPr>
            <a:spAutoFit/>
          </a:bodyPr>
          <a:lstStyle/>
          <a:p>
            <a:r>
              <a:rPr lang="en-US" sz="1000" dirty="0"/>
              <a:t>https://</a:t>
            </a:r>
            <a:r>
              <a:rPr lang="en-US" sz="1000" dirty="0" smtClean="0"/>
              <a:t>books.google.com.sa/books?id=2ck0AwAAQBAJ&amp;pg=SA6-PA13&amp;lpg=SA6-PA13&amp;dq=fundamental+deviation+selection+fits+IT&amp;source=bl&amp;ots=ZO-M0zNqbP&amp;sig=ofRGWezbxKzJe9uW9zwxVZRZPdk&amp;hl=en&amp;sa=X&amp;redir_esc=y#v=onepage&amp;q=fundamental%20deviation%20selection%20fits%20IT&amp;f=false</a:t>
            </a:r>
          </a:p>
          <a:p>
            <a:endParaRPr lang="en-US" sz="1000" dirty="0"/>
          </a:p>
        </p:txBody>
      </p:sp>
      <p:sp>
        <p:nvSpPr>
          <p:cNvPr id="6" name="TextBox 5"/>
          <p:cNvSpPr txBox="1"/>
          <p:nvPr/>
        </p:nvSpPr>
        <p:spPr>
          <a:xfrm rot="16200000">
            <a:off x="8102655" y="3991640"/>
            <a:ext cx="4790264" cy="369332"/>
          </a:xfrm>
          <a:prstGeom prst="rect">
            <a:avLst/>
          </a:prstGeom>
          <a:noFill/>
        </p:spPr>
        <p:txBody>
          <a:bodyPr wrap="square" rtlCol="0">
            <a:spAutoFit/>
          </a:bodyPr>
          <a:lstStyle/>
          <a:p>
            <a:r>
              <a:rPr lang="en-US" dirty="0" smtClean="0"/>
              <a:t>Adapted from: </a:t>
            </a:r>
            <a:r>
              <a:rPr lang="en-US" sz="1200" b="1" dirty="0"/>
              <a:t>Metrology &amp; </a:t>
            </a:r>
            <a:r>
              <a:rPr lang="en-US" sz="1200" b="1" dirty="0" smtClean="0"/>
              <a:t>Measurement </a:t>
            </a:r>
            <a:r>
              <a:rPr lang="en-US" sz="1200" dirty="0" smtClean="0"/>
              <a:t>By </a:t>
            </a:r>
            <a:r>
              <a:rPr lang="en-US" sz="1200" dirty="0" err="1"/>
              <a:t>Bewoor</a:t>
            </a:r>
            <a:endParaRPr lang="en-US" dirty="0"/>
          </a:p>
        </p:txBody>
      </p:sp>
    </p:spTree>
    <p:extLst>
      <p:ext uri="{BB962C8B-B14F-4D97-AF65-F5344CB8AC3E}">
        <p14:creationId xmlns:p14="http://schemas.microsoft.com/office/powerpoint/2010/main" val="36367810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holes</a:t>
            </a:r>
            <a:endParaRPr lang="en-US" sz="2000" b="1"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110" y="73975"/>
            <a:ext cx="5645985"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992280" y="3252727"/>
            <a:ext cx="54959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rot="16200000">
            <a:off x="8045884" y="3028844"/>
            <a:ext cx="6096000" cy="861774"/>
          </a:xfrm>
          <a:prstGeom prst="rect">
            <a:avLst/>
          </a:prstGeom>
        </p:spPr>
        <p:txBody>
          <a:bodyPr>
            <a:spAutoFit/>
          </a:bodyPr>
          <a:lstStyle/>
          <a:p>
            <a:r>
              <a:rPr lang="en-US" sz="1000" dirty="0"/>
              <a:t>https://</a:t>
            </a:r>
            <a:r>
              <a:rPr lang="en-US" sz="1000" dirty="0" smtClean="0"/>
              <a:t>books.google.com.sa/books?id=2ck0AwAAQBAJ&amp;pg=SA6-PA13&amp;lpg=SA6-PA13&amp;dq=fundamental+deviation+selection+fits+IT&amp;source=bl&amp;ots=ZO-M0zNqbP&amp;sig=ofRGWezbxKzJe9uW9zwxVZRZPdk&amp;hl=en&amp;sa=X&amp;redir_esc=y#v=onepage&amp;q=fundamental%20deviation%20selection%20fits%20IT&amp;f=false</a:t>
            </a:r>
          </a:p>
          <a:p>
            <a:endParaRPr lang="en-US" sz="1000" dirty="0"/>
          </a:p>
        </p:txBody>
      </p:sp>
      <p:sp>
        <p:nvSpPr>
          <p:cNvPr id="7" name="TextBox 6"/>
          <p:cNvSpPr txBox="1"/>
          <p:nvPr/>
        </p:nvSpPr>
        <p:spPr>
          <a:xfrm rot="16200000">
            <a:off x="8102655" y="3991640"/>
            <a:ext cx="4790264" cy="369332"/>
          </a:xfrm>
          <a:prstGeom prst="rect">
            <a:avLst/>
          </a:prstGeom>
          <a:noFill/>
        </p:spPr>
        <p:txBody>
          <a:bodyPr wrap="square" rtlCol="0">
            <a:spAutoFit/>
          </a:bodyPr>
          <a:lstStyle/>
          <a:p>
            <a:r>
              <a:rPr lang="en-US" dirty="0" smtClean="0"/>
              <a:t>Adapted from: </a:t>
            </a:r>
            <a:r>
              <a:rPr lang="en-US" sz="1200" b="1" dirty="0"/>
              <a:t>Metrology &amp; </a:t>
            </a:r>
            <a:r>
              <a:rPr lang="en-US" sz="1200" b="1" dirty="0" smtClean="0"/>
              <a:t>Measurement </a:t>
            </a:r>
            <a:r>
              <a:rPr lang="en-US" sz="1200" dirty="0" smtClean="0"/>
              <a:t>By </a:t>
            </a:r>
            <a:r>
              <a:rPr lang="en-US" sz="1200" dirty="0" err="1"/>
              <a:t>Bewoor</a:t>
            </a:r>
            <a:endParaRPr lang="en-US" dirty="0"/>
          </a:p>
        </p:txBody>
      </p:sp>
    </p:spTree>
    <p:extLst>
      <p:ext uri="{BB962C8B-B14F-4D97-AF65-F5344CB8AC3E}">
        <p14:creationId xmlns:p14="http://schemas.microsoft.com/office/powerpoint/2010/main" val="20579716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holes</a:t>
            </a:r>
            <a:endParaRPr lang="en-US" sz="2000" b="1"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245" y="84179"/>
            <a:ext cx="6142759" cy="672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8045884" y="3028844"/>
            <a:ext cx="6096000" cy="861774"/>
          </a:xfrm>
          <a:prstGeom prst="rect">
            <a:avLst/>
          </a:prstGeom>
        </p:spPr>
        <p:txBody>
          <a:bodyPr>
            <a:spAutoFit/>
          </a:bodyPr>
          <a:lstStyle/>
          <a:p>
            <a:r>
              <a:rPr lang="en-US" sz="1000" dirty="0"/>
              <a:t>https://</a:t>
            </a:r>
            <a:r>
              <a:rPr lang="en-US" sz="1000" dirty="0" smtClean="0"/>
              <a:t>books.google.com.sa/books?id=2ck0AwAAQBAJ&amp;pg=SA6-PA13&amp;lpg=SA6-PA13&amp;dq=fundamental+deviation+selection+fits+IT&amp;source=bl&amp;ots=ZO-M0zNqbP&amp;sig=ofRGWezbxKzJe9uW9zwxVZRZPdk&amp;hl=en&amp;sa=X&amp;redir_esc=y#v=onepage&amp;q=fundamental%20deviation%20selection%20fits%20IT&amp;f=false</a:t>
            </a:r>
          </a:p>
          <a:p>
            <a:endParaRPr lang="en-US" sz="1000" dirty="0"/>
          </a:p>
        </p:txBody>
      </p:sp>
      <p:sp>
        <p:nvSpPr>
          <p:cNvPr id="6" name="TextBox 5"/>
          <p:cNvSpPr txBox="1"/>
          <p:nvPr/>
        </p:nvSpPr>
        <p:spPr>
          <a:xfrm rot="16200000">
            <a:off x="8102655" y="3991640"/>
            <a:ext cx="4790264" cy="369332"/>
          </a:xfrm>
          <a:prstGeom prst="rect">
            <a:avLst/>
          </a:prstGeom>
          <a:noFill/>
        </p:spPr>
        <p:txBody>
          <a:bodyPr wrap="square" rtlCol="0">
            <a:spAutoFit/>
          </a:bodyPr>
          <a:lstStyle/>
          <a:p>
            <a:r>
              <a:rPr lang="en-US" dirty="0" smtClean="0"/>
              <a:t>Adapted from: </a:t>
            </a:r>
            <a:r>
              <a:rPr lang="en-US" sz="1200" b="1" dirty="0"/>
              <a:t>Metrology &amp; </a:t>
            </a:r>
            <a:r>
              <a:rPr lang="en-US" sz="1200" b="1" dirty="0" smtClean="0"/>
              <a:t>Measurement </a:t>
            </a:r>
            <a:r>
              <a:rPr lang="en-US" sz="1200" dirty="0" smtClean="0"/>
              <a:t>By </a:t>
            </a:r>
            <a:r>
              <a:rPr lang="en-US" sz="1200" dirty="0" err="1"/>
              <a:t>Bewoor</a:t>
            </a:r>
            <a:endParaRPr lang="en-US" dirty="0"/>
          </a:p>
        </p:txBody>
      </p:sp>
      <p:sp>
        <p:nvSpPr>
          <p:cNvPr id="7" name="Title 1"/>
          <p:cNvSpPr txBox="1">
            <a:spLocks/>
          </p:cNvSpPr>
          <p:nvPr/>
        </p:nvSpPr>
        <p:spPr>
          <a:xfrm>
            <a:off x="619426" y="3320839"/>
            <a:ext cx="2447624" cy="444876"/>
          </a:xfrm>
          <a:prstGeom prst="rect">
            <a:avLst/>
          </a:prstGeom>
        </p:spPr>
        <p:txBody>
          <a:bodyPr vert="horz" lIns="91440" tIns="45720" rIns="91440" bIns="45720" rtlCol="0" anchor="t">
            <a:normAutofit fontScale="52500" lnSpcReduction="2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000" b="1" dirty="0" smtClean="0"/>
              <a:t>Please note that all values in this table are actually negative</a:t>
            </a:r>
            <a:endParaRPr lang="en-US" sz="2000" b="1" dirty="0"/>
          </a:p>
        </p:txBody>
      </p:sp>
    </p:spTree>
    <p:extLst>
      <p:ext uri="{BB962C8B-B14F-4D97-AF65-F5344CB8AC3E}">
        <p14:creationId xmlns:p14="http://schemas.microsoft.com/office/powerpoint/2010/main" val="7365232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867" y="971551"/>
            <a:ext cx="10576964" cy="664368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Fundamental tolerance unit:</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ar-SA" sz="105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Fundamental deviations</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ar-SA"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1.4.2.1  Shaft deviation</a:t>
            </a: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For </a:t>
            </a:r>
            <a:r>
              <a:rPr lang="en-US" sz="2000" dirty="0">
                <a:ln w="1905"/>
                <a:solidFill>
                  <a:schemeClr val="tx1"/>
                </a:solidFill>
                <a:latin typeface="Times New Roman" panose="02020603050405020304" pitchFamily="18" charset="0"/>
                <a:cs typeface="Times New Roman" panose="02020603050405020304" pitchFamily="18" charset="0"/>
              </a:rPr>
              <a:t>each letter symbol defining the position of the tolerance zone, the magnitude and sign of one of the two deviations which is known as the fundamental deviations (upper deviation) “</a:t>
            </a:r>
            <a:r>
              <a:rPr lang="en-US" sz="2000" dirty="0" err="1">
                <a:ln w="1905"/>
                <a:solidFill>
                  <a:schemeClr val="tx1"/>
                </a:solidFill>
                <a:latin typeface="Times New Roman" panose="02020603050405020304" pitchFamily="18" charset="0"/>
                <a:cs typeface="Times New Roman" panose="02020603050405020304" pitchFamily="18" charset="0"/>
              </a:rPr>
              <a:t>es</a:t>
            </a:r>
            <a:r>
              <a:rPr lang="en-US" sz="2000" dirty="0">
                <a:ln w="1905"/>
                <a:solidFill>
                  <a:schemeClr val="tx1"/>
                </a:solidFill>
                <a:latin typeface="Times New Roman" panose="02020603050405020304" pitchFamily="18" charset="0"/>
                <a:cs typeface="Times New Roman" panose="02020603050405020304" pitchFamily="18" charset="0"/>
              </a:rPr>
              <a:t>” or lower deviation “</a:t>
            </a:r>
            <a:r>
              <a:rPr lang="en-US" sz="2000" dirty="0" err="1">
                <a:ln w="1905"/>
                <a:solidFill>
                  <a:schemeClr val="tx1"/>
                </a:solidFill>
                <a:latin typeface="Times New Roman" panose="02020603050405020304" pitchFamily="18" charset="0"/>
                <a:cs typeface="Times New Roman" panose="02020603050405020304" pitchFamily="18" charset="0"/>
              </a:rPr>
              <a:t>ei</a:t>
            </a:r>
            <a:r>
              <a:rPr lang="en-US" sz="2000" dirty="0">
                <a:ln w="1905"/>
                <a:solidFill>
                  <a:schemeClr val="tx1"/>
                </a:solidFill>
                <a:latin typeface="Times New Roman" panose="02020603050405020304" pitchFamily="18" charset="0"/>
                <a:cs typeface="Times New Roman" panose="02020603050405020304" pitchFamily="18" charset="0"/>
              </a:rPr>
              <a:t>” </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other deviation is derived from the first one using the magnitude of the standard tolerance “IT”, by means of the following algebraic relationship:</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fundamental deviation given by the formulae in </a:t>
            </a:r>
            <a:r>
              <a:rPr lang="en-US" sz="2000" dirty="0" smtClean="0">
                <a:ln w="1905"/>
                <a:solidFill>
                  <a:schemeClr val="tx1"/>
                </a:solidFill>
                <a:latin typeface="Times New Roman" panose="02020603050405020304" pitchFamily="18" charset="0"/>
                <a:cs typeface="Times New Roman" panose="02020603050405020304" pitchFamily="18" charset="0"/>
              </a:rPr>
              <a:t>above tables of deviations is</a:t>
            </a:r>
            <a:r>
              <a:rPr lang="en-US" sz="2000" dirty="0">
                <a:ln w="1905"/>
                <a:solidFill>
                  <a:schemeClr val="tx1"/>
                </a:solidFill>
                <a:latin typeface="Times New Roman" panose="02020603050405020304" pitchFamily="18" charset="0"/>
                <a:cs typeface="Times New Roman" panose="02020603050405020304" pitchFamily="18" charset="0"/>
              </a:rPr>
              <a:t>, in principle, that corresponding to that limit closet to the zero line, in other words, the upper deviation “</a:t>
            </a:r>
            <a:r>
              <a:rPr lang="en-US" sz="2000" dirty="0" err="1">
                <a:ln w="1905"/>
                <a:solidFill>
                  <a:schemeClr val="tx1"/>
                </a:solidFill>
                <a:latin typeface="Times New Roman" panose="02020603050405020304" pitchFamily="18" charset="0"/>
                <a:cs typeface="Times New Roman" panose="02020603050405020304" pitchFamily="18" charset="0"/>
              </a:rPr>
              <a:t>es</a:t>
            </a:r>
            <a:r>
              <a:rPr lang="en-US" sz="2000" dirty="0">
                <a:ln w="1905"/>
                <a:solidFill>
                  <a:schemeClr val="tx1"/>
                </a:solidFill>
                <a:latin typeface="Times New Roman" panose="02020603050405020304" pitchFamily="18" charset="0"/>
                <a:cs typeface="Times New Roman" panose="02020603050405020304" pitchFamily="18" charset="0"/>
              </a:rPr>
              <a:t>” for shafts (a) to (h), and the </a:t>
            </a:r>
            <a:r>
              <a:rPr lang="en-US" sz="2000" dirty="0" smtClean="0">
                <a:ln w="1905"/>
                <a:solidFill>
                  <a:schemeClr val="tx1"/>
                </a:solidFill>
                <a:latin typeface="Times New Roman" panose="02020603050405020304" pitchFamily="18" charset="0"/>
                <a:cs typeface="Times New Roman" panose="02020603050405020304" pitchFamily="18" charset="0"/>
              </a:rPr>
              <a:t>lower </a:t>
            </a:r>
            <a:r>
              <a:rPr lang="en-US" sz="2000" dirty="0">
                <a:ln w="1905"/>
                <a:solidFill>
                  <a:schemeClr val="tx1"/>
                </a:solidFill>
                <a:latin typeface="Times New Roman" panose="02020603050405020304" pitchFamily="18" charset="0"/>
                <a:cs typeface="Times New Roman" panose="02020603050405020304" pitchFamily="18" charset="0"/>
              </a:rPr>
              <a:t>deviation “</a:t>
            </a:r>
            <a:r>
              <a:rPr lang="en-US" sz="2000" dirty="0" err="1">
                <a:ln w="1905"/>
                <a:solidFill>
                  <a:schemeClr val="tx1"/>
                </a:solidFill>
                <a:latin typeface="Times New Roman" panose="02020603050405020304" pitchFamily="18" charset="0"/>
                <a:cs typeface="Times New Roman" panose="02020603050405020304" pitchFamily="18" charset="0"/>
              </a:rPr>
              <a:t>ei</a:t>
            </a:r>
            <a:r>
              <a:rPr lang="en-US" sz="2000" dirty="0">
                <a:ln w="1905"/>
                <a:solidFill>
                  <a:schemeClr val="tx1"/>
                </a:solidFill>
                <a:latin typeface="Times New Roman" panose="02020603050405020304" pitchFamily="18" charset="0"/>
                <a:cs typeface="Times New Roman" panose="02020603050405020304" pitchFamily="18" charset="0"/>
              </a:rPr>
              <a:t>”  for shafts (j) to (</a:t>
            </a:r>
            <a:r>
              <a:rPr lang="en-US" sz="2000" dirty="0" err="1">
                <a:ln w="1905"/>
                <a:solidFill>
                  <a:schemeClr val="tx1"/>
                </a:solidFill>
                <a:latin typeface="Times New Roman" panose="02020603050405020304" pitchFamily="18" charset="0"/>
                <a:cs typeface="Times New Roman" panose="02020603050405020304" pitchFamily="18" charset="0"/>
              </a:rPr>
              <a:t>Zc</a:t>
            </a:r>
            <a:r>
              <a:rPr lang="en-US" sz="2000" dirty="0" smtClean="0">
                <a:ln w="1905"/>
                <a:solidFill>
                  <a:schemeClr val="tx1"/>
                </a:solidFill>
                <a:latin typeface="Times New Roman" panose="02020603050405020304" pitchFamily="18" charset="0"/>
                <a:cs typeface="Times New Roman" panose="02020603050405020304" pitchFamily="18" charset="0"/>
              </a:rPr>
              <a:t>).</a:t>
            </a:r>
          </a:p>
          <a:p>
            <a:pPr algn="ctr" rtl="0"/>
            <a:r>
              <a:rPr lang="en-US" sz="2000" b="1" dirty="0" err="1" smtClean="0">
                <a:ln w="1905"/>
                <a:solidFill>
                  <a:schemeClr val="tx1"/>
                </a:solidFill>
                <a:latin typeface="Times New Roman" panose="02020603050405020304" pitchFamily="18" charset="0"/>
                <a:cs typeface="Times New Roman" panose="02020603050405020304" pitchFamily="18" charset="0"/>
              </a:rPr>
              <a:t>ei</a:t>
            </a:r>
            <a:r>
              <a:rPr lang="en-US" sz="2000" b="1" dirty="0" smtClean="0">
                <a:ln w="1905"/>
                <a:solidFill>
                  <a:schemeClr val="tx1"/>
                </a:solidFill>
                <a:latin typeface="Times New Roman" panose="02020603050405020304" pitchFamily="18" charset="0"/>
                <a:cs typeface="Times New Roman" panose="02020603050405020304" pitchFamily="18" charset="0"/>
              </a:rPr>
              <a:t> = </a:t>
            </a:r>
            <a:r>
              <a:rPr lang="en-US" sz="2000" b="1" dirty="0" err="1" smtClean="0">
                <a:ln w="1905"/>
                <a:solidFill>
                  <a:schemeClr val="tx1"/>
                </a:solidFill>
                <a:latin typeface="Times New Roman" panose="02020603050405020304" pitchFamily="18" charset="0"/>
                <a:cs typeface="Times New Roman" panose="02020603050405020304" pitchFamily="18" charset="0"/>
              </a:rPr>
              <a:t>es</a:t>
            </a:r>
            <a:r>
              <a:rPr lang="en-US" sz="2000" b="1" dirty="0" smtClean="0">
                <a:ln w="1905"/>
                <a:solidFill>
                  <a:schemeClr val="tx1"/>
                </a:solidFill>
                <a:latin typeface="Times New Roman" panose="02020603050405020304" pitchFamily="18" charset="0"/>
                <a:cs typeface="Times New Roman" panose="02020603050405020304" pitchFamily="18" charset="0"/>
              </a:rPr>
              <a:t> - IT</a:t>
            </a:r>
          </a:p>
          <a:p>
            <a:pPr algn="ctr" rtl="0"/>
            <a:r>
              <a:rPr lang="en-US" sz="2000" b="1" dirty="0" err="1" smtClean="0">
                <a:ln w="1905"/>
                <a:solidFill>
                  <a:schemeClr val="tx1"/>
                </a:solidFill>
                <a:latin typeface="Times New Roman" panose="02020603050405020304" pitchFamily="18" charset="0"/>
                <a:cs typeface="Times New Roman" panose="02020603050405020304" pitchFamily="18" charset="0"/>
              </a:rPr>
              <a:t>es</a:t>
            </a:r>
            <a:r>
              <a:rPr lang="en-US" sz="2000" b="1" dirty="0" smtClean="0">
                <a:ln w="1905"/>
                <a:solidFill>
                  <a:schemeClr val="tx1"/>
                </a:solidFill>
                <a:latin typeface="Times New Roman" panose="02020603050405020304" pitchFamily="18" charset="0"/>
                <a:cs typeface="Times New Roman" panose="02020603050405020304" pitchFamily="18" charset="0"/>
              </a:rPr>
              <a:t> = </a:t>
            </a:r>
            <a:r>
              <a:rPr lang="en-US" sz="2000" b="1" dirty="0" err="1" smtClean="0">
                <a:ln w="1905"/>
                <a:solidFill>
                  <a:schemeClr val="tx1"/>
                </a:solidFill>
                <a:latin typeface="Times New Roman" panose="02020603050405020304" pitchFamily="18" charset="0"/>
                <a:cs typeface="Times New Roman" panose="02020603050405020304" pitchFamily="18" charset="0"/>
              </a:rPr>
              <a:t>ei</a:t>
            </a:r>
            <a:r>
              <a:rPr lang="en-US" sz="2000" b="1" dirty="0" smtClean="0">
                <a:ln w="1905"/>
                <a:solidFill>
                  <a:schemeClr val="tx1"/>
                </a:solidFill>
                <a:latin typeface="Times New Roman" panose="02020603050405020304" pitchFamily="18" charset="0"/>
                <a:cs typeface="Times New Roman" panose="02020603050405020304" pitchFamily="18" charset="0"/>
              </a:rPr>
              <a:t> + IT</a:t>
            </a:r>
            <a:endParaRPr lang="en-US" sz="2000" b="1" dirty="0">
              <a:ln w="1905"/>
              <a:solidFill>
                <a:schemeClr val="tx1"/>
              </a:solidFill>
              <a:latin typeface="Times New Roman" panose="02020603050405020304" pitchFamily="18" charset="0"/>
              <a:cs typeface="Times New Roman" panose="02020603050405020304" pitchFamily="18" charset="0"/>
            </a:endParaRPr>
          </a:p>
          <a:p>
            <a:endParaRPr lang="ar-SA" sz="2800"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953972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tx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1000"/>
                                        <p:tgtEl>
                                          <p:spTgt spid="8">
                                            <p:txEl>
                                              <p:pRg st="8" end="8"/>
                                            </p:txEl>
                                          </p:spTgt>
                                        </p:tgtEl>
                                      </p:cBhvr>
                                    </p:animEffect>
                                    <p:anim calcmode="lin" valueType="num">
                                      <p:cBhvr>
                                        <p:cTn id="5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867" y="929690"/>
            <a:ext cx="10576964" cy="541395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1.4.2.2 Hole deviation</a:t>
            </a: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For </a:t>
            </a:r>
            <a:r>
              <a:rPr lang="en-US" sz="2000" dirty="0">
                <a:ln w="1905"/>
                <a:solidFill>
                  <a:schemeClr val="tx1"/>
                </a:solidFill>
                <a:latin typeface="Times New Roman" panose="02020603050405020304" pitchFamily="18" charset="0"/>
                <a:cs typeface="Times New Roman" panose="02020603050405020304" pitchFamily="18" charset="0"/>
              </a:rPr>
              <a:t>each letter symbol, defining the position of the tolerance zone, the magnitude and sign of the fundamental deviation (lower deviation “EI” for holes (A) to (H) and upper deviation “ES” for holes (J) to (</a:t>
            </a:r>
            <a:r>
              <a:rPr lang="en-US" sz="2000" dirty="0" err="1">
                <a:ln w="1905"/>
                <a:solidFill>
                  <a:schemeClr val="tx1"/>
                </a:solidFill>
                <a:latin typeface="Times New Roman" panose="02020603050405020304" pitchFamily="18" charset="0"/>
                <a:cs typeface="Times New Roman" panose="02020603050405020304" pitchFamily="18" charset="0"/>
              </a:rPr>
              <a:t>Zc</a:t>
            </a:r>
            <a:r>
              <a:rPr lang="en-US" sz="2000" dirty="0">
                <a:ln w="1905"/>
                <a:solidFill>
                  <a:schemeClr val="tx1"/>
                </a:solidFill>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other deviation is derived from the first one, using the magnitude of the tolerance “IT” by means of the following relationships.</a:t>
            </a:r>
          </a:p>
          <a:p>
            <a:pPr rtl="0"/>
            <a:endParaRPr lang="en-US" sz="2000" b="1" dirty="0">
              <a:ln w="1905"/>
              <a:solidFill>
                <a:schemeClr val="tx1"/>
              </a:solidFill>
              <a:latin typeface="Times New Roman" panose="02020603050405020304" pitchFamily="18" charset="0"/>
              <a:cs typeface="Times New Roman" panose="02020603050405020304" pitchFamily="18" charset="0"/>
            </a:endParaRPr>
          </a:p>
          <a:p>
            <a:pPr lvl="0" algn="ctr" rtl="0"/>
            <a:r>
              <a:rPr lang="en-US" alt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 = EI + IT</a:t>
            </a:r>
          </a:p>
          <a:p>
            <a:pPr lvl="0" rtl="0"/>
            <a:endParaRPr lang="en-US" altLang="en-US" sz="2800" i="1" dirty="0" smtClean="0">
              <a:solidFill>
                <a:schemeClr val="bg2">
                  <a:lumMod val="50000"/>
                </a:schemeClr>
              </a:solidFill>
              <a:latin typeface="Calibri" panose="020F0502020204030204" pitchFamily="34" charset="0"/>
              <a:ea typeface="Arial" panose="020B0604020202020204" pitchFamily="34" charset="0"/>
            </a:endParaRPr>
          </a:p>
          <a:p>
            <a:pPr lvl="0" algn="ctr" rtl="0"/>
            <a:r>
              <a:rPr lang="en-US" altLang="en-US" sz="2800" i="1" dirty="0" smtClean="0">
                <a:solidFill>
                  <a:schemeClr val="bg2">
                    <a:lumMod val="50000"/>
                  </a:schemeClr>
                </a:solidFill>
                <a:latin typeface="Calibri" panose="020F0502020204030204" pitchFamily="34" charset="0"/>
                <a:ea typeface="Arial" panose="020B0604020202020204" pitchFamily="34" charset="0"/>
              </a:rPr>
              <a:t>OR</a:t>
            </a:r>
          </a:p>
          <a:p>
            <a:pPr lvl="0" rtl="0"/>
            <a:endParaRPr lang="en-US" altLang="en-US" sz="2800" i="1" dirty="0" smtClean="0">
              <a:solidFill>
                <a:schemeClr val="bg2">
                  <a:lumMod val="50000"/>
                </a:schemeClr>
              </a:solidFill>
              <a:latin typeface="Calibri" panose="020F0502020204030204" pitchFamily="34" charset="0"/>
              <a:ea typeface="Arial" panose="020B0604020202020204" pitchFamily="34" charset="0"/>
            </a:endParaRPr>
          </a:p>
          <a:p>
            <a:pPr algn="ctr" rtl="0"/>
            <a:r>
              <a:rPr lang="en-US" alt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 = ES - IT</a:t>
            </a:r>
          </a:p>
          <a:p>
            <a:pPr rtl="0"/>
            <a:endParaRPr lang="ar-SA"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785081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1000"/>
                                        <p:tgtEl>
                                          <p:spTgt spid="8">
                                            <p:txEl>
                                              <p:pRg st="6" end="6"/>
                                            </p:txEl>
                                          </p:spTgt>
                                        </p:tgtEl>
                                      </p:cBhvr>
                                    </p:animEffect>
                                    <p:anim calcmode="lin" valueType="num">
                                      <p:cBhvr>
                                        <p:cTn id="3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1000"/>
                                        <p:tgtEl>
                                          <p:spTgt spid="8">
                                            <p:txEl>
                                              <p:pRg st="8" end="8"/>
                                            </p:txEl>
                                          </p:spTgt>
                                        </p:tgtEl>
                                      </p:cBhvr>
                                    </p:animEffect>
                                    <p:anim calcmode="lin" valueType="num">
                                      <p:cBhvr>
                                        <p:cTn id="4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73" y="0"/>
            <a:ext cx="9366325" cy="1143000"/>
          </a:xfrm>
        </p:spPr>
        <p:txBody>
          <a:bodyPr/>
          <a:lstStyle/>
          <a:p>
            <a:r>
              <a:rPr lang="en-US" dirty="0" smtClean="0"/>
              <a:t>Example</a:t>
            </a:r>
            <a:endParaRPr lang="en-US" dirty="0"/>
          </a:p>
        </p:txBody>
      </p:sp>
      <p:sp>
        <p:nvSpPr>
          <p:cNvPr id="4" name="Rectangle 3"/>
          <p:cNvSpPr/>
          <p:nvPr/>
        </p:nvSpPr>
        <p:spPr>
          <a:xfrm>
            <a:off x="1257627" y="1166152"/>
            <a:ext cx="10118934" cy="646331"/>
          </a:xfrm>
          <a:prstGeom prst="rect">
            <a:avLst/>
          </a:prstGeom>
        </p:spPr>
        <p:txBody>
          <a:bodyPr wrap="square">
            <a:spAutoFit/>
          </a:bodyPr>
          <a:lstStyle/>
          <a:p>
            <a:r>
              <a:rPr lang="en-US" dirty="0" smtClean="0">
                <a:ln w="1905"/>
                <a:latin typeface="+mj-lt"/>
                <a:cs typeface="Times New Roman" panose="02020603050405020304" pitchFamily="18" charset="0"/>
              </a:rPr>
              <a:t>Determine which type of fit is presented by </a:t>
            </a:r>
            <a:r>
              <a:rPr lang="en-US" b="1" dirty="0" smtClean="0">
                <a:ln w="1905"/>
                <a:latin typeface="+mj-lt"/>
                <a:cs typeface="Times New Roman" panose="02020603050405020304" pitchFamily="18" charset="0"/>
              </a:rPr>
              <a:t>H7/p6</a:t>
            </a:r>
            <a:r>
              <a:rPr lang="en-US" dirty="0" smtClean="0">
                <a:ln w="1905"/>
                <a:latin typeface="+mj-lt"/>
                <a:cs typeface="Times New Roman" panose="02020603050405020304" pitchFamily="18" charset="0"/>
              </a:rPr>
              <a:t>? For basic size of 30 mm determine the dimensions of the hole and the shaft for the given fit. (</a:t>
            </a:r>
            <a:r>
              <a:rPr lang="en-US" b="1" dirty="0" smtClean="0">
                <a:ln w="1905"/>
                <a:latin typeface="+mj-lt"/>
                <a:cs typeface="Times New Roman" panose="02020603050405020304" pitchFamily="18" charset="0"/>
              </a:rPr>
              <a:t>Fit: 30 H7/p6</a:t>
            </a:r>
            <a:r>
              <a:rPr lang="en-US" dirty="0" smtClean="0">
                <a:ln w="1905"/>
                <a:latin typeface="+mj-lt"/>
                <a:cs typeface="Times New Roman" panose="02020603050405020304" pitchFamily="18" charset="0"/>
              </a:rPr>
              <a:t>)</a:t>
            </a:r>
            <a:endParaRPr lang="en-US" dirty="0">
              <a:latin typeface="+mj-lt"/>
            </a:endParaRPr>
          </a:p>
        </p:txBody>
      </p:sp>
      <p:sp>
        <p:nvSpPr>
          <p:cNvPr id="5" name="Text Box 4"/>
          <p:cNvSpPr txBox="1">
            <a:spLocks noChangeArrowheads="1"/>
          </p:cNvSpPr>
          <p:nvPr/>
        </p:nvSpPr>
        <p:spPr bwMode="auto">
          <a:xfrm>
            <a:off x="1257627" y="2926323"/>
            <a:ext cx="4214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H7  : </a:t>
            </a:r>
            <a:r>
              <a:rPr lang="en-US" altLang="en-US" dirty="0" err="1"/>
              <a:t>Tol</a:t>
            </a:r>
            <a:r>
              <a:rPr lang="en-US" altLang="en-US" dirty="0"/>
              <a:t> Grade 7 mean 21</a:t>
            </a:r>
            <a:r>
              <a:rPr lang="el-GR" altLang="en-US" dirty="0">
                <a:cs typeface="Arial" charset="0"/>
              </a:rPr>
              <a:t>μ</a:t>
            </a:r>
            <a:r>
              <a:rPr lang="en-US" altLang="en-US" dirty="0">
                <a:cs typeface="Arial" charset="0"/>
              </a:rPr>
              <a:t> </a:t>
            </a:r>
            <a:r>
              <a:rPr lang="en-US" altLang="en-US" dirty="0" smtClean="0">
                <a:cs typeface="Arial" charset="0"/>
              </a:rPr>
              <a:t>variation</a:t>
            </a:r>
            <a:endParaRPr lang="en-US" altLang="en-US" dirty="0">
              <a:cs typeface="Arial" charset="0"/>
            </a:endParaRPr>
          </a:p>
        </p:txBody>
      </p:sp>
      <p:sp>
        <p:nvSpPr>
          <p:cNvPr id="6" name="Text Box 4"/>
          <p:cNvSpPr txBox="1">
            <a:spLocks noChangeArrowheads="1"/>
          </p:cNvSpPr>
          <p:nvPr/>
        </p:nvSpPr>
        <p:spPr bwMode="auto">
          <a:xfrm>
            <a:off x="1257627" y="1917872"/>
            <a:ext cx="42148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cs typeface="Arial" charset="0"/>
              </a:rPr>
              <a:t>Capital H means basic hole system and upper deviation = zero</a:t>
            </a:r>
            <a:endParaRPr lang="en-US" altLang="en-US" dirty="0">
              <a:cs typeface="Arial" charset="0"/>
            </a:endParaRPr>
          </a:p>
        </p:txBody>
      </p:sp>
      <p:sp>
        <p:nvSpPr>
          <p:cNvPr id="7" name="Text Box 60"/>
          <p:cNvSpPr txBox="1">
            <a:spLocks noChangeArrowheads="1"/>
          </p:cNvSpPr>
          <p:nvPr/>
        </p:nvSpPr>
        <p:spPr bwMode="auto">
          <a:xfrm>
            <a:off x="1296520" y="3934176"/>
            <a:ext cx="4137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p6 : </a:t>
            </a:r>
            <a:r>
              <a:rPr lang="en-US" altLang="en-US" dirty="0" err="1"/>
              <a:t>Tol</a:t>
            </a:r>
            <a:r>
              <a:rPr lang="en-US" altLang="en-US" dirty="0"/>
              <a:t> Grade 6 means 13</a:t>
            </a:r>
            <a:r>
              <a:rPr lang="el-GR" altLang="en-US" dirty="0"/>
              <a:t>μ</a:t>
            </a:r>
            <a:r>
              <a:rPr lang="en-US" altLang="en-US" dirty="0"/>
              <a:t> variation </a:t>
            </a:r>
          </a:p>
          <a:p>
            <a:r>
              <a:rPr lang="en-US" altLang="en-US" dirty="0"/>
              <a:t>(p means </a:t>
            </a:r>
            <a:r>
              <a:rPr lang="en-US" altLang="en-US" dirty="0" smtClean="0"/>
              <a:t>lower deviation </a:t>
            </a:r>
            <a:r>
              <a:rPr lang="en-US" altLang="en-US" dirty="0"/>
              <a:t>is 22 </a:t>
            </a:r>
            <a:r>
              <a:rPr lang="el-GR" altLang="en-US" dirty="0"/>
              <a:t>μ</a:t>
            </a:r>
            <a:r>
              <a:rPr lang="en-US" altLang="en-US" dirty="0"/>
              <a:t>)</a:t>
            </a:r>
          </a:p>
        </p:txBody>
      </p:sp>
      <p:grpSp>
        <p:nvGrpSpPr>
          <p:cNvPr id="17" name="Group 16"/>
          <p:cNvGrpSpPr/>
          <p:nvPr/>
        </p:nvGrpSpPr>
        <p:grpSpPr>
          <a:xfrm>
            <a:off x="6317095" y="2607562"/>
            <a:ext cx="4529136" cy="1455738"/>
            <a:chOff x="6317095" y="2607562"/>
            <a:chExt cx="4529136" cy="1455738"/>
          </a:xfrm>
        </p:grpSpPr>
        <p:grpSp>
          <p:nvGrpSpPr>
            <p:cNvPr id="9" name="Group 59"/>
            <p:cNvGrpSpPr>
              <a:grpSpLocks/>
            </p:cNvGrpSpPr>
            <p:nvPr/>
          </p:nvGrpSpPr>
          <p:grpSpPr bwMode="auto">
            <a:xfrm>
              <a:off x="7342619" y="2777425"/>
              <a:ext cx="3503612" cy="1285875"/>
              <a:chOff x="3553" y="2347"/>
              <a:chExt cx="2207" cy="810"/>
            </a:xfrm>
          </p:grpSpPr>
          <p:pic>
            <p:nvPicPr>
              <p:cNvPr id="10" name="Picture 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 y="2347"/>
                <a:ext cx="1832" cy="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2"/>
              <p:cNvSpPr txBox="1">
                <a:spLocks noChangeArrowheads="1"/>
              </p:cNvSpPr>
              <p:nvPr/>
            </p:nvSpPr>
            <p:spPr bwMode="auto">
              <a:xfrm>
                <a:off x="3553" y="2386"/>
                <a:ext cx="1018" cy="7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2" name="Text Box 53"/>
              <p:cNvSpPr txBox="1">
                <a:spLocks noChangeArrowheads="1"/>
              </p:cNvSpPr>
              <p:nvPr/>
            </p:nvSpPr>
            <p:spPr bwMode="auto">
              <a:xfrm>
                <a:off x="3996" y="2935"/>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30.000</a:t>
                </a:r>
                <a:endParaRPr lang="el-GR" altLang="en-US" sz="1400">
                  <a:cs typeface="Arial" charset="0"/>
                </a:endParaRPr>
              </a:p>
            </p:txBody>
          </p:sp>
          <p:sp>
            <p:nvSpPr>
              <p:cNvPr id="13" name="Text Box 54"/>
              <p:cNvSpPr txBox="1">
                <a:spLocks noChangeArrowheads="1"/>
              </p:cNvSpPr>
              <p:nvPr/>
            </p:nvSpPr>
            <p:spPr bwMode="auto">
              <a:xfrm>
                <a:off x="3991" y="2711"/>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dirty="0">
                    <a:cs typeface="Arial" charset="0"/>
                  </a:rPr>
                  <a:t>Φ</a:t>
                </a:r>
                <a:r>
                  <a:rPr lang="en-US" altLang="en-US" sz="1400" dirty="0">
                    <a:cs typeface="Arial" charset="0"/>
                  </a:rPr>
                  <a:t>30.021</a:t>
                </a:r>
                <a:endParaRPr lang="el-GR" altLang="en-US" sz="1400" dirty="0">
                  <a:cs typeface="Arial" charset="0"/>
                </a:endParaRPr>
              </a:p>
            </p:txBody>
          </p:sp>
          <p:sp>
            <p:nvSpPr>
              <p:cNvPr id="14" name="Text Box 55"/>
              <p:cNvSpPr txBox="1">
                <a:spLocks noChangeArrowheads="1"/>
              </p:cNvSpPr>
              <p:nvPr/>
            </p:nvSpPr>
            <p:spPr bwMode="auto">
              <a:xfrm>
                <a:off x="5174" y="2570"/>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30.022</a:t>
                </a:r>
                <a:endParaRPr lang="el-GR" altLang="en-US" sz="1400">
                  <a:cs typeface="Arial" charset="0"/>
                </a:endParaRPr>
              </a:p>
            </p:txBody>
          </p:sp>
          <p:sp>
            <p:nvSpPr>
              <p:cNvPr id="15" name="Text Box 56"/>
              <p:cNvSpPr txBox="1">
                <a:spLocks noChangeArrowheads="1"/>
              </p:cNvSpPr>
              <p:nvPr/>
            </p:nvSpPr>
            <p:spPr bwMode="auto">
              <a:xfrm>
                <a:off x="5174" y="2347"/>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30.035</a:t>
                </a:r>
                <a:endParaRPr lang="el-GR" altLang="en-US" sz="1400">
                  <a:cs typeface="Arial" charset="0"/>
                </a:endParaRPr>
              </a:p>
            </p:txBody>
          </p:sp>
        </p:grpSp>
        <p:sp>
          <p:nvSpPr>
            <p:cNvPr id="16" name="Text Box 63"/>
            <p:cNvSpPr txBox="1">
              <a:spLocks noChangeArrowheads="1"/>
            </p:cNvSpPr>
            <p:nvPr/>
          </p:nvSpPr>
          <p:spPr bwMode="auto">
            <a:xfrm>
              <a:off x="6317095" y="2607562"/>
              <a:ext cx="24796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1602A6"/>
                  </a:solidFill>
                </a:rPr>
                <a:t>INTERFERENCE FIT</a:t>
              </a:r>
            </a:p>
          </p:txBody>
        </p:sp>
      </p:grpSp>
      <p:grpSp>
        <p:nvGrpSpPr>
          <p:cNvPr id="22" name="Group 21"/>
          <p:cNvGrpSpPr/>
          <p:nvPr/>
        </p:nvGrpSpPr>
        <p:grpSpPr>
          <a:xfrm>
            <a:off x="7739494" y="4254851"/>
            <a:ext cx="2438400" cy="2185987"/>
            <a:chOff x="7739494" y="4254851"/>
            <a:chExt cx="2438400" cy="2185987"/>
          </a:xfrm>
        </p:grpSpPr>
        <p:pic>
          <p:nvPicPr>
            <p:cNvPr id="8" name="Picture 12" descr="Picture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739494" y="4254851"/>
              <a:ext cx="2438400" cy="2185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4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783" t="60741" r="19609" b="27407"/>
            <a:stretch/>
          </p:blipFill>
          <p:spPr bwMode="auto">
            <a:xfrm>
              <a:off x="9280393" y="4630929"/>
              <a:ext cx="200227" cy="9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29" t="72593" r="56948" b="14321"/>
            <a:stretch/>
          </p:blipFill>
          <p:spPr bwMode="auto">
            <a:xfrm>
              <a:off x="8229601" y="4777676"/>
              <a:ext cx="1050792"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Rectangle 22"/>
          <p:cNvSpPr/>
          <p:nvPr/>
        </p:nvSpPr>
        <p:spPr>
          <a:xfrm>
            <a:off x="1852963" y="5904406"/>
            <a:ext cx="1542410" cy="369332"/>
          </a:xfrm>
          <a:prstGeom prst="rect">
            <a:avLst/>
          </a:prstGeom>
        </p:spPr>
        <p:txBody>
          <a:bodyPr wrap="none">
            <a:spAutoFit/>
          </a:bodyPr>
          <a:lstStyle/>
          <a:p>
            <a:r>
              <a:rPr lang="en-US" b="1" dirty="0" smtClean="0">
                <a:ln w="1905"/>
                <a:cs typeface="Times New Roman" panose="02020603050405020304" pitchFamily="18" charset="0"/>
              </a:rPr>
              <a:t>Fit</a:t>
            </a:r>
            <a:r>
              <a:rPr lang="en-US" b="1" dirty="0">
                <a:ln w="1905"/>
                <a:cs typeface="Times New Roman" panose="02020603050405020304" pitchFamily="18" charset="0"/>
              </a:rPr>
              <a:t>: </a:t>
            </a:r>
            <a:r>
              <a:rPr lang="en-US" b="1" dirty="0" smtClean="0">
                <a:ln w="1905"/>
                <a:cs typeface="Times New Roman" panose="02020603050405020304" pitchFamily="18" charset="0"/>
              </a:rPr>
              <a:t>60 H8/e6</a:t>
            </a:r>
            <a:endParaRPr lang="en-US" dirty="0"/>
          </a:p>
        </p:txBody>
      </p:sp>
    </p:spTree>
    <p:extLst>
      <p:ext uri="{BB962C8B-B14F-4D97-AF65-F5344CB8AC3E}">
        <p14:creationId xmlns:p14="http://schemas.microsoft.com/office/powerpoint/2010/main" val="2768694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7"/>
          <p:cNvSpPr txBox="1">
            <a:spLocks noChangeArrowheads="1"/>
          </p:cNvSpPr>
          <p:nvPr/>
        </p:nvSpPr>
        <p:spPr bwMode="auto">
          <a:xfrm>
            <a:off x="4978400" y="6567488"/>
            <a:ext cx="2032000" cy="304800"/>
          </a:xfrm>
          <a:prstGeom prst="rect">
            <a:avLst/>
          </a:prstGeom>
          <a:noFill/>
          <a:ln w="9525">
            <a:noFill/>
            <a:miter lim="800000"/>
            <a:headEnd/>
            <a:tailEnd/>
          </a:ln>
          <a:effectLst/>
        </p:spPr>
        <p:txBody>
          <a:bodyPr>
            <a:spAutoFit/>
          </a:bodyPr>
          <a:lstStyle/>
          <a:p>
            <a:pPr algn="l" rtl="0">
              <a:spcBef>
                <a:spcPct val="50000"/>
              </a:spcBef>
            </a:pPr>
            <a:r>
              <a:rPr lang="en-US" sz="1400" b="1">
                <a:solidFill>
                  <a:srgbClr val="FFFFFF"/>
                </a:solidFill>
                <a:latin typeface="+mj-lt"/>
              </a:rPr>
              <a:t>Spring 2005</a:t>
            </a:r>
          </a:p>
        </p:txBody>
      </p:sp>
      <p:sp>
        <p:nvSpPr>
          <p:cNvPr id="26632" name="Text Box 8"/>
          <p:cNvSpPr txBox="1">
            <a:spLocks noChangeArrowheads="1"/>
          </p:cNvSpPr>
          <p:nvPr/>
        </p:nvSpPr>
        <p:spPr bwMode="auto">
          <a:xfrm>
            <a:off x="812800" y="742950"/>
            <a:ext cx="11684000" cy="457200"/>
          </a:xfrm>
          <a:prstGeom prst="rect">
            <a:avLst/>
          </a:prstGeom>
          <a:noFill/>
          <a:ln w="9525">
            <a:noFill/>
            <a:miter lim="800000"/>
            <a:headEnd/>
            <a:tailEnd/>
          </a:ln>
          <a:effectLst/>
        </p:spPr>
        <p:txBody>
          <a:bodyPr>
            <a:spAutoFit/>
          </a:bodyPr>
          <a:lstStyle/>
          <a:p>
            <a:pPr rtl="0">
              <a:spcBef>
                <a:spcPct val="50000"/>
              </a:spcBef>
            </a:pPr>
            <a:r>
              <a:rPr lang="en-US" sz="2400" b="1" dirty="0">
                <a:solidFill>
                  <a:schemeClr val="tx1">
                    <a:lumMod val="65000"/>
                    <a:lumOff val="35000"/>
                  </a:schemeClr>
                </a:solidFill>
              </a:rPr>
              <a:t>Creating a Clearance Fit using  The Basic Hole System</a:t>
            </a:r>
          </a:p>
        </p:txBody>
      </p:sp>
      <p:pic>
        <p:nvPicPr>
          <p:cNvPr id="26635" name="Picture 11"/>
          <p:cNvPicPr>
            <a:picLocks noChangeAspect="1" noChangeArrowheads="1"/>
          </p:cNvPicPr>
          <p:nvPr/>
        </p:nvPicPr>
        <p:blipFill>
          <a:blip r:embed="rId2" cstate="print"/>
          <a:srcRect/>
          <a:stretch>
            <a:fillRect/>
          </a:stretch>
        </p:blipFill>
        <p:spPr bwMode="auto">
          <a:xfrm>
            <a:off x="7575550" y="1276350"/>
            <a:ext cx="3835400" cy="4429125"/>
          </a:xfrm>
          <a:prstGeom prst="rect">
            <a:avLst/>
          </a:prstGeom>
          <a:noFill/>
        </p:spPr>
      </p:pic>
      <p:sp>
        <p:nvSpPr>
          <p:cNvPr id="26636" name="Text Box 12"/>
          <p:cNvSpPr txBox="1">
            <a:spLocks noChangeArrowheads="1"/>
          </p:cNvSpPr>
          <p:nvPr/>
        </p:nvSpPr>
        <p:spPr bwMode="auto">
          <a:xfrm>
            <a:off x="914400" y="1138238"/>
            <a:ext cx="7416800" cy="519112"/>
          </a:xfrm>
          <a:prstGeom prst="rect">
            <a:avLst/>
          </a:prstGeom>
          <a:noFill/>
          <a:ln w="9525">
            <a:noFill/>
            <a:miter lim="800000"/>
            <a:headEnd/>
            <a:tailEnd/>
          </a:ln>
          <a:effectLst/>
        </p:spPr>
        <p:txBody>
          <a:bodyPr>
            <a:spAutoFit/>
          </a:bodyPr>
          <a:lstStyle/>
          <a:p>
            <a:pPr algn="l" rtl="0">
              <a:spcBef>
                <a:spcPct val="50000"/>
              </a:spcBef>
            </a:pPr>
            <a:r>
              <a:rPr lang="en-US" b="1">
                <a:latin typeface="+mj-lt"/>
              </a:rPr>
              <a:t>Given the following fit     </a:t>
            </a:r>
            <a:r>
              <a:rPr lang="el-GR" sz="2800" b="1">
                <a:solidFill>
                  <a:srgbClr val="CC3300"/>
                </a:solidFill>
                <a:latin typeface="+mj-lt"/>
              </a:rPr>
              <a:t>Φ</a:t>
            </a:r>
            <a:r>
              <a:rPr lang="en-US" sz="2800" b="1">
                <a:solidFill>
                  <a:srgbClr val="CC3300"/>
                </a:solidFill>
                <a:latin typeface="+mj-lt"/>
              </a:rPr>
              <a:t>40 – H11/c11</a:t>
            </a:r>
            <a:endParaRPr lang="el-GR" sz="2800" b="1">
              <a:solidFill>
                <a:srgbClr val="CC3300"/>
              </a:solidFill>
              <a:latin typeface="+mj-lt"/>
            </a:endParaRPr>
          </a:p>
        </p:txBody>
      </p:sp>
      <p:sp>
        <p:nvSpPr>
          <p:cNvPr id="26637" name="Text Box 13"/>
          <p:cNvSpPr txBox="1">
            <a:spLocks noChangeArrowheads="1"/>
          </p:cNvSpPr>
          <p:nvPr/>
        </p:nvSpPr>
        <p:spPr bwMode="auto">
          <a:xfrm>
            <a:off x="914400" y="1639888"/>
            <a:ext cx="7518400" cy="366712"/>
          </a:xfrm>
          <a:prstGeom prst="rect">
            <a:avLst/>
          </a:prstGeom>
          <a:noFill/>
          <a:ln w="9525">
            <a:noFill/>
            <a:miter lim="800000"/>
            <a:headEnd/>
            <a:tailEnd/>
          </a:ln>
          <a:effectLst/>
        </p:spPr>
        <p:txBody>
          <a:bodyPr>
            <a:spAutoFit/>
          </a:bodyPr>
          <a:lstStyle/>
          <a:p>
            <a:pPr algn="l" rtl="0">
              <a:spcBef>
                <a:spcPct val="50000"/>
              </a:spcBef>
            </a:pPr>
            <a:r>
              <a:rPr lang="en-US" b="1" u="sng">
                <a:latin typeface="+mj-lt"/>
              </a:rPr>
              <a:t>From table for hole diameter = 40 and H11 we find </a:t>
            </a:r>
          </a:p>
        </p:txBody>
      </p:sp>
      <p:sp>
        <p:nvSpPr>
          <p:cNvPr id="26638" name="Text Box 14"/>
          <p:cNvSpPr txBox="1">
            <a:spLocks noChangeArrowheads="1"/>
          </p:cNvSpPr>
          <p:nvPr/>
        </p:nvSpPr>
        <p:spPr bwMode="auto">
          <a:xfrm>
            <a:off x="1016000" y="1944688"/>
            <a:ext cx="8026400" cy="366712"/>
          </a:xfrm>
          <a:prstGeom prst="rect">
            <a:avLst/>
          </a:prstGeom>
          <a:noFill/>
          <a:ln w="9525">
            <a:noFill/>
            <a:miter lim="800000"/>
            <a:headEnd/>
            <a:tailEnd/>
          </a:ln>
          <a:effectLst/>
        </p:spPr>
        <p:txBody>
          <a:bodyPr>
            <a:spAutoFit/>
          </a:bodyPr>
          <a:lstStyle/>
          <a:p>
            <a:pPr algn="l" rtl="0">
              <a:spcBef>
                <a:spcPct val="50000"/>
              </a:spcBef>
            </a:pPr>
            <a:r>
              <a:rPr lang="en-US" b="1" dirty="0">
                <a:solidFill>
                  <a:schemeClr val="accent2"/>
                </a:solidFill>
                <a:latin typeface="+mj-lt"/>
                <a:cs typeface="Times New Roman" pitchFamily="18" charset="0"/>
              </a:rPr>
              <a:t>Upper deviation = +160 </a:t>
            </a:r>
            <a:r>
              <a:rPr lang="el-GR" b="1" dirty="0">
                <a:solidFill>
                  <a:schemeClr val="accent2"/>
                </a:solidFill>
                <a:latin typeface="+mj-lt"/>
                <a:cs typeface="Times New Roman" pitchFamily="18" charset="0"/>
              </a:rPr>
              <a:t>μ</a:t>
            </a:r>
            <a:r>
              <a:rPr lang="en-US" b="1" dirty="0">
                <a:solidFill>
                  <a:schemeClr val="accent2"/>
                </a:solidFill>
                <a:latin typeface="+mj-lt"/>
                <a:cs typeface="Times New Roman" pitchFamily="18" charset="0"/>
              </a:rPr>
              <a:t>m        &amp;         Lower deviation = 0</a:t>
            </a:r>
            <a:endParaRPr lang="el-GR" b="1" dirty="0">
              <a:solidFill>
                <a:schemeClr val="accent2"/>
              </a:solidFill>
              <a:latin typeface="+mj-lt"/>
              <a:cs typeface="Times New Roman" pitchFamily="18" charset="0"/>
            </a:endParaRPr>
          </a:p>
        </p:txBody>
      </p:sp>
      <p:sp>
        <p:nvSpPr>
          <p:cNvPr id="26640" name="Text Box 16"/>
          <p:cNvSpPr txBox="1">
            <a:spLocks noChangeArrowheads="1"/>
          </p:cNvSpPr>
          <p:nvPr/>
        </p:nvSpPr>
        <p:spPr bwMode="auto">
          <a:xfrm>
            <a:off x="812800" y="2281238"/>
            <a:ext cx="7518400" cy="366712"/>
          </a:xfrm>
          <a:prstGeom prst="rect">
            <a:avLst/>
          </a:prstGeom>
          <a:noFill/>
          <a:ln w="9525">
            <a:noFill/>
            <a:miter lim="800000"/>
            <a:headEnd/>
            <a:tailEnd/>
          </a:ln>
          <a:effectLst/>
        </p:spPr>
        <p:txBody>
          <a:bodyPr>
            <a:spAutoFit/>
          </a:bodyPr>
          <a:lstStyle/>
          <a:p>
            <a:pPr algn="l" rtl="0">
              <a:spcBef>
                <a:spcPct val="50000"/>
              </a:spcBef>
            </a:pPr>
            <a:r>
              <a:rPr lang="en-US" b="1" u="sng">
                <a:latin typeface="+mj-lt"/>
              </a:rPr>
              <a:t>From table for shaft diameter = 40 and c11 we find </a:t>
            </a:r>
          </a:p>
        </p:txBody>
      </p:sp>
      <p:sp>
        <p:nvSpPr>
          <p:cNvPr id="26641" name="Text Box 17"/>
          <p:cNvSpPr txBox="1">
            <a:spLocks noChangeArrowheads="1"/>
          </p:cNvSpPr>
          <p:nvPr/>
        </p:nvSpPr>
        <p:spPr bwMode="auto">
          <a:xfrm>
            <a:off x="812800" y="2586038"/>
            <a:ext cx="8331200" cy="366712"/>
          </a:xfrm>
          <a:prstGeom prst="rect">
            <a:avLst/>
          </a:prstGeom>
          <a:noFill/>
          <a:ln w="9525">
            <a:noFill/>
            <a:miter lim="800000"/>
            <a:headEnd/>
            <a:tailEnd/>
          </a:ln>
          <a:effectLst/>
        </p:spPr>
        <p:txBody>
          <a:bodyPr>
            <a:spAutoFit/>
          </a:bodyPr>
          <a:lstStyle/>
          <a:p>
            <a:pPr algn="l" rtl="0">
              <a:spcBef>
                <a:spcPct val="50000"/>
              </a:spcBef>
            </a:pPr>
            <a:r>
              <a:rPr lang="en-US" b="1">
                <a:solidFill>
                  <a:schemeClr val="accent2"/>
                </a:solidFill>
                <a:latin typeface="+mj-lt"/>
                <a:cs typeface="Times New Roman" pitchFamily="18" charset="0"/>
              </a:rPr>
              <a:t>Upper deviation = -120 </a:t>
            </a:r>
            <a:r>
              <a:rPr lang="el-GR" b="1">
                <a:solidFill>
                  <a:schemeClr val="accent2"/>
                </a:solidFill>
                <a:latin typeface="+mj-lt"/>
                <a:cs typeface="Times New Roman" pitchFamily="18" charset="0"/>
              </a:rPr>
              <a:t>μ</a:t>
            </a:r>
            <a:r>
              <a:rPr lang="en-US" b="1">
                <a:solidFill>
                  <a:schemeClr val="accent2"/>
                </a:solidFill>
                <a:latin typeface="+mj-lt"/>
                <a:cs typeface="Times New Roman" pitchFamily="18" charset="0"/>
              </a:rPr>
              <a:t>m      &amp;   Lower deviation = -280  </a:t>
            </a:r>
            <a:r>
              <a:rPr lang="el-GR" b="1">
                <a:solidFill>
                  <a:schemeClr val="accent2"/>
                </a:solidFill>
                <a:latin typeface="+mj-lt"/>
                <a:cs typeface="Times New Roman" pitchFamily="18" charset="0"/>
              </a:rPr>
              <a:t>μ</a:t>
            </a:r>
            <a:r>
              <a:rPr lang="en-US" b="1">
                <a:solidFill>
                  <a:schemeClr val="accent2"/>
                </a:solidFill>
                <a:latin typeface="+mj-lt"/>
                <a:cs typeface="Times New Roman" pitchFamily="18" charset="0"/>
              </a:rPr>
              <a:t>m  </a:t>
            </a:r>
            <a:endParaRPr lang="el-GR" b="1">
              <a:solidFill>
                <a:schemeClr val="accent2"/>
              </a:solidFill>
              <a:latin typeface="+mj-lt"/>
              <a:cs typeface="Times New Roman" pitchFamily="18" charset="0"/>
            </a:endParaRPr>
          </a:p>
        </p:txBody>
      </p:sp>
      <p:sp>
        <p:nvSpPr>
          <p:cNvPr id="26642" name="Text Box 18"/>
          <p:cNvSpPr txBox="1">
            <a:spLocks noChangeArrowheads="1"/>
          </p:cNvSpPr>
          <p:nvPr/>
        </p:nvSpPr>
        <p:spPr bwMode="auto">
          <a:xfrm>
            <a:off x="1117600" y="3333751"/>
            <a:ext cx="7518400" cy="1604963"/>
          </a:xfrm>
          <a:prstGeom prst="rect">
            <a:avLst/>
          </a:prstGeom>
          <a:noFill/>
          <a:ln w="9525">
            <a:noFill/>
            <a:miter lim="800000"/>
            <a:headEnd/>
            <a:tailEnd/>
          </a:ln>
          <a:effectLst/>
        </p:spPr>
        <p:txBody>
          <a:bodyPr>
            <a:spAutoFit/>
          </a:bodyPr>
          <a:lstStyle/>
          <a:p>
            <a:pPr algn="l" rtl="0">
              <a:spcBef>
                <a:spcPct val="50000"/>
              </a:spcBef>
              <a:buFontTx/>
              <a:buChar char="-"/>
            </a:pPr>
            <a:r>
              <a:rPr lang="en-US" b="1">
                <a:solidFill>
                  <a:schemeClr val="hlink"/>
                </a:solidFill>
                <a:latin typeface="+mj-lt"/>
              </a:rPr>
              <a:t> Maximum hole diameter = 40 + 0.16 = 40.16 mm</a:t>
            </a:r>
          </a:p>
          <a:p>
            <a:pPr algn="l" rtl="0">
              <a:spcBef>
                <a:spcPct val="50000"/>
              </a:spcBef>
              <a:buFontTx/>
              <a:buChar char="-"/>
            </a:pPr>
            <a:r>
              <a:rPr lang="en-US" b="1">
                <a:solidFill>
                  <a:schemeClr val="hlink"/>
                </a:solidFill>
                <a:latin typeface="+mj-lt"/>
              </a:rPr>
              <a:t> Minimum hole diameter = 40 + 0 = 40 mm</a:t>
            </a:r>
          </a:p>
          <a:p>
            <a:pPr algn="l" rtl="0">
              <a:spcBef>
                <a:spcPct val="50000"/>
              </a:spcBef>
              <a:buFontTx/>
              <a:buChar char="-"/>
            </a:pPr>
            <a:r>
              <a:rPr lang="en-US" b="1">
                <a:solidFill>
                  <a:schemeClr val="accent2"/>
                </a:solidFill>
                <a:latin typeface="+mj-lt"/>
              </a:rPr>
              <a:t> Maximum shaft diameter = 40 +(-120) = 39.88 mm</a:t>
            </a:r>
          </a:p>
          <a:p>
            <a:pPr algn="l" rtl="0">
              <a:spcBef>
                <a:spcPct val="50000"/>
              </a:spcBef>
            </a:pPr>
            <a:r>
              <a:rPr lang="en-US">
                <a:solidFill>
                  <a:schemeClr val="accent2"/>
                </a:solidFill>
                <a:latin typeface="+mj-lt"/>
              </a:rPr>
              <a:t>- </a:t>
            </a:r>
            <a:r>
              <a:rPr lang="en-US" b="1">
                <a:solidFill>
                  <a:schemeClr val="accent2"/>
                </a:solidFill>
                <a:latin typeface="+mj-lt"/>
              </a:rPr>
              <a:t>Minimum shaft diameter = 40 + (-280) = 39.72 mm</a:t>
            </a:r>
          </a:p>
        </p:txBody>
      </p:sp>
      <p:sp>
        <p:nvSpPr>
          <p:cNvPr id="26643" name="Text Box 19"/>
          <p:cNvSpPr txBox="1">
            <a:spLocks noChangeArrowheads="1"/>
          </p:cNvSpPr>
          <p:nvPr/>
        </p:nvSpPr>
        <p:spPr bwMode="auto">
          <a:xfrm>
            <a:off x="914400" y="3028951"/>
            <a:ext cx="7721600" cy="366713"/>
          </a:xfrm>
          <a:prstGeom prst="rect">
            <a:avLst/>
          </a:prstGeom>
          <a:noFill/>
          <a:ln w="9525">
            <a:noFill/>
            <a:miter lim="800000"/>
            <a:headEnd/>
            <a:tailEnd/>
          </a:ln>
          <a:effectLst/>
        </p:spPr>
        <p:txBody>
          <a:bodyPr>
            <a:spAutoFit/>
          </a:bodyPr>
          <a:lstStyle/>
          <a:p>
            <a:pPr algn="l" rtl="0">
              <a:spcBef>
                <a:spcPct val="50000"/>
              </a:spcBef>
            </a:pPr>
            <a:r>
              <a:rPr lang="en-US" b="1" u="sng">
                <a:latin typeface="+mj-lt"/>
              </a:rPr>
              <a:t>Calculations of dimension limits for hole and shaft</a:t>
            </a:r>
          </a:p>
        </p:txBody>
      </p:sp>
      <p:sp>
        <p:nvSpPr>
          <p:cNvPr id="26644" name="Text Box 20"/>
          <p:cNvSpPr txBox="1">
            <a:spLocks noChangeArrowheads="1"/>
          </p:cNvSpPr>
          <p:nvPr/>
        </p:nvSpPr>
        <p:spPr bwMode="auto">
          <a:xfrm>
            <a:off x="609600" y="5148263"/>
            <a:ext cx="8737600" cy="1354217"/>
          </a:xfrm>
          <a:prstGeom prst="rect">
            <a:avLst/>
          </a:prstGeom>
          <a:noFill/>
          <a:ln w="9525">
            <a:noFill/>
            <a:miter lim="800000"/>
            <a:headEnd/>
            <a:tailEnd/>
          </a:ln>
          <a:effectLst/>
        </p:spPr>
        <p:txBody>
          <a:bodyPr>
            <a:spAutoFit/>
          </a:bodyPr>
          <a:lstStyle/>
          <a:p>
            <a:pPr algn="l" rtl="0">
              <a:spcBef>
                <a:spcPct val="50000"/>
              </a:spcBef>
            </a:pPr>
            <a:r>
              <a:rPr lang="en-US" sz="1600" b="1" dirty="0">
                <a:latin typeface="+mj-lt"/>
              </a:rPr>
              <a:t>Maximum clearance </a:t>
            </a:r>
            <a:r>
              <a:rPr lang="en-US" sz="1400" dirty="0">
                <a:latin typeface="+mj-lt"/>
              </a:rPr>
              <a:t>= Maximum hole diameter – Minimum shaft diameter</a:t>
            </a:r>
          </a:p>
          <a:p>
            <a:pPr algn="l" rtl="0">
              <a:spcBef>
                <a:spcPct val="50000"/>
              </a:spcBef>
            </a:pPr>
            <a:r>
              <a:rPr lang="en-US" sz="1400" dirty="0">
                <a:latin typeface="+mj-lt"/>
              </a:rPr>
              <a:t>	                 = 40.16 – 39.72 = 0.44 mm</a:t>
            </a:r>
          </a:p>
          <a:p>
            <a:pPr algn="l" rtl="0">
              <a:spcBef>
                <a:spcPct val="50000"/>
              </a:spcBef>
            </a:pPr>
            <a:r>
              <a:rPr lang="en-US" sz="1600" b="1" dirty="0">
                <a:latin typeface="+mj-lt"/>
              </a:rPr>
              <a:t>Minimum clearance </a:t>
            </a:r>
            <a:r>
              <a:rPr lang="en-US" sz="1400" dirty="0">
                <a:latin typeface="+mj-lt"/>
              </a:rPr>
              <a:t>= Minimum hole diameter – Maximum shaft diameter</a:t>
            </a:r>
          </a:p>
          <a:p>
            <a:pPr algn="l" rtl="0">
              <a:spcBef>
                <a:spcPct val="50000"/>
              </a:spcBef>
            </a:pPr>
            <a:r>
              <a:rPr lang="en-US" sz="1400" dirty="0">
                <a:latin typeface="+mj-lt"/>
              </a:rPr>
              <a:t>	                = 40 – 39.88 = 0.12 mm</a:t>
            </a:r>
          </a:p>
        </p:txBody>
      </p:sp>
      <p:sp>
        <p:nvSpPr>
          <p:cNvPr id="26645" name="Text Box 21"/>
          <p:cNvSpPr txBox="1">
            <a:spLocks noChangeArrowheads="1"/>
          </p:cNvSpPr>
          <p:nvPr/>
        </p:nvSpPr>
        <p:spPr bwMode="auto">
          <a:xfrm>
            <a:off x="2235200" y="6457951"/>
            <a:ext cx="8534400" cy="366713"/>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a:spAutoFit/>
          </a:bodyPr>
          <a:lstStyle/>
          <a:p>
            <a:pPr algn="l" rtl="0">
              <a:spcBef>
                <a:spcPct val="50000"/>
              </a:spcBef>
            </a:pPr>
            <a:r>
              <a:rPr lang="en-US" b="1" dirty="0">
                <a:solidFill>
                  <a:schemeClr val="accent2"/>
                </a:solidFill>
                <a:latin typeface="+mj-lt"/>
              </a:rPr>
              <a:t>Allowances = minimum clearance = 0.12 mm = 120 </a:t>
            </a:r>
            <a:r>
              <a:rPr lang="el-GR" b="1" dirty="0">
                <a:solidFill>
                  <a:schemeClr val="accent2"/>
                </a:solidFill>
                <a:latin typeface="+mj-lt"/>
              </a:rPr>
              <a:t>μ</a:t>
            </a:r>
            <a:r>
              <a:rPr lang="en-US" b="1" dirty="0">
                <a:solidFill>
                  <a:schemeClr val="accent2"/>
                </a:solidFill>
                <a:latin typeface="+mj-lt"/>
              </a:rPr>
              <a:t>m</a:t>
            </a:r>
          </a:p>
        </p:txBody>
      </p:sp>
      <p:sp>
        <p:nvSpPr>
          <p:cNvPr id="17" name="Title 1"/>
          <p:cNvSpPr>
            <a:spLocks noGrp="1"/>
          </p:cNvSpPr>
          <p:nvPr>
            <p:ph type="title"/>
          </p:nvPr>
        </p:nvSpPr>
        <p:spPr>
          <a:xfrm>
            <a:off x="595673" y="-266700"/>
            <a:ext cx="9366325" cy="1143000"/>
          </a:xfrm>
        </p:spPr>
        <p:txBody>
          <a:bodyPr/>
          <a:lstStyle/>
          <a:p>
            <a:r>
              <a:rPr lang="en-US" dirty="0" smtClean="0"/>
              <a:t>Example</a:t>
            </a:r>
            <a:endParaRPr lang="en-US" dirty="0"/>
          </a:p>
        </p:txBody>
      </p:sp>
    </p:spTree>
    <p:extLst>
      <p:ext uri="{BB962C8B-B14F-4D97-AF65-F5344CB8AC3E}">
        <p14:creationId xmlns:p14="http://schemas.microsoft.com/office/powerpoint/2010/main" val="223984753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dirty="0" smtClean="0"/>
              <a:t>Advantages For Interchangeable Manufacture</a:t>
            </a:r>
            <a:endParaRPr lang="en-US" sz="3500" dirty="0"/>
          </a:p>
        </p:txBody>
      </p:sp>
      <p:sp>
        <p:nvSpPr>
          <p:cNvPr id="3" name="Content Placeholder 2"/>
          <p:cNvSpPr>
            <a:spLocks noGrp="1"/>
          </p:cNvSpPr>
          <p:nvPr>
            <p:ph idx="1"/>
          </p:nvPr>
        </p:nvSpPr>
        <p:spPr>
          <a:xfrm>
            <a:off x="1391323" y="2323652"/>
            <a:ext cx="9879189" cy="3875129"/>
          </a:xfrm>
        </p:spPr>
        <p:txBody>
          <a:bodyPr>
            <a:normAutofit lnSpcReduction="10000"/>
          </a:bodyPr>
          <a:lstStyle/>
          <a:p>
            <a:pPr algn="l">
              <a:spcBef>
                <a:spcPts val="1200"/>
              </a:spcBef>
              <a:buNone/>
            </a:pPr>
            <a:r>
              <a:rPr lang="en-US" b="1" dirty="0" smtClean="0"/>
              <a:t>Replacement:</a:t>
            </a:r>
            <a:r>
              <a:rPr lang="en-US" dirty="0" smtClean="0"/>
              <a:t> One such part can freely replace another, without any custom fitting (such as filling). </a:t>
            </a:r>
          </a:p>
          <a:p>
            <a:pPr algn="l">
              <a:spcBef>
                <a:spcPts val="1200"/>
              </a:spcBef>
              <a:buNone/>
            </a:pPr>
            <a:r>
              <a:rPr lang="en-US" b="1" dirty="0" smtClean="0"/>
              <a:t>Easy to Assembly: </a:t>
            </a:r>
            <a:r>
              <a:rPr lang="en-US" dirty="0" smtClean="0"/>
              <a:t>This interchangeability allows easy assembly of new devices</a:t>
            </a:r>
          </a:p>
          <a:p>
            <a:pPr algn="l">
              <a:spcBef>
                <a:spcPts val="1200"/>
              </a:spcBef>
              <a:buNone/>
            </a:pPr>
            <a:r>
              <a:rPr lang="en-US" b="1" dirty="0" smtClean="0"/>
              <a:t>Repairing: </a:t>
            </a:r>
            <a:r>
              <a:rPr lang="en-US" dirty="0" smtClean="0"/>
              <a:t>Easier repair of existing devices.</a:t>
            </a:r>
          </a:p>
          <a:p>
            <a:pPr algn="l">
              <a:spcBef>
                <a:spcPts val="1200"/>
              </a:spcBef>
              <a:buNone/>
            </a:pPr>
            <a:r>
              <a:rPr lang="en-US" b="1" dirty="0" smtClean="0"/>
              <a:t>Minimizing time and cost: </a:t>
            </a:r>
            <a:r>
              <a:rPr lang="en-US" dirty="0" smtClean="0"/>
              <a:t>Minimizing both the time and skill required of the person doing the assembly or repair.</a:t>
            </a:r>
          </a:p>
          <a:p>
            <a:pPr algn="l">
              <a:spcBef>
                <a:spcPts val="1200"/>
              </a:spcBef>
              <a:buNone/>
            </a:pPr>
            <a:r>
              <a:rPr lang="en-US" b="1" dirty="0" smtClean="0"/>
              <a:t>Rapid Manufacturing: </a:t>
            </a:r>
            <a:r>
              <a:rPr lang="en-US" dirty="0" smtClean="0"/>
              <a:t>Machine tool enables the components to be manufactured more rapidly</a:t>
            </a:r>
            <a:endParaRPr lang="en-US" dirty="0"/>
          </a:p>
        </p:txBody>
      </p:sp>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marL="68580" indent="0"/>
            <a:r>
              <a:rPr lang="en-US" altLang="en-US" dirty="0"/>
              <a:t>How to decide tolerance?</a:t>
            </a:r>
          </a:p>
        </p:txBody>
      </p:sp>
      <p:sp>
        <p:nvSpPr>
          <p:cNvPr id="23555" name="Rectangle 1027"/>
          <p:cNvSpPr>
            <a:spLocks noGrp="1" noChangeArrowheads="1"/>
          </p:cNvSpPr>
          <p:nvPr>
            <p:ph type="body" idx="1"/>
          </p:nvPr>
        </p:nvSpPr>
        <p:spPr>
          <a:xfrm>
            <a:off x="1391324" y="2323652"/>
            <a:ext cx="9719262" cy="3508977"/>
          </a:xfrm>
        </p:spPr>
        <p:txBody>
          <a:bodyPr vert="horz" lIns="91440" tIns="45720" rIns="91440" bIns="45720" rtlCol="0" anchor="b">
            <a:noAutofit/>
          </a:bodyPr>
          <a:lstStyle/>
          <a:p>
            <a:pPr marL="457200" lvl="1" indent="-457200" algn="l" rtl="0"/>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Functional requirements of mating parts</a:t>
            </a:r>
          </a:p>
          <a:p>
            <a:pPr marL="457200" lvl="1" indent="-457200" algn="l" rtl="0"/>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Cost of production</a:t>
            </a:r>
          </a:p>
          <a:p>
            <a:pPr marL="457200" lvl="1" indent="-457200" algn="l" rtl="0"/>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Available manufacturing process</a:t>
            </a:r>
          </a:p>
          <a:p>
            <a:pPr marL="182880" lvl="1" indent="0" algn="l">
              <a:buNone/>
            </a:pP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pPr marL="685800" lvl="2" indent="0" algn="l">
              <a:buNone/>
            </a:pP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Choose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as coarse tolerance as possible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without compromising functional requirements.</a:t>
            </a: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pPr marL="685800" lvl="2" indent="0" algn="l">
              <a:buNone/>
            </a:pP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Proper balance between cost and quality of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parts.</a:t>
            </a: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extLst>
      <p:ext uri="{BB962C8B-B14F-4D97-AF65-F5344CB8AC3E}">
        <p14:creationId xmlns:p14="http://schemas.microsoft.com/office/powerpoint/2010/main" val="4658004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5" y="1721880"/>
            <a:ext cx="10576964" cy="441745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Dimensional Tolerances </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a:t>
            </a:r>
            <a:r>
              <a:rPr lang="en-US" sz="2800"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dimensional tolerances terms are defined as </a:t>
            </a:r>
            <a:r>
              <a:rPr lang="en-US" sz="2800"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follows:</a:t>
            </a:r>
            <a:endParaRPr lang="en-US" sz="2800"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Dimension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dimension is "a numerical value expressed in appropriate units of measure and indicated on a drawing and in other documents along with lines, symbols, and notes to define the size or geometric characteristic, or both, of a part or part feature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a number expressed in a particular unit in the measurement of length)</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 Basic 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theoretical size used as a starting point for the application of tolerances)</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Actual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(of a part)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measured size of the finished part after machining)</a:t>
            </a:r>
            <a:endPar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 Design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ideal size for each component (shaft and hole) based upon a selected 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022098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anim calcmode="lin" valueType="num">
                                      <p:cBhvr>
                                        <p:cTn id="1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anim calcmode="lin" valueType="num">
                                      <p:cBhvr>
                                        <p:cTn id="2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anim calcmode="lin" valueType="num">
                                      <p:cBhvr>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1000"/>
                                        <p:tgtEl>
                                          <p:spTgt spid="8">
                                            <p:txEl>
                                              <p:pRg st="5" end="5"/>
                                            </p:txEl>
                                          </p:spTgt>
                                        </p:tgtEl>
                                      </p:cBhvr>
                                    </p:animEffect>
                                    <p:anim calcmode="lin" valueType="num">
                                      <p:cBhvr>
                                        <p:cTn id="4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Effect transition="in" filter="fade">
                                      <p:cBhvr>
                                        <p:cTn id="46" dur="1000"/>
                                        <p:tgtEl>
                                          <p:spTgt spid="8">
                                            <p:txEl>
                                              <p:pRg st="6" end="6"/>
                                            </p:txEl>
                                          </p:spTgt>
                                        </p:tgtEl>
                                      </p:cBhvr>
                                    </p:animEffect>
                                    <p:anim calcmode="lin" valueType="num">
                                      <p:cBhvr>
                                        <p:cTn id="4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43189" y="871869"/>
            <a:ext cx="10293629" cy="519932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Limits of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maximum and minimum sizes shown by the tolerance dimension)</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Maximum limit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maximum size permitted for the part</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8</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Minimum limit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minimum size permitted for the part limit of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 Maximum material limit (condition)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condition of a part when it contains the most amount of material. The MMC of an external feature (such as a shaft) is the upper limit. The MMC of an internal feature(such as a hole) is the lower limit)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Minimum material limit (condition)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condition of a part when it contains the least amount of material possible. The LMC of an external feature is the lower limit of the part. The LMC of an internal feature is the upper limit of the part.)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11. 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is the difference  between maximum limit of size and minimum limit of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92470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67557" y="489397"/>
            <a:ext cx="11193516"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12. Zero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line (Basic 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represents the basic size)</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13. Upper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deviation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algebraic difference between minimum limit of size and its corresponding basic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 Lower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deviation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algebraic difference between minimum limit of size and its corresponding basic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 Tolerance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zone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region representing the difference between the upper and the lower limits)</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 Unilateral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this method of presenting the limits, variation is allowed only on one side of the zero line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17. Bilateral 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Here the limits variation is allowed on either sides of the zero line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18</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refers to any external feature of a part, including any non cylindrical features as well)</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19.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term used for any internal feature of a part including any non cylindrical as well)</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89511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3930</TotalTime>
  <Words>2364</Words>
  <Application>Microsoft Office PowerPoint</Application>
  <PresentationFormat>Custom</PresentationFormat>
  <Paragraphs>326</Paragraphs>
  <Slides>49</Slides>
  <Notes>21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Austin</vt:lpstr>
      <vt:lpstr>PowerPoint Presentation</vt:lpstr>
      <vt:lpstr>PowerPoint Presentation</vt:lpstr>
      <vt:lpstr>Why tolerances and fits are required?</vt:lpstr>
      <vt:lpstr>Examples of Interchangeable Manufacture</vt:lpstr>
      <vt:lpstr>Advantages For Interchangeable Manufacture</vt:lpstr>
      <vt:lpstr>How to decide tolerance?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Calculate the maximum and minimum possible dimension for A</vt:lpstr>
      <vt:lpstr>PowerPoint Presentation</vt:lpstr>
      <vt:lpstr>PowerPoint Presentation</vt:lpstr>
      <vt:lpstr>PowerPoint Presentation</vt:lpstr>
      <vt:lpstr>PowerPoint Presentation</vt:lpstr>
      <vt:lpstr>31 - Basic Shaft System of fits</vt:lpstr>
      <vt:lpstr>32 - Basic Hole System of fits</vt:lpstr>
      <vt:lpstr>PowerPoint Presentation</vt:lpstr>
      <vt:lpstr>Some definitions</vt:lpstr>
      <vt:lpstr>PowerPoint Presentation</vt:lpstr>
      <vt:lpstr>Some Definitions</vt:lpstr>
      <vt:lpstr>PowerPoint Presentation</vt:lpstr>
      <vt:lpstr>Some Definitions</vt:lpstr>
      <vt:lpstr>Some Definitions</vt:lpstr>
      <vt:lpstr>PowerPoint Presentation</vt:lpstr>
      <vt:lpstr>PowerPoint Presentation</vt:lpstr>
      <vt:lpstr>PowerPoint Presentation</vt:lpstr>
      <vt:lpstr>PowerPoint Presentation</vt:lpstr>
      <vt:lpstr>Representation of Tolerance  2) Number or Grade    IT01, IT0, IT1,….IT16</vt:lpstr>
      <vt:lpstr>PowerPoint Presentation</vt:lpstr>
      <vt:lpstr>PowerPoint Presentation</vt:lpstr>
      <vt:lpstr>Example</vt:lpstr>
      <vt:lpstr>PowerPoint Presentation</vt:lpstr>
      <vt:lpstr>PowerPoint Presentation</vt:lpstr>
      <vt:lpstr>Metric Preferred Hole Based System of fit</vt:lpstr>
      <vt:lpstr>Metric Preferred shaft Based System of fit </vt:lpstr>
      <vt:lpstr>Table for fundamental deviations for shafts</vt:lpstr>
      <vt:lpstr>Table for fundamental deviations for shafts</vt:lpstr>
      <vt:lpstr>Table for fundamental deviations for holes</vt:lpstr>
      <vt:lpstr>Table for fundamental deviations for holes</vt:lpstr>
      <vt:lpstr>PowerPoint Presentation</vt:lpstr>
      <vt:lpstr>PowerPoint Presentation</vt:lpstr>
      <vt:lpstr>Example</vt:lpstr>
      <vt:lpstr>Example</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User</cp:lastModifiedBy>
  <cp:revision>251</cp:revision>
  <dcterms:created xsi:type="dcterms:W3CDTF">2014-07-08T07:30:00Z</dcterms:created>
  <dcterms:modified xsi:type="dcterms:W3CDTF">2017-02-19T19:01:21Z</dcterms:modified>
</cp:coreProperties>
</file>