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2"/>
  </p:notesMasterIdLst>
  <p:sldIdLst>
    <p:sldId id="256" r:id="rId2"/>
    <p:sldId id="257" r:id="rId3"/>
    <p:sldId id="258" r:id="rId4"/>
    <p:sldId id="262" r:id="rId5"/>
    <p:sldId id="259" r:id="rId6"/>
    <p:sldId id="260" r:id="rId7"/>
    <p:sldId id="261" r:id="rId8"/>
    <p:sldId id="263" r:id="rId9"/>
    <p:sldId id="266" r:id="rId10"/>
    <p:sldId id="267" r:id="rId11"/>
    <p:sldId id="268" r:id="rId12"/>
    <p:sldId id="269" r:id="rId13"/>
    <p:sldId id="270" r:id="rId14"/>
    <p:sldId id="271" r:id="rId15"/>
    <p:sldId id="272" r:id="rId16"/>
    <p:sldId id="273" r:id="rId17"/>
    <p:sldId id="277" r:id="rId18"/>
    <p:sldId id="278" r:id="rId19"/>
    <p:sldId id="279" r:id="rId20"/>
    <p:sldId id="280" r:id="rId21"/>
    <p:sldId id="274" r:id="rId22"/>
    <p:sldId id="276" r:id="rId23"/>
    <p:sldId id="275" r:id="rId24"/>
    <p:sldId id="281" r:id="rId25"/>
    <p:sldId id="282" r:id="rId26"/>
    <p:sldId id="283" r:id="rId27"/>
    <p:sldId id="287" r:id="rId28"/>
    <p:sldId id="284" r:id="rId29"/>
    <p:sldId id="285" r:id="rId30"/>
    <p:sldId id="286"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098"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1B83E02-5685-4F71-89AE-39B39611FFDF}" type="datetimeFigureOut">
              <a:rPr lang="en-US" smtClean="0"/>
              <a:pPr/>
              <a:t>20/9/2014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618D0B5-4A1E-4A18-99C6-CE65C93199DE}" type="slidenum">
              <a:rPr lang="en-US" smtClean="0"/>
              <a:pPr/>
              <a:t>‹#›</a:t>
            </a:fld>
            <a:endParaRPr lang="en-US"/>
          </a:p>
        </p:txBody>
      </p:sp>
    </p:spTree>
    <p:extLst>
      <p:ext uri="{BB962C8B-B14F-4D97-AF65-F5344CB8AC3E}">
        <p14:creationId xmlns:p14="http://schemas.microsoft.com/office/powerpoint/2010/main" val="26107602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618D0B5-4A1E-4A18-99C6-CE65C93199DE}" type="slidenum">
              <a:rPr lang="en-US" smtClean="0"/>
              <a:pPr/>
              <a:t>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618D0B5-4A1E-4A18-99C6-CE65C93199DE}"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E872B2E4-7027-4266-8BE4-7FD6346B442D}" type="datetimeFigureOut">
              <a:rPr lang="en-US" smtClean="0"/>
              <a:pPr/>
              <a:t>20/9/2014</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6755D18-4D2D-47C5-8AC5-49AD00B01771}"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872B2E4-7027-4266-8BE4-7FD6346B442D}" type="datetimeFigureOut">
              <a:rPr lang="en-US" smtClean="0"/>
              <a:pPr/>
              <a:t>20/9/2014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755D18-4D2D-47C5-8AC5-49AD00B0177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E6755D18-4D2D-47C5-8AC5-49AD00B01771}"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872B2E4-7027-4266-8BE4-7FD6346B442D}" type="datetimeFigureOut">
              <a:rPr lang="en-US" smtClean="0"/>
              <a:pPr/>
              <a:t>20/9/2014</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E872B2E4-7027-4266-8BE4-7FD6346B442D}" type="datetimeFigureOut">
              <a:rPr lang="en-US" smtClean="0"/>
              <a:pPr/>
              <a:t>20/9/2014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E6755D18-4D2D-47C5-8AC5-49AD00B01771}"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E872B2E4-7027-4266-8BE4-7FD6346B442D}" type="datetimeFigureOut">
              <a:rPr lang="en-US" smtClean="0"/>
              <a:pPr/>
              <a:t>20/9/2014</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6755D18-4D2D-47C5-8AC5-49AD00B01771}"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E872B2E4-7027-4266-8BE4-7FD6346B442D}" type="datetimeFigureOut">
              <a:rPr lang="en-US" smtClean="0"/>
              <a:pPr/>
              <a:t>20/9/2014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755D18-4D2D-47C5-8AC5-49AD00B01771}"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E872B2E4-7027-4266-8BE4-7FD6346B442D}" type="datetimeFigureOut">
              <a:rPr lang="en-US" smtClean="0"/>
              <a:pPr/>
              <a:t>20/9/2014</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E6755D18-4D2D-47C5-8AC5-49AD00B01771}"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872B2E4-7027-4266-8BE4-7FD6346B442D}" type="datetimeFigureOut">
              <a:rPr lang="en-US" smtClean="0"/>
              <a:pPr/>
              <a:t>20/9/2014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E6755D18-4D2D-47C5-8AC5-49AD00B0177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E872B2E4-7027-4266-8BE4-7FD6346B442D}" type="datetimeFigureOut">
              <a:rPr lang="en-US" smtClean="0"/>
              <a:pPr/>
              <a:t>20/9/2014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E6755D18-4D2D-47C5-8AC5-49AD00B0177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E6755D18-4D2D-47C5-8AC5-49AD00B01771}"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E872B2E4-7027-4266-8BE4-7FD6346B442D}" type="datetimeFigureOut">
              <a:rPr lang="en-US" smtClean="0"/>
              <a:pPr/>
              <a:t>20/9/2014</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E6755D18-4D2D-47C5-8AC5-49AD00B01771}"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E872B2E4-7027-4266-8BE4-7FD6346B442D}" type="datetimeFigureOut">
              <a:rPr lang="en-US" smtClean="0"/>
              <a:pPr/>
              <a:t>20/9/2014</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E872B2E4-7027-4266-8BE4-7FD6346B442D}" type="datetimeFigureOut">
              <a:rPr lang="en-US" smtClean="0"/>
              <a:pPr/>
              <a:t>20/9/2014</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E6755D18-4D2D-47C5-8AC5-49AD00B01771}"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hyperlink" Target="http://upload.wikimedia.org/wikipedia/commons/6/6f/Prince_edward_island_sandstone_arch.jpg"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hyperlink" Target="http://upload.wikimedia.org/wikipedia/commons/4/45/Rock_structures_in_Entrada_Sandstone_along_Park_Avenue_in_Arches_NP.jpeg" TargetMode="External"/><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upload.wikimedia.org/wikipedia/commons/c/ce/Quartz_Br%C3%A9sil.jpg" TargetMode="Externa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1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3.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hyperlink" Target="http://www.geo.lsa.umich.edu/gs118/grainSizeSorting.jpg"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9.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upload.wikimedia.org/wikipedia/commons/e/ea/Gravel_on_a_beach_in_Thirasia,_Santorini,_Greece.jpg" TargetMode="Externa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b="22564"/>
          <a:stretch/>
        </p:blipFill>
        <p:spPr>
          <a:xfrm>
            <a:off x="0" y="1547446"/>
            <a:ext cx="9144000" cy="5310554"/>
          </a:xfrm>
          <a:prstGeom prst="rect">
            <a:avLst/>
          </a:prstGeom>
        </p:spPr>
      </p:pic>
      <p:sp>
        <p:nvSpPr>
          <p:cNvPr id="3" name="Subtitle 2"/>
          <p:cNvSpPr>
            <a:spLocks noGrp="1"/>
          </p:cNvSpPr>
          <p:nvPr>
            <p:ph type="subTitle" idx="1"/>
          </p:nvPr>
        </p:nvSpPr>
        <p:spPr>
          <a:xfrm>
            <a:off x="1359877" y="838200"/>
            <a:ext cx="6400800" cy="609600"/>
          </a:xfrm>
        </p:spPr>
        <p:txBody>
          <a:bodyPr>
            <a:normAutofit/>
          </a:bodyPr>
          <a:lstStyle/>
          <a:p>
            <a:r>
              <a:rPr lang="en-US" sz="3200" b="0" dirty="0" smtClean="0"/>
              <a:t>UNIT – 2</a:t>
            </a:r>
          </a:p>
        </p:txBody>
      </p:sp>
      <p:sp>
        <p:nvSpPr>
          <p:cNvPr id="2" name="Title 1"/>
          <p:cNvSpPr>
            <a:spLocks noGrp="1"/>
          </p:cNvSpPr>
          <p:nvPr>
            <p:ph type="ctrTitle"/>
          </p:nvPr>
        </p:nvSpPr>
        <p:spPr>
          <a:xfrm>
            <a:off x="685800" y="152400"/>
            <a:ext cx="7772400" cy="685800"/>
          </a:xfrm>
        </p:spPr>
        <p:txBody>
          <a:bodyPr>
            <a:normAutofit fontScale="90000"/>
          </a:bodyPr>
          <a:lstStyle/>
          <a:p>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Detrital </a:t>
            </a:r>
            <a:r>
              <a:rPr lang="en-US" dirty="0" smtClean="0"/>
              <a:t>Sedimentary Rocks</a:t>
            </a:r>
            <a:endParaRPr lang="en-US" dirty="0"/>
          </a:p>
        </p:txBody>
      </p:sp>
      <p:sp>
        <p:nvSpPr>
          <p:cNvPr id="4" name="AutoShape 2" descr="Swirling sandstone"/>
          <p:cNvSpPr>
            <a:spLocks noChangeAspect="1" noChangeArrowheads="1"/>
          </p:cNvSpPr>
          <p:nvPr/>
        </p:nvSpPr>
        <p:spPr bwMode="auto">
          <a:xfrm>
            <a:off x="155575" y="-5486400"/>
            <a:ext cx="15240000" cy="11430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smtClean="0"/>
              <a:t>Shape of </a:t>
            </a:r>
            <a:r>
              <a:rPr lang="en-US" dirty="0" err="1" smtClean="0"/>
              <a:t>clasts</a:t>
            </a:r>
            <a:endParaRPr lang="en-US" dirty="0"/>
          </a:p>
        </p:txBody>
      </p:sp>
      <p:sp>
        <p:nvSpPr>
          <p:cNvPr id="3" name="Content Placeholder 2"/>
          <p:cNvSpPr>
            <a:spLocks noGrp="1"/>
          </p:cNvSpPr>
          <p:nvPr>
            <p:ph sz="quarter" idx="1"/>
          </p:nvPr>
        </p:nvSpPr>
        <p:spPr>
          <a:xfrm>
            <a:off x="457200" y="1600201"/>
            <a:ext cx="4800600" cy="2590799"/>
          </a:xfrm>
        </p:spPr>
        <p:txBody>
          <a:bodyPr>
            <a:normAutofit fontScale="77500" lnSpcReduction="20000"/>
          </a:bodyPr>
          <a:lstStyle/>
          <a:p>
            <a:pPr algn="just"/>
            <a:r>
              <a:rPr lang="en-US" dirty="0" smtClean="0"/>
              <a:t>When discoid clasts are moved in a flow of water they are preferentially oriented and stack up in a form known as </a:t>
            </a:r>
            <a:r>
              <a:rPr lang="en-US" b="1" u="sng" dirty="0" err="1" smtClean="0"/>
              <a:t>imbrication</a:t>
            </a:r>
            <a:r>
              <a:rPr lang="en-US" dirty="0" smtClean="0"/>
              <a:t>.</a:t>
            </a:r>
          </a:p>
          <a:p>
            <a:pPr algn="just"/>
            <a:endParaRPr lang="en-US" dirty="0" smtClean="0"/>
          </a:p>
          <a:p>
            <a:pPr algn="just"/>
            <a:r>
              <a:rPr lang="en-US" dirty="0" smtClean="0"/>
              <a:t>The direction of </a:t>
            </a:r>
            <a:r>
              <a:rPr lang="en-US" dirty="0" err="1" smtClean="0"/>
              <a:t>imbrication</a:t>
            </a:r>
            <a:r>
              <a:rPr lang="en-US" dirty="0" smtClean="0"/>
              <a:t> of discoid pebbles in a conglomerate can be used to indicate the direction of flow that deposited the gravel.</a:t>
            </a:r>
            <a:endParaRPr lang="en-US" dirty="0"/>
          </a:p>
        </p:txBody>
      </p:sp>
      <p:pic>
        <p:nvPicPr>
          <p:cNvPr id="24578" name="Picture 2" descr="http://t0.gstatic.com/images?q=tbn:ANd9GcT0TVZSgY0HQAuoXPn15dfIfQWCNYETREsfeU53aRyN6RvViceZng&amp;t=1"/>
          <p:cNvPicPr>
            <a:picLocks noChangeAspect="1" noChangeArrowheads="1"/>
          </p:cNvPicPr>
          <p:nvPr/>
        </p:nvPicPr>
        <p:blipFill>
          <a:blip r:embed="rId2" cstate="print"/>
          <a:srcRect/>
          <a:stretch>
            <a:fillRect/>
          </a:stretch>
        </p:blipFill>
        <p:spPr bwMode="auto">
          <a:xfrm>
            <a:off x="6019800" y="1447800"/>
            <a:ext cx="2795168" cy="2066925"/>
          </a:xfrm>
          <a:prstGeom prst="rect">
            <a:avLst/>
          </a:prstGeom>
          <a:noFill/>
        </p:spPr>
      </p:pic>
      <p:pic>
        <p:nvPicPr>
          <p:cNvPr id="24580" name="Picture 4" descr="http://1.bp.blogspot.com/_u8RzBC9dWv0/TSwGv9bb-mI/AAAAAAAAEF4/ZKbgUT7e0is/s1600/imbrication500.jpg"/>
          <p:cNvPicPr>
            <a:picLocks noChangeAspect="1" noChangeArrowheads="1"/>
          </p:cNvPicPr>
          <p:nvPr/>
        </p:nvPicPr>
        <p:blipFill>
          <a:blip r:embed="rId3" cstate="print"/>
          <a:srcRect/>
          <a:stretch>
            <a:fillRect/>
          </a:stretch>
        </p:blipFill>
        <p:spPr bwMode="auto">
          <a:xfrm>
            <a:off x="5410200" y="3733800"/>
            <a:ext cx="3505200" cy="2474672"/>
          </a:xfrm>
          <a:prstGeom prst="rect">
            <a:avLst/>
          </a:prstGeom>
          <a:noFill/>
        </p:spPr>
      </p:pic>
      <p:pic>
        <p:nvPicPr>
          <p:cNvPr id="33793" name="Picture 1"/>
          <p:cNvPicPr>
            <a:picLocks noChangeAspect="1" noChangeArrowheads="1"/>
          </p:cNvPicPr>
          <p:nvPr/>
        </p:nvPicPr>
        <p:blipFill>
          <a:blip r:embed="rId4" cstate="print"/>
          <a:srcRect/>
          <a:stretch>
            <a:fillRect/>
          </a:stretch>
        </p:blipFill>
        <p:spPr bwMode="auto">
          <a:xfrm>
            <a:off x="1066800" y="4572000"/>
            <a:ext cx="3629025" cy="160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Sand and Sandstones</a:t>
            </a:r>
            <a:endParaRPr lang="en-US" dirty="0"/>
          </a:p>
        </p:txBody>
      </p:sp>
      <p:sp>
        <p:nvSpPr>
          <p:cNvPr id="3" name="Content Placeholder 2"/>
          <p:cNvSpPr>
            <a:spLocks noGrp="1"/>
          </p:cNvSpPr>
          <p:nvPr>
            <p:ph sz="quarter" idx="1"/>
          </p:nvPr>
        </p:nvSpPr>
        <p:spPr>
          <a:xfrm>
            <a:off x="457200" y="1600200"/>
            <a:ext cx="4343400" cy="4953000"/>
          </a:xfrm>
        </p:spPr>
        <p:txBody>
          <a:bodyPr>
            <a:normAutofit fontScale="92500"/>
          </a:bodyPr>
          <a:lstStyle/>
          <a:p>
            <a:pPr algn="just"/>
            <a:r>
              <a:rPr lang="en-US" dirty="0" smtClean="0"/>
              <a:t>Sediment/</a:t>
            </a:r>
            <a:r>
              <a:rPr lang="en-US" dirty="0" err="1" smtClean="0"/>
              <a:t>clast</a:t>
            </a:r>
            <a:r>
              <a:rPr lang="en-US" dirty="0" smtClean="0"/>
              <a:t> size between 2 mm to 1/16 mm are known as </a:t>
            </a:r>
            <a:r>
              <a:rPr lang="en-US" b="1" u="sng" dirty="0" smtClean="0"/>
              <a:t>sand</a:t>
            </a:r>
            <a:r>
              <a:rPr lang="en-US" dirty="0" smtClean="0"/>
              <a:t> and the sedimentary rock formed from these clasts are known as </a:t>
            </a:r>
            <a:r>
              <a:rPr lang="en-US" b="1" u="sng" dirty="0" smtClean="0"/>
              <a:t>sandstone</a:t>
            </a:r>
            <a:r>
              <a:rPr lang="en-US" dirty="0" smtClean="0"/>
              <a:t>.</a:t>
            </a:r>
          </a:p>
          <a:p>
            <a:pPr algn="just"/>
            <a:endParaRPr lang="en-US" dirty="0" smtClean="0"/>
          </a:p>
          <a:p>
            <a:pPr algn="just"/>
            <a:r>
              <a:rPr lang="en-US" dirty="0" smtClean="0"/>
              <a:t>Many </a:t>
            </a:r>
            <a:r>
              <a:rPr lang="en-US" dirty="0" err="1" smtClean="0"/>
              <a:t>sanstone</a:t>
            </a:r>
            <a:r>
              <a:rPr lang="en-US" dirty="0" smtClean="0"/>
              <a:t> contain mainly quartz grains, but it is not always true. Some sandstones have no quartz at all.</a:t>
            </a:r>
            <a:endParaRPr lang="en-US" dirty="0"/>
          </a:p>
        </p:txBody>
      </p:sp>
      <p:pic>
        <p:nvPicPr>
          <p:cNvPr id="32770" name="Picture 2" descr="File:Prince edward island sandstone arch.jpg">
            <a:hlinkClick r:id="rId3"/>
          </p:cNvPr>
          <p:cNvPicPr>
            <a:picLocks noChangeAspect="1" noChangeArrowheads="1"/>
          </p:cNvPicPr>
          <p:nvPr/>
        </p:nvPicPr>
        <p:blipFill>
          <a:blip r:embed="rId4" cstate="print"/>
          <a:srcRect/>
          <a:stretch>
            <a:fillRect/>
          </a:stretch>
        </p:blipFill>
        <p:spPr bwMode="auto">
          <a:xfrm>
            <a:off x="4876800" y="4038600"/>
            <a:ext cx="3888630" cy="2590800"/>
          </a:xfrm>
          <a:prstGeom prst="rect">
            <a:avLst/>
          </a:prstGeom>
          <a:noFill/>
        </p:spPr>
      </p:pic>
      <p:pic>
        <p:nvPicPr>
          <p:cNvPr id="32772" name="Picture 4" descr="File:Rock structures in Entrada Sandstone along Park Avenue in Arches NP.jpeg">
            <a:hlinkClick r:id="rId5"/>
          </p:cNvPr>
          <p:cNvPicPr>
            <a:picLocks noChangeAspect="1" noChangeArrowheads="1"/>
          </p:cNvPicPr>
          <p:nvPr/>
        </p:nvPicPr>
        <p:blipFill>
          <a:blip r:embed="rId6" cstate="print"/>
          <a:srcRect/>
          <a:stretch>
            <a:fillRect/>
          </a:stretch>
        </p:blipFill>
        <p:spPr bwMode="auto">
          <a:xfrm>
            <a:off x="5257800" y="1447800"/>
            <a:ext cx="3276600" cy="2387823"/>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Detrital Mineral grains in sands and sandstones</a:t>
            </a:r>
            <a:endParaRPr lang="en-US" dirty="0"/>
          </a:p>
        </p:txBody>
      </p:sp>
      <p:sp>
        <p:nvSpPr>
          <p:cNvPr id="3" name="Content Placeholder 2"/>
          <p:cNvSpPr>
            <a:spLocks noGrp="1"/>
          </p:cNvSpPr>
          <p:nvPr>
            <p:ph sz="quarter" idx="1"/>
          </p:nvPr>
        </p:nvSpPr>
        <p:spPr>
          <a:xfrm>
            <a:off x="304800" y="1600200"/>
            <a:ext cx="4876800" cy="5105400"/>
          </a:xfrm>
        </p:spPr>
        <p:txBody>
          <a:bodyPr>
            <a:normAutofit fontScale="92500" lnSpcReduction="20000"/>
          </a:bodyPr>
          <a:lstStyle/>
          <a:p>
            <a:pPr algn="just"/>
            <a:r>
              <a:rPr lang="en-US" dirty="0" smtClean="0"/>
              <a:t>A very large number of different minerals may occur in sands and in sandstones. The most common of them include:</a:t>
            </a:r>
          </a:p>
          <a:p>
            <a:pPr algn="just"/>
            <a:endParaRPr lang="en-US" dirty="0" smtClean="0"/>
          </a:p>
          <a:p>
            <a:pPr algn="just"/>
            <a:r>
              <a:rPr lang="en-US" b="1" u="sng" dirty="0" smtClean="0"/>
              <a:t>Quartz</a:t>
            </a:r>
            <a:r>
              <a:rPr lang="en-US" dirty="0" smtClean="0"/>
              <a:t>: Quartz is the most common  mineral found in </a:t>
            </a:r>
            <a:r>
              <a:rPr lang="en-US" dirty="0" err="1" smtClean="0"/>
              <a:t>sanstones</a:t>
            </a:r>
            <a:r>
              <a:rPr lang="en-US" dirty="0" smtClean="0"/>
              <a:t>.</a:t>
            </a:r>
          </a:p>
          <a:p>
            <a:pPr algn="just"/>
            <a:endParaRPr lang="en-US" dirty="0" smtClean="0"/>
          </a:p>
          <a:p>
            <a:pPr algn="just"/>
            <a:r>
              <a:rPr lang="en-US" dirty="0" smtClean="0"/>
              <a:t>Quartz is a very stable mineral and is resistant to weathering. The quartz grains remain intact over long distances and long period of transport.</a:t>
            </a:r>
            <a:endParaRPr lang="en-US" dirty="0"/>
          </a:p>
        </p:txBody>
      </p:sp>
      <p:pic>
        <p:nvPicPr>
          <p:cNvPr id="30722" name="Picture 2" descr="File:Quartz Brésil.jpg">
            <a:hlinkClick r:id="rId2"/>
          </p:cNvPr>
          <p:cNvPicPr>
            <a:picLocks noChangeAspect="1" noChangeArrowheads="1"/>
          </p:cNvPicPr>
          <p:nvPr/>
        </p:nvPicPr>
        <p:blipFill>
          <a:blip r:embed="rId3" cstate="print"/>
          <a:srcRect/>
          <a:stretch>
            <a:fillRect/>
          </a:stretch>
        </p:blipFill>
        <p:spPr bwMode="auto">
          <a:xfrm>
            <a:off x="5791200" y="1447800"/>
            <a:ext cx="2895600" cy="2467841"/>
          </a:xfrm>
          <a:prstGeom prst="rect">
            <a:avLst/>
          </a:prstGeom>
          <a:noFill/>
        </p:spPr>
      </p:pic>
      <p:pic>
        <p:nvPicPr>
          <p:cNvPr id="30724" name="Picture 4" descr="http://richardkruse.com/Misc_Photos/Minerals/Mineral_RoseQuartz_RK.jpg"/>
          <p:cNvPicPr>
            <a:picLocks noChangeAspect="1" noChangeArrowheads="1"/>
          </p:cNvPicPr>
          <p:nvPr/>
        </p:nvPicPr>
        <p:blipFill>
          <a:blip r:embed="rId4" cstate="print"/>
          <a:srcRect/>
          <a:stretch>
            <a:fillRect/>
          </a:stretch>
        </p:blipFill>
        <p:spPr bwMode="auto">
          <a:xfrm>
            <a:off x="5486400" y="4038600"/>
            <a:ext cx="3461611" cy="25908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r>
              <a:rPr lang="en-US" dirty="0" smtClean="0"/>
              <a:t>Detrital Mineral grains in sands and sandstones</a:t>
            </a:r>
            <a:endParaRPr lang="en-US" dirty="0"/>
          </a:p>
        </p:txBody>
      </p:sp>
      <p:sp>
        <p:nvSpPr>
          <p:cNvPr id="3" name="Content Placeholder 2"/>
          <p:cNvSpPr>
            <a:spLocks noGrp="1"/>
          </p:cNvSpPr>
          <p:nvPr>
            <p:ph sz="quarter" idx="1"/>
          </p:nvPr>
        </p:nvSpPr>
        <p:spPr>
          <a:xfrm>
            <a:off x="457200" y="1600200"/>
            <a:ext cx="4724400" cy="5257800"/>
          </a:xfrm>
        </p:spPr>
        <p:txBody>
          <a:bodyPr>
            <a:normAutofit fontScale="77500" lnSpcReduction="20000"/>
          </a:bodyPr>
          <a:lstStyle/>
          <a:p>
            <a:pPr algn="just"/>
            <a:r>
              <a:rPr lang="en-US" b="1" u="sng" dirty="0" smtClean="0"/>
              <a:t>Feldspar</a:t>
            </a:r>
            <a:r>
              <a:rPr lang="en-US" dirty="0" smtClean="0"/>
              <a:t> is a common mineral and is released in large quantities when felsic igneous rocks and granitic gneiss and schists breakdown.</a:t>
            </a:r>
          </a:p>
          <a:p>
            <a:pPr algn="just"/>
            <a:endParaRPr lang="en-US" dirty="0" smtClean="0"/>
          </a:p>
          <a:p>
            <a:pPr algn="just"/>
            <a:r>
              <a:rPr lang="en-US" dirty="0" smtClean="0"/>
              <a:t>Feldspars are more susceptible to chemical alteration and is found only when the chemical  weathering of the bedrock has not been too intense and the transportation distance to the site of deposition is short.</a:t>
            </a:r>
          </a:p>
          <a:p>
            <a:pPr algn="just"/>
            <a:endParaRPr lang="en-US" dirty="0" smtClean="0"/>
          </a:p>
          <a:p>
            <a:pPr algn="just"/>
            <a:r>
              <a:rPr lang="en-US" dirty="0" smtClean="0"/>
              <a:t>Potassium Feldspars are more common in sandstones than Calcium or Sodium Feldspar as they are chemically more stable when subjected to weathering.</a:t>
            </a:r>
            <a:endParaRPr lang="en-US" dirty="0"/>
          </a:p>
        </p:txBody>
      </p:sp>
      <p:pic>
        <p:nvPicPr>
          <p:cNvPr id="29698" name="Picture 2" descr="http://product-image.tradeindia.com/00282176/b/0/Feldspar.jpg"/>
          <p:cNvPicPr>
            <a:picLocks noChangeAspect="1" noChangeArrowheads="1"/>
          </p:cNvPicPr>
          <p:nvPr/>
        </p:nvPicPr>
        <p:blipFill>
          <a:blip r:embed="rId2" cstate="print"/>
          <a:srcRect/>
          <a:stretch>
            <a:fillRect/>
          </a:stretch>
        </p:blipFill>
        <p:spPr bwMode="auto">
          <a:xfrm>
            <a:off x="5715000" y="1600200"/>
            <a:ext cx="2957412" cy="2819400"/>
          </a:xfrm>
          <a:prstGeom prst="rect">
            <a:avLst/>
          </a:prstGeom>
          <a:noFill/>
        </p:spPr>
      </p:pic>
      <p:pic>
        <p:nvPicPr>
          <p:cNvPr id="2" name="Picture 2" descr="http://www.naris.go.kr/specIMG/5/6/58/1308558/WSHN-FO-0000315-02.jpg"/>
          <p:cNvPicPr>
            <a:picLocks noChangeAspect="1" noChangeArrowheads="1"/>
          </p:cNvPicPr>
          <p:nvPr/>
        </p:nvPicPr>
        <p:blipFill>
          <a:blip r:embed="rId3" cstate="print"/>
          <a:srcRect/>
          <a:stretch>
            <a:fillRect/>
          </a:stretch>
        </p:blipFill>
        <p:spPr bwMode="auto">
          <a:xfrm>
            <a:off x="5943600" y="4495800"/>
            <a:ext cx="2590800" cy="2136348"/>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r>
              <a:rPr lang="en-US" dirty="0" smtClean="0"/>
              <a:t>Detrital Mineral grains in sands and sandstones</a:t>
            </a:r>
            <a:endParaRPr lang="en-US" dirty="0"/>
          </a:p>
        </p:txBody>
      </p:sp>
      <p:sp>
        <p:nvSpPr>
          <p:cNvPr id="3" name="Content Placeholder 2"/>
          <p:cNvSpPr>
            <a:spLocks noGrp="1"/>
          </p:cNvSpPr>
          <p:nvPr>
            <p:ph sz="quarter" idx="1"/>
          </p:nvPr>
        </p:nvSpPr>
        <p:spPr>
          <a:xfrm>
            <a:off x="457200" y="1828801"/>
            <a:ext cx="3810000" cy="4419599"/>
          </a:xfrm>
        </p:spPr>
        <p:txBody>
          <a:bodyPr>
            <a:normAutofit fontScale="85000" lnSpcReduction="20000"/>
          </a:bodyPr>
          <a:lstStyle/>
          <a:p>
            <a:pPr algn="just"/>
            <a:r>
              <a:rPr lang="en-US" dirty="0" smtClean="0"/>
              <a:t>The two common </a:t>
            </a:r>
            <a:r>
              <a:rPr lang="en-US" b="1" u="sng" dirty="0" smtClean="0"/>
              <a:t>Mica</a:t>
            </a:r>
            <a:r>
              <a:rPr lang="en-US" dirty="0" smtClean="0"/>
              <a:t> minerals, </a:t>
            </a:r>
            <a:r>
              <a:rPr lang="en-US" b="1" u="sng" dirty="0" smtClean="0"/>
              <a:t>biotite</a:t>
            </a:r>
            <a:r>
              <a:rPr lang="en-US" dirty="0" smtClean="0"/>
              <a:t> </a:t>
            </a:r>
            <a:r>
              <a:rPr lang="en-US" dirty="0" err="1" smtClean="0"/>
              <a:t>amd</a:t>
            </a:r>
            <a:r>
              <a:rPr lang="en-US" dirty="0" smtClean="0"/>
              <a:t> </a:t>
            </a:r>
            <a:r>
              <a:rPr lang="en-US" b="1" u="sng" dirty="0" smtClean="0"/>
              <a:t>muscovite</a:t>
            </a:r>
            <a:r>
              <a:rPr lang="en-US" dirty="0" smtClean="0"/>
              <a:t> are relatively abundant in sandstones.</a:t>
            </a:r>
          </a:p>
          <a:p>
            <a:pPr algn="just"/>
            <a:endParaRPr lang="en-US" dirty="0" smtClean="0"/>
          </a:p>
          <a:p>
            <a:pPr algn="just"/>
            <a:r>
              <a:rPr lang="en-US" dirty="0" smtClean="0"/>
              <a:t>Muscovite is more resistant to weathering as compared to Biotite.</a:t>
            </a:r>
          </a:p>
          <a:p>
            <a:pPr algn="just"/>
            <a:endParaRPr lang="en-US" dirty="0" smtClean="0"/>
          </a:p>
          <a:p>
            <a:pPr algn="just"/>
            <a:r>
              <a:rPr lang="en-US" dirty="0" smtClean="0"/>
              <a:t>They are derived from intermediate igneous rocks and from </a:t>
            </a:r>
            <a:r>
              <a:rPr lang="en-US" dirty="0" err="1" smtClean="0"/>
              <a:t>schists</a:t>
            </a:r>
            <a:r>
              <a:rPr lang="en-US" dirty="0" smtClean="0"/>
              <a:t> and gneisses.</a:t>
            </a:r>
            <a:endParaRPr lang="en-US" dirty="0"/>
          </a:p>
        </p:txBody>
      </p:sp>
      <p:pic>
        <p:nvPicPr>
          <p:cNvPr id="30722" name="Picture 2" descr="http://skywalker.cochise.edu/wellerr/mineral/mica/6muscovite-peel.jpg"/>
          <p:cNvPicPr>
            <a:picLocks noChangeAspect="1" noChangeArrowheads="1"/>
          </p:cNvPicPr>
          <p:nvPr/>
        </p:nvPicPr>
        <p:blipFill>
          <a:blip r:embed="rId2" cstate="print"/>
          <a:srcRect t="4950" b="13380"/>
          <a:stretch>
            <a:fillRect/>
          </a:stretch>
        </p:blipFill>
        <p:spPr bwMode="auto">
          <a:xfrm>
            <a:off x="4648200" y="1581150"/>
            <a:ext cx="4191000" cy="2305050"/>
          </a:xfrm>
          <a:prstGeom prst="rect">
            <a:avLst/>
          </a:prstGeom>
          <a:noFill/>
        </p:spPr>
      </p:pic>
      <p:pic>
        <p:nvPicPr>
          <p:cNvPr id="28674" name="Picture 2" descr="http://crystalray.ca/images/Grabag/Biotit.jpg"/>
          <p:cNvPicPr>
            <a:picLocks noChangeAspect="1" noChangeArrowheads="1"/>
          </p:cNvPicPr>
          <p:nvPr/>
        </p:nvPicPr>
        <p:blipFill>
          <a:blip r:embed="rId3" cstate="print"/>
          <a:srcRect/>
          <a:stretch>
            <a:fillRect/>
          </a:stretch>
        </p:blipFill>
        <p:spPr bwMode="auto">
          <a:xfrm>
            <a:off x="5105400" y="4038600"/>
            <a:ext cx="3505200" cy="26289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r>
              <a:rPr lang="en-US" dirty="0" smtClean="0"/>
              <a:t>Detrital Mineral grains in sands and sandstones</a:t>
            </a:r>
            <a:endParaRPr lang="en-US" dirty="0"/>
          </a:p>
        </p:txBody>
      </p:sp>
      <p:sp>
        <p:nvSpPr>
          <p:cNvPr id="3" name="Content Placeholder 2"/>
          <p:cNvSpPr>
            <a:spLocks noGrp="1"/>
          </p:cNvSpPr>
          <p:nvPr>
            <p:ph sz="quarter" idx="1"/>
          </p:nvPr>
        </p:nvSpPr>
        <p:spPr>
          <a:xfrm>
            <a:off x="301752" y="1527048"/>
            <a:ext cx="4727448" cy="4572000"/>
          </a:xfrm>
        </p:spPr>
        <p:txBody>
          <a:bodyPr>
            <a:normAutofit fontScale="92500" lnSpcReduction="20000"/>
          </a:bodyPr>
          <a:lstStyle/>
          <a:p>
            <a:pPr algn="just"/>
            <a:r>
              <a:rPr lang="en-US" b="1" dirty="0" smtClean="0"/>
              <a:t>Heavy minerals</a:t>
            </a:r>
            <a:r>
              <a:rPr lang="en-US" dirty="0" smtClean="0"/>
              <a:t>: The common minerals in sands have densities of around 2.6 to 2.7 g/cm</a:t>
            </a:r>
            <a:r>
              <a:rPr lang="en-US" baseline="30000" dirty="0" smtClean="0"/>
              <a:t>3.</a:t>
            </a:r>
          </a:p>
          <a:p>
            <a:pPr algn="just"/>
            <a:endParaRPr lang="en-US" baseline="30000" dirty="0" smtClean="0"/>
          </a:p>
          <a:p>
            <a:pPr algn="just"/>
            <a:r>
              <a:rPr lang="en-US" dirty="0" smtClean="0"/>
              <a:t>Most sandstones contain a small proportion, commonly less than 1% of minerals that have a greater density.</a:t>
            </a:r>
          </a:p>
          <a:p>
            <a:pPr algn="just"/>
            <a:endParaRPr lang="en-US" dirty="0" smtClean="0"/>
          </a:p>
          <a:p>
            <a:pPr algn="just"/>
            <a:r>
              <a:rPr lang="en-US" dirty="0" smtClean="0"/>
              <a:t>Common heavy minerals include zircon, tourmaline, </a:t>
            </a:r>
            <a:r>
              <a:rPr lang="en-US" dirty="0" err="1" smtClean="0"/>
              <a:t>rutile</a:t>
            </a:r>
            <a:r>
              <a:rPr lang="en-US" dirty="0" smtClean="0"/>
              <a:t>, apatite, garnet  etc.</a:t>
            </a:r>
            <a:endParaRPr lang="en-US" dirty="0"/>
          </a:p>
        </p:txBody>
      </p:sp>
      <p:pic>
        <p:nvPicPr>
          <p:cNvPr id="27650" name="Picture 2" descr="http://www.bookofgems.com/wp-content/uploads/wpsc/product_images/black_tourmaline-2.JPG"/>
          <p:cNvPicPr>
            <a:picLocks noChangeAspect="1" noChangeArrowheads="1"/>
          </p:cNvPicPr>
          <p:nvPr/>
        </p:nvPicPr>
        <p:blipFill>
          <a:blip r:embed="rId2" cstate="print"/>
          <a:srcRect l="8887" r="8169"/>
          <a:stretch>
            <a:fillRect/>
          </a:stretch>
        </p:blipFill>
        <p:spPr bwMode="auto">
          <a:xfrm>
            <a:off x="5895975" y="3943350"/>
            <a:ext cx="2133600" cy="2053713"/>
          </a:xfrm>
          <a:prstGeom prst="rect">
            <a:avLst/>
          </a:prstGeom>
          <a:noFill/>
        </p:spPr>
      </p:pic>
      <p:pic>
        <p:nvPicPr>
          <p:cNvPr id="27652" name="Picture 4" descr="http://www.chineseastrologer.org/images/enlarged/_gems_garnet.jpg"/>
          <p:cNvPicPr>
            <a:picLocks noChangeAspect="1" noChangeArrowheads="1"/>
          </p:cNvPicPr>
          <p:nvPr/>
        </p:nvPicPr>
        <p:blipFill>
          <a:blip r:embed="rId3" cstate="print"/>
          <a:srcRect/>
          <a:stretch>
            <a:fillRect/>
          </a:stretch>
        </p:blipFill>
        <p:spPr bwMode="auto">
          <a:xfrm>
            <a:off x="7010400" y="1828800"/>
            <a:ext cx="1676399" cy="1676400"/>
          </a:xfrm>
          <a:prstGeom prst="rect">
            <a:avLst/>
          </a:prstGeom>
          <a:noFill/>
        </p:spPr>
      </p:pic>
      <p:pic>
        <p:nvPicPr>
          <p:cNvPr id="27654" name="Picture 6" descr="http://www.bookofgems.com/wp-content/uploads/wpsc/product_images/Zircon_rl.jpg"/>
          <p:cNvPicPr>
            <a:picLocks noChangeAspect="1" noChangeArrowheads="1"/>
          </p:cNvPicPr>
          <p:nvPr/>
        </p:nvPicPr>
        <p:blipFill>
          <a:blip r:embed="rId4" cstate="print"/>
          <a:srcRect l="12000" t="9169" r="12000" b="6017"/>
          <a:stretch>
            <a:fillRect/>
          </a:stretch>
        </p:blipFill>
        <p:spPr bwMode="auto">
          <a:xfrm>
            <a:off x="5181600" y="1828800"/>
            <a:ext cx="1721708" cy="1676400"/>
          </a:xfrm>
          <a:prstGeom prst="rect">
            <a:avLst/>
          </a:prstGeom>
          <a:noFill/>
        </p:spPr>
      </p:pic>
      <p:sp>
        <p:nvSpPr>
          <p:cNvPr id="7" name="Rectangle 6"/>
          <p:cNvSpPr/>
          <p:nvPr/>
        </p:nvSpPr>
        <p:spPr>
          <a:xfrm>
            <a:off x="6400800" y="5943600"/>
            <a:ext cx="1382110" cy="369332"/>
          </a:xfrm>
          <a:prstGeom prst="rect">
            <a:avLst/>
          </a:prstGeom>
        </p:spPr>
        <p:txBody>
          <a:bodyPr wrap="none">
            <a:spAutoFit/>
          </a:bodyPr>
          <a:lstStyle/>
          <a:p>
            <a:r>
              <a:rPr lang="en-US" dirty="0" smtClean="0"/>
              <a:t>Tourmaline</a:t>
            </a:r>
            <a:endParaRPr lang="en-US" dirty="0"/>
          </a:p>
        </p:txBody>
      </p:sp>
      <p:sp>
        <p:nvSpPr>
          <p:cNvPr id="8" name="Rectangle 7"/>
          <p:cNvSpPr/>
          <p:nvPr/>
        </p:nvSpPr>
        <p:spPr>
          <a:xfrm>
            <a:off x="7391400" y="3429000"/>
            <a:ext cx="891591" cy="369332"/>
          </a:xfrm>
          <a:prstGeom prst="rect">
            <a:avLst/>
          </a:prstGeom>
        </p:spPr>
        <p:txBody>
          <a:bodyPr wrap="none">
            <a:spAutoFit/>
          </a:bodyPr>
          <a:lstStyle/>
          <a:p>
            <a:r>
              <a:rPr lang="en-US" dirty="0" smtClean="0"/>
              <a:t>Garnet</a:t>
            </a:r>
            <a:endParaRPr lang="en-US" dirty="0"/>
          </a:p>
        </p:txBody>
      </p:sp>
      <p:sp>
        <p:nvSpPr>
          <p:cNvPr id="9" name="Rectangle 8"/>
          <p:cNvSpPr/>
          <p:nvPr/>
        </p:nvSpPr>
        <p:spPr>
          <a:xfrm>
            <a:off x="5638800" y="3429000"/>
            <a:ext cx="851515" cy="369332"/>
          </a:xfrm>
          <a:prstGeom prst="rect">
            <a:avLst/>
          </a:prstGeom>
        </p:spPr>
        <p:txBody>
          <a:bodyPr wrap="none">
            <a:spAutoFit/>
          </a:bodyPr>
          <a:lstStyle/>
          <a:p>
            <a:r>
              <a:rPr lang="en-US" dirty="0" smtClean="0"/>
              <a:t>Zircon</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r>
              <a:rPr lang="en-US" dirty="0" smtClean="0"/>
              <a:t>Detrital Mineral grains in sands and sandstones</a:t>
            </a:r>
            <a:endParaRPr lang="en-US" dirty="0"/>
          </a:p>
        </p:txBody>
      </p:sp>
      <p:sp>
        <p:nvSpPr>
          <p:cNvPr id="3" name="Content Placeholder 2"/>
          <p:cNvSpPr>
            <a:spLocks noGrp="1"/>
          </p:cNvSpPr>
          <p:nvPr>
            <p:ph sz="quarter" idx="1"/>
          </p:nvPr>
        </p:nvSpPr>
        <p:spPr>
          <a:xfrm>
            <a:off x="301752" y="1527048"/>
            <a:ext cx="5032248" cy="4572000"/>
          </a:xfrm>
        </p:spPr>
        <p:txBody>
          <a:bodyPr>
            <a:normAutofit fontScale="77500" lnSpcReduction="20000"/>
          </a:bodyPr>
          <a:lstStyle/>
          <a:p>
            <a:pPr algn="just"/>
            <a:r>
              <a:rPr lang="en-US" b="1" dirty="0" smtClean="0"/>
              <a:t>Miscellaneous minerals</a:t>
            </a:r>
            <a:r>
              <a:rPr lang="en-US" dirty="0" smtClean="0"/>
              <a:t>: Other minerals rarely occur in large quantities in sandstones.</a:t>
            </a:r>
          </a:p>
          <a:p>
            <a:pPr algn="just"/>
            <a:endParaRPr lang="en-US" dirty="0" smtClean="0"/>
          </a:p>
          <a:p>
            <a:pPr algn="just"/>
            <a:r>
              <a:rPr lang="en-US" dirty="0" smtClean="0"/>
              <a:t>Most of the common silicate minerals in silicate rocks such as pyroxenes, amphiboles and </a:t>
            </a:r>
            <a:r>
              <a:rPr lang="en-US" dirty="0" err="1" smtClean="0"/>
              <a:t>olivines</a:t>
            </a:r>
            <a:r>
              <a:rPr lang="en-US" dirty="0" smtClean="0"/>
              <a:t> are easily broken down by chemical weathering.</a:t>
            </a:r>
          </a:p>
          <a:p>
            <a:pPr algn="just"/>
            <a:endParaRPr lang="en-US" dirty="0" smtClean="0"/>
          </a:p>
          <a:p>
            <a:pPr algn="just"/>
            <a:r>
              <a:rPr lang="en-US" dirty="0" smtClean="0"/>
              <a:t>Oxides of iron are fairly abundant in sandstones.</a:t>
            </a:r>
          </a:p>
          <a:p>
            <a:pPr algn="just"/>
            <a:endParaRPr lang="en-US" dirty="0" smtClean="0"/>
          </a:p>
          <a:p>
            <a:pPr algn="just"/>
            <a:r>
              <a:rPr lang="en-US" dirty="0" smtClean="0"/>
              <a:t>Local concentration of a particular mineral may occur when there is a near by source.</a:t>
            </a:r>
            <a:endParaRPr lang="en-US" dirty="0"/>
          </a:p>
        </p:txBody>
      </p:sp>
      <p:pic>
        <p:nvPicPr>
          <p:cNvPr id="26626" name="Picture 2" descr="http://lindal-in-furness.co.uk/Geology/IMG_6439.JPG"/>
          <p:cNvPicPr>
            <a:picLocks noChangeAspect="1" noChangeArrowheads="1"/>
          </p:cNvPicPr>
          <p:nvPr/>
        </p:nvPicPr>
        <p:blipFill>
          <a:blip r:embed="rId2" cstate="print"/>
          <a:srcRect/>
          <a:stretch>
            <a:fillRect/>
          </a:stretch>
        </p:blipFill>
        <p:spPr bwMode="auto">
          <a:xfrm>
            <a:off x="5753100" y="1524000"/>
            <a:ext cx="2844800" cy="2133600"/>
          </a:xfrm>
          <a:prstGeom prst="rect">
            <a:avLst/>
          </a:prstGeom>
          <a:noFill/>
        </p:spPr>
      </p:pic>
      <p:pic>
        <p:nvPicPr>
          <p:cNvPr id="26628" name="Picture 4" descr="http://crystal-cure.com/pics/lodestone.jpg"/>
          <p:cNvPicPr>
            <a:picLocks noChangeAspect="1" noChangeArrowheads="1"/>
          </p:cNvPicPr>
          <p:nvPr/>
        </p:nvPicPr>
        <p:blipFill>
          <a:blip r:embed="rId3" cstate="print"/>
          <a:srcRect t="16000" b="9333"/>
          <a:stretch>
            <a:fillRect/>
          </a:stretch>
        </p:blipFill>
        <p:spPr bwMode="auto">
          <a:xfrm>
            <a:off x="5791200" y="3962400"/>
            <a:ext cx="2857500" cy="21336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Other components of sands and sandstone</a:t>
            </a:r>
            <a:endParaRPr lang="en-US" dirty="0"/>
          </a:p>
        </p:txBody>
      </p:sp>
      <p:sp>
        <p:nvSpPr>
          <p:cNvPr id="3" name="Content Placeholder 2"/>
          <p:cNvSpPr>
            <a:spLocks noGrp="1"/>
          </p:cNvSpPr>
          <p:nvPr>
            <p:ph sz="quarter" idx="1"/>
          </p:nvPr>
        </p:nvSpPr>
        <p:spPr/>
        <p:txBody>
          <a:bodyPr/>
          <a:lstStyle/>
          <a:p>
            <a:pPr algn="just"/>
            <a:r>
              <a:rPr lang="en-US" b="1" dirty="0" err="1" smtClean="0"/>
              <a:t>Lithic</a:t>
            </a:r>
            <a:r>
              <a:rPr lang="en-US" b="1" dirty="0" smtClean="0"/>
              <a:t> Fragments</a:t>
            </a:r>
            <a:r>
              <a:rPr lang="en-US" dirty="0" smtClean="0"/>
              <a:t>: Breakdown of pre-existing, fine to medium grained igneous, metamorphic and sedimentary rocks result in sand-sized fragments.</a:t>
            </a:r>
          </a:p>
          <a:p>
            <a:pPr algn="just">
              <a:buNone/>
            </a:pPr>
            <a:r>
              <a:rPr lang="en-US" dirty="0" smtClean="0"/>
              <a:t> </a:t>
            </a:r>
          </a:p>
          <a:p>
            <a:pPr algn="just"/>
            <a:r>
              <a:rPr lang="en-US" dirty="0" smtClean="0"/>
              <a:t>Determination of these fragments of rock usually requires </a:t>
            </a:r>
            <a:r>
              <a:rPr lang="en-US" dirty="0" err="1" smtClean="0"/>
              <a:t>petrographic</a:t>
            </a:r>
            <a:r>
              <a:rPr lang="en-US" dirty="0" smtClean="0"/>
              <a:t> analysis by thin-section examination to identify the </a:t>
            </a:r>
            <a:r>
              <a:rPr lang="en-US" dirty="0" err="1" smtClean="0"/>
              <a:t>minerology</a:t>
            </a:r>
            <a:r>
              <a:rPr lang="en-US" dirty="0" smtClean="0"/>
              <a:t> and fabric.</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dirty="0" smtClean="0"/>
              <a:t>Other components of sands and sandstone</a:t>
            </a:r>
            <a:endParaRPr lang="en-US" dirty="0"/>
          </a:p>
        </p:txBody>
      </p:sp>
      <p:sp>
        <p:nvSpPr>
          <p:cNvPr id="3" name="Content Placeholder 2"/>
          <p:cNvSpPr>
            <a:spLocks noGrp="1"/>
          </p:cNvSpPr>
          <p:nvPr>
            <p:ph sz="quarter" idx="1"/>
          </p:nvPr>
        </p:nvSpPr>
        <p:spPr>
          <a:xfrm>
            <a:off x="301752" y="1527048"/>
            <a:ext cx="5337048" cy="4797552"/>
          </a:xfrm>
        </p:spPr>
        <p:txBody>
          <a:bodyPr>
            <a:normAutofit fontScale="92500" lnSpcReduction="20000"/>
          </a:bodyPr>
          <a:lstStyle/>
          <a:p>
            <a:pPr algn="just"/>
            <a:r>
              <a:rPr lang="en-US" b="1" dirty="0" smtClean="0"/>
              <a:t>Biogenic particles</a:t>
            </a:r>
            <a:r>
              <a:rPr lang="en-US" dirty="0" smtClean="0"/>
              <a:t>: Small pieces of calcium carbonate found in sandstone are commonly broken shells of </a:t>
            </a:r>
            <a:r>
              <a:rPr lang="en-US" dirty="0" err="1" smtClean="0"/>
              <a:t>molluscs</a:t>
            </a:r>
            <a:r>
              <a:rPr lang="en-US" dirty="0" smtClean="0"/>
              <a:t> and other organisms that have calcareous hard parts.</a:t>
            </a:r>
          </a:p>
          <a:p>
            <a:pPr algn="just"/>
            <a:endParaRPr lang="en-US" dirty="0" smtClean="0"/>
          </a:p>
          <a:p>
            <a:pPr algn="just"/>
            <a:r>
              <a:rPr lang="en-US" dirty="0" smtClean="0"/>
              <a:t>These biogenic fragment are common in sandstone deposited in shallow marine environment.</a:t>
            </a:r>
          </a:p>
          <a:p>
            <a:pPr algn="just"/>
            <a:endParaRPr lang="en-US" dirty="0" smtClean="0"/>
          </a:p>
          <a:p>
            <a:pPr algn="just"/>
            <a:r>
              <a:rPr lang="en-US" dirty="0" smtClean="0"/>
              <a:t>If these calcareous fragments are more than 50 percent then the rock would be called as limestone.</a:t>
            </a:r>
            <a:endParaRPr lang="en-US" dirty="0"/>
          </a:p>
        </p:txBody>
      </p:sp>
      <p:pic>
        <p:nvPicPr>
          <p:cNvPr id="24578" name="Picture 2" descr="http://diaryofasmartchick.com/wp-content/uploads/2011/08/Pictures-Of-Sea-Shells.jpg"/>
          <p:cNvPicPr>
            <a:picLocks noChangeAspect="1" noChangeArrowheads="1"/>
          </p:cNvPicPr>
          <p:nvPr/>
        </p:nvPicPr>
        <p:blipFill>
          <a:blip r:embed="rId2" cstate="print"/>
          <a:srcRect/>
          <a:stretch>
            <a:fillRect/>
          </a:stretch>
        </p:blipFill>
        <p:spPr bwMode="auto">
          <a:xfrm>
            <a:off x="5734050" y="1581150"/>
            <a:ext cx="3149600" cy="2362200"/>
          </a:xfrm>
          <a:prstGeom prst="rect">
            <a:avLst/>
          </a:prstGeom>
          <a:noFill/>
        </p:spPr>
      </p:pic>
      <p:pic>
        <p:nvPicPr>
          <p:cNvPr id="24580" name="Picture 4" descr="http://hatterasblog.surforsound.com/wp-content/uploads/2008/12/dscn7178.jpg"/>
          <p:cNvPicPr>
            <a:picLocks noChangeAspect="1" noChangeArrowheads="1"/>
          </p:cNvPicPr>
          <p:nvPr/>
        </p:nvPicPr>
        <p:blipFill>
          <a:blip r:embed="rId3" cstate="print"/>
          <a:srcRect/>
          <a:stretch>
            <a:fillRect/>
          </a:stretch>
        </p:blipFill>
        <p:spPr bwMode="auto">
          <a:xfrm>
            <a:off x="5686424" y="4114799"/>
            <a:ext cx="3228975" cy="2421731"/>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dirty="0" smtClean="0"/>
              <a:t>Other components of sands and sandstone</a:t>
            </a:r>
            <a:endParaRPr lang="en-US" dirty="0"/>
          </a:p>
        </p:txBody>
      </p:sp>
      <p:sp>
        <p:nvSpPr>
          <p:cNvPr id="3" name="Content Placeholder 2"/>
          <p:cNvSpPr>
            <a:spLocks noGrp="1"/>
          </p:cNvSpPr>
          <p:nvPr>
            <p:ph sz="quarter" idx="1"/>
          </p:nvPr>
        </p:nvSpPr>
        <p:spPr>
          <a:xfrm>
            <a:off x="301752" y="1527048"/>
            <a:ext cx="4956048" cy="4572000"/>
          </a:xfrm>
        </p:spPr>
        <p:txBody>
          <a:bodyPr/>
          <a:lstStyle/>
          <a:p>
            <a:pPr algn="just"/>
            <a:r>
              <a:rPr lang="en-US" dirty="0" err="1" smtClean="0"/>
              <a:t>Authigenic</a:t>
            </a:r>
            <a:r>
              <a:rPr lang="en-US" dirty="0" smtClean="0"/>
              <a:t> minerals: Minerals that grow as crystals in the depositional environment are called </a:t>
            </a:r>
            <a:r>
              <a:rPr lang="en-US" b="1" u="sng" dirty="0" err="1" smtClean="0"/>
              <a:t>authigenic</a:t>
            </a:r>
            <a:r>
              <a:rPr lang="en-US" b="1" u="sng" dirty="0" smtClean="0"/>
              <a:t> minerals</a:t>
            </a:r>
            <a:r>
              <a:rPr lang="en-US" dirty="0" smtClean="0"/>
              <a:t>.</a:t>
            </a:r>
          </a:p>
          <a:p>
            <a:pPr algn="just"/>
            <a:endParaRPr lang="en-US" dirty="0" smtClean="0"/>
          </a:p>
          <a:p>
            <a:pPr algn="just"/>
            <a:r>
              <a:rPr lang="en-US" dirty="0" err="1" smtClean="0"/>
              <a:t>Glauconite</a:t>
            </a:r>
            <a:r>
              <a:rPr lang="en-US" dirty="0" smtClean="0"/>
              <a:t> and many carbonate minerals form in this way.</a:t>
            </a:r>
            <a:endParaRPr lang="en-US" dirty="0"/>
          </a:p>
        </p:txBody>
      </p:sp>
      <p:pic>
        <p:nvPicPr>
          <p:cNvPr id="36866" name="Picture 2" descr="http://geology.com/minerals/photos/glauconite-sandstone-474.jpg"/>
          <p:cNvPicPr>
            <a:picLocks noChangeAspect="1" noChangeArrowheads="1"/>
          </p:cNvPicPr>
          <p:nvPr/>
        </p:nvPicPr>
        <p:blipFill>
          <a:blip r:embed="rId2" cstate="print"/>
          <a:srcRect l="5714" t="13333" r="4286" b="8571"/>
          <a:stretch>
            <a:fillRect/>
          </a:stretch>
        </p:blipFill>
        <p:spPr bwMode="auto">
          <a:xfrm>
            <a:off x="5410200" y="1600200"/>
            <a:ext cx="3124200" cy="2033210"/>
          </a:xfrm>
          <a:prstGeom prst="rect">
            <a:avLst/>
          </a:prstGeom>
          <a:noFill/>
        </p:spPr>
      </p:pic>
      <p:pic>
        <p:nvPicPr>
          <p:cNvPr id="36868" name="Picture 4" descr="http://oedg.niu.edu/GVFT/Goblin_Valley_State_Park/images/glauconite.jpg"/>
          <p:cNvPicPr>
            <a:picLocks noChangeAspect="1" noChangeArrowheads="1"/>
          </p:cNvPicPr>
          <p:nvPr/>
        </p:nvPicPr>
        <p:blipFill>
          <a:blip r:embed="rId3" cstate="print"/>
          <a:srcRect/>
          <a:stretch>
            <a:fillRect/>
          </a:stretch>
        </p:blipFill>
        <p:spPr bwMode="auto">
          <a:xfrm>
            <a:off x="5715000" y="3810000"/>
            <a:ext cx="2743200" cy="2493818"/>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Clastic</a:t>
            </a:r>
            <a:r>
              <a:rPr lang="en-US" dirty="0" smtClean="0"/>
              <a:t> Sediments and  Sedimentary Rocks</a:t>
            </a:r>
            <a:endParaRPr lang="en-US" dirty="0"/>
          </a:p>
        </p:txBody>
      </p:sp>
      <p:sp>
        <p:nvSpPr>
          <p:cNvPr id="3" name="Content Placeholder 2"/>
          <p:cNvSpPr>
            <a:spLocks noGrp="1"/>
          </p:cNvSpPr>
          <p:nvPr>
            <p:ph sz="quarter" idx="1"/>
          </p:nvPr>
        </p:nvSpPr>
        <p:spPr>
          <a:xfrm>
            <a:off x="457200" y="1600200"/>
            <a:ext cx="8229600" cy="4572000"/>
          </a:xfrm>
        </p:spPr>
        <p:txBody>
          <a:bodyPr>
            <a:normAutofit fontScale="92500" lnSpcReduction="20000"/>
          </a:bodyPr>
          <a:lstStyle/>
          <a:p>
            <a:pPr algn="just">
              <a:buNone/>
            </a:pPr>
            <a:endParaRPr lang="en-US" sz="1900" dirty="0"/>
          </a:p>
          <a:p>
            <a:pPr algn="just"/>
            <a:r>
              <a:rPr lang="en-US" sz="1900" dirty="0" smtClean="0"/>
              <a:t>Clastic sediments are loose materials, however when these sediments under go lithification (</a:t>
            </a:r>
            <a:r>
              <a:rPr lang="en-US" sz="1900" dirty="0" err="1" smtClean="0"/>
              <a:t>diagenesis</a:t>
            </a:r>
            <a:r>
              <a:rPr lang="en-US" sz="1900" dirty="0" smtClean="0"/>
              <a:t>), they form sedimentary rocks. </a:t>
            </a:r>
          </a:p>
          <a:p>
            <a:pPr algn="just"/>
            <a:endParaRPr lang="en-US" sz="1900" dirty="0" smtClean="0"/>
          </a:p>
          <a:p>
            <a:pPr algn="just"/>
            <a:r>
              <a:rPr lang="en-US" sz="1900" dirty="0" smtClean="0"/>
              <a:t>Clastic sedimentary rocks are also known as </a:t>
            </a:r>
            <a:r>
              <a:rPr lang="en-US" sz="1900" b="1" dirty="0" err="1" smtClean="0"/>
              <a:t>Detrital</a:t>
            </a:r>
            <a:r>
              <a:rPr lang="en-US" sz="1900" dirty="0" smtClean="0"/>
              <a:t> or </a:t>
            </a:r>
            <a:r>
              <a:rPr lang="en-US" sz="1900" b="1" dirty="0" smtClean="0"/>
              <a:t>Mechanical sedimentary rocks</a:t>
            </a:r>
            <a:r>
              <a:rPr lang="en-US" sz="1900" dirty="0" smtClean="0"/>
              <a:t>.</a:t>
            </a:r>
          </a:p>
          <a:p>
            <a:pPr algn="just"/>
            <a:endParaRPr lang="en-US" sz="1900" dirty="0" smtClean="0"/>
          </a:p>
          <a:p>
            <a:pPr algn="just"/>
            <a:r>
              <a:rPr lang="en-US" sz="1900" dirty="0" smtClean="0"/>
              <a:t>Mud, silt and sand are all loose sediments. The addition of stone to these words (mudstone, siltstone and sandstone), indicates that these sediments are </a:t>
            </a:r>
            <a:r>
              <a:rPr lang="en-US" sz="1900" dirty="0" err="1" smtClean="0"/>
              <a:t>lithified</a:t>
            </a:r>
            <a:r>
              <a:rPr lang="en-US" sz="1900" dirty="0" smtClean="0"/>
              <a:t> and are sedimentary rocks.</a:t>
            </a:r>
          </a:p>
          <a:p>
            <a:pPr algn="just"/>
            <a:endParaRPr lang="en-US" sz="1900" dirty="0" smtClean="0"/>
          </a:p>
          <a:p>
            <a:pPr algn="just"/>
            <a:r>
              <a:rPr lang="en-US" sz="1900" dirty="0" smtClean="0"/>
              <a:t>A three fold classification based on the grain size is used as the starting point for classifying </a:t>
            </a:r>
            <a:r>
              <a:rPr lang="en-US" sz="1900" dirty="0" err="1" smtClean="0"/>
              <a:t>detrital</a:t>
            </a:r>
            <a:r>
              <a:rPr lang="en-US" sz="1900" dirty="0" smtClean="0"/>
              <a:t> sediments and sedimentary rocks. They include</a:t>
            </a:r>
          </a:p>
          <a:p>
            <a:pPr algn="just">
              <a:buNone/>
            </a:pPr>
            <a:endParaRPr lang="en-US" sz="1900" dirty="0" smtClean="0"/>
          </a:p>
          <a:p>
            <a:pPr lvl="1" algn="just"/>
            <a:r>
              <a:rPr lang="en-US" sz="1900" dirty="0" smtClean="0"/>
              <a:t>Gravel and Conglomerate : Size greater than 2mm</a:t>
            </a:r>
          </a:p>
          <a:p>
            <a:pPr lvl="1" algn="just"/>
            <a:r>
              <a:rPr lang="en-US" sz="1900" dirty="0" smtClean="0"/>
              <a:t>Sand and Sandstone: 2mm to 1/16 mm</a:t>
            </a:r>
          </a:p>
          <a:p>
            <a:pPr lvl="1" algn="just"/>
            <a:r>
              <a:rPr lang="en-US" sz="1900" dirty="0" smtClean="0"/>
              <a:t>Mud and Mudstone: Less than 1/16 mm </a:t>
            </a:r>
          </a:p>
          <a:p>
            <a:pPr algn="just"/>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dirty="0" smtClean="0"/>
              <a:t>Other components of sands and sandstone</a:t>
            </a:r>
            <a:endParaRPr lang="en-US" dirty="0"/>
          </a:p>
        </p:txBody>
      </p:sp>
      <p:sp>
        <p:nvSpPr>
          <p:cNvPr id="3" name="Content Placeholder 2"/>
          <p:cNvSpPr>
            <a:spLocks noGrp="1"/>
          </p:cNvSpPr>
          <p:nvPr>
            <p:ph sz="quarter" idx="1"/>
          </p:nvPr>
        </p:nvSpPr>
        <p:spPr>
          <a:xfrm>
            <a:off x="457200" y="1874837"/>
            <a:ext cx="8229600" cy="4525963"/>
          </a:xfrm>
        </p:spPr>
        <p:txBody>
          <a:bodyPr>
            <a:normAutofit lnSpcReduction="10000"/>
          </a:bodyPr>
          <a:lstStyle/>
          <a:p>
            <a:pPr algn="just"/>
            <a:r>
              <a:rPr lang="en-US" b="1" dirty="0" smtClean="0"/>
              <a:t>Matrix</a:t>
            </a:r>
            <a:r>
              <a:rPr lang="en-US" dirty="0" smtClean="0"/>
              <a:t>: Fine grained mineral occurring between the sand grains is referred to as matrix.</a:t>
            </a:r>
          </a:p>
          <a:p>
            <a:pPr algn="just"/>
            <a:endParaRPr lang="en-US" dirty="0" smtClean="0"/>
          </a:p>
          <a:p>
            <a:pPr algn="just"/>
            <a:r>
              <a:rPr lang="en-US" dirty="0" smtClean="0"/>
              <a:t>In sands and sandstone the matrix is typically silt and clay sized material and it may wholly or partly fill the space between the grains.</a:t>
            </a:r>
          </a:p>
          <a:p>
            <a:pPr algn="just"/>
            <a:endParaRPr lang="en-US" dirty="0" smtClean="0"/>
          </a:p>
          <a:p>
            <a:pPr algn="just"/>
            <a:r>
              <a:rPr lang="en-US" dirty="0" smtClean="0"/>
              <a:t>Matrix is the material deposited along with the grains whereas cement is chemically precipitated after deposition.</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Sandstone Classification</a:t>
            </a:r>
            <a:endParaRPr lang="en-US" dirty="0"/>
          </a:p>
        </p:txBody>
      </p:sp>
      <p:sp>
        <p:nvSpPr>
          <p:cNvPr id="3" name="Content Placeholder 2"/>
          <p:cNvSpPr>
            <a:spLocks noGrp="1"/>
          </p:cNvSpPr>
          <p:nvPr>
            <p:ph sz="quarter" idx="1"/>
          </p:nvPr>
        </p:nvSpPr>
        <p:spPr/>
        <p:txBody>
          <a:bodyPr>
            <a:normAutofit fontScale="92500" lnSpcReduction="10000"/>
          </a:bodyPr>
          <a:lstStyle/>
          <a:p>
            <a:pPr algn="just"/>
            <a:r>
              <a:rPr lang="en-US" dirty="0" smtClean="0"/>
              <a:t>Full description of a sandstone  requires information about the type of grain presents.</a:t>
            </a:r>
          </a:p>
          <a:p>
            <a:pPr algn="just"/>
            <a:endParaRPr lang="en-US" dirty="0" smtClean="0"/>
          </a:p>
          <a:p>
            <a:pPr algn="just"/>
            <a:r>
              <a:rPr lang="en-US" dirty="0" smtClean="0"/>
              <a:t>Sandstone containing mica may be called as </a:t>
            </a:r>
            <a:r>
              <a:rPr lang="en-US" b="1" dirty="0" err="1" smtClean="0"/>
              <a:t>micaceous</a:t>
            </a:r>
            <a:r>
              <a:rPr lang="en-US" b="1" dirty="0" smtClean="0"/>
              <a:t> sandstone.</a:t>
            </a:r>
          </a:p>
          <a:p>
            <a:pPr algn="just"/>
            <a:endParaRPr lang="en-US" b="1" dirty="0" smtClean="0"/>
          </a:p>
          <a:p>
            <a:pPr algn="just"/>
            <a:r>
              <a:rPr lang="en-US" dirty="0" smtClean="0"/>
              <a:t>Sandstone  containing calcium carbonate may be called as </a:t>
            </a:r>
            <a:r>
              <a:rPr lang="en-US" b="1" dirty="0" smtClean="0"/>
              <a:t>calcareous sandstone</a:t>
            </a:r>
            <a:r>
              <a:rPr lang="en-US" dirty="0" smtClean="0"/>
              <a:t>.</a:t>
            </a:r>
          </a:p>
          <a:p>
            <a:pPr algn="just"/>
            <a:endParaRPr lang="en-US" dirty="0" smtClean="0"/>
          </a:p>
          <a:p>
            <a:pPr algn="just"/>
            <a:r>
              <a:rPr lang="en-US" dirty="0" smtClean="0"/>
              <a:t>For a formal classification of sandstone the </a:t>
            </a:r>
            <a:r>
              <a:rPr lang="en-US" b="1" dirty="0" err="1" smtClean="0"/>
              <a:t>Pettijohn</a:t>
            </a:r>
            <a:r>
              <a:rPr lang="en-US" b="1" dirty="0" smtClean="0"/>
              <a:t> sandstone classification </a:t>
            </a:r>
            <a:r>
              <a:rPr lang="en-US" dirty="0" smtClean="0"/>
              <a:t>is used.</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Pettijohn</a:t>
            </a:r>
            <a:r>
              <a:rPr lang="en-US" dirty="0" smtClean="0"/>
              <a:t> Sandstone Classification</a:t>
            </a:r>
            <a:endParaRPr lang="en-US" dirty="0"/>
          </a:p>
        </p:txBody>
      </p:sp>
      <p:grpSp>
        <p:nvGrpSpPr>
          <p:cNvPr id="6" name="Group 5"/>
          <p:cNvGrpSpPr/>
          <p:nvPr/>
        </p:nvGrpSpPr>
        <p:grpSpPr>
          <a:xfrm>
            <a:off x="1028700" y="2028825"/>
            <a:ext cx="7068065" cy="3962400"/>
            <a:chOff x="1219200" y="1905000"/>
            <a:chExt cx="7068065" cy="3962400"/>
          </a:xfrm>
        </p:grpSpPr>
        <p:pic>
          <p:nvPicPr>
            <p:cNvPr id="1026" name="Picture 2" descr="http://www.glossary.oilfield.slb.com/files/OGL98101.gif"/>
            <p:cNvPicPr>
              <a:picLocks noChangeAspect="1" noChangeArrowheads="1"/>
            </p:cNvPicPr>
            <p:nvPr/>
          </p:nvPicPr>
          <p:blipFill>
            <a:blip r:embed="rId2" cstate="print"/>
            <a:srcRect t="54515"/>
            <a:stretch>
              <a:fillRect/>
            </a:stretch>
          </p:blipFill>
          <p:spPr bwMode="auto">
            <a:xfrm>
              <a:off x="1219200" y="1905000"/>
              <a:ext cx="7068065" cy="3962400"/>
            </a:xfrm>
            <a:prstGeom prst="rect">
              <a:avLst/>
            </a:prstGeom>
            <a:noFill/>
          </p:spPr>
        </p:pic>
        <p:sp>
          <p:nvSpPr>
            <p:cNvPr id="5" name="Rectangle 4"/>
            <p:cNvSpPr/>
            <p:nvPr/>
          </p:nvSpPr>
          <p:spPr>
            <a:xfrm>
              <a:off x="4114800" y="1905000"/>
              <a:ext cx="838200" cy="1828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Pettijohn</a:t>
            </a:r>
            <a:r>
              <a:rPr lang="en-US" dirty="0" smtClean="0"/>
              <a:t> Sandstone Classification</a:t>
            </a:r>
            <a:endParaRPr lang="en-US" dirty="0"/>
          </a:p>
        </p:txBody>
      </p:sp>
      <p:sp>
        <p:nvSpPr>
          <p:cNvPr id="3" name="Content Placeholder 2"/>
          <p:cNvSpPr>
            <a:spLocks noGrp="1"/>
          </p:cNvSpPr>
          <p:nvPr>
            <p:ph sz="quarter" idx="1"/>
          </p:nvPr>
        </p:nvSpPr>
        <p:spPr>
          <a:xfrm>
            <a:off x="457200" y="1600200"/>
            <a:ext cx="8229600" cy="5105400"/>
          </a:xfrm>
        </p:spPr>
        <p:txBody>
          <a:bodyPr>
            <a:normAutofit fontScale="70000" lnSpcReduction="20000"/>
          </a:bodyPr>
          <a:lstStyle/>
          <a:p>
            <a:pPr algn="just"/>
            <a:r>
              <a:rPr lang="en-US" dirty="0" smtClean="0"/>
              <a:t>Sandstone having less than 20 percent matrix is known as </a:t>
            </a:r>
            <a:r>
              <a:rPr lang="en-US" b="1" dirty="0" err="1" smtClean="0"/>
              <a:t>arenite</a:t>
            </a:r>
            <a:r>
              <a:rPr lang="en-US" dirty="0" smtClean="0"/>
              <a:t>.</a:t>
            </a:r>
          </a:p>
          <a:p>
            <a:pPr algn="just"/>
            <a:endParaRPr lang="en-US" dirty="0" smtClean="0"/>
          </a:p>
          <a:p>
            <a:pPr algn="just"/>
            <a:r>
              <a:rPr lang="en-US" dirty="0" smtClean="0"/>
              <a:t>Sandstone having between 20 to 50 percent matrix is known as </a:t>
            </a:r>
            <a:r>
              <a:rPr lang="en-US" b="1" dirty="0" err="1" smtClean="0"/>
              <a:t>wacke</a:t>
            </a:r>
            <a:r>
              <a:rPr lang="en-US" dirty="0" smtClean="0"/>
              <a:t>.</a:t>
            </a:r>
          </a:p>
          <a:p>
            <a:pPr algn="just"/>
            <a:endParaRPr lang="en-US" dirty="0" smtClean="0"/>
          </a:p>
          <a:p>
            <a:pPr algn="just"/>
            <a:r>
              <a:rPr lang="en-US" dirty="0" smtClean="0"/>
              <a:t>Sandstone  with more than 50 percent matrix is known as </a:t>
            </a:r>
            <a:r>
              <a:rPr lang="en-US" b="1" dirty="0" smtClean="0"/>
              <a:t>mudstone</a:t>
            </a:r>
            <a:r>
              <a:rPr lang="en-US" dirty="0" smtClean="0"/>
              <a:t>.</a:t>
            </a:r>
          </a:p>
          <a:p>
            <a:pPr algn="just"/>
            <a:endParaRPr lang="en-US" dirty="0" smtClean="0"/>
          </a:p>
          <a:p>
            <a:pPr algn="just"/>
            <a:r>
              <a:rPr lang="en-US" dirty="0" smtClean="0"/>
              <a:t>Each of this sandstone type is represented by a triangular plot and the corners of the triangle are represented by </a:t>
            </a:r>
            <a:r>
              <a:rPr lang="en-US" b="1" dirty="0" smtClean="0"/>
              <a:t>Quartz (Q)</a:t>
            </a:r>
            <a:r>
              <a:rPr lang="en-US" dirty="0" smtClean="0"/>
              <a:t>, </a:t>
            </a:r>
            <a:r>
              <a:rPr lang="en-US" b="1" dirty="0" smtClean="0"/>
              <a:t>Feldspar (F)</a:t>
            </a:r>
            <a:r>
              <a:rPr lang="en-US" dirty="0" smtClean="0"/>
              <a:t> and </a:t>
            </a:r>
            <a:r>
              <a:rPr lang="en-US" b="1" dirty="0" err="1" smtClean="0"/>
              <a:t>Lithic</a:t>
            </a:r>
            <a:r>
              <a:rPr lang="en-US" dirty="0" smtClean="0"/>
              <a:t> </a:t>
            </a:r>
            <a:r>
              <a:rPr lang="en-US" b="1" dirty="0" smtClean="0"/>
              <a:t>fragments (L)</a:t>
            </a:r>
            <a:r>
              <a:rPr lang="en-US" dirty="0" smtClean="0"/>
              <a:t>. </a:t>
            </a:r>
          </a:p>
          <a:p>
            <a:pPr algn="just"/>
            <a:endParaRPr lang="en-US" dirty="0" smtClean="0"/>
          </a:p>
          <a:p>
            <a:pPr algn="just"/>
            <a:r>
              <a:rPr lang="en-US" dirty="0" smtClean="0"/>
              <a:t>So depending upon the </a:t>
            </a:r>
            <a:r>
              <a:rPr lang="en-US" dirty="0" err="1" smtClean="0"/>
              <a:t>compostion</a:t>
            </a:r>
            <a:r>
              <a:rPr lang="en-US" dirty="0" smtClean="0"/>
              <a:t> of Q, F and L sandstones can be classified as </a:t>
            </a:r>
          </a:p>
          <a:p>
            <a:pPr algn="just"/>
            <a:endParaRPr lang="en-US" dirty="0" smtClean="0"/>
          </a:p>
          <a:p>
            <a:pPr lvl="1" algn="just"/>
            <a:r>
              <a:rPr lang="en-US" b="1" dirty="0" smtClean="0"/>
              <a:t>Quartz </a:t>
            </a:r>
            <a:r>
              <a:rPr lang="en-US" b="1" dirty="0" err="1" smtClean="0"/>
              <a:t>Arenite</a:t>
            </a:r>
            <a:r>
              <a:rPr lang="en-US" b="1" dirty="0" smtClean="0"/>
              <a:t>, </a:t>
            </a:r>
            <a:r>
              <a:rPr lang="en-US" b="1" dirty="0" err="1" smtClean="0"/>
              <a:t>Feldspatic</a:t>
            </a:r>
            <a:r>
              <a:rPr lang="en-US" b="1" dirty="0" smtClean="0"/>
              <a:t>  (Arkose)</a:t>
            </a:r>
            <a:r>
              <a:rPr lang="en-US" b="1" dirty="0" err="1" smtClean="0"/>
              <a:t>Arenite</a:t>
            </a:r>
            <a:r>
              <a:rPr lang="en-US" b="1" dirty="0" smtClean="0"/>
              <a:t> and </a:t>
            </a:r>
            <a:r>
              <a:rPr lang="en-US" b="1" dirty="0" err="1" smtClean="0"/>
              <a:t>Lithic</a:t>
            </a:r>
            <a:r>
              <a:rPr lang="en-US" b="1" dirty="0" smtClean="0"/>
              <a:t> </a:t>
            </a:r>
            <a:r>
              <a:rPr lang="en-US" b="1" dirty="0" err="1" smtClean="0"/>
              <a:t>Arenite</a:t>
            </a:r>
            <a:endParaRPr lang="en-US" b="1" dirty="0" smtClean="0"/>
          </a:p>
          <a:p>
            <a:pPr lvl="1" algn="just"/>
            <a:r>
              <a:rPr lang="en-US" b="1" dirty="0" smtClean="0"/>
              <a:t>Quartz </a:t>
            </a:r>
            <a:r>
              <a:rPr lang="en-US" b="1" dirty="0" err="1" smtClean="0"/>
              <a:t>Wacke</a:t>
            </a:r>
            <a:r>
              <a:rPr lang="en-US" b="1" dirty="0" smtClean="0"/>
              <a:t>, Arkose </a:t>
            </a:r>
            <a:r>
              <a:rPr lang="en-US" b="1" dirty="0" err="1" smtClean="0"/>
              <a:t>Wacke</a:t>
            </a:r>
            <a:r>
              <a:rPr lang="en-US" b="1" dirty="0" smtClean="0"/>
              <a:t> and </a:t>
            </a:r>
            <a:r>
              <a:rPr lang="en-US" b="1" dirty="0" err="1" smtClean="0"/>
              <a:t>Lithic</a:t>
            </a:r>
            <a:r>
              <a:rPr lang="en-US" b="1" dirty="0" smtClean="0"/>
              <a:t> </a:t>
            </a:r>
            <a:r>
              <a:rPr lang="en-US" b="1" dirty="0" err="1" smtClean="0"/>
              <a:t>Wacke</a:t>
            </a:r>
            <a:endParaRPr lang="en-US" b="1" dirty="0" smtClean="0"/>
          </a:p>
          <a:p>
            <a:pPr lvl="1" algn="just"/>
            <a:r>
              <a:rPr lang="en-US" b="1" dirty="0" smtClean="0"/>
              <a:t>Quartz Mudstone, Arkose Mudstone and </a:t>
            </a:r>
            <a:r>
              <a:rPr lang="en-US" b="1" dirty="0" err="1" smtClean="0"/>
              <a:t>Lithic</a:t>
            </a:r>
            <a:r>
              <a:rPr lang="en-US" b="1" dirty="0" smtClean="0"/>
              <a:t> Mudstone</a:t>
            </a:r>
          </a:p>
          <a:p>
            <a:pPr lvl="1" algn="just"/>
            <a:endParaRPr lang="en-US" b="1" dirty="0" smtClean="0"/>
          </a:p>
          <a:p>
            <a:pPr marL="347472" lvl="1" indent="-347472" algn="just">
              <a:buFont typeface="Arial" pitchFamily="34" charset="0"/>
              <a:buChar char="•"/>
            </a:pPr>
            <a:r>
              <a:rPr lang="en-US" sz="2700" dirty="0" err="1" smtClean="0">
                <a:solidFill>
                  <a:schemeClr val="tx1"/>
                </a:solidFill>
              </a:rPr>
              <a:t>Lithic</a:t>
            </a:r>
            <a:r>
              <a:rPr lang="en-US" sz="2700" dirty="0" smtClean="0">
                <a:solidFill>
                  <a:schemeClr val="tx1"/>
                </a:solidFill>
              </a:rPr>
              <a:t> </a:t>
            </a:r>
            <a:r>
              <a:rPr lang="en-US" sz="2700" dirty="0" err="1" smtClean="0">
                <a:solidFill>
                  <a:schemeClr val="tx1"/>
                </a:solidFill>
              </a:rPr>
              <a:t>Wacke</a:t>
            </a:r>
            <a:r>
              <a:rPr lang="en-US" sz="2700" dirty="0" smtClean="0">
                <a:solidFill>
                  <a:schemeClr val="tx1"/>
                </a:solidFill>
              </a:rPr>
              <a:t> and Arkose </a:t>
            </a:r>
            <a:r>
              <a:rPr lang="en-US" sz="2700" dirty="0" err="1" smtClean="0">
                <a:solidFill>
                  <a:schemeClr val="tx1"/>
                </a:solidFill>
              </a:rPr>
              <a:t>Wacke</a:t>
            </a:r>
            <a:r>
              <a:rPr lang="en-US" sz="2700" dirty="0" smtClean="0">
                <a:solidFill>
                  <a:schemeClr val="tx1"/>
                </a:solidFill>
              </a:rPr>
              <a:t> are also sometimes known as Graywacke</a:t>
            </a:r>
          </a:p>
          <a:p>
            <a:pPr lvl="1" algn="just">
              <a:buNone/>
            </a:pPr>
            <a:endParaRPr lang="en-US" b="1" dirty="0" smtClean="0"/>
          </a:p>
          <a:p>
            <a:pPr lvl="1" algn="just">
              <a:buNone/>
            </a:pPr>
            <a:endParaRPr lang="en-US" b="1" dirty="0" smtClean="0"/>
          </a:p>
          <a:p>
            <a:pPr lvl="1" algn="just">
              <a:buNone/>
            </a:pPr>
            <a:endParaRPr lang="en-US" b="1"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Clay, Silt and Mudstone</a:t>
            </a:r>
            <a:endParaRPr lang="en-US" dirty="0"/>
          </a:p>
        </p:txBody>
      </p:sp>
      <p:sp>
        <p:nvSpPr>
          <p:cNvPr id="3" name="Content Placeholder 2"/>
          <p:cNvSpPr>
            <a:spLocks noGrp="1"/>
          </p:cNvSpPr>
          <p:nvPr>
            <p:ph sz="quarter" idx="1"/>
          </p:nvPr>
        </p:nvSpPr>
        <p:spPr/>
        <p:txBody>
          <a:bodyPr/>
          <a:lstStyle/>
          <a:p>
            <a:pPr algn="just"/>
            <a:r>
              <a:rPr lang="en-US" dirty="0" smtClean="0"/>
              <a:t>Sediment/</a:t>
            </a:r>
            <a:r>
              <a:rPr lang="en-US" dirty="0" err="1" smtClean="0"/>
              <a:t>clast</a:t>
            </a:r>
            <a:r>
              <a:rPr lang="en-US" dirty="0" smtClean="0"/>
              <a:t> size less than 1/16 mm are known as </a:t>
            </a:r>
            <a:r>
              <a:rPr lang="en-US" b="1" u="sng" dirty="0" smtClean="0"/>
              <a:t>mud</a:t>
            </a:r>
            <a:r>
              <a:rPr lang="en-US" dirty="0" smtClean="0"/>
              <a:t> and the sedimentary rock formed from these clasts are known as </a:t>
            </a:r>
            <a:r>
              <a:rPr lang="en-US" b="1" u="sng" dirty="0" smtClean="0"/>
              <a:t>mudstone</a:t>
            </a:r>
            <a:r>
              <a:rPr lang="en-US" dirty="0" smtClean="0"/>
              <a:t>.</a:t>
            </a:r>
            <a:endParaRPr lang="en-US" u="sng" dirty="0"/>
          </a:p>
        </p:txBody>
      </p:sp>
      <p:pic>
        <p:nvPicPr>
          <p:cNvPr id="39938" name="Picture 2" descr="http://flexiblelearning.auckland.ac.nz/rocks_minerals/rocks/images/mudstone2.jpg"/>
          <p:cNvPicPr>
            <a:picLocks noChangeAspect="1" noChangeArrowheads="1"/>
          </p:cNvPicPr>
          <p:nvPr/>
        </p:nvPicPr>
        <p:blipFill>
          <a:blip r:embed="rId2" cstate="print"/>
          <a:srcRect/>
          <a:stretch>
            <a:fillRect/>
          </a:stretch>
        </p:blipFill>
        <p:spPr bwMode="auto">
          <a:xfrm>
            <a:off x="990600" y="3657600"/>
            <a:ext cx="2590800" cy="2550499"/>
          </a:xfrm>
          <a:prstGeom prst="rect">
            <a:avLst/>
          </a:prstGeom>
          <a:noFill/>
        </p:spPr>
      </p:pic>
      <p:pic>
        <p:nvPicPr>
          <p:cNvPr id="39940" name="Picture 4" descr="http://flexiblelearning.auckland.ac.nz/rocks_minerals/rocks/images/mudstone1.jpg"/>
          <p:cNvPicPr>
            <a:picLocks noChangeAspect="1" noChangeArrowheads="1"/>
          </p:cNvPicPr>
          <p:nvPr/>
        </p:nvPicPr>
        <p:blipFill>
          <a:blip r:embed="rId3" cstate="print"/>
          <a:srcRect/>
          <a:stretch>
            <a:fillRect/>
          </a:stretch>
        </p:blipFill>
        <p:spPr bwMode="auto">
          <a:xfrm>
            <a:off x="5334000" y="3657600"/>
            <a:ext cx="2837234" cy="2667000"/>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Definitions of terms in mudstone</a:t>
            </a:r>
            <a:endParaRPr lang="en-US" dirty="0"/>
          </a:p>
        </p:txBody>
      </p:sp>
      <p:sp>
        <p:nvSpPr>
          <p:cNvPr id="3" name="Content Placeholder 2"/>
          <p:cNvSpPr>
            <a:spLocks noGrp="1"/>
          </p:cNvSpPr>
          <p:nvPr>
            <p:ph sz="quarter" idx="1"/>
          </p:nvPr>
        </p:nvSpPr>
        <p:spPr/>
        <p:txBody>
          <a:bodyPr>
            <a:normAutofit fontScale="85000" lnSpcReduction="10000"/>
          </a:bodyPr>
          <a:lstStyle/>
          <a:p>
            <a:pPr algn="just"/>
            <a:r>
              <a:rPr lang="en-US" b="1" dirty="0" smtClean="0"/>
              <a:t>Silt</a:t>
            </a:r>
            <a:r>
              <a:rPr lang="en-US" dirty="0" smtClean="0"/>
              <a:t> is defined as the grain size of materials between 1/16 mm to 1/256 mm.</a:t>
            </a:r>
          </a:p>
          <a:p>
            <a:pPr algn="just"/>
            <a:endParaRPr lang="en-US" dirty="0" smtClean="0"/>
          </a:p>
          <a:p>
            <a:pPr algn="just"/>
            <a:r>
              <a:rPr lang="en-US" dirty="0" smtClean="0"/>
              <a:t>This range is subdivided into coarse, medium fine and very fine.</a:t>
            </a:r>
          </a:p>
          <a:p>
            <a:pPr algn="just"/>
            <a:endParaRPr lang="en-US" dirty="0" smtClean="0"/>
          </a:p>
          <a:p>
            <a:pPr algn="just"/>
            <a:r>
              <a:rPr lang="en-US" b="1" dirty="0" smtClean="0"/>
              <a:t>Clay</a:t>
            </a:r>
            <a:r>
              <a:rPr lang="en-US" dirty="0" smtClean="0"/>
              <a:t> is defined as the grain size of material less than 1/256 mm. Clay minerals  can not be seen with the naked eye and can be seen only with high power optical microscope.</a:t>
            </a:r>
          </a:p>
          <a:p>
            <a:pPr algn="just"/>
            <a:endParaRPr lang="en-US" dirty="0" smtClean="0"/>
          </a:p>
          <a:p>
            <a:pPr algn="just"/>
            <a:r>
              <a:rPr lang="en-US" dirty="0" smtClean="0"/>
              <a:t>Clay minerals are a group of </a:t>
            </a:r>
            <a:r>
              <a:rPr lang="en-US" dirty="0" err="1" smtClean="0"/>
              <a:t>phyllosilicate</a:t>
            </a:r>
            <a:r>
              <a:rPr lang="en-US" dirty="0" smtClean="0"/>
              <a:t> ( sheet silicates ) and are the main constituent of clay sized particles.</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smtClean="0"/>
              <a:t>Definitions of terms in mudstone</a:t>
            </a:r>
            <a:endParaRPr lang="en-US" dirty="0"/>
          </a:p>
        </p:txBody>
      </p:sp>
      <p:sp>
        <p:nvSpPr>
          <p:cNvPr id="3" name="Content Placeholder 2"/>
          <p:cNvSpPr>
            <a:spLocks noGrp="1"/>
          </p:cNvSpPr>
          <p:nvPr>
            <p:ph sz="quarter" idx="1"/>
          </p:nvPr>
        </p:nvSpPr>
        <p:spPr>
          <a:xfrm>
            <a:off x="0" y="1600200"/>
            <a:ext cx="5562600" cy="5257800"/>
          </a:xfrm>
        </p:spPr>
        <p:txBody>
          <a:bodyPr>
            <a:normAutofit fontScale="77500" lnSpcReduction="20000"/>
          </a:bodyPr>
          <a:lstStyle/>
          <a:p>
            <a:pPr algn="just"/>
            <a:r>
              <a:rPr lang="en-US" dirty="0" smtClean="0"/>
              <a:t>When clay and silt sized particles are mixed in unknown proportion, the resulting sediment is known as </a:t>
            </a:r>
            <a:r>
              <a:rPr lang="en-US" b="1" dirty="0" smtClean="0"/>
              <a:t>mud</a:t>
            </a:r>
            <a:r>
              <a:rPr lang="en-US" dirty="0" smtClean="0"/>
              <a:t> and the rock is known as </a:t>
            </a:r>
            <a:r>
              <a:rPr lang="en-US" b="1" dirty="0" smtClean="0"/>
              <a:t>mudstone</a:t>
            </a:r>
            <a:r>
              <a:rPr lang="en-US" dirty="0" smtClean="0"/>
              <a:t>.</a:t>
            </a:r>
          </a:p>
          <a:p>
            <a:pPr algn="just"/>
            <a:endParaRPr lang="en-US" dirty="0" smtClean="0"/>
          </a:p>
          <a:p>
            <a:pPr algn="just"/>
            <a:r>
              <a:rPr lang="en-US" dirty="0" smtClean="0"/>
              <a:t>If more than two-thirds of the sediments are clay sized then the corresponding rock is known as </a:t>
            </a:r>
            <a:r>
              <a:rPr lang="en-US" b="1" dirty="0" err="1" smtClean="0"/>
              <a:t>claystone</a:t>
            </a:r>
            <a:r>
              <a:rPr lang="en-US" dirty="0" smtClean="0"/>
              <a:t>.</a:t>
            </a:r>
          </a:p>
          <a:p>
            <a:pPr algn="just"/>
            <a:endParaRPr lang="en-US" dirty="0" smtClean="0"/>
          </a:p>
          <a:p>
            <a:pPr algn="just"/>
            <a:r>
              <a:rPr lang="en-US" dirty="0" smtClean="0"/>
              <a:t>If more than two-thirds of the sediments are silt sized then the corresponding rock is known as </a:t>
            </a:r>
            <a:r>
              <a:rPr lang="en-US" b="1" dirty="0" smtClean="0"/>
              <a:t>siltstone</a:t>
            </a:r>
            <a:r>
              <a:rPr lang="en-US" dirty="0" smtClean="0"/>
              <a:t>.</a:t>
            </a:r>
          </a:p>
          <a:p>
            <a:pPr algn="just"/>
            <a:endParaRPr lang="en-US" dirty="0" smtClean="0"/>
          </a:p>
          <a:p>
            <a:pPr algn="just"/>
            <a:r>
              <a:rPr lang="en-US" dirty="0" smtClean="0"/>
              <a:t>The term </a:t>
            </a:r>
            <a:r>
              <a:rPr lang="en-US" b="1" dirty="0" smtClean="0"/>
              <a:t>shale</a:t>
            </a:r>
            <a:r>
              <a:rPr lang="en-US" dirty="0" smtClean="0"/>
              <a:t> is applied to mudstone, however it is best to use this term for mudstones that show </a:t>
            </a:r>
            <a:r>
              <a:rPr lang="en-US" b="1" u="sng" dirty="0" smtClean="0"/>
              <a:t>fissility</a:t>
            </a:r>
            <a:r>
              <a:rPr lang="en-US" dirty="0" smtClean="0"/>
              <a:t>.</a:t>
            </a:r>
          </a:p>
          <a:p>
            <a:pPr algn="just"/>
            <a:endParaRPr lang="en-US" dirty="0" smtClean="0"/>
          </a:p>
          <a:p>
            <a:pPr algn="just"/>
            <a:endParaRPr lang="en-US" dirty="0" smtClean="0"/>
          </a:p>
        </p:txBody>
      </p:sp>
      <p:pic>
        <p:nvPicPr>
          <p:cNvPr id="41986" name="Picture 2" descr="http://utahscience.oremjr.alpine.k12.ut.us/sciber03/middle/8_sciber/geology/images/shale4.jpg"/>
          <p:cNvPicPr>
            <a:picLocks noChangeAspect="1" noChangeArrowheads="1"/>
          </p:cNvPicPr>
          <p:nvPr/>
        </p:nvPicPr>
        <p:blipFill>
          <a:blip r:embed="rId2" cstate="print"/>
          <a:srcRect t="15000" r="8750" b="10000"/>
          <a:stretch>
            <a:fillRect/>
          </a:stretch>
        </p:blipFill>
        <p:spPr bwMode="auto">
          <a:xfrm>
            <a:off x="5638800" y="1371600"/>
            <a:ext cx="3337560" cy="2057400"/>
          </a:xfrm>
          <a:prstGeom prst="rect">
            <a:avLst/>
          </a:prstGeom>
          <a:noFill/>
        </p:spPr>
      </p:pic>
      <p:pic>
        <p:nvPicPr>
          <p:cNvPr id="41988" name="Picture 4" descr="http://www.questerre.com/assets/images/FAQs/shale-gas.JPG"/>
          <p:cNvPicPr>
            <a:picLocks noChangeAspect="1" noChangeArrowheads="1"/>
          </p:cNvPicPr>
          <p:nvPr/>
        </p:nvPicPr>
        <p:blipFill>
          <a:blip r:embed="rId3" cstate="print"/>
          <a:srcRect/>
          <a:stretch>
            <a:fillRect/>
          </a:stretch>
        </p:blipFill>
        <p:spPr bwMode="auto">
          <a:xfrm>
            <a:off x="5791200" y="3886200"/>
            <a:ext cx="3105150" cy="2619375"/>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a:bodyPr>
          <a:lstStyle/>
          <a:p>
            <a:r>
              <a:rPr lang="en-US" dirty="0" smtClean="0"/>
              <a:t>Texture of </a:t>
            </a:r>
            <a:r>
              <a:rPr lang="en-US" dirty="0" err="1" smtClean="0"/>
              <a:t>clastic</a:t>
            </a:r>
            <a:r>
              <a:rPr lang="en-US" dirty="0" smtClean="0"/>
              <a:t> sedimentary rocks</a:t>
            </a:r>
            <a:endParaRPr lang="en-US" dirty="0"/>
          </a:p>
        </p:txBody>
      </p:sp>
      <p:pic>
        <p:nvPicPr>
          <p:cNvPr id="1028" name="Picture 4" descr="http://www.geo.lsa.umich.edu/gs118/grainSizeSorting.jpg">
            <a:hlinkClick r:id="rId2"/>
          </p:cNvPr>
          <p:cNvPicPr>
            <a:picLocks noChangeAspect="1" noChangeArrowheads="1"/>
          </p:cNvPicPr>
          <p:nvPr/>
        </p:nvPicPr>
        <p:blipFill>
          <a:blip r:embed="rId3" cstate="print"/>
          <a:srcRect/>
          <a:stretch>
            <a:fillRect/>
          </a:stretch>
        </p:blipFill>
        <p:spPr bwMode="auto">
          <a:xfrm>
            <a:off x="962025" y="1381125"/>
            <a:ext cx="7200900" cy="5294779"/>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Texture of </a:t>
            </a:r>
            <a:r>
              <a:rPr lang="en-US" dirty="0" err="1" smtClean="0"/>
              <a:t>clastic</a:t>
            </a:r>
            <a:r>
              <a:rPr lang="en-US" dirty="0" smtClean="0"/>
              <a:t> sedimentary rocks</a:t>
            </a:r>
            <a:endParaRPr lang="en-US" dirty="0"/>
          </a:p>
        </p:txBody>
      </p:sp>
      <p:sp>
        <p:nvSpPr>
          <p:cNvPr id="3" name="Content Placeholder 2"/>
          <p:cNvSpPr>
            <a:spLocks noGrp="1"/>
          </p:cNvSpPr>
          <p:nvPr>
            <p:ph sz="quarter" idx="1"/>
          </p:nvPr>
        </p:nvSpPr>
        <p:spPr>
          <a:xfrm>
            <a:off x="457200" y="1600201"/>
            <a:ext cx="8229600" cy="2362200"/>
          </a:xfrm>
        </p:spPr>
        <p:txBody>
          <a:bodyPr/>
          <a:lstStyle/>
          <a:p>
            <a:pPr algn="just"/>
            <a:r>
              <a:rPr lang="en-US" b="1" dirty="0" smtClean="0"/>
              <a:t>Clasts and Matrix</a:t>
            </a:r>
            <a:r>
              <a:rPr lang="en-US" dirty="0" smtClean="0"/>
              <a:t>: The fragments that make up a sedimentary rocks are called </a:t>
            </a:r>
            <a:r>
              <a:rPr lang="en-US" b="1" dirty="0" smtClean="0"/>
              <a:t>clasts</a:t>
            </a:r>
            <a:r>
              <a:rPr lang="en-US" dirty="0" smtClean="0"/>
              <a:t>.</a:t>
            </a:r>
          </a:p>
          <a:p>
            <a:pPr algn="just"/>
            <a:endParaRPr lang="en-US" dirty="0" smtClean="0"/>
          </a:p>
          <a:p>
            <a:pPr algn="just"/>
            <a:r>
              <a:rPr lang="en-US" b="1" dirty="0" smtClean="0"/>
              <a:t>Matrix</a:t>
            </a:r>
            <a:r>
              <a:rPr lang="en-US" dirty="0" smtClean="0"/>
              <a:t> is  the fine grained material that lies between the </a:t>
            </a:r>
            <a:r>
              <a:rPr lang="en-US" dirty="0" err="1" smtClean="0"/>
              <a:t>clasts</a:t>
            </a:r>
            <a:r>
              <a:rPr lang="en-US" dirty="0" smtClean="0"/>
              <a:t>.</a:t>
            </a:r>
            <a:endParaRPr lang="en-US" dirty="0"/>
          </a:p>
        </p:txBody>
      </p:sp>
      <p:grpSp>
        <p:nvGrpSpPr>
          <p:cNvPr id="9" name="Group 8"/>
          <p:cNvGrpSpPr/>
          <p:nvPr/>
        </p:nvGrpSpPr>
        <p:grpSpPr>
          <a:xfrm>
            <a:off x="1609725" y="3993224"/>
            <a:ext cx="5919990" cy="2331376"/>
            <a:chOff x="2309610" y="3886200"/>
            <a:chExt cx="5919990" cy="2331376"/>
          </a:xfrm>
        </p:grpSpPr>
        <p:pic>
          <p:nvPicPr>
            <p:cNvPr id="44034" name="Picture 2" descr="http://t2.gstatic.com/images?q=tbn:ANd9GcTP7d6GeWMoSb4_RkKC__JPtJR6l2qQZbyAJgFLkwlNWzUBxnOY&amp;t=1"/>
            <p:cNvPicPr>
              <a:picLocks noChangeAspect="1" noChangeArrowheads="1"/>
            </p:cNvPicPr>
            <p:nvPr/>
          </p:nvPicPr>
          <p:blipFill>
            <a:blip r:embed="rId2" cstate="print"/>
            <a:srcRect/>
            <a:stretch>
              <a:fillRect/>
            </a:stretch>
          </p:blipFill>
          <p:spPr bwMode="auto">
            <a:xfrm>
              <a:off x="3810000" y="3886200"/>
              <a:ext cx="4419600" cy="2331376"/>
            </a:xfrm>
            <a:prstGeom prst="rect">
              <a:avLst/>
            </a:prstGeom>
            <a:noFill/>
          </p:spPr>
        </p:pic>
        <p:cxnSp>
          <p:nvCxnSpPr>
            <p:cNvPr id="6" name="Straight Arrow Connector 5"/>
            <p:cNvCxnSpPr/>
            <p:nvPr/>
          </p:nvCxnSpPr>
          <p:spPr>
            <a:xfrm rot="10800000">
              <a:off x="3124200" y="4953000"/>
              <a:ext cx="1981200" cy="762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7" name="TextBox 6"/>
            <p:cNvSpPr txBox="1"/>
            <p:nvPr/>
          </p:nvSpPr>
          <p:spPr>
            <a:xfrm>
              <a:off x="2451855" y="4785573"/>
              <a:ext cx="736740" cy="369332"/>
            </a:xfrm>
            <a:prstGeom prst="rect">
              <a:avLst/>
            </a:prstGeom>
            <a:noFill/>
          </p:spPr>
          <p:txBody>
            <a:bodyPr wrap="none" rtlCol="0">
              <a:spAutoFit/>
            </a:bodyPr>
            <a:lstStyle/>
            <a:p>
              <a:r>
                <a:rPr lang="en-US" b="1" dirty="0" err="1" smtClean="0"/>
                <a:t>Clasts</a:t>
              </a:r>
              <a:endParaRPr lang="en-US" b="1" dirty="0"/>
            </a:p>
          </p:txBody>
        </p:sp>
        <p:cxnSp>
          <p:nvCxnSpPr>
            <p:cNvPr id="8" name="Straight Arrow Connector 7"/>
            <p:cNvCxnSpPr/>
            <p:nvPr/>
          </p:nvCxnSpPr>
          <p:spPr>
            <a:xfrm rot="10800000" flipV="1">
              <a:off x="3048000" y="5410200"/>
              <a:ext cx="2133600" cy="762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0" name="TextBox 9"/>
            <p:cNvSpPr txBox="1"/>
            <p:nvPr/>
          </p:nvSpPr>
          <p:spPr>
            <a:xfrm>
              <a:off x="2309610" y="5305020"/>
              <a:ext cx="822148" cy="369332"/>
            </a:xfrm>
            <a:prstGeom prst="rect">
              <a:avLst/>
            </a:prstGeom>
            <a:noFill/>
          </p:spPr>
          <p:txBody>
            <a:bodyPr wrap="none" rtlCol="0">
              <a:spAutoFit/>
            </a:bodyPr>
            <a:lstStyle/>
            <a:p>
              <a:r>
                <a:rPr lang="en-US" b="1" dirty="0" smtClean="0"/>
                <a:t>Matrix</a:t>
              </a:r>
              <a:endParaRPr lang="en-US" b="1" dirty="0"/>
            </a:p>
          </p:txBody>
        </p:sp>
      </p:gr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a:bodyPr>
          <a:lstStyle/>
          <a:p>
            <a:r>
              <a:rPr lang="en-US" dirty="0" smtClean="0"/>
              <a:t>Texture of </a:t>
            </a:r>
            <a:r>
              <a:rPr lang="en-US" dirty="0" err="1" smtClean="0"/>
              <a:t>clastic</a:t>
            </a:r>
            <a:r>
              <a:rPr lang="en-US" dirty="0" smtClean="0"/>
              <a:t> sedimentary rocks</a:t>
            </a:r>
            <a:endParaRPr lang="en-US" dirty="0"/>
          </a:p>
        </p:txBody>
      </p:sp>
      <p:sp>
        <p:nvSpPr>
          <p:cNvPr id="3" name="Content Placeholder 2"/>
          <p:cNvSpPr>
            <a:spLocks noGrp="1"/>
          </p:cNvSpPr>
          <p:nvPr>
            <p:ph sz="quarter" idx="1"/>
          </p:nvPr>
        </p:nvSpPr>
        <p:spPr>
          <a:xfrm>
            <a:off x="457200" y="1600201"/>
            <a:ext cx="4191000" cy="4800599"/>
          </a:xfrm>
        </p:spPr>
        <p:txBody>
          <a:bodyPr>
            <a:normAutofit fontScale="92500" lnSpcReduction="10000"/>
          </a:bodyPr>
          <a:lstStyle/>
          <a:p>
            <a:pPr algn="just"/>
            <a:r>
              <a:rPr lang="en-US" b="1" dirty="0" smtClean="0"/>
              <a:t>Sorting</a:t>
            </a:r>
            <a:r>
              <a:rPr lang="en-US" dirty="0" smtClean="0"/>
              <a:t> is a description of the distribution of </a:t>
            </a:r>
            <a:r>
              <a:rPr lang="en-US" dirty="0" err="1" smtClean="0"/>
              <a:t>clast</a:t>
            </a:r>
            <a:r>
              <a:rPr lang="en-US" dirty="0" smtClean="0"/>
              <a:t> sizes presents.</a:t>
            </a:r>
          </a:p>
          <a:p>
            <a:pPr algn="just"/>
            <a:endParaRPr lang="en-US" dirty="0" smtClean="0"/>
          </a:p>
          <a:p>
            <a:pPr algn="just"/>
            <a:r>
              <a:rPr lang="en-US" dirty="0" smtClean="0"/>
              <a:t>Sorting is a function of the origin and transport history of the clastic sediments.</a:t>
            </a:r>
          </a:p>
          <a:p>
            <a:pPr algn="just"/>
            <a:endParaRPr lang="en-US" dirty="0" smtClean="0"/>
          </a:p>
          <a:p>
            <a:pPr algn="just"/>
            <a:r>
              <a:rPr lang="en-US" dirty="0" smtClean="0"/>
              <a:t>With increased transport distance the different size of </a:t>
            </a:r>
            <a:r>
              <a:rPr lang="en-US" dirty="0" err="1" smtClean="0"/>
              <a:t>clasts</a:t>
            </a:r>
            <a:r>
              <a:rPr lang="en-US" dirty="0" smtClean="0"/>
              <a:t> get separated.</a:t>
            </a:r>
            <a:endParaRPr lang="en-US" dirty="0"/>
          </a:p>
        </p:txBody>
      </p:sp>
      <p:pic>
        <p:nvPicPr>
          <p:cNvPr id="4" name="Picture 2" descr="http://earthsci.org/mineral/rockmin/sed/sort.gif"/>
          <p:cNvPicPr>
            <a:picLocks noChangeAspect="1" noChangeArrowheads="1"/>
          </p:cNvPicPr>
          <p:nvPr/>
        </p:nvPicPr>
        <p:blipFill>
          <a:blip r:embed="rId2" cstate="print"/>
          <a:srcRect/>
          <a:stretch>
            <a:fillRect/>
          </a:stretch>
        </p:blipFill>
        <p:spPr bwMode="auto">
          <a:xfrm>
            <a:off x="5029200" y="2209800"/>
            <a:ext cx="3790950" cy="2828925"/>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a:t>
            </a:r>
            <a:r>
              <a:rPr lang="en-US" dirty="0" err="1" smtClean="0"/>
              <a:t>Udden</a:t>
            </a:r>
            <a:r>
              <a:rPr lang="en-US" dirty="0" smtClean="0"/>
              <a:t>-Wentworth grain-size scale</a:t>
            </a:r>
            <a:endParaRPr lang="en-US" dirty="0"/>
          </a:p>
        </p:txBody>
      </p:sp>
      <p:sp>
        <p:nvSpPr>
          <p:cNvPr id="3" name="Content Placeholder 2"/>
          <p:cNvSpPr>
            <a:spLocks noGrp="1"/>
          </p:cNvSpPr>
          <p:nvPr>
            <p:ph sz="quarter" idx="1"/>
          </p:nvPr>
        </p:nvSpPr>
        <p:spPr/>
        <p:txBody>
          <a:bodyPr>
            <a:normAutofit fontScale="92500"/>
          </a:bodyPr>
          <a:lstStyle/>
          <a:p>
            <a:pPr algn="just"/>
            <a:r>
              <a:rPr lang="en-US" dirty="0" smtClean="0"/>
              <a:t>Known as the Wentworth scale, this is the most widely accepted scale for classifying clastic sediments.</a:t>
            </a:r>
          </a:p>
          <a:p>
            <a:pPr algn="just">
              <a:buNone/>
            </a:pPr>
            <a:endParaRPr lang="en-US" dirty="0" smtClean="0"/>
          </a:p>
          <a:p>
            <a:pPr algn="just"/>
            <a:r>
              <a:rPr lang="en-US" dirty="0" smtClean="0"/>
              <a:t>The divisions on the scale are made on the basis of factors of 2. </a:t>
            </a:r>
          </a:p>
          <a:p>
            <a:pPr lvl="1" algn="just"/>
            <a:r>
              <a:rPr lang="en-US" dirty="0" smtClean="0"/>
              <a:t>Example : Medium Sand : 0.25 to 0.5 mm</a:t>
            </a:r>
          </a:p>
          <a:p>
            <a:pPr lvl="1" algn="just"/>
            <a:r>
              <a:rPr lang="en-US" dirty="0"/>
              <a:t> </a:t>
            </a:r>
            <a:r>
              <a:rPr lang="en-US" dirty="0" smtClean="0"/>
              <a:t>                 Coarse Sand: 0.5 mm to 1.00 mm</a:t>
            </a:r>
          </a:p>
          <a:p>
            <a:pPr lvl="1" algn="just"/>
            <a:r>
              <a:rPr lang="en-US" dirty="0"/>
              <a:t> </a:t>
            </a:r>
            <a:r>
              <a:rPr lang="en-US" dirty="0" smtClean="0"/>
              <a:t>                 Very Coarse Sand : 1.00 mm to 2.00 mm</a:t>
            </a:r>
          </a:p>
          <a:p>
            <a:pPr lvl="1" algn="just">
              <a:buNone/>
            </a:pPr>
            <a:endParaRPr lang="en-US" dirty="0" smtClean="0"/>
          </a:p>
          <a:p>
            <a:pPr algn="just"/>
            <a:r>
              <a:rPr lang="en-US" dirty="0" smtClean="0"/>
              <a:t>The phi scale (</a:t>
            </a:r>
            <a:r>
              <a:rPr lang="el-GR" dirty="0" smtClean="0"/>
              <a:t>φ</a:t>
            </a:r>
            <a:r>
              <a:rPr lang="en-US" dirty="0" smtClean="0"/>
              <a:t>) is the numerical representation of the Wentworth scale</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p:txBody>
          <a:bodyPr>
            <a:normAutofit/>
          </a:bodyPr>
          <a:lstStyle/>
          <a:p>
            <a:r>
              <a:rPr lang="en-US" dirty="0" smtClean="0"/>
              <a:t>Texture of </a:t>
            </a:r>
            <a:r>
              <a:rPr lang="en-US" dirty="0" err="1" smtClean="0"/>
              <a:t>clastic</a:t>
            </a:r>
            <a:r>
              <a:rPr lang="en-US" dirty="0" smtClean="0"/>
              <a:t> sedimentary rocks</a:t>
            </a:r>
            <a:endParaRPr lang="en-US" dirty="0"/>
          </a:p>
        </p:txBody>
      </p:sp>
      <p:sp>
        <p:nvSpPr>
          <p:cNvPr id="3" name="Content Placeholder 2"/>
          <p:cNvSpPr>
            <a:spLocks noGrp="1"/>
          </p:cNvSpPr>
          <p:nvPr>
            <p:ph sz="quarter" idx="1"/>
          </p:nvPr>
        </p:nvSpPr>
        <p:spPr>
          <a:xfrm>
            <a:off x="457200" y="1600200"/>
            <a:ext cx="8229600" cy="2819399"/>
          </a:xfrm>
        </p:spPr>
        <p:txBody>
          <a:bodyPr>
            <a:normAutofit fontScale="70000" lnSpcReduction="20000"/>
          </a:bodyPr>
          <a:lstStyle/>
          <a:p>
            <a:pPr algn="just"/>
            <a:r>
              <a:rPr lang="en-US" b="1" dirty="0" err="1" smtClean="0"/>
              <a:t>Clast</a:t>
            </a:r>
            <a:r>
              <a:rPr lang="en-US" b="1" dirty="0" smtClean="0"/>
              <a:t> Roundness</a:t>
            </a:r>
            <a:r>
              <a:rPr lang="en-US" dirty="0" smtClean="0"/>
              <a:t>: Roundness of the clasts is a function of the transport history of the sediments.</a:t>
            </a:r>
          </a:p>
          <a:p>
            <a:pPr algn="just"/>
            <a:endParaRPr lang="en-US" dirty="0" smtClean="0"/>
          </a:p>
          <a:p>
            <a:pPr algn="just"/>
            <a:r>
              <a:rPr lang="en-US" dirty="0" smtClean="0"/>
              <a:t>Well rounded clasts in a sediment or sedimentary rock is an example of long transportation history.</a:t>
            </a:r>
          </a:p>
          <a:p>
            <a:pPr algn="just"/>
            <a:endParaRPr lang="en-US" dirty="0" smtClean="0"/>
          </a:p>
          <a:p>
            <a:pPr algn="just"/>
            <a:r>
              <a:rPr lang="en-US" dirty="0" smtClean="0"/>
              <a:t>Short transportation results in angular clasts.</a:t>
            </a:r>
          </a:p>
          <a:p>
            <a:pPr algn="just"/>
            <a:endParaRPr lang="en-US" dirty="0" smtClean="0"/>
          </a:p>
          <a:p>
            <a:pPr algn="just"/>
            <a:r>
              <a:rPr lang="en-US" b="1" dirty="0" err="1" smtClean="0"/>
              <a:t>Sphericity</a:t>
            </a:r>
            <a:r>
              <a:rPr lang="en-US" dirty="0" smtClean="0"/>
              <a:t> is an  inherited feature that is, it depends on the shape </a:t>
            </a:r>
            <a:r>
              <a:rPr lang="en-US" dirty="0" err="1" smtClean="0"/>
              <a:t>sof</a:t>
            </a:r>
            <a:r>
              <a:rPr lang="en-US" dirty="0" smtClean="0"/>
              <a:t> the fragments which formed during weathering.</a:t>
            </a:r>
            <a:endParaRPr lang="en-US" dirty="0"/>
          </a:p>
        </p:txBody>
      </p:sp>
      <p:grpSp>
        <p:nvGrpSpPr>
          <p:cNvPr id="9" name="Group 8"/>
          <p:cNvGrpSpPr/>
          <p:nvPr/>
        </p:nvGrpSpPr>
        <p:grpSpPr>
          <a:xfrm>
            <a:off x="1524000" y="4592918"/>
            <a:ext cx="6029281" cy="2036482"/>
            <a:chOff x="2362200" y="4038600"/>
            <a:chExt cx="6029281" cy="2036482"/>
          </a:xfrm>
        </p:grpSpPr>
        <p:pic>
          <p:nvPicPr>
            <p:cNvPr id="4" name="Picture 2" descr="http://img.geocaching.com/cache/50beaa13-728a-46ca-85c4-ab10129a9010.jpg"/>
            <p:cNvPicPr>
              <a:picLocks noChangeAspect="1" noChangeArrowheads="1"/>
            </p:cNvPicPr>
            <p:nvPr/>
          </p:nvPicPr>
          <p:blipFill>
            <a:blip r:embed="rId2" cstate="print"/>
            <a:srcRect/>
            <a:stretch>
              <a:fillRect/>
            </a:stretch>
          </p:blipFill>
          <p:spPr bwMode="auto">
            <a:xfrm>
              <a:off x="2362200" y="4038600"/>
              <a:ext cx="4419600" cy="2036482"/>
            </a:xfrm>
            <a:prstGeom prst="rect">
              <a:avLst/>
            </a:prstGeom>
            <a:noFill/>
          </p:spPr>
        </p:pic>
        <p:cxnSp>
          <p:nvCxnSpPr>
            <p:cNvPr id="6" name="Straight Connector 5"/>
            <p:cNvCxnSpPr/>
            <p:nvPr/>
          </p:nvCxnSpPr>
          <p:spPr>
            <a:xfrm>
              <a:off x="2362200" y="4800600"/>
              <a:ext cx="4419600" cy="0"/>
            </a:xfrm>
            <a:prstGeom prst="line">
              <a:avLst/>
            </a:prstGeom>
          </p:spPr>
          <p:style>
            <a:lnRef idx="1">
              <a:schemeClr val="dk1"/>
            </a:lnRef>
            <a:fillRef idx="0">
              <a:schemeClr val="dk1"/>
            </a:fillRef>
            <a:effectRef idx="0">
              <a:schemeClr val="dk1"/>
            </a:effectRef>
            <a:fontRef idx="minor">
              <a:schemeClr val="tx1"/>
            </a:fontRef>
          </p:style>
        </p:cxnSp>
        <p:sp>
          <p:nvSpPr>
            <p:cNvPr id="7" name="TextBox 6"/>
            <p:cNvSpPr txBox="1"/>
            <p:nvPr/>
          </p:nvSpPr>
          <p:spPr>
            <a:xfrm>
              <a:off x="6781800" y="5029200"/>
              <a:ext cx="1580433" cy="369332"/>
            </a:xfrm>
            <a:prstGeom prst="rect">
              <a:avLst/>
            </a:prstGeom>
            <a:noFill/>
          </p:spPr>
          <p:txBody>
            <a:bodyPr wrap="none" rtlCol="0">
              <a:spAutoFit/>
            </a:bodyPr>
            <a:lstStyle/>
            <a:p>
              <a:r>
                <a:rPr lang="en-US" b="1" dirty="0" smtClean="0"/>
                <a:t>Low </a:t>
              </a:r>
              <a:r>
                <a:rPr lang="en-US" b="1" dirty="0" err="1" smtClean="0"/>
                <a:t>Sphericity</a:t>
              </a:r>
              <a:endParaRPr lang="en-US" b="1" dirty="0"/>
            </a:p>
          </p:txBody>
        </p:sp>
        <p:sp>
          <p:nvSpPr>
            <p:cNvPr id="8" name="TextBox 7"/>
            <p:cNvSpPr txBox="1"/>
            <p:nvPr/>
          </p:nvSpPr>
          <p:spPr>
            <a:xfrm>
              <a:off x="6768921" y="4267200"/>
              <a:ext cx="1622560" cy="369332"/>
            </a:xfrm>
            <a:prstGeom prst="rect">
              <a:avLst/>
            </a:prstGeom>
            <a:noFill/>
          </p:spPr>
          <p:txBody>
            <a:bodyPr wrap="none" rtlCol="0">
              <a:spAutoFit/>
            </a:bodyPr>
            <a:lstStyle/>
            <a:p>
              <a:r>
                <a:rPr lang="en-US" b="1" dirty="0" smtClean="0"/>
                <a:t>High </a:t>
              </a:r>
              <a:r>
                <a:rPr lang="en-US" b="1" dirty="0" err="1" smtClean="0"/>
                <a:t>Sphericity</a:t>
              </a:r>
              <a:endParaRPr lang="en-US" b="1" dirty="0"/>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33375"/>
            <a:ext cx="8534400" cy="758952"/>
          </a:xfrm>
        </p:spPr>
        <p:txBody>
          <a:bodyPr>
            <a:noAutofit/>
          </a:bodyPr>
          <a:lstStyle/>
          <a:p>
            <a:r>
              <a:rPr lang="en-US" sz="2800" dirty="0" smtClean="0"/>
              <a:t>The </a:t>
            </a:r>
            <a:r>
              <a:rPr lang="en-US" sz="2800" dirty="0" err="1" smtClean="0"/>
              <a:t>Udden</a:t>
            </a:r>
            <a:r>
              <a:rPr lang="en-US" sz="2800" dirty="0" smtClean="0"/>
              <a:t>-Wentworth grain-size scale for clastic sediments</a:t>
            </a:r>
            <a:endParaRPr lang="en-US" sz="2800" dirty="0"/>
          </a:p>
        </p:txBody>
      </p:sp>
      <p:graphicFrame>
        <p:nvGraphicFramePr>
          <p:cNvPr id="6" name="Content Placeholder 5"/>
          <p:cNvGraphicFramePr>
            <a:graphicFrameLocks noGrp="1"/>
          </p:cNvGraphicFramePr>
          <p:nvPr>
            <p:ph sz="quarter" idx="1"/>
          </p:nvPr>
        </p:nvGraphicFramePr>
        <p:xfrm>
          <a:off x="1295400" y="1676406"/>
          <a:ext cx="6477001" cy="4343400"/>
        </p:xfrm>
        <a:graphic>
          <a:graphicData uri="http://schemas.openxmlformats.org/drawingml/2006/table">
            <a:tbl>
              <a:tblPr/>
              <a:tblGrid>
                <a:gridCol w="1371600"/>
                <a:gridCol w="1447800"/>
                <a:gridCol w="1374135"/>
                <a:gridCol w="804240"/>
                <a:gridCol w="1479226"/>
              </a:tblGrid>
              <a:tr h="289560">
                <a:tc>
                  <a:txBody>
                    <a:bodyPr/>
                    <a:lstStyle/>
                    <a:p>
                      <a:pPr algn="ctr" fontAlgn="t"/>
                      <a:r>
                        <a:rPr lang="en-US" sz="1100" b="1" i="0" u="none" strike="noStrike" dirty="0" smtClean="0">
                          <a:solidFill>
                            <a:srgbClr val="333333"/>
                          </a:solidFill>
                          <a:latin typeface="Inherit"/>
                        </a:rPr>
                        <a:t>Size (Millimeters)</a:t>
                      </a:r>
                      <a:endParaRPr lang="en-US" sz="1100" b="1" i="0" u="none" strike="noStrike" dirty="0">
                        <a:solidFill>
                          <a:srgbClr val="333333"/>
                        </a:solidFill>
                        <a:latin typeface="Inherit"/>
                      </a:endParaRPr>
                    </a:p>
                  </a:txBody>
                  <a:tcPr marL="9525" marR="9525" marT="952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a:solidFill>
                            <a:srgbClr val="333333"/>
                          </a:solidFill>
                          <a:latin typeface="Inherit"/>
                        </a:rPr>
                        <a:t>Wentworth Grade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a:solidFill>
                            <a:srgbClr val="333333"/>
                          </a:solidFill>
                          <a:latin typeface="Inherit"/>
                        </a:rPr>
                        <a:t>Phi (</a:t>
                      </a:r>
                      <a:r>
                        <a:rPr lang="el-GR" sz="1100" b="1" i="0" u="none" strike="noStrike">
                          <a:solidFill>
                            <a:srgbClr val="333333"/>
                          </a:solidFill>
                          <a:latin typeface="Inherit"/>
                        </a:rPr>
                        <a:t>Φ) </a:t>
                      </a:r>
                      <a:r>
                        <a:rPr lang="en-US" sz="1100" b="1" i="0" u="none" strike="noStrike">
                          <a:solidFill>
                            <a:srgbClr val="333333"/>
                          </a:solidFill>
                          <a:latin typeface="Inherit"/>
                        </a:rPr>
                        <a:t>Scale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a:solidFill>
                            <a:srgbClr val="333333"/>
                          </a:solidFill>
                          <a:latin typeface="Inherit"/>
                        </a:rPr>
                        <a:t>Sediment</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333333"/>
                          </a:solidFill>
                          <a:latin typeface="Inherit"/>
                        </a:rPr>
                        <a:t>Sedimentary Rock</a:t>
                      </a:r>
                    </a:p>
                  </a:txBody>
                  <a:tcPr marL="9525" marR="9525" marT="952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9560">
                <a:tc>
                  <a:txBody>
                    <a:bodyPr/>
                    <a:lstStyle/>
                    <a:p>
                      <a:pPr algn="ctr" fontAlgn="t"/>
                      <a:r>
                        <a:rPr lang="en-US" sz="1400" b="0" i="0" u="none" strike="noStrike" dirty="0">
                          <a:solidFill>
                            <a:srgbClr val="333333"/>
                          </a:solidFill>
                          <a:latin typeface="Inherit"/>
                        </a:rPr>
                        <a:t>&gt;256</a:t>
                      </a:r>
                    </a:p>
                  </a:txBody>
                  <a:tcPr marL="9525" marR="9525" marT="952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t"/>
                      <a:r>
                        <a:rPr lang="en-US" sz="1400" b="0" i="0" u="none" strike="noStrike" dirty="0">
                          <a:solidFill>
                            <a:srgbClr val="333333"/>
                          </a:solidFill>
                          <a:latin typeface="Inherit"/>
                        </a:rPr>
                        <a:t>Boulder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t"/>
                      <a:r>
                        <a:rPr lang="en-US" sz="1400" b="0" i="0" u="none" strike="noStrike">
                          <a:solidFill>
                            <a:srgbClr val="333333"/>
                          </a:solidFill>
                          <a:latin typeface="Inherit"/>
                        </a:rPr>
                        <a:t>–8</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rowSpan="4">
                  <a:txBody>
                    <a:bodyPr/>
                    <a:lstStyle/>
                    <a:p>
                      <a:pPr algn="ctr" fontAlgn="ctr"/>
                      <a:r>
                        <a:rPr lang="en-US" sz="1400" b="1" i="0" u="none" strike="noStrike">
                          <a:solidFill>
                            <a:srgbClr val="000000"/>
                          </a:solidFill>
                          <a:latin typeface="Calibri"/>
                        </a:rPr>
                        <a:t>GRAVEL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rowSpan="4">
                  <a:txBody>
                    <a:bodyPr/>
                    <a:lstStyle/>
                    <a:p>
                      <a:pPr algn="ctr" fontAlgn="ctr"/>
                      <a:r>
                        <a:rPr lang="en-US" sz="1400" b="1" i="0" u="none" strike="noStrike" dirty="0">
                          <a:solidFill>
                            <a:srgbClr val="000000"/>
                          </a:solidFill>
                          <a:latin typeface="Calibri"/>
                        </a:rPr>
                        <a:t>CONGLOMERATE</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r h="289560">
                <a:tc>
                  <a:txBody>
                    <a:bodyPr/>
                    <a:lstStyle/>
                    <a:p>
                      <a:pPr algn="ctr" fontAlgn="t"/>
                      <a:r>
                        <a:rPr lang="en-US" sz="1400" b="0" i="0" u="none" strike="noStrike" dirty="0" smtClean="0">
                          <a:solidFill>
                            <a:srgbClr val="333333"/>
                          </a:solidFill>
                          <a:latin typeface="Inherit"/>
                        </a:rPr>
                        <a:t>256-64</a:t>
                      </a:r>
                      <a:endParaRPr lang="en-US" sz="1400" b="0" i="0" u="none" strike="noStrike" dirty="0">
                        <a:solidFill>
                          <a:srgbClr val="333333"/>
                        </a:solidFill>
                        <a:latin typeface="Inherit"/>
                      </a:endParaRPr>
                    </a:p>
                  </a:txBody>
                  <a:tcPr marL="9525" marR="9525" marT="952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t"/>
                      <a:r>
                        <a:rPr lang="en-US" sz="1400" b="0" i="0" u="none" strike="noStrike" dirty="0">
                          <a:solidFill>
                            <a:srgbClr val="333333"/>
                          </a:solidFill>
                          <a:latin typeface="Inherit"/>
                        </a:rPr>
                        <a:t>Cobble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t"/>
                      <a:r>
                        <a:rPr lang="en-US" sz="1400" b="0" i="0" u="none" strike="noStrike">
                          <a:solidFill>
                            <a:srgbClr val="333333"/>
                          </a:solidFill>
                          <a:latin typeface="Inherit"/>
                        </a:rPr>
                        <a:t>–6</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vMerge="1">
                  <a:txBody>
                    <a:bodyPr/>
                    <a:lstStyle/>
                    <a:p>
                      <a:endParaRPr lang="en-US"/>
                    </a:p>
                  </a:txBody>
                  <a:tcPr/>
                </a:tc>
                <a:tc vMerge="1">
                  <a:txBody>
                    <a:bodyPr/>
                    <a:lstStyle/>
                    <a:p>
                      <a:endParaRPr lang="en-US"/>
                    </a:p>
                  </a:txBody>
                  <a:tcPr/>
                </a:tc>
              </a:tr>
              <a:tr h="289560">
                <a:tc>
                  <a:txBody>
                    <a:bodyPr/>
                    <a:lstStyle/>
                    <a:p>
                      <a:pPr algn="ctr" fontAlgn="t"/>
                      <a:r>
                        <a:rPr lang="en-US" sz="1400" b="0" i="0" u="none" strike="noStrike" dirty="0" smtClean="0">
                          <a:solidFill>
                            <a:srgbClr val="333333"/>
                          </a:solidFill>
                          <a:latin typeface="Inherit"/>
                        </a:rPr>
                        <a:t>64-4</a:t>
                      </a:r>
                      <a:endParaRPr lang="en-US" sz="1400" b="0" i="0" u="none" strike="noStrike" dirty="0">
                        <a:solidFill>
                          <a:srgbClr val="333333"/>
                        </a:solidFill>
                        <a:latin typeface="Inherit"/>
                      </a:endParaRPr>
                    </a:p>
                  </a:txBody>
                  <a:tcPr marL="9525" marR="9525" marT="952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t"/>
                      <a:r>
                        <a:rPr lang="en-US" sz="1400" b="0" i="0" u="none" strike="noStrike" dirty="0">
                          <a:solidFill>
                            <a:srgbClr val="333333"/>
                          </a:solidFill>
                          <a:latin typeface="Inherit"/>
                        </a:rPr>
                        <a:t>Pebble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t"/>
                      <a:r>
                        <a:rPr lang="en-US" sz="1400" b="0" i="0" u="none" strike="noStrike" dirty="0">
                          <a:solidFill>
                            <a:srgbClr val="333333"/>
                          </a:solidFill>
                          <a:latin typeface="Inherit"/>
                        </a:rPr>
                        <a:t>–2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vMerge="1">
                  <a:txBody>
                    <a:bodyPr/>
                    <a:lstStyle/>
                    <a:p>
                      <a:endParaRPr lang="en-US"/>
                    </a:p>
                  </a:txBody>
                  <a:tcPr/>
                </a:tc>
                <a:tc vMerge="1">
                  <a:txBody>
                    <a:bodyPr/>
                    <a:lstStyle/>
                    <a:p>
                      <a:endParaRPr lang="en-US"/>
                    </a:p>
                  </a:txBody>
                  <a:tcPr/>
                </a:tc>
              </a:tr>
              <a:tr h="289560">
                <a:tc>
                  <a:txBody>
                    <a:bodyPr/>
                    <a:lstStyle/>
                    <a:p>
                      <a:pPr algn="ctr" fontAlgn="t"/>
                      <a:r>
                        <a:rPr lang="en-US" sz="1400" b="0" i="0" u="none" strike="noStrike" dirty="0" smtClean="0">
                          <a:solidFill>
                            <a:srgbClr val="333333"/>
                          </a:solidFill>
                          <a:latin typeface="Inherit"/>
                        </a:rPr>
                        <a:t>4-2</a:t>
                      </a:r>
                      <a:endParaRPr lang="en-US" sz="1400" b="0" i="0" u="none" strike="noStrike" dirty="0">
                        <a:solidFill>
                          <a:srgbClr val="333333"/>
                        </a:solidFill>
                        <a:latin typeface="Inherit"/>
                      </a:endParaRPr>
                    </a:p>
                  </a:txBody>
                  <a:tcPr marL="9525" marR="9525" marT="952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t"/>
                      <a:r>
                        <a:rPr lang="en-US" sz="1400" b="0" i="0" u="none" strike="noStrike">
                          <a:solidFill>
                            <a:srgbClr val="333333"/>
                          </a:solidFill>
                          <a:latin typeface="Inherit"/>
                        </a:rPr>
                        <a:t>Granule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t"/>
                      <a:r>
                        <a:rPr lang="en-US" sz="1400" b="0" i="0" u="none" strike="noStrike" dirty="0">
                          <a:solidFill>
                            <a:srgbClr val="333333"/>
                          </a:solidFill>
                          <a:latin typeface="Inherit"/>
                        </a:rPr>
                        <a:t>–1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vMerge="1">
                  <a:txBody>
                    <a:bodyPr/>
                    <a:lstStyle/>
                    <a:p>
                      <a:endParaRPr lang="en-US"/>
                    </a:p>
                  </a:txBody>
                  <a:tcPr/>
                </a:tc>
                <a:tc vMerge="1">
                  <a:txBody>
                    <a:bodyPr/>
                    <a:lstStyle/>
                    <a:p>
                      <a:endParaRPr lang="en-US"/>
                    </a:p>
                  </a:txBody>
                  <a:tcPr/>
                </a:tc>
              </a:tr>
              <a:tr h="289560">
                <a:tc>
                  <a:txBody>
                    <a:bodyPr/>
                    <a:lstStyle/>
                    <a:p>
                      <a:pPr algn="ctr" fontAlgn="t"/>
                      <a:r>
                        <a:rPr lang="en-US" sz="1400" b="0" i="0" u="none" strike="noStrike" dirty="0" smtClean="0">
                          <a:solidFill>
                            <a:srgbClr val="333333"/>
                          </a:solidFill>
                          <a:latin typeface="Inherit"/>
                        </a:rPr>
                        <a:t>2-1</a:t>
                      </a:r>
                      <a:endParaRPr lang="en-US" sz="1400" b="0" i="0" u="none" strike="noStrike" dirty="0">
                        <a:solidFill>
                          <a:srgbClr val="333333"/>
                        </a:solidFill>
                        <a:latin typeface="Inherit"/>
                      </a:endParaRPr>
                    </a:p>
                  </a:txBody>
                  <a:tcPr marL="9525" marR="9525" marT="952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t"/>
                      <a:r>
                        <a:rPr lang="en-US" sz="1400" b="0" i="0" u="none" strike="noStrike">
                          <a:solidFill>
                            <a:srgbClr val="333333"/>
                          </a:solidFill>
                          <a:latin typeface="Inherit"/>
                        </a:rPr>
                        <a:t>Very coarse sand</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t"/>
                      <a:r>
                        <a:rPr lang="en-US" sz="1400" b="0" i="0" u="none" strike="noStrike" dirty="0">
                          <a:solidFill>
                            <a:srgbClr val="333333"/>
                          </a:solidFill>
                          <a:latin typeface="Inherit"/>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rowSpan="5">
                  <a:txBody>
                    <a:bodyPr/>
                    <a:lstStyle/>
                    <a:p>
                      <a:pPr algn="ctr" fontAlgn="ctr"/>
                      <a:r>
                        <a:rPr lang="en-US" sz="1400" b="1" i="0" u="none" strike="noStrike">
                          <a:solidFill>
                            <a:srgbClr val="000000"/>
                          </a:solidFill>
                          <a:latin typeface="Calibri"/>
                        </a:rPr>
                        <a:t>SAND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rowSpan="5">
                  <a:txBody>
                    <a:bodyPr/>
                    <a:lstStyle/>
                    <a:p>
                      <a:pPr algn="ctr" fontAlgn="ctr"/>
                      <a:r>
                        <a:rPr lang="en-US" sz="1400" b="1" i="0" u="none" strike="noStrike" dirty="0">
                          <a:solidFill>
                            <a:srgbClr val="000000"/>
                          </a:solidFill>
                          <a:latin typeface="Calibri"/>
                        </a:rPr>
                        <a:t>SANDSTONE</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r>
              <a:tr h="289560">
                <a:tc>
                  <a:txBody>
                    <a:bodyPr/>
                    <a:lstStyle/>
                    <a:p>
                      <a:pPr algn="ctr" fontAlgn="t"/>
                      <a:r>
                        <a:rPr lang="en-US" sz="1400" b="0" i="0" u="none" strike="noStrike" dirty="0" smtClean="0">
                          <a:solidFill>
                            <a:srgbClr val="333333"/>
                          </a:solidFill>
                          <a:latin typeface="Inherit"/>
                        </a:rPr>
                        <a:t>1-1/2</a:t>
                      </a:r>
                      <a:endParaRPr lang="en-US" sz="1400" b="0" i="0" u="none" strike="noStrike" dirty="0">
                        <a:solidFill>
                          <a:srgbClr val="333333"/>
                        </a:solidFill>
                        <a:latin typeface="Inherit"/>
                      </a:endParaRPr>
                    </a:p>
                  </a:txBody>
                  <a:tcPr marL="9525" marR="9525" marT="952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t"/>
                      <a:r>
                        <a:rPr lang="en-US" sz="1400" b="0" i="0" u="none" strike="noStrike">
                          <a:solidFill>
                            <a:srgbClr val="333333"/>
                          </a:solidFill>
                          <a:latin typeface="Inherit"/>
                        </a:rPr>
                        <a:t>Coarse sand</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t"/>
                      <a:r>
                        <a:rPr lang="en-US" sz="1400" b="0" i="0" u="none" strike="noStrike" dirty="0">
                          <a:solidFill>
                            <a:srgbClr val="333333"/>
                          </a:solidFill>
                          <a:latin typeface="Inherit"/>
                        </a:rPr>
                        <a:t>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vMerge="1">
                  <a:txBody>
                    <a:bodyPr/>
                    <a:lstStyle/>
                    <a:p>
                      <a:endParaRPr lang="en-US"/>
                    </a:p>
                  </a:txBody>
                  <a:tcPr/>
                </a:tc>
                <a:tc vMerge="1">
                  <a:txBody>
                    <a:bodyPr/>
                    <a:lstStyle/>
                    <a:p>
                      <a:endParaRPr lang="en-US"/>
                    </a:p>
                  </a:txBody>
                  <a:tcPr/>
                </a:tc>
              </a:tr>
              <a:tr h="289560">
                <a:tc>
                  <a:txBody>
                    <a:bodyPr/>
                    <a:lstStyle/>
                    <a:p>
                      <a:pPr algn="ctr" fontAlgn="t"/>
                      <a:r>
                        <a:rPr lang="en-US" sz="1400" b="0" i="0" u="none" strike="noStrike" dirty="0" smtClean="0">
                          <a:solidFill>
                            <a:srgbClr val="333333"/>
                          </a:solidFill>
                          <a:latin typeface="Inherit"/>
                        </a:rPr>
                        <a:t>1/2-1/4</a:t>
                      </a:r>
                      <a:endParaRPr lang="en-US" sz="1400" b="0" i="0" u="none" strike="noStrike" dirty="0">
                        <a:solidFill>
                          <a:srgbClr val="333333"/>
                        </a:solidFill>
                        <a:latin typeface="Inherit"/>
                      </a:endParaRPr>
                    </a:p>
                  </a:txBody>
                  <a:tcPr marL="9525" marR="9525" marT="952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t"/>
                      <a:r>
                        <a:rPr lang="en-US" sz="1400" b="0" i="0" u="none" strike="noStrike">
                          <a:solidFill>
                            <a:srgbClr val="333333"/>
                          </a:solidFill>
                          <a:latin typeface="Inherit"/>
                        </a:rPr>
                        <a:t>Medium sand</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t"/>
                      <a:r>
                        <a:rPr lang="en-US" sz="1400" b="0" i="0" u="none" strike="noStrike" dirty="0">
                          <a:solidFill>
                            <a:srgbClr val="333333"/>
                          </a:solidFill>
                          <a:latin typeface="Inherit"/>
                        </a:rPr>
                        <a:t>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vMerge="1">
                  <a:txBody>
                    <a:bodyPr/>
                    <a:lstStyle/>
                    <a:p>
                      <a:endParaRPr lang="en-US"/>
                    </a:p>
                  </a:txBody>
                  <a:tcPr/>
                </a:tc>
                <a:tc vMerge="1">
                  <a:txBody>
                    <a:bodyPr/>
                    <a:lstStyle/>
                    <a:p>
                      <a:endParaRPr lang="en-US"/>
                    </a:p>
                  </a:txBody>
                  <a:tcPr/>
                </a:tc>
              </a:tr>
              <a:tr h="289560">
                <a:tc>
                  <a:txBody>
                    <a:bodyPr/>
                    <a:lstStyle/>
                    <a:p>
                      <a:pPr algn="ctr" fontAlgn="t"/>
                      <a:r>
                        <a:rPr lang="en-US" sz="1400" b="0" i="0" u="none" strike="noStrike" dirty="0" smtClean="0">
                          <a:solidFill>
                            <a:srgbClr val="333333"/>
                          </a:solidFill>
                          <a:latin typeface="Inherit"/>
                        </a:rPr>
                        <a:t>1/4-1/8</a:t>
                      </a:r>
                      <a:endParaRPr lang="en-US" sz="1400" b="0" i="0" u="none" strike="noStrike" dirty="0">
                        <a:solidFill>
                          <a:srgbClr val="333333"/>
                        </a:solidFill>
                        <a:latin typeface="Inherit"/>
                      </a:endParaRPr>
                    </a:p>
                  </a:txBody>
                  <a:tcPr marL="9525" marR="9525" marT="952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t"/>
                      <a:r>
                        <a:rPr lang="en-US" sz="1400" b="0" i="0" u="none" strike="noStrike">
                          <a:solidFill>
                            <a:srgbClr val="333333"/>
                          </a:solidFill>
                          <a:latin typeface="Inherit"/>
                        </a:rPr>
                        <a:t>Fine sand</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t"/>
                      <a:r>
                        <a:rPr lang="en-US" sz="1400" b="0" i="0" u="none" strike="noStrike" dirty="0">
                          <a:solidFill>
                            <a:srgbClr val="333333"/>
                          </a:solidFill>
                          <a:latin typeface="Inherit"/>
                        </a:rPr>
                        <a:t>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vMerge="1">
                  <a:txBody>
                    <a:bodyPr/>
                    <a:lstStyle/>
                    <a:p>
                      <a:endParaRPr lang="en-US"/>
                    </a:p>
                  </a:txBody>
                  <a:tcPr/>
                </a:tc>
                <a:tc vMerge="1">
                  <a:txBody>
                    <a:bodyPr/>
                    <a:lstStyle/>
                    <a:p>
                      <a:endParaRPr lang="en-US"/>
                    </a:p>
                  </a:txBody>
                  <a:tcPr/>
                </a:tc>
              </a:tr>
              <a:tr h="289560">
                <a:tc>
                  <a:txBody>
                    <a:bodyPr/>
                    <a:lstStyle/>
                    <a:p>
                      <a:pPr algn="ctr" fontAlgn="t"/>
                      <a:r>
                        <a:rPr lang="en-US" sz="1400" b="0" i="0" u="none" strike="noStrike" dirty="0" smtClean="0">
                          <a:solidFill>
                            <a:srgbClr val="333333"/>
                          </a:solidFill>
                          <a:latin typeface="Inherit"/>
                        </a:rPr>
                        <a:t>1/8-1/16</a:t>
                      </a:r>
                      <a:endParaRPr lang="en-US" sz="1400" b="0" i="0" u="none" strike="noStrike" dirty="0">
                        <a:solidFill>
                          <a:srgbClr val="333333"/>
                        </a:solidFill>
                        <a:latin typeface="Inherit"/>
                      </a:endParaRPr>
                    </a:p>
                  </a:txBody>
                  <a:tcPr marL="9525" marR="9525" marT="952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t"/>
                      <a:r>
                        <a:rPr lang="en-US" sz="1400" b="0" i="0" u="none" strike="noStrike">
                          <a:solidFill>
                            <a:srgbClr val="333333"/>
                          </a:solidFill>
                          <a:latin typeface="Inherit"/>
                        </a:rPr>
                        <a:t>Very fine sand</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t"/>
                      <a:r>
                        <a:rPr lang="en-US" sz="1400" b="0" i="0" u="none" strike="noStrike" dirty="0">
                          <a:solidFill>
                            <a:srgbClr val="333333"/>
                          </a:solidFill>
                          <a:latin typeface="Inherit"/>
                        </a:rPr>
                        <a:t>4</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vMerge="1">
                  <a:txBody>
                    <a:bodyPr/>
                    <a:lstStyle/>
                    <a:p>
                      <a:endParaRPr lang="en-US"/>
                    </a:p>
                  </a:txBody>
                  <a:tcPr/>
                </a:tc>
                <a:tc vMerge="1">
                  <a:txBody>
                    <a:bodyPr/>
                    <a:lstStyle/>
                    <a:p>
                      <a:endParaRPr lang="en-US"/>
                    </a:p>
                  </a:txBody>
                  <a:tcPr/>
                </a:tc>
              </a:tr>
              <a:tr h="289560">
                <a:tc>
                  <a:txBody>
                    <a:bodyPr/>
                    <a:lstStyle/>
                    <a:p>
                      <a:pPr algn="ctr" fontAlgn="t"/>
                      <a:r>
                        <a:rPr lang="en-US" sz="1400" b="0" i="0" u="none" strike="noStrike" dirty="0" smtClean="0">
                          <a:solidFill>
                            <a:srgbClr val="333333"/>
                          </a:solidFill>
                          <a:latin typeface="Inherit"/>
                        </a:rPr>
                        <a:t>1/16-1/32</a:t>
                      </a:r>
                      <a:endParaRPr lang="en-US" sz="1400" b="0" i="0" u="none" strike="noStrike" dirty="0">
                        <a:solidFill>
                          <a:srgbClr val="333333"/>
                        </a:solidFill>
                        <a:latin typeface="Inherit"/>
                      </a:endParaRPr>
                    </a:p>
                  </a:txBody>
                  <a:tcPr marL="9525" marR="9525" marT="952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t"/>
                      <a:r>
                        <a:rPr lang="en-US" sz="1400" b="0" i="0" u="none" strike="noStrike">
                          <a:solidFill>
                            <a:srgbClr val="333333"/>
                          </a:solidFill>
                          <a:latin typeface="Inherit"/>
                        </a:rPr>
                        <a:t>Coarse silt</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t"/>
                      <a:r>
                        <a:rPr lang="en-US" sz="1400" b="0" i="0" u="none" strike="noStrike">
                          <a:solidFill>
                            <a:srgbClr val="333333"/>
                          </a:solidFill>
                          <a:latin typeface="Inherit"/>
                        </a:rPr>
                        <a:t>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rowSpan="5">
                  <a:txBody>
                    <a:bodyPr/>
                    <a:lstStyle/>
                    <a:p>
                      <a:pPr algn="ctr" fontAlgn="ctr"/>
                      <a:r>
                        <a:rPr lang="en-US" sz="1400" b="1" i="0" u="none" strike="noStrike">
                          <a:solidFill>
                            <a:srgbClr val="000000"/>
                          </a:solidFill>
                          <a:latin typeface="Calibri"/>
                        </a:rPr>
                        <a:t>MUD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rowSpan="5">
                  <a:txBody>
                    <a:bodyPr/>
                    <a:lstStyle/>
                    <a:p>
                      <a:pPr algn="ctr" fontAlgn="ctr"/>
                      <a:r>
                        <a:rPr lang="en-US" sz="1400" b="1" i="0" u="none" strike="noStrike" dirty="0">
                          <a:solidFill>
                            <a:srgbClr val="000000"/>
                          </a:solidFill>
                          <a:latin typeface="Calibri"/>
                        </a:rPr>
                        <a:t>MUDSTONE</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r>
              <a:tr h="289560">
                <a:tc>
                  <a:txBody>
                    <a:bodyPr/>
                    <a:lstStyle/>
                    <a:p>
                      <a:pPr algn="ctr" fontAlgn="t"/>
                      <a:r>
                        <a:rPr lang="en-US" sz="1400" b="0" i="0" u="none" strike="noStrike" dirty="0" smtClean="0">
                          <a:solidFill>
                            <a:srgbClr val="333333"/>
                          </a:solidFill>
                          <a:latin typeface="Inherit"/>
                        </a:rPr>
                        <a:t>1/32-1/64</a:t>
                      </a:r>
                      <a:endParaRPr lang="en-US" sz="1400" b="0" i="0" u="none" strike="noStrike" dirty="0">
                        <a:solidFill>
                          <a:srgbClr val="333333"/>
                        </a:solidFill>
                        <a:latin typeface="Inherit"/>
                      </a:endParaRPr>
                    </a:p>
                  </a:txBody>
                  <a:tcPr marL="9525" marR="9525" marT="952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t"/>
                      <a:r>
                        <a:rPr lang="en-US" sz="1400" b="0" i="0" u="none" strike="noStrike">
                          <a:solidFill>
                            <a:srgbClr val="333333"/>
                          </a:solidFill>
                          <a:latin typeface="Inherit"/>
                        </a:rPr>
                        <a:t>Medium silt</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t"/>
                      <a:r>
                        <a:rPr lang="en-US" sz="1400" b="0" i="0" u="none" strike="noStrike" dirty="0">
                          <a:solidFill>
                            <a:srgbClr val="333333"/>
                          </a:solidFill>
                          <a:latin typeface="Inherit"/>
                        </a:rPr>
                        <a:t>6</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vMerge="1">
                  <a:txBody>
                    <a:bodyPr/>
                    <a:lstStyle/>
                    <a:p>
                      <a:endParaRPr lang="en-US"/>
                    </a:p>
                  </a:txBody>
                  <a:tcPr/>
                </a:tc>
                <a:tc vMerge="1">
                  <a:txBody>
                    <a:bodyPr/>
                    <a:lstStyle/>
                    <a:p>
                      <a:endParaRPr lang="en-US"/>
                    </a:p>
                  </a:txBody>
                  <a:tcPr/>
                </a:tc>
              </a:tr>
              <a:tr h="289560">
                <a:tc>
                  <a:txBody>
                    <a:bodyPr/>
                    <a:lstStyle/>
                    <a:p>
                      <a:pPr algn="ctr" fontAlgn="t"/>
                      <a:r>
                        <a:rPr lang="en-US" sz="1400" b="0" i="0" u="none" strike="noStrike" dirty="0" smtClean="0">
                          <a:solidFill>
                            <a:srgbClr val="333333"/>
                          </a:solidFill>
                          <a:latin typeface="Inherit"/>
                        </a:rPr>
                        <a:t>1/64-1/128</a:t>
                      </a:r>
                      <a:endParaRPr lang="en-US" sz="1400" b="0" i="0" u="none" strike="noStrike" dirty="0">
                        <a:solidFill>
                          <a:srgbClr val="333333"/>
                        </a:solidFill>
                        <a:latin typeface="Inherit"/>
                      </a:endParaRPr>
                    </a:p>
                  </a:txBody>
                  <a:tcPr marL="9525" marR="9525" marT="952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t"/>
                      <a:r>
                        <a:rPr lang="en-US" sz="1400" b="0" i="0" u="none" strike="noStrike">
                          <a:solidFill>
                            <a:srgbClr val="333333"/>
                          </a:solidFill>
                          <a:latin typeface="Inherit"/>
                        </a:rPr>
                        <a:t>Fine silt</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t"/>
                      <a:r>
                        <a:rPr lang="en-US" sz="1400" b="0" i="0" u="none" strike="noStrike" dirty="0">
                          <a:solidFill>
                            <a:srgbClr val="333333"/>
                          </a:solidFill>
                          <a:latin typeface="Inherit"/>
                        </a:rPr>
                        <a:t>7</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vMerge="1">
                  <a:txBody>
                    <a:bodyPr/>
                    <a:lstStyle/>
                    <a:p>
                      <a:endParaRPr lang="en-US"/>
                    </a:p>
                  </a:txBody>
                  <a:tcPr/>
                </a:tc>
                <a:tc vMerge="1">
                  <a:txBody>
                    <a:bodyPr/>
                    <a:lstStyle/>
                    <a:p>
                      <a:endParaRPr lang="en-US"/>
                    </a:p>
                  </a:txBody>
                  <a:tcPr/>
                </a:tc>
              </a:tr>
              <a:tr h="289560">
                <a:tc>
                  <a:txBody>
                    <a:bodyPr/>
                    <a:lstStyle/>
                    <a:p>
                      <a:pPr algn="ctr" fontAlgn="t"/>
                      <a:r>
                        <a:rPr lang="en-US" sz="1400" b="0" i="0" u="none" strike="noStrike" dirty="0" smtClean="0">
                          <a:solidFill>
                            <a:srgbClr val="333333"/>
                          </a:solidFill>
                          <a:latin typeface="Inherit"/>
                        </a:rPr>
                        <a:t>1/128-1/256</a:t>
                      </a:r>
                      <a:endParaRPr lang="en-US" sz="1400" b="0" i="0" u="none" strike="noStrike" dirty="0">
                        <a:solidFill>
                          <a:srgbClr val="333333"/>
                        </a:solidFill>
                        <a:latin typeface="Inherit"/>
                      </a:endParaRPr>
                    </a:p>
                  </a:txBody>
                  <a:tcPr marL="9525" marR="9525" marT="952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t"/>
                      <a:r>
                        <a:rPr lang="en-US" sz="1400" b="0" i="0" u="none" strike="noStrike">
                          <a:solidFill>
                            <a:srgbClr val="333333"/>
                          </a:solidFill>
                          <a:latin typeface="Inherit"/>
                        </a:rPr>
                        <a:t>Very fine silt</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t"/>
                      <a:r>
                        <a:rPr lang="en-US" sz="1400" b="0" i="0" u="none" strike="noStrike" dirty="0">
                          <a:solidFill>
                            <a:srgbClr val="333333"/>
                          </a:solidFill>
                          <a:latin typeface="Inherit"/>
                        </a:rPr>
                        <a:t>8</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vMerge="1">
                  <a:txBody>
                    <a:bodyPr/>
                    <a:lstStyle/>
                    <a:p>
                      <a:endParaRPr lang="en-US"/>
                    </a:p>
                  </a:txBody>
                  <a:tcPr/>
                </a:tc>
                <a:tc vMerge="1">
                  <a:txBody>
                    <a:bodyPr/>
                    <a:lstStyle/>
                    <a:p>
                      <a:endParaRPr lang="en-US"/>
                    </a:p>
                  </a:txBody>
                  <a:tcPr/>
                </a:tc>
              </a:tr>
              <a:tr h="289560">
                <a:tc>
                  <a:txBody>
                    <a:bodyPr/>
                    <a:lstStyle/>
                    <a:p>
                      <a:pPr algn="ctr" fontAlgn="t"/>
                      <a:r>
                        <a:rPr lang="en-US" sz="1400" b="0" i="0" u="none" strike="noStrike">
                          <a:solidFill>
                            <a:srgbClr val="333333"/>
                          </a:solidFill>
                          <a:latin typeface="Inherit"/>
                        </a:rPr>
                        <a:t>&lt;1/256</a:t>
                      </a:r>
                    </a:p>
                  </a:txBody>
                  <a:tcPr marL="9525" marR="9525" marT="952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fontAlgn="t"/>
                      <a:r>
                        <a:rPr lang="en-US" sz="1400" b="0" i="0" u="none" strike="noStrike">
                          <a:solidFill>
                            <a:srgbClr val="333333"/>
                          </a:solidFill>
                          <a:latin typeface="Inherit"/>
                        </a:rPr>
                        <a:t>Clay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ctr" fontAlgn="t"/>
                      <a:r>
                        <a:rPr lang="en-US" sz="1400" b="0" i="0" u="none" strike="noStrike" dirty="0">
                          <a:solidFill>
                            <a:srgbClr val="333333"/>
                          </a:solidFill>
                          <a:latin typeface="Inherit"/>
                        </a:rPr>
                        <a:t>&gt;8</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vMerge="1">
                  <a:txBody>
                    <a:bodyPr/>
                    <a:lstStyle/>
                    <a:p>
                      <a:endParaRPr lang="en-US"/>
                    </a:p>
                  </a:txBody>
                  <a:tcPr/>
                </a:tc>
                <a:tc v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Gravel and Conglomerate</a:t>
            </a:r>
            <a:endParaRPr lang="en-US" dirty="0"/>
          </a:p>
        </p:txBody>
      </p:sp>
      <p:sp>
        <p:nvSpPr>
          <p:cNvPr id="3" name="Content Placeholder 2"/>
          <p:cNvSpPr>
            <a:spLocks noGrp="1"/>
          </p:cNvSpPr>
          <p:nvPr>
            <p:ph sz="quarter" idx="1"/>
          </p:nvPr>
        </p:nvSpPr>
        <p:spPr>
          <a:xfrm>
            <a:off x="457200" y="1600200"/>
            <a:ext cx="5943600" cy="4525963"/>
          </a:xfrm>
        </p:spPr>
        <p:txBody>
          <a:bodyPr>
            <a:normAutofit fontScale="85000" lnSpcReduction="20000"/>
          </a:bodyPr>
          <a:lstStyle/>
          <a:p>
            <a:pPr algn="just"/>
            <a:r>
              <a:rPr lang="en-US" dirty="0" smtClean="0"/>
              <a:t>Sediments/clasts more than 2 mm in diameter are divided into </a:t>
            </a:r>
            <a:r>
              <a:rPr lang="en-US" u="sng" dirty="0" smtClean="0"/>
              <a:t>granules</a:t>
            </a:r>
            <a:r>
              <a:rPr lang="en-US" dirty="0" smtClean="0"/>
              <a:t>, </a:t>
            </a:r>
            <a:r>
              <a:rPr lang="en-US" u="sng" dirty="0" smtClean="0"/>
              <a:t>pebbles</a:t>
            </a:r>
            <a:r>
              <a:rPr lang="en-US" dirty="0" smtClean="0"/>
              <a:t>, </a:t>
            </a:r>
            <a:r>
              <a:rPr lang="en-US" u="sng" dirty="0" smtClean="0"/>
              <a:t>cobbles</a:t>
            </a:r>
            <a:r>
              <a:rPr lang="en-US" dirty="0" smtClean="0"/>
              <a:t> and </a:t>
            </a:r>
            <a:r>
              <a:rPr lang="en-US" u="sng" dirty="0" smtClean="0"/>
              <a:t>boulders</a:t>
            </a:r>
            <a:r>
              <a:rPr lang="en-US" dirty="0" smtClean="0"/>
              <a:t>.</a:t>
            </a:r>
          </a:p>
          <a:p>
            <a:pPr algn="just"/>
            <a:endParaRPr lang="en-US" dirty="0" smtClean="0"/>
          </a:p>
          <a:p>
            <a:pPr algn="just"/>
            <a:r>
              <a:rPr lang="en-US" dirty="0" smtClean="0"/>
              <a:t>Consolidated gravel is called </a:t>
            </a:r>
            <a:r>
              <a:rPr lang="en-US" u="sng" dirty="0" smtClean="0"/>
              <a:t>conglomerate.</a:t>
            </a:r>
          </a:p>
          <a:p>
            <a:pPr algn="just"/>
            <a:endParaRPr lang="en-US" u="sng" dirty="0" smtClean="0"/>
          </a:p>
          <a:p>
            <a:pPr algn="just"/>
            <a:r>
              <a:rPr lang="en-US" dirty="0" smtClean="0"/>
              <a:t>The term </a:t>
            </a:r>
            <a:r>
              <a:rPr lang="en-US" u="sng" dirty="0" err="1" smtClean="0"/>
              <a:t>breccia</a:t>
            </a:r>
            <a:r>
              <a:rPr lang="en-US" dirty="0" smtClean="0"/>
              <a:t> is used for conglomerate made up of clasts that are angular in shape.</a:t>
            </a:r>
          </a:p>
          <a:p>
            <a:pPr algn="just"/>
            <a:endParaRPr lang="en-US" dirty="0" smtClean="0"/>
          </a:p>
          <a:p>
            <a:pPr algn="just"/>
            <a:r>
              <a:rPr lang="en-US" dirty="0" smtClean="0"/>
              <a:t>Mixture of rounded and angular clasts are sometime known as </a:t>
            </a:r>
            <a:r>
              <a:rPr lang="en-US" u="sng" dirty="0" err="1" smtClean="0"/>
              <a:t>breccio</a:t>
            </a:r>
            <a:r>
              <a:rPr lang="en-US" u="sng" dirty="0" smtClean="0"/>
              <a:t>-conglomerate.</a:t>
            </a:r>
            <a:endParaRPr lang="en-US" u="sng" dirty="0"/>
          </a:p>
        </p:txBody>
      </p:sp>
      <p:pic>
        <p:nvPicPr>
          <p:cNvPr id="1026" name="Picture 2" descr="File:Gravel on a beach in Thirasia, Santorini, Greece.jpg">
            <a:hlinkClick r:id="rId2"/>
          </p:cNvPr>
          <p:cNvPicPr>
            <a:picLocks noChangeAspect="1" noChangeArrowheads="1"/>
          </p:cNvPicPr>
          <p:nvPr/>
        </p:nvPicPr>
        <p:blipFill>
          <a:blip r:embed="rId3" cstate="print"/>
          <a:srcRect/>
          <a:stretch>
            <a:fillRect/>
          </a:stretch>
        </p:blipFill>
        <p:spPr bwMode="auto">
          <a:xfrm>
            <a:off x="6705600" y="1323975"/>
            <a:ext cx="1981200" cy="1485900"/>
          </a:xfrm>
          <a:prstGeom prst="rect">
            <a:avLst/>
          </a:prstGeom>
          <a:noFill/>
        </p:spPr>
      </p:pic>
      <p:pic>
        <p:nvPicPr>
          <p:cNvPr id="1028" name="Picture 4" descr="http://flexiblelearning.auckland.ac.nz/rocks_minerals/rocks/images/conglomerate2.jpg"/>
          <p:cNvPicPr>
            <a:picLocks noChangeAspect="1" noChangeArrowheads="1"/>
          </p:cNvPicPr>
          <p:nvPr/>
        </p:nvPicPr>
        <p:blipFill>
          <a:blip r:embed="rId4" cstate="print"/>
          <a:srcRect/>
          <a:stretch>
            <a:fillRect/>
          </a:stretch>
        </p:blipFill>
        <p:spPr bwMode="auto">
          <a:xfrm>
            <a:off x="6702752" y="3048000"/>
            <a:ext cx="2136448" cy="1524000"/>
          </a:xfrm>
          <a:prstGeom prst="rect">
            <a:avLst/>
          </a:prstGeom>
          <a:noFill/>
        </p:spPr>
      </p:pic>
      <p:sp>
        <p:nvSpPr>
          <p:cNvPr id="7" name="TextBox 6"/>
          <p:cNvSpPr txBox="1"/>
          <p:nvPr/>
        </p:nvSpPr>
        <p:spPr>
          <a:xfrm>
            <a:off x="7294229" y="2743200"/>
            <a:ext cx="782971" cy="369332"/>
          </a:xfrm>
          <a:prstGeom prst="rect">
            <a:avLst/>
          </a:prstGeom>
          <a:noFill/>
        </p:spPr>
        <p:txBody>
          <a:bodyPr wrap="none" rtlCol="0">
            <a:spAutoFit/>
          </a:bodyPr>
          <a:lstStyle/>
          <a:p>
            <a:r>
              <a:rPr lang="en-US" dirty="0" smtClean="0"/>
              <a:t>Gravel</a:t>
            </a:r>
            <a:endParaRPr lang="en-US" dirty="0"/>
          </a:p>
        </p:txBody>
      </p:sp>
      <p:sp>
        <p:nvSpPr>
          <p:cNvPr id="8" name="TextBox 7"/>
          <p:cNvSpPr txBox="1"/>
          <p:nvPr/>
        </p:nvSpPr>
        <p:spPr>
          <a:xfrm>
            <a:off x="6949197" y="4572000"/>
            <a:ext cx="1509003" cy="369332"/>
          </a:xfrm>
          <a:prstGeom prst="rect">
            <a:avLst/>
          </a:prstGeom>
          <a:noFill/>
        </p:spPr>
        <p:txBody>
          <a:bodyPr wrap="none" rtlCol="0">
            <a:spAutoFit/>
          </a:bodyPr>
          <a:lstStyle/>
          <a:p>
            <a:r>
              <a:rPr lang="en-US" dirty="0" smtClean="0"/>
              <a:t>Conglomerate</a:t>
            </a:r>
            <a:endParaRPr lang="en-US" dirty="0"/>
          </a:p>
        </p:txBody>
      </p:sp>
      <p:sp>
        <p:nvSpPr>
          <p:cNvPr id="9" name="TextBox 8"/>
          <p:cNvSpPr txBox="1"/>
          <p:nvPr/>
        </p:nvSpPr>
        <p:spPr>
          <a:xfrm>
            <a:off x="7368274" y="6469212"/>
            <a:ext cx="861326" cy="369332"/>
          </a:xfrm>
          <a:prstGeom prst="rect">
            <a:avLst/>
          </a:prstGeom>
          <a:noFill/>
        </p:spPr>
        <p:txBody>
          <a:bodyPr wrap="none" rtlCol="0">
            <a:spAutoFit/>
          </a:bodyPr>
          <a:lstStyle/>
          <a:p>
            <a:r>
              <a:rPr lang="en-US" dirty="0" err="1" smtClean="0"/>
              <a:t>Breccia</a:t>
            </a:r>
            <a:endParaRPr lang="en-US" dirty="0"/>
          </a:p>
        </p:txBody>
      </p:sp>
      <p:pic>
        <p:nvPicPr>
          <p:cNvPr id="1032" name="Picture 8" descr="http://flexiblelearning.auckland.ac.nz/rocks_minerals/rocks/images/breccia3.jpg"/>
          <p:cNvPicPr>
            <a:picLocks noChangeAspect="1" noChangeArrowheads="1"/>
          </p:cNvPicPr>
          <p:nvPr/>
        </p:nvPicPr>
        <p:blipFill>
          <a:blip r:embed="rId5" cstate="print"/>
          <a:srcRect/>
          <a:stretch>
            <a:fillRect/>
          </a:stretch>
        </p:blipFill>
        <p:spPr bwMode="auto">
          <a:xfrm>
            <a:off x="6714226" y="5029200"/>
            <a:ext cx="2048774" cy="14478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Composition of gravel and conglomerate</a:t>
            </a:r>
            <a:endParaRPr lang="en-US" dirty="0"/>
          </a:p>
        </p:txBody>
      </p:sp>
      <p:sp>
        <p:nvSpPr>
          <p:cNvPr id="3" name="Content Placeholder 2"/>
          <p:cNvSpPr>
            <a:spLocks noGrp="1"/>
          </p:cNvSpPr>
          <p:nvPr>
            <p:ph sz="quarter" idx="1"/>
          </p:nvPr>
        </p:nvSpPr>
        <p:spPr>
          <a:xfrm>
            <a:off x="457200" y="1457325"/>
            <a:ext cx="5181600" cy="4876800"/>
          </a:xfrm>
        </p:spPr>
        <p:txBody>
          <a:bodyPr>
            <a:noAutofit/>
          </a:bodyPr>
          <a:lstStyle/>
          <a:p>
            <a:pPr algn="just"/>
            <a:r>
              <a:rPr lang="en-US" sz="1400" dirty="0" smtClean="0"/>
              <a:t>If all the clasts in a conglomerate are of the same material (e.g. granite), then the conglomerate is called </a:t>
            </a:r>
            <a:r>
              <a:rPr lang="en-US" sz="1400" b="1" u="sng" dirty="0" err="1" smtClean="0"/>
              <a:t>monomict</a:t>
            </a:r>
            <a:r>
              <a:rPr lang="en-US" sz="1400" u="sng" dirty="0" smtClean="0"/>
              <a:t>.</a:t>
            </a:r>
          </a:p>
          <a:p>
            <a:pPr algn="just"/>
            <a:endParaRPr lang="en-US" sz="1400" u="sng" dirty="0" smtClean="0"/>
          </a:p>
          <a:p>
            <a:pPr algn="just"/>
            <a:r>
              <a:rPr lang="en-US" sz="1400" dirty="0" smtClean="0"/>
              <a:t>A </a:t>
            </a:r>
            <a:r>
              <a:rPr lang="en-US" sz="1400" b="1" u="sng" dirty="0" err="1" smtClean="0"/>
              <a:t>polymict</a:t>
            </a:r>
            <a:r>
              <a:rPr lang="en-US" sz="1400" u="sng" dirty="0" smtClean="0"/>
              <a:t> </a:t>
            </a:r>
            <a:r>
              <a:rPr lang="en-US" sz="1400" dirty="0" smtClean="0"/>
              <a:t>conglomerate is one that contains of clasts of many different </a:t>
            </a:r>
            <a:r>
              <a:rPr lang="en-US" sz="1400" dirty="0" err="1" smtClean="0"/>
              <a:t>lithologies</a:t>
            </a:r>
            <a:r>
              <a:rPr lang="en-US" sz="1400" dirty="0" smtClean="0"/>
              <a:t>/rock types.</a:t>
            </a:r>
          </a:p>
          <a:p>
            <a:pPr algn="just"/>
            <a:endParaRPr lang="en-US" sz="1400" dirty="0" smtClean="0"/>
          </a:p>
          <a:p>
            <a:pPr algn="just"/>
            <a:r>
              <a:rPr lang="en-US" sz="1400" dirty="0" smtClean="0"/>
              <a:t>Any kind of rock type may be found as a </a:t>
            </a:r>
            <a:r>
              <a:rPr lang="en-US" sz="1400" dirty="0" err="1" smtClean="0"/>
              <a:t>clast</a:t>
            </a:r>
            <a:r>
              <a:rPr lang="en-US" sz="1400" dirty="0" smtClean="0"/>
              <a:t> in gravel or conglomerate.</a:t>
            </a:r>
          </a:p>
          <a:p>
            <a:pPr algn="just"/>
            <a:endParaRPr lang="en-US" sz="1400" dirty="0" smtClean="0"/>
          </a:p>
          <a:p>
            <a:pPr algn="just"/>
            <a:r>
              <a:rPr lang="en-US" sz="1400" dirty="0" smtClean="0"/>
              <a:t>Resistant rock type which are less susceptible to physical and chemical weathering have a greater chance of being preserved as clasts in conglomerate.</a:t>
            </a:r>
          </a:p>
          <a:p>
            <a:pPr algn="just"/>
            <a:endParaRPr lang="en-US" sz="1400" dirty="0" smtClean="0"/>
          </a:p>
          <a:p>
            <a:pPr algn="just"/>
            <a:r>
              <a:rPr lang="en-US" sz="1400" dirty="0" smtClean="0"/>
              <a:t>The factor controlling the type of </a:t>
            </a:r>
            <a:r>
              <a:rPr lang="en-US" sz="1400" dirty="0" err="1" smtClean="0"/>
              <a:t>clast</a:t>
            </a:r>
            <a:r>
              <a:rPr lang="en-US" sz="1400" dirty="0" smtClean="0"/>
              <a:t> found in a given conglomerate depends on the type of bedrock being eroded in the area.</a:t>
            </a:r>
          </a:p>
          <a:p>
            <a:pPr algn="just"/>
            <a:endParaRPr lang="en-US" sz="1400" dirty="0" smtClean="0"/>
          </a:p>
          <a:p>
            <a:pPr algn="just"/>
            <a:r>
              <a:rPr lang="en-US" sz="1400" dirty="0" smtClean="0"/>
              <a:t>If the bed rock being eroded is limestone then all the clasts in the gravel or conglomerate will be made up of limestones.</a:t>
            </a:r>
          </a:p>
          <a:p>
            <a:pPr algn="just"/>
            <a:endParaRPr lang="en-US" sz="1400" dirty="0" smtClean="0"/>
          </a:p>
          <a:p>
            <a:pPr algn="just"/>
            <a:r>
              <a:rPr lang="en-US" sz="1400" dirty="0" smtClean="0"/>
              <a:t>Recognition of the </a:t>
            </a:r>
            <a:r>
              <a:rPr lang="en-US" sz="1400" dirty="0" err="1" smtClean="0"/>
              <a:t>clast</a:t>
            </a:r>
            <a:r>
              <a:rPr lang="en-US" sz="1400" dirty="0" smtClean="0"/>
              <a:t> type can help in determining the source of the conglomerate.</a:t>
            </a:r>
            <a:endParaRPr lang="en-US" sz="1400" dirty="0"/>
          </a:p>
        </p:txBody>
      </p:sp>
      <p:pic>
        <p:nvPicPr>
          <p:cNvPr id="37890" name="Picture 2" descr="http://flexiblelearning.auckland.ac.nz/rocks_minerals/rocks/images/conglomerate1.jpg"/>
          <p:cNvPicPr>
            <a:picLocks noChangeAspect="1" noChangeArrowheads="1"/>
          </p:cNvPicPr>
          <p:nvPr/>
        </p:nvPicPr>
        <p:blipFill>
          <a:blip r:embed="rId2" cstate="print"/>
          <a:srcRect/>
          <a:stretch>
            <a:fillRect/>
          </a:stretch>
        </p:blipFill>
        <p:spPr bwMode="auto">
          <a:xfrm>
            <a:off x="5762625" y="1524000"/>
            <a:ext cx="3174999" cy="2286000"/>
          </a:xfrm>
          <a:prstGeom prst="rect">
            <a:avLst/>
          </a:prstGeom>
          <a:noFill/>
        </p:spPr>
      </p:pic>
      <p:pic>
        <p:nvPicPr>
          <p:cNvPr id="37892" name="Picture 4" descr="http://www.sciencephoto.com/image/169066/large/E4150298-Conglomerate_rock_sample-SPL.jpg"/>
          <p:cNvPicPr>
            <a:picLocks noChangeAspect="1" noChangeArrowheads="1"/>
          </p:cNvPicPr>
          <p:nvPr/>
        </p:nvPicPr>
        <p:blipFill>
          <a:blip r:embed="rId3" cstate="print"/>
          <a:srcRect/>
          <a:stretch>
            <a:fillRect/>
          </a:stretch>
        </p:blipFill>
        <p:spPr bwMode="auto">
          <a:xfrm>
            <a:off x="5743575" y="4152900"/>
            <a:ext cx="3203423" cy="21336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Texture of Conglomerate</a:t>
            </a:r>
            <a:endParaRPr lang="en-US" dirty="0"/>
          </a:p>
        </p:txBody>
      </p:sp>
      <p:sp>
        <p:nvSpPr>
          <p:cNvPr id="3" name="Content Placeholder 2"/>
          <p:cNvSpPr>
            <a:spLocks noGrp="1"/>
          </p:cNvSpPr>
          <p:nvPr>
            <p:ph sz="quarter" idx="1"/>
          </p:nvPr>
        </p:nvSpPr>
        <p:spPr>
          <a:xfrm>
            <a:off x="457200" y="1371600"/>
            <a:ext cx="4724400" cy="5334000"/>
          </a:xfrm>
        </p:spPr>
        <p:txBody>
          <a:bodyPr>
            <a:normAutofit/>
          </a:bodyPr>
          <a:lstStyle/>
          <a:p>
            <a:pPr algn="just"/>
            <a:r>
              <a:rPr lang="en-US" sz="1400" dirty="0" smtClean="0"/>
              <a:t>Conglomerate beds are rarely composed entirely of gravel sized material.</a:t>
            </a:r>
          </a:p>
          <a:p>
            <a:pPr algn="just"/>
            <a:endParaRPr lang="en-US" sz="1400" dirty="0" smtClean="0"/>
          </a:p>
          <a:p>
            <a:pPr algn="just"/>
            <a:r>
              <a:rPr lang="en-US" sz="1400" dirty="0" smtClean="0"/>
              <a:t>Between the granules, pebbles, cobbles and boulders finer sand or mud is always present.</a:t>
            </a:r>
          </a:p>
          <a:p>
            <a:pPr algn="just"/>
            <a:endParaRPr lang="en-US" sz="1400" dirty="0" smtClean="0"/>
          </a:p>
          <a:p>
            <a:pPr algn="just"/>
            <a:r>
              <a:rPr lang="en-US" sz="1400" dirty="0" smtClean="0"/>
              <a:t>This finer material between the bigger clasts is known as the </a:t>
            </a:r>
            <a:r>
              <a:rPr lang="en-US" sz="1400" u="sng" dirty="0" smtClean="0"/>
              <a:t>matrix</a:t>
            </a:r>
            <a:r>
              <a:rPr lang="en-US" sz="1400" dirty="0" smtClean="0"/>
              <a:t>.</a:t>
            </a:r>
          </a:p>
          <a:p>
            <a:pPr algn="just"/>
            <a:endParaRPr lang="en-US" sz="1400" dirty="0" smtClean="0"/>
          </a:p>
          <a:p>
            <a:pPr algn="just"/>
            <a:r>
              <a:rPr lang="en-US" sz="1400" dirty="0" smtClean="0"/>
              <a:t>If there is a higher proportion of matrix ( more than 20 %) then the conglomerate can be called as </a:t>
            </a:r>
            <a:r>
              <a:rPr lang="en-US" sz="1400" b="1" u="sng" dirty="0" smtClean="0"/>
              <a:t>sandy conglomerate</a:t>
            </a:r>
            <a:r>
              <a:rPr lang="en-US" sz="1400" dirty="0" smtClean="0"/>
              <a:t> or </a:t>
            </a:r>
            <a:r>
              <a:rPr lang="en-US" sz="1400" b="1" u="sng" dirty="0" smtClean="0"/>
              <a:t>muddy conglomerate  </a:t>
            </a:r>
            <a:r>
              <a:rPr lang="en-US" sz="1400" dirty="0" smtClean="0"/>
              <a:t>depending upon the grain size of the matrix.</a:t>
            </a:r>
          </a:p>
          <a:p>
            <a:pPr algn="just"/>
            <a:endParaRPr lang="en-US" sz="1400" dirty="0" smtClean="0"/>
          </a:p>
          <a:p>
            <a:pPr algn="just"/>
            <a:r>
              <a:rPr lang="en-US" sz="1400" dirty="0" smtClean="0"/>
              <a:t>The conglomerates can be </a:t>
            </a:r>
            <a:r>
              <a:rPr lang="en-US" sz="1400" dirty="0" err="1" smtClean="0"/>
              <a:t>clast</a:t>
            </a:r>
            <a:r>
              <a:rPr lang="en-US" sz="1400" dirty="0" smtClean="0"/>
              <a:t> supported or matrix supported.</a:t>
            </a:r>
          </a:p>
          <a:p>
            <a:pPr algn="just">
              <a:buNone/>
            </a:pPr>
            <a:endParaRPr lang="en-US" sz="1400" u="sng" dirty="0" smtClean="0"/>
          </a:p>
          <a:p>
            <a:pPr algn="just"/>
            <a:r>
              <a:rPr lang="en-US" sz="1400" dirty="0" smtClean="0"/>
              <a:t>Matrix supported conglomerates are known as </a:t>
            </a:r>
            <a:r>
              <a:rPr lang="en-US" sz="1400" b="1" u="sng" dirty="0" smtClean="0"/>
              <a:t>Para-conglomerates.</a:t>
            </a:r>
          </a:p>
          <a:p>
            <a:pPr algn="just"/>
            <a:endParaRPr lang="en-US" sz="1400" u="sng" dirty="0" smtClean="0"/>
          </a:p>
          <a:p>
            <a:pPr algn="just"/>
            <a:r>
              <a:rPr lang="en-US" sz="1400" dirty="0" err="1" smtClean="0"/>
              <a:t>Clast</a:t>
            </a:r>
            <a:r>
              <a:rPr lang="en-US" sz="1400" dirty="0" smtClean="0"/>
              <a:t> supported conglomerates are known as </a:t>
            </a:r>
            <a:r>
              <a:rPr lang="en-US" sz="1400" b="1" u="sng" dirty="0" smtClean="0"/>
              <a:t>Ortho-conglomerates.</a:t>
            </a:r>
          </a:p>
          <a:p>
            <a:pPr algn="just"/>
            <a:endParaRPr lang="en-US" sz="1400" u="sng" dirty="0"/>
          </a:p>
        </p:txBody>
      </p:sp>
      <p:pic>
        <p:nvPicPr>
          <p:cNvPr id="17416" name="Picture 8" descr="http://upload.wikimedia.org/wikipedia/commons/6/69/Conglomerados.JPG"/>
          <p:cNvPicPr>
            <a:picLocks noChangeAspect="1" noChangeArrowheads="1"/>
          </p:cNvPicPr>
          <p:nvPr/>
        </p:nvPicPr>
        <p:blipFill>
          <a:blip r:embed="rId3" cstate="print"/>
          <a:srcRect/>
          <a:stretch>
            <a:fillRect/>
          </a:stretch>
        </p:blipFill>
        <p:spPr bwMode="auto">
          <a:xfrm>
            <a:off x="5410200" y="3505200"/>
            <a:ext cx="1516566" cy="2590800"/>
          </a:xfrm>
          <a:prstGeom prst="rect">
            <a:avLst/>
          </a:prstGeom>
          <a:noFill/>
        </p:spPr>
      </p:pic>
      <p:grpSp>
        <p:nvGrpSpPr>
          <p:cNvPr id="30" name="Group 29"/>
          <p:cNvGrpSpPr/>
          <p:nvPr/>
        </p:nvGrpSpPr>
        <p:grpSpPr>
          <a:xfrm>
            <a:off x="5486400" y="1676400"/>
            <a:ext cx="2930949" cy="1447800"/>
            <a:chOff x="6248400" y="1676400"/>
            <a:chExt cx="2930949" cy="1447800"/>
          </a:xfrm>
        </p:grpSpPr>
        <p:pic>
          <p:nvPicPr>
            <p:cNvPr id="17414" name="Picture 6" descr="http://t2.gstatic.com/images?q=tbn:ANd9GcR06Uc79ehh6fyeytEtTuZWc2KwhGbnbe__TEF63iEDA4e9MhZW0Q"/>
            <p:cNvPicPr>
              <a:picLocks noChangeAspect="1" noChangeArrowheads="1"/>
            </p:cNvPicPr>
            <p:nvPr/>
          </p:nvPicPr>
          <p:blipFill>
            <a:blip r:embed="rId4" cstate="print"/>
            <a:srcRect r="37864" b="6748"/>
            <a:stretch>
              <a:fillRect/>
            </a:stretch>
          </p:blipFill>
          <p:spPr bwMode="auto">
            <a:xfrm>
              <a:off x="6248400" y="1676400"/>
              <a:ext cx="1828800" cy="1447800"/>
            </a:xfrm>
            <a:prstGeom prst="rect">
              <a:avLst/>
            </a:prstGeom>
            <a:noFill/>
          </p:spPr>
        </p:pic>
        <p:cxnSp>
          <p:nvCxnSpPr>
            <p:cNvPr id="14" name="Straight Arrow Connector 13"/>
            <p:cNvCxnSpPr/>
            <p:nvPr/>
          </p:nvCxnSpPr>
          <p:spPr>
            <a:xfrm flipV="1">
              <a:off x="7543800" y="2133600"/>
              <a:ext cx="914400" cy="1524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6" name="Straight Arrow Connector 15"/>
            <p:cNvCxnSpPr/>
            <p:nvPr/>
          </p:nvCxnSpPr>
          <p:spPr>
            <a:xfrm>
              <a:off x="7467600" y="2743200"/>
              <a:ext cx="9144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0" name="TextBox 19"/>
            <p:cNvSpPr txBox="1"/>
            <p:nvPr/>
          </p:nvSpPr>
          <p:spPr>
            <a:xfrm>
              <a:off x="8360920" y="1952016"/>
              <a:ext cx="818429" cy="369332"/>
            </a:xfrm>
            <a:prstGeom prst="rect">
              <a:avLst/>
            </a:prstGeom>
            <a:noFill/>
          </p:spPr>
          <p:txBody>
            <a:bodyPr wrap="none" rtlCol="0">
              <a:spAutoFit/>
            </a:bodyPr>
            <a:lstStyle/>
            <a:p>
              <a:r>
                <a:rPr lang="en-US" b="1" dirty="0" smtClean="0"/>
                <a:t>Matrix</a:t>
              </a:r>
              <a:endParaRPr lang="en-US" b="1" dirty="0"/>
            </a:p>
          </p:txBody>
        </p:sp>
        <p:sp>
          <p:nvSpPr>
            <p:cNvPr id="29" name="TextBox 28"/>
            <p:cNvSpPr txBox="1"/>
            <p:nvPr/>
          </p:nvSpPr>
          <p:spPr>
            <a:xfrm>
              <a:off x="8300252" y="2561616"/>
              <a:ext cx="736740" cy="369332"/>
            </a:xfrm>
            <a:prstGeom prst="rect">
              <a:avLst/>
            </a:prstGeom>
            <a:noFill/>
          </p:spPr>
          <p:txBody>
            <a:bodyPr wrap="none" rtlCol="0">
              <a:spAutoFit/>
            </a:bodyPr>
            <a:lstStyle/>
            <a:p>
              <a:r>
                <a:rPr lang="en-US" b="1" dirty="0" smtClean="0"/>
                <a:t>Clasts</a:t>
              </a:r>
              <a:endParaRPr lang="en-US" b="1" dirty="0"/>
            </a:p>
          </p:txBody>
        </p:sp>
      </p:grpSp>
      <p:sp>
        <p:nvSpPr>
          <p:cNvPr id="31" name="Rectangle 30"/>
          <p:cNvSpPr/>
          <p:nvPr/>
        </p:nvSpPr>
        <p:spPr>
          <a:xfrm>
            <a:off x="6925028" y="5349240"/>
            <a:ext cx="2165978" cy="307777"/>
          </a:xfrm>
          <a:prstGeom prst="rect">
            <a:avLst/>
          </a:prstGeom>
        </p:spPr>
        <p:txBody>
          <a:bodyPr wrap="none">
            <a:spAutoFit/>
          </a:bodyPr>
          <a:lstStyle/>
          <a:p>
            <a:r>
              <a:rPr lang="en-US" sz="1400" b="1" dirty="0" smtClean="0"/>
              <a:t>Ortho-conglomerates</a:t>
            </a:r>
            <a:endParaRPr lang="en-US" sz="1400" b="1" dirty="0"/>
          </a:p>
        </p:txBody>
      </p:sp>
      <p:sp>
        <p:nvSpPr>
          <p:cNvPr id="32" name="Rectangle 31"/>
          <p:cNvSpPr/>
          <p:nvPr/>
        </p:nvSpPr>
        <p:spPr>
          <a:xfrm>
            <a:off x="6932592" y="3977640"/>
            <a:ext cx="2052165" cy="307777"/>
          </a:xfrm>
          <a:prstGeom prst="rect">
            <a:avLst/>
          </a:prstGeom>
        </p:spPr>
        <p:txBody>
          <a:bodyPr wrap="none">
            <a:spAutoFit/>
          </a:bodyPr>
          <a:lstStyle/>
          <a:p>
            <a:r>
              <a:rPr lang="en-US" sz="1400" b="1" dirty="0" smtClean="0"/>
              <a:t>Para-conglomerates</a:t>
            </a:r>
            <a:endParaRPr lang="en-US" sz="14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0.tqn.com/d/geology/1/0/u/R/1/600CSM.jpg"/>
          <p:cNvPicPr>
            <a:picLocks noChangeAspect="1" noChangeArrowheads="1"/>
          </p:cNvPicPr>
          <p:nvPr/>
        </p:nvPicPr>
        <p:blipFill>
          <a:blip r:embed="rId2" cstate="print"/>
          <a:srcRect/>
          <a:stretch>
            <a:fillRect/>
          </a:stretch>
        </p:blipFill>
        <p:spPr bwMode="auto">
          <a:xfrm>
            <a:off x="1962150" y="1704975"/>
            <a:ext cx="5210175" cy="4781551"/>
          </a:xfrm>
          <a:prstGeom prst="rect">
            <a:avLst/>
          </a:prstGeom>
          <a:noFill/>
        </p:spPr>
      </p:pic>
      <p:sp>
        <p:nvSpPr>
          <p:cNvPr id="3" name="Title 2"/>
          <p:cNvSpPr>
            <a:spLocks noGrp="1"/>
          </p:cNvSpPr>
          <p:nvPr>
            <p:ph type="title"/>
          </p:nvPr>
        </p:nvSpPr>
        <p:spPr>
          <a:xfrm>
            <a:off x="301752" y="384048"/>
            <a:ext cx="8534400" cy="758952"/>
          </a:xfrm>
        </p:spPr>
        <p:txBody>
          <a:bodyPr>
            <a:noAutofit/>
          </a:bodyPr>
          <a:lstStyle/>
          <a:p>
            <a:r>
              <a:rPr lang="en-US" dirty="0" smtClean="0"/>
              <a:t>Conglomerate/Sandstone/Mudstone Ternary Diagram</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Shape of </a:t>
            </a:r>
            <a:r>
              <a:rPr lang="en-US" dirty="0" err="1" smtClean="0"/>
              <a:t>clasts</a:t>
            </a:r>
            <a:endParaRPr lang="en-US" dirty="0"/>
          </a:p>
        </p:txBody>
      </p:sp>
      <p:sp>
        <p:nvSpPr>
          <p:cNvPr id="3" name="Content Placeholder 2"/>
          <p:cNvSpPr>
            <a:spLocks noGrp="1"/>
          </p:cNvSpPr>
          <p:nvPr>
            <p:ph sz="quarter" idx="1"/>
          </p:nvPr>
        </p:nvSpPr>
        <p:spPr>
          <a:xfrm>
            <a:off x="152400" y="1600200"/>
            <a:ext cx="4953000" cy="4800600"/>
          </a:xfrm>
        </p:spPr>
        <p:txBody>
          <a:bodyPr>
            <a:normAutofit fontScale="70000" lnSpcReduction="20000"/>
          </a:bodyPr>
          <a:lstStyle/>
          <a:p>
            <a:pPr algn="just"/>
            <a:r>
              <a:rPr lang="en-US" dirty="0" smtClean="0"/>
              <a:t>The shape of clasts in gravel and conglomerates are determined by fracture properties of the bedrock.</a:t>
            </a:r>
          </a:p>
          <a:p>
            <a:pPr algn="just"/>
            <a:endParaRPr lang="en-US" dirty="0" smtClean="0"/>
          </a:p>
          <a:p>
            <a:pPr algn="just"/>
            <a:r>
              <a:rPr lang="en-US" dirty="0" smtClean="0"/>
              <a:t>Rocks with equally spaced fracture planes in all directions form cubic or </a:t>
            </a:r>
            <a:r>
              <a:rPr lang="en-US" b="1" u="sng" dirty="0" err="1" smtClean="0"/>
              <a:t>equant</a:t>
            </a:r>
            <a:r>
              <a:rPr lang="en-US" u="sng" dirty="0" smtClean="0"/>
              <a:t> </a:t>
            </a:r>
            <a:r>
              <a:rPr lang="en-US" dirty="0" smtClean="0"/>
              <a:t> blocks that form spherical clasts when the edges are rounded off.</a:t>
            </a:r>
          </a:p>
          <a:p>
            <a:pPr algn="just"/>
            <a:endParaRPr lang="en-US" dirty="0" smtClean="0"/>
          </a:p>
          <a:p>
            <a:pPr algn="just"/>
            <a:r>
              <a:rPr lang="en-US" dirty="0" smtClean="0"/>
              <a:t>Limestones and sandstones form </a:t>
            </a:r>
            <a:r>
              <a:rPr lang="en-US" dirty="0" err="1" smtClean="0"/>
              <a:t>clasts</a:t>
            </a:r>
            <a:r>
              <a:rPr lang="en-US" dirty="0" smtClean="0"/>
              <a:t> with one axis shorter than the other two. This is termed as </a:t>
            </a:r>
            <a:r>
              <a:rPr lang="en-US" b="1" u="sng" dirty="0" smtClean="0"/>
              <a:t>oblate</a:t>
            </a:r>
            <a:r>
              <a:rPr lang="en-US" b="1" dirty="0" smtClean="0"/>
              <a:t> </a:t>
            </a:r>
            <a:r>
              <a:rPr lang="en-US" dirty="0" smtClean="0"/>
              <a:t>or </a:t>
            </a:r>
            <a:r>
              <a:rPr lang="en-US" b="1" u="sng" dirty="0" smtClean="0"/>
              <a:t>discoid</a:t>
            </a:r>
            <a:r>
              <a:rPr lang="en-US" dirty="0" smtClean="0"/>
              <a:t> form.</a:t>
            </a:r>
          </a:p>
          <a:p>
            <a:pPr algn="just"/>
            <a:endParaRPr lang="en-US" dirty="0" smtClean="0"/>
          </a:p>
          <a:p>
            <a:pPr algn="just"/>
            <a:r>
              <a:rPr lang="en-US" dirty="0" smtClean="0"/>
              <a:t>Rod shaped or </a:t>
            </a:r>
            <a:r>
              <a:rPr lang="en-US" b="1" u="sng" dirty="0" err="1" smtClean="0"/>
              <a:t>prolate</a:t>
            </a:r>
            <a:r>
              <a:rPr lang="en-US" dirty="0" smtClean="0"/>
              <a:t> </a:t>
            </a:r>
            <a:r>
              <a:rPr lang="en-US" dirty="0" err="1" smtClean="0"/>
              <a:t>clasts</a:t>
            </a:r>
            <a:r>
              <a:rPr lang="en-US" dirty="0" smtClean="0"/>
              <a:t>  are less common and are formed mainly from strongly foliated metamorphic rocks.</a:t>
            </a:r>
            <a:endParaRPr lang="en-US" dirty="0"/>
          </a:p>
        </p:txBody>
      </p:sp>
      <p:pic>
        <p:nvPicPr>
          <p:cNvPr id="34817" name="Picture 1"/>
          <p:cNvPicPr>
            <a:picLocks noChangeAspect="1" noChangeArrowheads="1"/>
          </p:cNvPicPr>
          <p:nvPr/>
        </p:nvPicPr>
        <p:blipFill>
          <a:blip r:embed="rId2" cstate="print"/>
          <a:srcRect/>
          <a:stretch>
            <a:fillRect/>
          </a:stretch>
        </p:blipFill>
        <p:spPr bwMode="auto">
          <a:xfrm>
            <a:off x="5257800" y="2000250"/>
            <a:ext cx="3648075" cy="3486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692</TotalTime>
  <Words>1884</Words>
  <Application>Microsoft Office PowerPoint</Application>
  <PresentationFormat>On-screen Show (4:3)</PresentationFormat>
  <Paragraphs>262</Paragraphs>
  <Slides>30</Slides>
  <Notes>2</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Civic</vt:lpstr>
      <vt:lpstr>        Detrital Sedimentary Rocks</vt:lpstr>
      <vt:lpstr>Clastic Sediments and  Sedimentary Rocks</vt:lpstr>
      <vt:lpstr>The Udden-Wentworth grain-size scale</vt:lpstr>
      <vt:lpstr>The Udden-Wentworth grain-size scale for clastic sediments</vt:lpstr>
      <vt:lpstr>Gravel and Conglomerate</vt:lpstr>
      <vt:lpstr>Composition of gravel and conglomerate</vt:lpstr>
      <vt:lpstr>Texture of Conglomerate</vt:lpstr>
      <vt:lpstr>Conglomerate/Sandstone/Mudstone Ternary Diagram</vt:lpstr>
      <vt:lpstr>Shape of clasts</vt:lpstr>
      <vt:lpstr>Shape of clasts</vt:lpstr>
      <vt:lpstr>Sand and Sandstones</vt:lpstr>
      <vt:lpstr>Detrital Mineral grains in sands and sandstones</vt:lpstr>
      <vt:lpstr>Detrital Mineral grains in sands and sandstones</vt:lpstr>
      <vt:lpstr>Detrital Mineral grains in sands and sandstones</vt:lpstr>
      <vt:lpstr>Detrital Mineral grains in sands and sandstones</vt:lpstr>
      <vt:lpstr>Detrital Mineral grains in sands and sandstones</vt:lpstr>
      <vt:lpstr>Other components of sands and sandstone</vt:lpstr>
      <vt:lpstr>Other components of sands and sandstone</vt:lpstr>
      <vt:lpstr>Other components of sands and sandstone</vt:lpstr>
      <vt:lpstr>Other components of sands and sandstone</vt:lpstr>
      <vt:lpstr>Sandstone Classification</vt:lpstr>
      <vt:lpstr>Pettijohn Sandstone Classification</vt:lpstr>
      <vt:lpstr>Pettijohn Sandstone Classification</vt:lpstr>
      <vt:lpstr>Clay, Silt and Mudstone</vt:lpstr>
      <vt:lpstr>Definitions of terms in mudstone</vt:lpstr>
      <vt:lpstr>Definitions of terms in mudstone</vt:lpstr>
      <vt:lpstr>Texture of clastic sedimentary rocks</vt:lpstr>
      <vt:lpstr>Texture of clastic sedimentary rocks</vt:lpstr>
      <vt:lpstr>Texture of clastic sedimentary rocks</vt:lpstr>
      <vt:lpstr>Texture of clastic sedimentary rocks</vt:lpstr>
    </vt:vector>
  </TitlesOfParts>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c:creator>
  <cp:lastModifiedBy>User</cp:lastModifiedBy>
  <cp:revision>74</cp:revision>
  <dcterms:created xsi:type="dcterms:W3CDTF">2011-03-12T10:42:08Z</dcterms:created>
  <dcterms:modified xsi:type="dcterms:W3CDTF">2014-09-20T13:21:39Z</dcterms:modified>
</cp:coreProperties>
</file>