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bin" ContentType="application/vnd.ms-office.activeX"/>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Default Extension="jpeg" ContentType="image/jpeg"/>
  <Override PartName="/ppt/slideLayouts/slideLayout3.xml" ContentType="application/vnd.openxmlformats-officedocument.presentationml.slideLayout+xml"/>
  <Override PartName="/ppt/activeX/activeX1.xml" ContentType="application/vnd.ms-office.activeX+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95" r:id="rId4"/>
    <p:sldId id="285" r:id="rId5"/>
    <p:sldId id="286" r:id="rId6"/>
    <p:sldId id="260" r:id="rId7"/>
    <p:sldId id="262" r:id="rId8"/>
    <p:sldId id="263" r:id="rId9"/>
    <p:sldId id="264" r:id="rId10"/>
    <p:sldId id="297" r:id="rId11"/>
    <p:sldId id="287" r:id="rId12"/>
    <p:sldId id="298" r:id="rId13"/>
    <p:sldId id="267" r:id="rId14"/>
    <p:sldId id="299" r:id="rId15"/>
    <p:sldId id="268" r:id="rId16"/>
    <p:sldId id="294" r:id="rId17"/>
    <p:sldId id="269" r:id="rId18"/>
    <p:sldId id="300" r:id="rId19"/>
    <p:sldId id="301" r:id="rId20"/>
    <p:sldId id="275" r:id="rId21"/>
    <p:sldId id="284" r:id="rId22"/>
    <p:sldId id="280" r:id="rId23"/>
    <p:sldId id="281" r:id="rId24"/>
    <p:sldId id="302" r:id="rId25"/>
    <p:sldId id="282" r:id="rId26"/>
    <p:sldId id="303" r:id="rId27"/>
    <p:sldId id="289" r:id="rId28"/>
    <p:sldId id="291" r:id="rId29"/>
    <p:sldId id="304" r:id="rId30"/>
    <p:sldId id="292" r:id="rId31"/>
    <p:sldId id="305" r:id="rId32"/>
    <p:sldId id="293" r:id="rId33"/>
    <p:sldId id="306" r:id="rId34"/>
    <p:sldId id="279" r:id="rId35"/>
  </p:sldIdLst>
  <p:sldSz cx="9144000" cy="6858000" type="screen4x3"/>
  <p:notesSz cx="6858000" cy="9144000"/>
  <p:custDataLst>
    <p:tags r:id="rId36"/>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99"/>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4" d="100"/>
          <a:sy n="84" d="100"/>
        </p:scale>
        <p:origin x="-1152"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activeX1.xml><?xml version="1.0" encoding="utf-8"?>
<ax:ocx xmlns:ax="http://schemas.microsoft.com/office/2006/activeX" xmlns:r="http://schemas.openxmlformats.org/officeDocument/2006/relationships" ax:classid="{D27CDB6E-AE6D-11CF-96B8-444553540000}" ax:persistence="persistStorage" r:id="rId1"/>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1D8BD707-D9CF-40AE-B4C6-C98DA3205C09}" type="datetimeFigureOut">
              <a:rPr lang="en-US" smtClean="0"/>
              <a:pPr/>
              <a:t>8/28/2014</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8/28/2014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8/28/2014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1D8BD707-D9CF-40AE-B4C6-C98DA3205C09}" type="datetimeFigureOut">
              <a:rPr lang="en-US" smtClean="0"/>
              <a:pPr/>
              <a:t>8/28/2014</a:t>
            </a:fld>
            <a:endParaRPr lang="en-US"/>
          </a:p>
        </p:txBody>
      </p:sp>
      <p:sp>
        <p:nvSpPr>
          <p:cNvPr id="9" name="Slide Number Placeholder 8"/>
          <p:cNvSpPr>
            <a:spLocks noGrp="1"/>
          </p:cNvSpPr>
          <p:nvPr>
            <p:ph type="sldNum" sz="quarter" idx="15"/>
          </p:nvPr>
        </p:nvSpPr>
        <p:spPr/>
        <p:txBody>
          <a:bodyPr rtlCol="0"/>
          <a:lstStyle/>
          <a:p>
            <a:fld id="{B6F15528-21DE-4FAA-801E-634DDDAF4B2B}"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1D8BD707-D9CF-40AE-B4C6-C98DA3205C09}" type="datetimeFigureOut">
              <a:rPr lang="en-US" smtClean="0"/>
              <a:pPr/>
              <a:t>8/28/2014</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8/28/2014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pPr/>
              <a:t>8/28/2014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1D8BD707-D9CF-40AE-B4C6-C98DA3205C09}" type="datetimeFigureOut">
              <a:rPr lang="en-US" smtClean="0"/>
              <a:pPr/>
              <a:t>8/28/2014</a:t>
            </a:fld>
            <a:endParaRPr lang="en-US"/>
          </a:p>
        </p:txBody>
      </p:sp>
      <p:sp>
        <p:nvSpPr>
          <p:cNvPr id="7" name="Slide Number Placeholder 6"/>
          <p:cNvSpPr>
            <a:spLocks noGrp="1"/>
          </p:cNvSpPr>
          <p:nvPr>
            <p:ph type="sldNum" sz="quarter" idx="11"/>
          </p:nvPr>
        </p:nvSpPr>
        <p:spPr/>
        <p:txBody>
          <a:bodyPr rtlCol="0"/>
          <a:lstStyle/>
          <a:p>
            <a:fld id="{B6F15528-21DE-4FAA-801E-634DDDAF4B2B}"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8/28/2014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1D8BD707-D9CF-40AE-B4C6-C98DA3205C09}" type="datetimeFigureOut">
              <a:rPr lang="en-US" smtClean="0"/>
              <a:pPr/>
              <a:t>8/28/2014</a:t>
            </a:fld>
            <a:endParaRPr lang="en-US"/>
          </a:p>
        </p:txBody>
      </p:sp>
      <p:sp>
        <p:nvSpPr>
          <p:cNvPr id="22" name="Slide Number Placeholder 21"/>
          <p:cNvSpPr>
            <a:spLocks noGrp="1"/>
          </p:cNvSpPr>
          <p:nvPr>
            <p:ph type="sldNum" sz="quarter" idx="15"/>
          </p:nvPr>
        </p:nvSpPr>
        <p:spPr/>
        <p:txBody>
          <a:bodyPr rtlCol="0"/>
          <a:lstStyle/>
          <a:p>
            <a:fld id="{B6F15528-21DE-4FAA-801E-634DDDAF4B2B}"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1D8BD707-D9CF-40AE-B4C6-C98DA3205C09}" type="datetimeFigureOut">
              <a:rPr lang="en-US" smtClean="0"/>
              <a:pPr/>
              <a:t>8/28/2014</a:t>
            </a:fld>
            <a:endParaRPr lang="en-US"/>
          </a:p>
        </p:txBody>
      </p:sp>
      <p:sp>
        <p:nvSpPr>
          <p:cNvPr id="18" name="Slide Number Placeholder 17"/>
          <p:cNvSpPr>
            <a:spLocks noGrp="1"/>
          </p:cNvSpPr>
          <p:nvPr>
            <p:ph type="sldNum" sz="quarter" idx="11"/>
          </p:nvPr>
        </p:nvSpPr>
        <p:spPr/>
        <p:txBody>
          <a:bodyPr rtlCol="0"/>
          <a:lstStyle/>
          <a:p>
            <a:fld id="{B6F15528-21DE-4FAA-801E-634DDDAF4B2B}"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1D8BD707-D9CF-40AE-B4C6-C98DA3205C09}" type="datetimeFigureOut">
              <a:rPr lang="en-US" smtClean="0"/>
              <a:pPr/>
              <a:t>8/28/2014</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r" rtl="1"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r" rtl="1"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r" rtl="1"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r" rtl="1"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r" rtl="1"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r" rtl="1"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r" rtl="1"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r" rtl="1"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r" rtl="1"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control" Target="../activeX/activeX1.xml"/><Relationship Id="rId1" Type="http://schemas.openxmlformats.org/officeDocument/2006/relationships/vmlDrawing" Target="../drawings/vmlDrawing1.v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algn="ctr"/>
            <a:r>
              <a:rPr lang="en-US" sz="6000" dirty="0" smtClean="0"/>
              <a:t>Investigation of epidemics</a:t>
            </a:r>
            <a:r>
              <a:rPr lang="en-US" dirty="0" smtClean="0"/>
              <a:t/>
            </a:r>
            <a:br>
              <a:rPr lang="en-US" dirty="0" smtClean="0"/>
            </a:br>
            <a:r>
              <a:rPr lang="en-US" dirty="0" smtClean="0"/>
              <a:t/>
            </a:r>
            <a:br>
              <a:rPr lang="en-US" dirty="0" smtClean="0"/>
            </a:br>
            <a:r>
              <a:rPr lang="en-US" dirty="0" smtClean="0"/>
              <a:t/>
            </a:r>
            <a:br>
              <a:rPr lang="en-US" dirty="0" smtClean="0"/>
            </a:br>
            <a:endParaRPr lang="ar-SA" dirty="0"/>
          </a:p>
        </p:txBody>
      </p:sp>
      <p:sp>
        <p:nvSpPr>
          <p:cNvPr id="3" name="Subtitle 2"/>
          <p:cNvSpPr>
            <a:spLocks noGrp="1"/>
          </p:cNvSpPr>
          <p:nvPr>
            <p:ph type="subTitle" idx="1"/>
          </p:nvPr>
        </p:nvSpPr>
        <p:spPr>
          <a:xfrm>
            <a:off x="2286000" y="3886200"/>
            <a:ext cx="6172200" cy="2488722"/>
          </a:xfrm>
        </p:spPr>
        <p:txBody>
          <a:bodyPr/>
          <a:lstStyle/>
          <a:p>
            <a:pPr algn="ctr"/>
            <a:r>
              <a:rPr lang="en-US" dirty="0" smtClean="0"/>
              <a:t>By</a:t>
            </a:r>
          </a:p>
          <a:p>
            <a:pPr algn="ctr"/>
            <a:endParaRPr lang="en-US" dirty="0" smtClean="0"/>
          </a:p>
          <a:p>
            <a:pPr algn="ctr" rtl="0"/>
            <a:r>
              <a:rPr lang="en-US" sz="2400" dirty="0" smtClean="0"/>
              <a:t>Dr Sabah </a:t>
            </a:r>
            <a:r>
              <a:rPr lang="en-US" sz="2400" dirty="0" err="1" smtClean="0"/>
              <a:t>M.A.Abdelkader</a:t>
            </a:r>
            <a:endParaRPr lang="en-US" sz="2400" dirty="0" smtClean="0"/>
          </a:p>
          <a:p>
            <a:pPr algn="ctr"/>
            <a:r>
              <a:rPr lang="en-US" sz="2400" dirty="0" err="1" smtClean="0"/>
              <a:t>Assist.Prof</a:t>
            </a:r>
            <a:r>
              <a:rPr lang="en-US" sz="2400" dirty="0" smtClean="0"/>
              <a:t> of public health</a:t>
            </a:r>
            <a:endParaRPr lang="ar-SA" sz="2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7467600" cy="868362"/>
          </a:xfrm>
        </p:spPr>
        <p:txBody>
          <a:bodyPr>
            <a:normAutofit fontScale="90000"/>
          </a:bodyPr>
          <a:lstStyle/>
          <a:p>
            <a:r>
              <a:rPr lang="en-US" b="1" u="sng" dirty="0" smtClean="0"/>
              <a:t/>
            </a:r>
            <a:br>
              <a:rPr lang="en-US" b="1" u="sng" dirty="0" smtClean="0"/>
            </a:br>
            <a:r>
              <a:rPr lang="en-US" b="1" u="sng" dirty="0" smtClean="0"/>
              <a:t/>
            </a:r>
            <a:br>
              <a:rPr lang="en-US" b="1" u="sng" dirty="0" smtClean="0"/>
            </a:br>
            <a:r>
              <a:rPr lang="en-US" b="1" u="sng" dirty="0" smtClean="0"/>
              <a:t>Steps of an Outbreak Investigation</a:t>
            </a:r>
            <a:br>
              <a:rPr lang="en-US" b="1" u="sng" dirty="0" smtClean="0"/>
            </a:br>
            <a:endParaRPr lang="ar-SA" dirty="0"/>
          </a:p>
        </p:txBody>
      </p:sp>
      <p:sp>
        <p:nvSpPr>
          <p:cNvPr id="3" name="Content Placeholder 2"/>
          <p:cNvSpPr>
            <a:spLocks noGrp="1"/>
          </p:cNvSpPr>
          <p:nvPr>
            <p:ph sz="quarter" idx="1"/>
          </p:nvPr>
        </p:nvSpPr>
        <p:spPr>
          <a:xfrm>
            <a:off x="457200" y="609600"/>
            <a:ext cx="8001000" cy="5864352"/>
          </a:xfrm>
        </p:spPr>
        <p:txBody>
          <a:bodyPr/>
          <a:lstStyle/>
          <a:p>
            <a:pPr algn="just" rtl="0"/>
            <a:r>
              <a:rPr lang="en-US" dirty="0" smtClean="0"/>
              <a:t>1</a:t>
            </a:r>
            <a:r>
              <a:rPr lang="en-US" sz="3200" dirty="0" smtClean="0"/>
              <a:t>. Confirm diagnosis.</a:t>
            </a:r>
          </a:p>
          <a:p>
            <a:pPr algn="just" rtl="0"/>
            <a:r>
              <a:rPr lang="en-US" sz="3200" dirty="0" smtClean="0"/>
              <a:t>2. Confirm existence of outbreak.</a:t>
            </a:r>
          </a:p>
          <a:p>
            <a:pPr algn="just" rtl="0"/>
            <a:r>
              <a:rPr lang="en-US" sz="3200" dirty="0" smtClean="0"/>
              <a:t>3. Define a case and count cases.</a:t>
            </a:r>
          </a:p>
          <a:p>
            <a:pPr algn="just" rtl="0"/>
            <a:r>
              <a:rPr lang="en-US" sz="3200" dirty="0" smtClean="0"/>
              <a:t>4. Orient data in person, time, place.</a:t>
            </a:r>
          </a:p>
          <a:p>
            <a:pPr algn="just" rtl="0"/>
            <a:r>
              <a:rPr lang="en-US" sz="3200" dirty="0" smtClean="0"/>
              <a:t>5. Determine who is at risk.</a:t>
            </a:r>
          </a:p>
          <a:p>
            <a:pPr algn="just" rtl="0"/>
            <a:r>
              <a:rPr lang="en-US" sz="3200" dirty="0" smtClean="0"/>
              <a:t>6. Develop a hypothesis and test it.</a:t>
            </a:r>
          </a:p>
          <a:p>
            <a:pPr algn="just" rtl="0"/>
            <a:r>
              <a:rPr lang="en-US" sz="3200" dirty="0" smtClean="0"/>
              <a:t>7. Determine control measures.</a:t>
            </a:r>
          </a:p>
          <a:p>
            <a:pPr algn="just" rtl="0"/>
            <a:r>
              <a:rPr lang="en-US" sz="3200" dirty="0" smtClean="0"/>
              <a:t>8. Plan a more systematic study.</a:t>
            </a:r>
          </a:p>
          <a:p>
            <a:pPr algn="just" rtl="0"/>
            <a:r>
              <a:rPr lang="en-US" sz="3200" dirty="0" smtClean="0"/>
              <a:t>9. Implement control measures.</a:t>
            </a:r>
          </a:p>
          <a:p>
            <a:pPr algn="just" rtl="0"/>
            <a:r>
              <a:rPr lang="en-US" sz="3200" dirty="0" smtClean="0"/>
              <a:t>10.Prepare a written report.</a:t>
            </a:r>
          </a:p>
          <a:p>
            <a:pPr algn="just" rtl="0"/>
            <a:endParaRPr lang="ar-SA" sz="32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639762"/>
          </a:xfrm>
        </p:spPr>
        <p:txBody>
          <a:bodyPr/>
          <a:lstStyle/>
          <a:p>
            <a:r>
              <a:rPr lang="en-US" dirty="0" smtClean="0"/>
              <a:t>Cont.</a:t>
            </a:r>
            <a:endParaRPr lang="ar-SA" dirty="0"/>
          </a:p>
        </p:txBody>
      </p:sp>
      <p:sp>
        <p:nvSpPr>
          <p:cNvPr id="3" name="Content Placeholder 2"/>
          <p:cNvSpPr>
            <a:spLocks noGrp="1"/>
          </p:cNvSpPr>
          <p:nvPr>
            <p:ph sz="quarter" idx="1"/>
          </p:nvPr>
        </p:nvSpPr>
        <p:spPr>
          <a:xfrm>
            <a:off x="228600" y="914400"/>
            <a:ext cx="8305800" cy="5559552"/>
          </a:xfrm>
        </p:spPr>
        <p:txBody>
          <a:bodyPr>
            <a:noAutofit/>
          </a:bodyPr>
          <a:lstStyle/>
          <a:p>
            <a:pPr algn="just" rtl="0"/>
            <a:r>
              <a:rPr lang="en-US" sz="3200" b="1" u="sng" dirty="0" smtClean="0"/>
              <a:t>N.B:</a:t>
            </a:r>
            <a:r>
              <a:rPr lang="en-US" sz="3200" dirty="0" smtClean="0"/>
              <a:t> The steps are presented here in a logical order. </a:t>
            </a:r>
          </a:p>
          <a:p>
            <a:pPr algn="just" rtl="0"/>
            <a:r>
              <a:rPr lang="en-US" sz="3200" dirty="0" smtClean="0"/>
              <a:t>In practice, however, several may be done at the same time, or they may be done in a different order. </a:t>
            </a:r>
          </a:p>
          <a:p>
            <a:pPr algn="just" rtl="0"/>
            <a:r>
              <a:rPr lang="en-US" sz="3200" dirty="0" smtClean="0"/>
              <a:t>For example, control measures should be implemented as soon as the source and modes of transmission are known, which may be early or late in any particular outbreak investigation.</a:t>
            </a:r>
            <a:endParaRPr lang="en-US" sz="32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715962"/>
          </a:xfrm>
        </p:spPr>
        <p:txBody>
          <a:bodyPr/>
          <a:lstStyle/>
          <a:p>
            <a:r>
              <a:rPr lang="en-US" dirty="0" smtClean="0"/>
              <a:t>Cont.</a:t>
            </a:r>
            <a:endParaRPr lang="ar-SA" dirty="0"/>
          </a:p>
        </p:txBody>
      </p:sp>
      <p:sp>
        <p:nvSpPr>
          <p:cNvPr id="3" name="Content Placeholder 2"/>
          <p:cNvSpPr>
            <a:spLocks noGrp="1"/>
          </p:cNvSpPr>
          <p:nvPr>
            <p:ph sz="quarter" idx="1"/>
          </p:nvPr>
        </p:nvSpPr>
        <p:spPr>
          <a:xfrm>
            <a:off x="457200" y="990600"/>
            <a:ext cx="8077200" cy="5483352"/>
          </a:xfrm>
        </p:spPr>
        <p:txBody>
          <a:bodyPr/>
          <a:lstStyle/>
          <a:p>
            <a:pPr algn="just" rtl="0"/>
            <a:r>
              <a:rPr lang="en-US" sz="3200" dirty="0" smtClean="0"/>
              <a:t>Each of these steps is important to complete before moving to next steps.</a:t>
            </a:r>
          </a:p>
          <a:p>
            <a:pPr algn="just" rtl="0"/>
            <a:r>
              <a:rPr lang="en-US" sz="3200" dirty="0" smtClean="0"/>
              <a:t>It is a process where each step is dependent on successful completion in previous steps.</a:t>
            </a:r>
          </a:p>
          <a:p>
            <a:pPr algn="just" rtl="0"/>
            <a:endParaRPr lang="ar-S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7467600" cy="990600"/>
          </a:xfrm>
        </p:spPr>
        <p:txBody>
          <a:bodyPr>
            <a:normAutofit fontScale="90000"/>
          </a:bodyPr>
          <a:lstStyle/>
          <a:p>
            <a:pPr algn="ctr" rtl="0"/>
            <a:r>
              <a:rPr lang="en-US" sz="4000" b="1" u="sng" dirty="0" smtClean="0"/>
              <a:t>Step 1</a:t>
            </a:r>
            <a:r>
              <a:rPr lang="en-US" sz="4000" b="1" dirty="0" smtClean="0"/>
              <a:t>: </a:t>
            </a:r>
            <a:r>
              <a:rPr lang="en-US" sz="4000" b="1" u="sng" dirty="0" smtClean="0"/>
              <a:t>Verify the Diagnosis</a:t>
            </a:r>
            <a:r>
              <a:rPr lang="en-US" sz="4000" b="1" dirty="0" smtClean="0"/>
              <a:t> </a:t>
            </a:r>
            <a:r>
              <a:rPr lang="en-US" dirty="0" smtClean="0"/>
              <a:t/>
            </a:r>
            <a:br>
              <a:rPr lang="en-US" dirty="0" smtClean="0"/>
            </a:br>
            <a:endParaRPr lang="ar-SA" dirty="0"/>
          </a:p>
        </p:txBody>
      </p:sp>
      <p:sp>
        <p:nvSpPr>
          <p:cNvPr id="3" name="Content Placeholder 2"/>
          <p:cNvSpPr>
            <a:spLocks noGrp="1"/>
          </p:cNvSpPr>
          <p:nvPr>
            <p:ph sz="quarter" idx="1"/>
          </p:nvPr>
        </p:nvSpPr>
        <p:spPr>
          <a:xfrm>
            <a:off x="457200" y="609600"/>
            <a:ext cx="7696200" cy="5864352"/>
          </a:xfrm>
        </p:spPr>
        <p:txBody>
          <a:bodyPr>
            <a:normAutofit fontScale="85000" lnSpcReduction="20000"/>
          </a:bodyPr>
          <a:lstStyle/>
          <a:p>
            <a:pPr algn="just" rtl="0"/>
            <a:r>
              <a:rPr lang="en-US" sz="3200" b="1" u="sng" dirty="0" smtClean="0"/>
              <a:t>First,</a:t>
            </a:r>
            <a:r>
              <a:rPr lang="en-US" sz="3200" dirty="0" smtClean="0"/>
              <a:t> You must ensure that the problem has been properly diagnosed- that it really is what it has been reported to be.</a:t>
            </a:r>
          </a:p>
          <a:p>
            <a:pPr algn="just" rtl="0"/>
            <a:r>
              <a:rPr lang="en-US" sz="3200" b="1" u="sng" dirty="0" smtClean="0"/>
              <a:t>Second,</a:t>
            </a:r>
            <a:r>
              <a:rPr lang="en-US" sz="3200" dirty="0" smtClean="0"/>
              <a:t> You must to be certain that the increase number of   diagnosed cases is not the result of a mistake in the laboratory.</a:t>
            </a:r>
          </a:p>
          <a:p>
            <a:pPr algn="just" rtl="0"/>
            <a:r>
              <a:rPr lang="en-US" sz="3200" dirty="0" smtClean="0"/>
              <a:t>Verifying the diagnosis requires that you review the </a:t>
            </a:r>
            <a:r>
              <a:rPr lang="en-US" sz="3200" u="sng" dirty="0" smtClean="0"/>
              <a:t>clinical findings </a:t>
            </a:r>
            <a:r>
              <a:rPr lang="en-US" sz="3200" dirty="0" smtClean="0"/>
              <a:t>(the symptoms and features of illness) and the </a:t>
            </a:r>
            <a:r>
              <a:rPr lang="en-US" sz="3200" u="sng" dirty="0" smtClean="0"/>
              <a:t>laboratory results </a:t>
            </a:r>
            <a:r>
              <a:rPr lang="en-US" sz="3200" dirty="0" smtClean="0"/>
              <a:t>for the people who are affected.</a:t>
            </a:r>
          </a:p>
          <a:p>
            <a:pPr algn="just" rtl="0"/>
            <a:r>
              <a:rPr lang="en-US" sz="3200" dirty="0" smtClean="0"/>
              <a:t>Finally, you should visit several of the people who became ill. You should see and talk to some of them to gain a better understanding of the diseases and in addition, you may be able to gather critical information by asking such questions as:</a:t>
            </a:r>
          </a:p>
          <a:p>
            <a:pPr algn="just" rtl="0"/>
            <a:endParaRPr lang="en-US" sz="32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639762"/>
          </a:xfrm>
        </p:spPr>
        <p:txBody>
          <a:bodyPr/>
          <a:lstStyle/>
          <a:p>
            <a:r>
              <a:rPr lang="en-US" dirty="0" smtClean="0"/>
              <a:t>Cont.</a:t>
            </a:r>
            <a:endParaRPr lang="ar-SA" dirty="0"/>
          </a:p>
        </p:txBody>
      </p:sp>
      <p:sp>
        <p:nvSpPr>
          <p:cNvPr id="3" name="Content Placeholder 2"/>
          <p:cNvSpPr>
            <a:spLocks noGrp="1"/>
          </p:cNvSpPr>
          <p:nvPr>
            <p:ph sz="quarter" idx="1"/>
          </p:nvPr>
        </p:nvSpPr>
        <p:spPr>
          <a:xfrm>
            <a:off x="457200" y="914400"/>
            <a:ext cx="7467600" cy="5559552"/>
          </a:xfrm>
        </p:spPr>
        <p:txBody>
          <a:bodyPr/>
          <a:lstStyle/>
          <a:p>
            <a:pPr lvl="0" algn="just" rtl="0"/>
            <a:r>
              <a:rPr lang="en-US" sz="2800" dirty="0" smtClean="0"/>
              <a:t>What was their exposure before becoming ill? </a:t>
            </a:r>
          </a:p>
          <a:p>
            <a:pPr lvl="0" algn="just" rtl="0"/>
            <a:r>
              <a:rPr lang="en-US" sz="2800" dirty="0" smtClean="0"/>
              <a:t>What do they think caused their illness? </a:t>
            </a:r>
          </a:p>
          <a:p>
            <a:pPr lvl="0" algn="just" rtl="0"/>
            <a:r>
              <a:rPr lang="en-US" sz="2800" dirty="0" smtClean="0"/>
              <a:t>Do they know anyone else with the disease?</a:t>
            </a:r>
          </a:p>
          <a:p>
            <a:pPr lvl="0" algn="just" rtl="0"/>
            <a:r>
              <a:rPr lang="en-US" sz="2800" dirty="0" smtClean="0"/>
              <a:t>Do they have anything in common with others who have the disease?</a:t>
            </a:r>
          </a:p>
          <a:p>
            <a:pPr algn="just" rtl="0"/>
            <a:r>
              <a:rPr lang="en-US" sz="2800" dirty="0" smtClean="0"/>
              <a:t>Conversations with patients are very helpful in </a:t>
            </a:r>
            <a:r>
              <a:rPr lang="en-US" sz="2800" b="1" dirty="0" smtClean="0"/>
              <a:t>generating hypotheses</a:t>
            </a:r>
            <a:r>
              <a:rPr lang="en-US" sz="2800" dirty="0" smtClean="0"/>
              <a:t> about the cause, source, and spread of disease.</a:t>
            </a:r>
          </a:p>
          <a:p>
            <a:pPr algn="l"/>
            <a:endParaRPr lang="ar-SA" sz="2800" dirty="0" smtClean="0"/>
          </a:p>
          <a:p>
            <a:endParaRPr lang="ar-S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792162"/>
          </a:xfrm>
        </p:spPr>
        <p:txBody>
          <a:bodyPr>
            <a:noAutofit/>
          </a:bodyPr>
          <a:lstStyle/>
          <a:p>
            <a:r>
              <a:rPr lang="en-US" sz="3200" b="1" u="sng" dirty="0" smtClean="0"/>
              <a:t>Step 2</a:t>
            </a:r>
            <a:r>
              <a:rPr lang="en-US" sz="3200" b="1" dirty="0" smtClean="0"/>
              <a:t>: </a:t>
            </a:r>
            <a:r>
              <a:rPr lang="en-US" sz="3200" b="1" u="sng" dirty="0" smtClean="0"/>
              <a:t>Establish the Existence of an Outbreak:</a:t>
            </a:r>
            <a:endParaRPr lang="ar-SA" sz="3200" dirty="0"/>
          </a:p>
        </p:txBody>
      </p:sp>
      <p:sp>
        <p:nvSpPr>
          <p:cNvPr id="3" name="Content Placeholder 2"/>
          <p:cNvSpPr>
            <a:spLocks noGrp="1"/>
          </p:cNvSpPr>
          <p:nvPr>
            <p:ph sz="quarter" idx="1"/>
          </p:nvPr>
        </p:nvSpPr>
        <p:spPr>
          <a:xfrm>
            <a:off x="228600" y="990600"/>
            <a:ext cx="8382000" cy="5638800"/>
          </a:xfrm>
        </p:spPr>
        <p:txBody>
          <a:bodyPr>
            <a:normAutofit/>
          </a:bodyPr>
          <a:lstStyle/>
          <a:p>
            <a:pPr lvl="0" algn="just" rtl="0"/>
            <a:r>
              <a:rPr lang="en-US" sz="3200" dirty="0" smtClean="0"/>
              <a:t>Compare disease frequency during same period of previous years.</a:t>
            </a:r>
          </a:p>
          <a:p>
            <a:pPr lvl="0" algn="just" rtl="0"/>
            <a:r>
              <a:rPr lang="en-US" sz="3200" dirty="0" smtClean="0"/>
              <a:t>For a notifiable disease, or you can use health department surveillance records.</a:t>
            </a:r>
          </a:p>
          <a:p>
            <a:pPr lvl="0" algn="just" rtl="0"/>
            <a:r>
              <a:rPr lang="en-US" sz="3200" dirty="0" smtClean="0"/>
              <a:t>For other disease, you can find data from local sources such as hospital discharge records, death (mortality) records, and cancer or other health registries.</a:t>
            </a:r>
          </a:p>
          <a:p>
            <a:pPr algn="just" rtl="0"/>
            <a:endParaRPr lang="ar-SA" sz="32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639762"/>
          </a:xfrm>
        </p:spPr>
        <p:txBody>
          <a:bodyPr/>
          <a:lstStyle/>
          <a:p>
            <a:r>
              <a:rPr lang="en-US" dirty="0" smtClean="0"/>
              <a:t>Cont.</a:t>
            </a:r>
            <a:endParaRPr lang="ar-SA" dirty="0"/>
          </a:p>
        </p:txBody>
      </p:sp>
      <p:sp>
        <p:nvSpPr>
          <p:cNvPr id="3" name="Content Placeholder 2"/>
          <p:cNvSpPr>
            <a:spLocks noGrp="1"/>
          </p:cNvSpPr>
          <p:nvPr>
            <p:ph sz="quarter" idx="1"/>
          </p:nvPr>
        </p:nvSpPr>
        <p:spPr>
          <a:xfrm>
            <a:off x="457200" y="914400"/>
            <a:ext cx="7467600" cy="5559552"/>
          </a:xfrm>
        </p:spPr>
        <p:txBody>
          <a:bodyPr>
            <a:normAutofit fontScale="92500"/>
          </a:bodyPr>
          <a:lstStyle/>
          <a:p>
            <a:pPr algn="just" rtl="0"/>
            <a:r>
              <a:rPr lang="en-US" sz="3200" dirty="0" smtClean="0"/>
              <a:t>If local data are not available, you can make estimates using data from:</a:t>
            </a:r>
          </a:p>
          <a:p>
            <a:pPr lvl="1" algn="just" rtl="0"/>
            <a:r>
              <a:rPr lang="en-US" sz="2900" dirty="0" smtClean="0"/>
              <a:t>A-National data. </a:t>
            </a:r>
          </a:p>
          <a:p>
            <a:pPr lvl="1" algn="just" rtl="0"/>
            <a:r>
              <a:rPr lang="en-US" sz="2900" dirty="0" smtClean="0"/>
              <a:t>B-You might consider conducting a telephone survey of physicians to determine whether they have seen more cases of the disease than usual.</a:t>
            </a:r>
          </a:p>
          <a:p>
            <a:pPr lvl="1" algn="just" rtl="0"/>
            <a:r>
              <a:rPr lang="en-US" sz="2900" dirty="0" smtClean="0"/>
              <a:t>C- You can also conduct a survey of people in the community to establish the background level of disease.</a:t>
            </a:r>
          </a:p>
          <a:p>
            <a:pPr lvl="1" algn="just" rtl="0"/>
            <a:r>
              <a:rPr lang="en-US" sz="2900" dirty="0" smtClean="0"/>
              <a:t>D- </a:t>
            </a:r>
            <a:r>
              <a:rPr lang="en-US" sz="2900" b="1" dirty="0" smtClean="0"/>
              <a:t>Epidemic threshold: </a:t>
            </a:r>
            <a:r>
              <a:rPr lang="en-US" sz="2900" dirty="0" smtClean="0"/>
              <a:t>any amount of disease greater than the upper limit.</a:t>
            </a:r>
            <a:endParaRPr lang="en-US" sz="2900" b="1" dirty="0" smtClean="0"/>
          </a:p>
          <a:p>
            <a:endParaRPr lang="ar-SA"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7772400" cy="838200"/>
          </a:xfrm>
        </p:spPr>
        <p:txBody>
          <a:bodyPr>
            <a:normAutofit fontScale="90000"/>
          </a:bodyPr>
          <a:lstStyle/>
          <a:p>
            <a:pPr algn="ctr"/>
            <a:r>
              <a:rPr lang="en-US" sz="3200" b="1" u="sng" dirty="0" smtClean="0"/>
              <a:t>Step 3</a:t>
            </a:r>
            <a:r>
              <a:rPr lang="en-US" sz="3200" b="1" dirty="0" smtClean="0"/>
              <a:t>: </a:t>
            </a:r>
            <a:r>
              <a:rPr lang="en-US" sz="3100" b="1" u="sng" dirty="0" smtClean="0"/>
              <a:t>Define and Identify Cases</a:t>
            </a:r>
            <a:r>
              <a:rPr lang="en-US" sz="2400" b="1" u="sng" dirty="0" smtClean="0"/>
              <a:t> </a:t>
            </a:r>
            <a:r>
              <a:rPr lang="en-US" sz="2800" dirty="0" smtClean="0"/>
              <a:t/>
            </a:r>
            <a:br>
              <a:rPr lang="en-US" sz="2800" dirty="0" smtClean="0"/>
            </a:br>
            <a:endParaRPr lang="ar-SA" dirty="0"/>
          </a:p>
        </p:txBody>
      </p:sp>
      <p:sp>
        <p:nvSpPr>
          <p:cNvPr id="3" name="Content Placeholder 2"/>
          <p:cNvSpPr>
            <a:spLocks noGrp="1"/>
          </p:cNvSpPr>
          <p:nvPr>
            <p:ph sz="quarter" idx="1"/>
          </p:nvPr>
        </p:nvSpPr>
        <p:spPr>
          <a:xfrm>
            <a:off x="457200" y="685800"/>
            <a:ext cx="7772400" cy="5943600"/>
          </a:xfrm>
        </p:spPr>
        <p:txBody>
          <a:bodyPr>
            <a:normAutofit lnSpcReduction="10000"/>
          </a:bodyPr>
          <a:lstStyle/>
          <a:p>
            <a:pPr algn="just" rtl="0"/>
            <a:endParaRPr lang="en-US" sz="2000" dirty="0" smtClean="0"/>
          </a:p>
          <a:p>
            <a:pPr algn="just" rtl="0"/>
            <a:r>
              <a:rPr lang="en-US" sz="2800" dirty="0" smtClean="0"/>
              <a:t>A case definition includes four components:</a:t>
            </a:r>
          </a:p>
          <a:p>
            <a:pPr lvl="0" algn="just" rtl="0"/>
            <a:r>
              <a:rPr lang="en-US" sz="2800" b="1" u="sng" dirty="0" smtClean="0"/>
              <a:t>Clinical</a:t>
            </a:r>
            <a:r>
              <a:rPr lang="en-US" sz="2800" dirty="0" smtClean="0"/>
              <a:t> information about the disease. The presence of fever of at least 38</a:t>
            </a:r>
            <a:r>
              <a:rPr lang="en-US" sz="2800" baseline="30000" dirty="0" smtClean="0"/>
              <a:t>o</a:t>
            </a:r>
            <a:r>
              <a:rPr lang="en-US" sz="2800" dirty="0" smtClean="0"/>
              <a:t>C.</a:t>
            </a:r>
          </a:p>
          <a:p>
            <a:pPr lvl="0" algn="just" rtl="0"/>
            <a:r>
              <a:rPr lang="en-US" sz="2800" dirty="0" smtClean="0"/>
              <a:t>Characteristics about the </a:t>
            </a:r>
            <a:r>
              <a:rPr lang="en-US" sz="2800" b="1" u="sng" dirty="0" smtClean="0"/>
              <a:t>person</a:t>
            </a:r>
            <a:r>
              <a:rPr lang="en-US" sz="2800" dirty="0" smtClean="0"/>
              <a:t> who is affected, You might restrict the definition to those who attended a wedding, or ate at a specific restaurant.</a:t>
            </a:r>
          </a:p>
          <a:p>
            <a:pPr lvl="0" algn="just" rtl="0"/>
            <a:r>
              <a:rPr lang="en-US" sz="2800" dirty="0" smtClean="0"/>
              <a:t>Information about the location or </a:t>
            </a:r>
            <a:r>
              <a:rPr lang="en-US" sz="2800" b="1" u="sng" dirty="0" smtClean="0"/>
              <a:t>place</a:t>
            </a:r>
            <a:r>
              <a:rPr lang="en-US" sz="2800" dirty="0" smtClean="0"/>
              <a:t>, e.g. living in a certain area or working at a particular plant.</a:t>
            </a:r>
          </a:p>
          <a:p>
            <a:pPr lvl="0" algn="just" rtl="0"/>
            <a:r>
              <a:rPr lang="en-US" sz="2800" dirty="0" smtClean="0"/>
              <a:t>Specification of </a:t>
            </a:r>
            <a:r>
              <a:rPr lang="en-US" sz="2800" b="1" u="sng" dirty="0" smtClean="0"/>
              <a:t>time</a:t>
            </a:r>
            <a:r>
              <a:rPr lang="en-US" sz="2800" dirty="0" smtClean="0"/>
              <a:t> during which the outbreak occurred, the criterion might be onset of illness within the past 2 months.</a:t>
            </a:r>
          </a:p>
          <a:p>
            <a:pPr algn="just" rtl="0"/>
            <a:endParaRPr lang="ar-SA" sz="20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153400" cy="639762"/>
          </a:xfrm>
        </p:spPr>
        <p:txBody>
          <a:bodyPr/>
          <a:lstStyle/>
          <a:p>
            <a:pPr algn="just" rtl="0"/>
            <a:r>
              <a:rPr lang="en-US" b="1" dirty="0" smtClean="0"/>
              <a:t>Types of information to be collected:</a:t>
            </a:r>
            <a:endParaRPr lang="ar-SA" b="1" dirty="0"/>
          </a:p>
        </p:txBody>
      </p:sp>
      <p:sp>
        <p:nvSpPr>
          <p:cNvPr id="3" name="Content Placeholder 2"/>
          <p:cNvSpPr>
            <a:spLocks noGrp="1"/>
          </p:cNvSpPr>
          <p:nvPr>
            <p:ph sz="quarter" idx="1"/>
          </p:nvPr>
        </p:nvSpPr>
        <p:spPr>
          <a:xfrm>
            <a:off x="228600" y="990600"/>
            <a:ext cx="8382000" cy="5867400"/>
          </a:xfrm>
        </p:spPr>
        <p:txBody>
          <a:bodyPr>
            <a:noAutofit/>
          </a:bodyPr>
          <a:lstStyle/>
          <a:p>
            <a:pPr lvl="0" algn="just" rtl="0"/>
            <a:r>
              <a:rPr lang="en-US" sz="2800" b="1" u="sng" dirty="0" smtClean="0"/>
              <a:t>Identifying information</a:t>
            </a:r>
            <a:r>
              <a:rPr lang="en-US" sz="2800" dirty="0" smtClean="0"/>
              <a:t>: </a:t>
            </a:r>
            <a:r>
              <a:rPr lang="en-US" sz="2800" i="1" dirty="0" smtClean="0"/>
              <a:t>name, address, and telephone number</a:t>
            </a:r>
            <a:r>
              <a:rPr lang="en-US" sz="2800" dirty="0" smtClean="0"/>
              <a:t>. Addresses also allow you to map the geographic extent of the problem.</a:t>
            </a:r>
          </a:p>
          <a:p>
            <a:pPr lvl="0" algn="just" rtl="0"/>
            <a:r>
              <a:rPr lang="en-US" sz="2800" b="1" u="sng" dirty="0" smtClean="0"/>
              <a:t>Demographic information</a:t>
            </a:r>
            <a:r>
              <a:rPr lang="en-US" sz="2800" b="1" dirty="0" smtClean="0"/>
              <a:t>: </a:t>
            </a:r>
            <a:r>
              <a:rPr lang="en-US" sz="2800" i="1" dirty="0" smtClean="0"/>
              <a:t>age, sex, race, and</a:t>
            </a:r>
            <a:r>
              <a:rPr lang="en-US" sz="2800" dirty="0" smtClean="0"/>
              <a:t> </a:t>
            </a:r>
            <a:r>
              <a:rPr lang="en-US" sz="2800" i="1" dirty="0" smtClean="0"/>
              <a:t>occupation.</a:t>
            </a:r>
            <a:r>
              <a:rPr lang="en-US" sz="2800" dirty="0" smtClean="0"/>
              <a:t> This provides the details that you need to characterize the population at risk.</a:t>
            </a:r>
          </a:p>
          <a:p>
            <a:pPr lvl="0" algn="just" rtl="0"/>
            <a:r>
              <a:rPr lang="en-US" sz="2800" b="1" u="sng" dirty="0" smtClean="0"/>
              <a:t>Clinical information</a:t>
            </a:r>
            <a:r>
              <a:rPr lang="en-US" sz="2800" b="1" dirty="0" smtClean="0"/>
              <a:t>:</a:t>
            </a:r>
            <a:r>
              <a:rPr lang="en-US" sz="2800" dirty="0" smtClean="0"/>
              <a:t> to verify that the case definition has been met. </a:t>
            </a:r>
            <a:r>
              <a:rPr lang="en-US" sz="2800" i="1" dirty="0" smtClean="0"/>
              <a:t>Date of onset</a:t>
            </a:r>
            <a:r>
              <a:rPr lang="en-US" sz="2800" dirty="0" smtClean="0"/>
              <a:t> allows you to create a graph of the outbreak.</a:t>
            </a:r>
          </a:p>
          <a:p>
            <a:pPr lvl="0" algn="just" rtl="0"/>
            <a:r>
              <a:rPr lang="en-US" sz="2800" b="1" u="sng" dirty="0" smtClean="0"/>
              <a:t>Risk factor information</a:t>
            </a:r>
            <a:r>
              <a:rPr lang="en-US" sz="2800" b="1" dirty="0" smtClean="0"/>
              <a:t>:</a:t>
            </a:r>
            <a:r>
              <a:rPr lang="en-US" sz="2800" dirty="0" smtClean="0"/>
              <a:t> to tailor your investigation to the specific disease in question; e.g. in hepatitis A, you would look at exposure to food and water sources.</a:t>
            </a:r>
          </a:p>
          <a:p>
            <a:pPr algn="just" rtl="0"/>
            <a:endParaRPr lang="ar-SA" sz="28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pPr algn="ctr" rtl="0"/>
            <a:r>
              <a:rPr lang="en-US" b="1" dirty="0" smtClean="0"/>
              <a:t>a line listing for an outbreak of hepatitis A</a:t>
            </a:r>
            <a:endParaRPr lang="en-US" dirty="0"/>
          </a:p>
        </p:txBody>
      </p:sp>
      <p:graphicFrame>
        <p:nvGraphicFramePr>
          <p:cNvPr id="8" name="Content Placeholder 7"/>
          <p:cNvGraphicFramePr>
            <a:graphicFrameLocks noGrp="1"/>
          </p:cNvGraphicFramePr>
          <p:nvPr>
            <p:ph sz="quarter" idx="1"/>
          </p:nvPr>
        </p:nvGraphicFramePr>
        <p:xfrm>
          <a:off x="228600" y="1600200"/>
          <a:ext cx="8001000" cy="5021580"/>
        </p:xfrm>
        <a:graphic>
          <a:graphicData uri="http://schemas.openxmlformats.org/drawingml/2006/table">
            <a:tbl>
              <a:tblPr firstRow="1" bandRow="1">
                <a:tableStyleId>{5C22544A-7EE6-4342-B048-85BDC9FD1C3A}</a:tableStyleId>
              </a:tblPr>
              <a:tblGrid>
                <a:gridCol w="533400"/>
                <a:gridCol w="533400"/>
                <a:gridCol w="533400"/>
                <a:gridCol w="533400"/>
                <a:gridCol w="685800"/>
                <a:gridCol w="381000"/>
                <a:gridCol w="533400"/>
                <a:gridCol w="533400"/>
                <a:gridCol w="533400"/>
                <a:gridCol w="533400"/>
                <a:gridCol w="381000"/>
                <a:gridCol w="685800"/>
                <a:gridCol w="533400"/>
                <a:gridCol w="533400"/>
                <a:gridCol w="533400"/>
              </a:tblGrid>
              <a:tr h="495300">
                <a:tc gridSpan="5">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gridSpan="10">
                  <a:txBody>
                    <a:bodyPr/>
                    <a:lstStyle/>
                    <a:p>
                      <a:pPr algn="l" rtl="0"/>
                      <a:r>
                        <a:rPr kumimoji="0" lang="en-US" sz="1800" b="1" kern="1200" dirty="0" smtClean="0">
                          <a:solidFill>
                            <a:schemeClr val="lt1"/>
                          </a:solidFill>
                          <a:latin typeface="+mn-lt"/>
                          <a:ea typeface="+mn-ea"/>
                          <a:cs typeface="+mn-cs"/>
                        </a:rPr>
                        <a:t>Diagnostic</a:t>
                      </a:r>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r>
              <a:tr h="495300">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gridSpan="6">
                  <a:txBody>
                    <a:bodyPr/>
                    <a:lstStyle/>
                    <a:p>
                      <a:pPr algn="ctr" rtl="0"/>
                      <a:r>
                        <a:rPr kumimoji="0" lang="en-US" sz="1800" b="1" kern="1200" dirty="0" smtClean="0">
                          <a:solidFill>
                            <a:schemeClr val="dk1"/>
                          </a:solidFill>
                          <a:latin typeface="+mn-lt"/>
                          <a:ea typeface="+mn-ea"/>
                          <a:cs typeface="+mn-cs"/>
                        </a:rPr>
                        <a:t>Signs and Symptoms</a:t>
                      </a:r>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gridSpan="2">
                  <a:txBody>
                    <a:bodyPr/>
                    <a:lstStyle/>
                    <a:p>
                      <a:pPr algn="ctr"/>
                      <a:r>
                        <a:rPr lang="en-US" dirty="0" smtClean="0"/>
                        <a:t>Lab </a:t>
                      </a:r>
                      <a:endParaRPr lang="en-US" dirty="0"/>
                    </a:p>
                  </a:txBody>
                  <a:tcPr/>
                </a:tc>
                <a:tc hMerge="1">
                  <a:txBody>
                    <a:bodyPr/>
                    <a:lstStyle/>
                    <a:p>
                      <a:endParaRPr lang="en-US" dirty="0"/>
                    </a:p>
                  </a:txBody>
                  <a:tcPr/>
                </a:tc>
                <a:tc gridSpan="2">
                  <a:txBody>
                    <a:bodyPr/>
                    <a:lstStyle/>
                    <a:p>
                      <a:endParaRPr lang="en-US" dirty="0"/>
                    </a:p>
                  </a:txBody>
                  <a:tcPr/>
                </a:tc>
                <a:tc hMerge="1">
                  <a:txBody>
                    <a:bodyPr/>
                    <a:lstStyle/>
                    <a:p>
                      <a:endParaRPr lang="en-US" dirty="0"/>
                    </a:p>
                  </a:txBody>
                  <a:tcPr/>
                </a:tc>
              </a:tr>
              <a:tr h="495300">
                <a:tc>
                  <a:txBody>
                    <a:bodyPr/>
                    <a:lstStyle/>
                    <a:p>
                      <a:pPr marL="0" marR="0" algn="ctr" rtl="0">
                        <a:lnSpc>
                          <a:spcPct val="150000"/>
                        </a:lnSpc>
                        <a:spcBef>
                          <a:spcPts val="0"/>
                        </a:spcBef>
                        <a:spcAft>
                          <a:spcPts val="0"/>
                        </a:spcAft>
                      </a:pPr>
                      <a:r>
                        <a:rPr lang="en-US" sz="1000" b="1" dirty="0">
                          <a:latin typeface="Times New Roman"/>
                          <a:ea typeface="Times New Roman"/>
                          <a:cs typeface="Arial"/>
                        </a:rPr>
                        <a:t>Case #</a:t>
                      </a:r>
                      <a:endParaRPr lang="en-US" sz="1400" dirty="0">
                        <a:latin typeface="Times New Roman"/>
                        <a:ea typeface="Times New Roman"/>
                        <a:cs typeface="Arial"/>
                      </a:endParaRPr>
                    </a:p>
                  </a:txBody>
                  <a:tcPr marL="68580" marR="68580" marT="0" marB="0" anchor="ctr"/>
                </a:tc>
                <a:tc>
                  <a:txBody>
                    <a:bodyPr/>
                    <a:lstStyle/>
                    <a:p>
                      <a:pPr marL="0" marR="0" algn="ctr" rtl="0">
                        <a:lnSpc>
                          <a:spcPct val="150000"/>
                        </a:lnSpc>
                        <a:spcBef>
                          <a:spcPts val="0"/>
                        </a:spcBef>
                        <a:spcAft>
                          <a:spcPts val="0"/>
                        </a:spcAft>
                      </a:pPr>
                      <a:r>
                        <a:rPr lang="en-US" sz="1000" b="1" dirty="0">
                          <a:latin typeface="Times New Roman"/>
                          <a:ea typeface="Times New Roman"/>
                          <a:cs typeface="Arial"/>
                        </a:rPr>
                        <a:t>Initials</a:t>
                      </a:r>
                      <a:endParaRPr lang="en-US" sz="1400" dirty="0">
                        <a:latin typeface="Times New Roman"/>
                        <a:ea typeface="Times New Roman"/>
                        <a:cs typeface="Arial"/>
                      </a:endParaRPr>
                    </a:p>
                  </a:txBody>
                  <a:tcPr marL="68580" marR="68580" marT="0" marB="0" anchor="ctr"/>
                </a:tc>
                <a:tc>
                  <a:txBody>
                    <a:bodyPr/>
                    <a:lstStyle/>
                    <a:p>
                      <a:pPr marL="0" marR="0" algn="ctr" rtl="0">
                        <a:lnSpc>
                          <a:spcPct val="150000"/>
                        </a:lnSpc>
                        <a:spcBef>
                          <a:spcPts val="0"/>
                        </a:spcBef>
                        <a:spcAft>
                          <a:spcPts val="0"/>
                        </a:spcAft>
                      </a:pPr>
                      <a:r>
                        <a:rPr lang="en-US" sz="1000" b="1" dirty="0" smtClean="0">
                          <a:latin typeface="Times New Roman"/>
                          <a:ea typeface="Times New Roman"/>
                          <a:cs typeface="Arial"/>
                        </a:rPr>
                        <a:t> </a:t>
                      </a:r>
                      <a:endParaRPr lang="en-US" sz="1400" dirty="0">
                        <a:latin typeface="Times New Roman"/>
                        <a:ea typeface="Times New Roman"/>
                        <a:cs typeface="Arial"/>
                      </a:endParaRPr>
                    </a:p>
                    <a:p>
                      <a:pPr marL="0" marR="0" algn="ctr" rtl="0">
                        <a:lnSpc>
                          <a:spcPct val="150000"/>
                        </a:lnSpc>
                        <a:spcBef>
                          <a:spcPts val="0"/>
                        </a:spcBef>
                        <a:spcAft>
                          <a:spcPts val="0"/>
                        </a:spcAft>
                      </a:pPr>
                      <a:r>
                        <a:rPr lang="en-US" sz="1000" b="1" dirty="0">
                          <a:latin typeface="Times New Roman"/>
                          <a:ea typeface="Times New Roman"/>
                          <a:cs typeface="Arial"/>
                        </a:rPr>
                        <a:t>Report</a:t>
                      </a:r>
                      <a:endParaRPr lang="en-US" sz="1400" dirty="0">
                        <a:latin typeface="Times New Roman"/>
                        <a:ea typeface="Times New Roman"/>
                        <a:cs typeface="Arial"/>
                      </a:endParaRPr>
                    </a:p>
                  </a:txBody>
                  <a:tcPr marL="68580" marR="68580" marT="0" marB="0"/>
                </a:tc>
                <a:tc>
                  <a:txBody>
                    <a:bodyPr/>
                    <a:lstStyle/>
                    <a:p>
                      <a:pPr marL="0" marR="0" algn="ctr" rtl="0">
                        <a:lnSpc>
                          <a:spcPct val="150000"/>
                        </a:lnSpc>
                        <a:spcBef>
                          <a:spcPts val="0"/>
                        </a:spcBef>
                        <a:spcAft>
                          <a:spcPts val="0"/>
                        </a:spcAft>
                      </a:pPr>
                      <a:endParaRPr lang="en-US" sz="1400" dirty="0" smtClean="0">
                        <a:latin typeface="Times New Roman"/>
                        <a:ea typeface="Times New Roman"/>
                        <a:cs typeface="Arial"/>
                      </a:endParaRPr>
                    </a:p>
                    <a:p>
                      <a:pPr marL="0" marR="0" algn="ctr" rtl="0">
                        <a:lnSpc>
                          <a:spcPct val="150000"/>
                        </a:lnSpc>
                        <a:spcBef>
                          <a:spcPts val="0"/>
                        </a:spcBef>
                        <a:spcAft>
                          <a:spcPts val="0"/>
                        </a:spcAft>
                      </a:pPr>
                      <a:r>
                        <a:rPr lang="en-US" sz="1000" b="1" dirty="0" smtClean="0">
                          <a:latin typeface="Times New Roman"/>
                          <a:ea typeface="Times New Roman"/>
                          <a:cs typeface="Arial"/>
                        </a:rPr>
                        <a:t>Onset</a:t>
                      </a:r>
                      <a:endParaRPr lang="en-US" sz="1400" dirty="0">
                        <a:latin typeface="Times New Roman"/>
                        <a:ea typeface="Times New Roman"/>
                        <a:cs typeface="Arial"/>
                      </a:endParaRPr>
                    </a:p>
                  </a:txBody>
                  <a:tcPr marL="68580" marR="68580" marT="0" marB="0"/>
                </a:tc>
                <a:tc>
                  <a:txBody>
                    <a:bodyPr/>
                    <a:lstStyle/>
                    <a:p>
                      <a:pPr marL="0" marR="0" algn="ctr" rtl="0">
                        <a:lnSpc>
                          <a:spcPct val="150000"/>
                        </a:lnSpc>
                        <a:spcBef>
                          <a:spcPts val="0"/>
                        </a:spcBef>
                        <a:spcAft>
                          <a:spcPts val="0"/>
                        </a:spcAft>
                      </a:pPr>
                      <a:r>
                        <a:rPr lang="en-US" sz="1000" b="1" dirty="0">
                          <a:latin typeface="Times New Roman"/>
                          <a:ea typeface="Times New Roman"/>
                          <a:cs typeface="Arial"/>
                        </a:rPr>
                        <a:t>Physician Diagnosis </a:t>
                      </a:r>
                      <a:endParaRPr lang="en-US" sz="1400" dirty="0">
                        <a:latin typeface="Times New Roman"/>
                        <a:ea typeface="Times New Roman"/>
                        <a:cs typeface="Arial"/>
                      </a:endParaRPr>
                    </a:p>
                  </a:txBody>
                  <a:tcPr marL="68580" marR="68580" marT="0" marB="0"/>
                </a:tc>
                <a:tc>
                  <a:txBody>
                    <a:bodyPr/>
                    <a:lstStyle/>
                    <a:p>
                      <a:pPr marL="0" marR="0" algn="ctr" rtl="0">
                        <a:lnSpc>
                          <a:spcPct val="150000"/>
                        </a:lnSpc>
                        <a:spcBef>
                          <a:spcPts val="0"/>
                        </a:spcBef>
                        <a:spcAft>
                          <a:spcPts val="0"/>
                        </a:spcAft>
                      </a:pPr>
                      <a:r>
                        <a:rPr lang="en-US" sz="1000" b="1" dirty="0">
                          <a:latin typeface="Times New Roman"/>
                          <a:ea typeface="Times New Roman"/>
                          <a:cs typeface="Arial"/>
                        </a:rPr>
                        <a:t>N</a:t>
                      </a:r>
                      <a:endParaRPr lang="en-US" sz="1400" dirty="0">
                        <a:latin typeface="Times New Roman"/>
                        <a:ea typeface="Times New Roman"/>
                        <a:cs typeface="Arial"/>
                      </a:endParaRPr>
                    </a:p>
                  </a:txBody>
                  <a:tcPr marL="68580" marR="68580" marT="0" marB="0" anchor="ctr"/>
                </a:tc>
                <a:tc>
                  <a:txBody>
                    <a:bodyPr/>
                    <a:lstStyle/>
                    <a:p>
                      <a:pPr marL="0" marR="0" algn="ctr" rtl="0">
                        <a:lnSpc>
                          <a:spcPct val="150000"/>
                        </a:lnSpc>
                        <a:spcBef>
                          <a:spcPts val="0"/>
                        </a:spcBef>
                        <a:spcAft>
                          <a:spcPts val="0"/>
                        </a:spcAft>
                      </a:pPr>
                      <a:r>
                        <a:rPr lang="en-US" sz="1000" b="1" dirty="0">
                          <a:latin typeface="Times New Roman"/>
                          <a:ea typeface="Times New Roman"/>
                          <a:cs typeface="Arial"/>
                        </a:rPr>
                        <a:t>V</a:t>
                      </a:r>
                      <a:endParaRPr lang="en-US" sz="1400" dirty="0">
                        <a:latin typeface="Times New Roman"/>
                        <a:ea typeface="Times New Roman"/>
                        <a:cs typeface="Arial"/>
                      </a:endParaRPr>
                    </a:p>
                  </a:txBody>
                  <a:tcPr marL="68580" marR="68580" marT="0" marB="0" anchor="ctr"/>
                </a:tc>
                <a:tc>
                  <a:txBody>
                    <a:bodyPr/>
                    <a:lstStyle/>
                    <a:p>
                      <a:pPr marL="0" marR="0" algn="ctr" rtl="0">
                        <a:lnSpc>
                          <a:spcPct val="150000"/>
                        </a:lnSpc>
                        <a:spcBef>
                          <a:spcPts val="0"/>
                        </a:spcBef>
                        <a:spcAft>
                          <a:spcPts val="0"/>
                        </a:spcAft>
                      </a:pPr>
                      <a:r>
                        <a:rPr lang="en-US" sz="1000" b="1" dirty="0">
                          <a:latin typeface="Times New Roman"/>
                          <a:ea typeface="Times New Roman"/>
                          <a:cs typeface="Arial"/>
                        </a:rPr>
                        <a:t>A</a:t>
                      </a:r>
                      <a:endParaRPr lang="en-US" sz="1400" dirty="0">
                        <a:latin typeface="Times New Roman"/>
                        <a:ea typeface="Times New Roman"/>
                        <a:cs typeface="Arial"/>
                      </a:endParaRPr>
                    </a:p>
                  </a:txBody>
                  <a:tcPr marL="68580" marR="68580" marT="0" marB="0" anchor="ctr"/>
                </a:tc>
                <a:tc>
                  <a:txBody>
                    <a:bodyPr/>
                    <a:lstStyle/>
                    <a:p>
                      <a:pPr marL="0" marR="0" algn="ctr" rtl="0">
                        <a:lnSpc>
                          <a:spcPct val="150000"/>
                        </a:lnSpc>
                        <a:spcBef>
                          <a:spcPts val="0"/>
                        </a:spcBef>
                        <a:spcAft>
                          <a:spcPts val="0"/>
                        </a:spcAft>
                      </a:pPr>
                      <a:r>
                        <a:rPr lang="en-US" sz="1000" b="1" dirty="0">
                          <a:latin typeface="Times New Roman"/>
                          <a:ea typeface="Times New Roman"/>
                          <a:cs typeface="Arial"/>
                        </a:rPr>
                        <a:t>F</a:t>
                      </a:r>
                      <a:endParaRPr lang="en-US" sz="1400" dirty="0">
                        <a:latin typeface="Times New Roman"/>
                        <a:ea typeface="Times New Roman"/>
                        <a:cs typeface="Arial"/>
                      </a:endParaRPr>
                    </a:p>
                  </a:txBody>
                  <a:tcPr marL="68580" marR="68580" marT="0" marB="0" anchor="ctr"/>
                </a:tc>
                <a:tc>
                  <a:txBody>
                    <a:bodyPr/>
                    <a:lstStyle/>
                    <a:p>
                      <a:pPr marL="0" marR="0" algn="ctr" rtl="0">
                        <a:lnSpc>
                          <a:spcPct val="150000"/>
                        </a:lnSpc>
                        <a:spcBef>
                          <a:spcPts val="0"/>
                        </a:spcBef>
                        <a:spcAft>
                          <a:spcPts val="0"/>
                        </a:spcAft>
                      </a:pPr>
                      <a:r>
                        <a:rPr lang="en-US" sz="1000" b="1" dirty="0">
                          <a:latin typeface="Times New Roman"/>
                          <a:ea typeface="Times New Roman"/>
                          <a:cs typeface="Arial"/>
                        </a:rPr>
                        <a:t>DU</a:t>
                      </a:r>
                      <a:endParaRPr lang="en-US" sz="1400" dirty="0">
                        <a:latin typeface="Times New Roman"/>
                        <a:ea typeface="Times New Roman"/>
                        <a:cs typeface="Arial"/>
                      </a:endParaRPr>
                    </a:p>
                  </a:txBody>
                  <a:tcPr marL="68580" marR="68580" marT="0" marB="0" anchor="ctr"/>
                </a:tc>
                <a:tc>
                  <a:txBody>
                    <a:bodyPr/>
                    <a:lstStyle/>
                    <a:p>
                      <a:pPr marL="0" marR="0" algn="ctr" rtl="0">
                        <a:lnSpc>
                          <a:spcPct val="150000"/>
                        </a:lnSpc>
                        <a:spcBef>
                          <a:spcPts val="0"/>
                        </a:spcBef>
                        <a:spcAft>
                          <a:spcPts val="0"/>
                        </a:spcAft>
                      </a:pPr>
                      <a:r>
                        <a:rPr lang="en-US" sz="1000" b="1" dirty="0">
                          <a:latin typeface="Times New Roman"/>
                          <a:ea typeface="Times New Roman"/>
                          <a:cs typeface="Arial"/>
                        </a:rPr>
                        <a:t>J</a:t>
                      </a:r>
                      <a:endParaRPr lang="en-US" sz="1400" dirty="0">
                        <a:latin typeface="Times New Roman"/>
                        <a:ea typeface="Times New Roman"/>
                        <a:cs typeface="Arial"/>
                      </a:endParaRPr>
                    </a:p>
                  </a:txBody>
                  <a:tcPr marL="68580" marR="68580" marT="0" marB="0" anchor="ctr"/>
                </a:tc>
                <a:tc>
                  <a:txBody>
                    <a:bodyPr/>
                    <a:lstStyle/>
                    <a:p>
                      <a:pPr marL="0" marR="0" algn="ctr" rtl="0">
                        <a:lnSpc>
                          <a:spcPct val="150000"/>
                        </a:lnSpc>
                        <a:spcBef>
                          <a:spcPts val="0"/>
                        </a:spcBef>
                        <a:spcAft>
                          <a:spcPts val="0"/>
                        </a:spcAft>
                      </a:pPr>
                      <a:r>
                        <a:rPr lang="en-US" sz="1000" b="1" dirty="0" err="1">
                          <a:latin typeface="Times New Roman"/>
                          <a:ea typeface="Times New Roman"/>
                          <a:cs typeface="Arial"/>
                        </a:rPr>
                        <a:t>HAIgM</a:t>
                      </a:r>
                      <a:endParaRPr lang="en-US" sz="1400" dirty="0">
                        <a:latin typeface="Times New Roman"/>
                        <a:ea typeface="Times New Roman"/>
                        <a:cs typeface="Arial"/>
                      </a:endParaRPr>
                    </a:p>
                  </a:txBody>
                  <a:tcPr marL="68580" marR="68580" marT="0" marB="0" anchor="ctr"/>
                </a:tc>
                <a:tc>
                  <a:txBody>
                    <a:bodyPr/>
                    <a:lstStyle/>
                    <a:p>
                      <a:pPr marL="0" marR="0" algn="ctr" rtl="0">
                        <a:lnSpc>
                          <a:spcPct val="150000"/>
                        </a:lnSpc>
                        <a:spcBef>
                          <a:spcPts val="0"/>
                        </a:spcBef>
                        <a:spcAft>
                          <a:spcPts val="0"/>
                        </a:spcAft>
                      </a:pPr>
                      <a:r>
                        <a:rPr lang="en-US" sz="1000" b="1" dirty="0">
                          <a:latin typeface="Times New Roman"/>
                          <a:ea typeface="Times New Roman"/>
                          <a:cs typeface="Arial"/>
                        </a:rPr>
                        <a:t>Other</a:t>
                      </a:r>
                      <a:endParaRPr lang="en-US" sz="1400" dirty="0">
                        <a:latin typeface="Times New Roman"/>
                        <a:ea typeface="Times New Roman"/>
                        <a:cs typeface="Arial"/>
                      </a:endParaRPr>
                    </a:p>
                  </a:txBody>
                  <a:tcPr marL="68580" marR="68580" marT="0" marB="0" anchor="ctr"/>
                </a:tc>
                <a:tc>
                  <a:txBody>
                    <a:bodyPr/>
                    <a:lstStyle/>
                    <a:p>
                      <a:pPr marL="0" marR="0" algn="ctr" rtl="0">
                        <a:lnSpc>
                          <a:spcPct val="150000"/>
                        </a:lnSpc>
                        <a:spcBef>
                          <a:spcPts val="0"/>
                        </a:spcBef>
                        <a:spcAft>
                          <a:spcPts val="0"/>
                        </a:spcAft>
                      </a:pPr>
                      <a:r>
                        <a:rPr lang="en-US" sz="1000" b="1" dirty="0">
                          <a:latin typeface="Times New Roman"/>
                          <a:ea typeface="Times New Roman"/>
                          <a:cs typeface="Arial"/>
                        </a:rPr>
                        <a:t>Age</a:t>
                      </a:r>
                      <a:endParaRPr lang="en-US" sz="1400" dirty="0">
                        <a:latin typeface="Times New Roman"/>
                        <a:ea typeface="Times New Roman"/>
                        <a:cs typeface="Arial"/>
                      </a:endParaRPr>
                    </a:p>
                  </a:txBody>
                  <a:tcPr marL="68580" marR="68580" marT="0" marB="0" anchor="ctr"/>
                </a:tc>
                <a:tc>
                  <a:txBody>
                    <a:bodyPr/>
                    <a:lstStyle/>
                    <a:p>
                      <a:pPr marL="0" marR="0" algn="ctr" rtl="0">
                        <a:lnSpc>
                          <a:spcPct val="150000"/>
                        </a:lnSpc>
                        <a:spcBef>
                          <a:spcPts val="0"/>
                        </a:spcBef>
                        <a:spcAft>
                          <a:spcPts val="0"/>
                        </a:spcAft>
                      </a:pPr>
                      <a:r>
                        <a:rPr lang="en-US" sz="1000" b="1" dirty="0">
                          <a:latin typeface="Times New Roman"/>
                          <a:ea typeface="Times New Roman"/>
                          <a:cs typeface="Arial"/>
                        </a:rPr>
                        <a:t>Sex</a:t>
                      </a:r>
                      <a:endParaRPr lang="en-US" sz="1400" dirty="0">
                        <a:latin typeface="Times New Roman"/>
                        <a:ea typeface="Times New Roman"/>
                        <a:cs typeface="Arial"/>
                      </a:endParaRPr>
                    </a:p>
                  </a:txBody>
                  <a:tcPr marL="68580" marR="68580" marT="0" marB="0" anchor="ctr"/>
                </a:tc>
              </a:tr>
              <a:tr h="495300">
                <a:tc>
                  <a:txBody>
                    <a:bodyPr/>
                    <a:lstStyle/>
                    <a:p>
                      <a:pPr marL="0" marR="0" algn="ctr" rtl="0">
                        <a:lnSpc>
                          <a:spcPct val="150000"/>
                        </a:lnSpc>
                        <a:spcBef>
                          <a:spcPts val="0"/>
                        </a:spcBef>
                        <a:spcAft>
                          <a:spcPts val="0"/>
                        </a:spcAft>
                      </a:pPr>
                      <a:r>
                        <a:rPr lang="en-US" sz="1100">
                          <a:latin typeface="Times New Roman"/>
                          <a:ea typeface="Times New Roman"/>
                          <a:cs typeface="Arial"/>
                        </a:rPr>
                        <a:t>1</a:t>
                      </a:r>
                      <a:endParaRPr lang="en-US" sz="1400">
                        <a:latin typeface="Times New Roman"/>
                        <a:ea typeface="Times New Roman"/>
                        <a:cs typeface="Arial"/>
                      </a:endParaRPr>
                    </a:p>
                  </a:txBody>
                  <a:tcPr marL="68580" marR="68580" marT="0" marB="0"/>
                </a:tc>
                <a:tc>
                  <a:txBody>
                    <a:bodyPr/>
                    <a:lstStyle/>
                    <a:p>
                      <a:pPr marL="0" marR="0" algn="ctr" rtl="0">
                        <a:lnSpc>
                          <a:spcPct val="150000"/>
                        </a:lnSpc>
                        <a:spcBef>
                          <a:spcPts val="0"/>
                        </a:spcBef>
                        <a:spcAft>
                          <a:spcPts val="0"/>
                        </a:spcAft>
                      </a:pPr>
                      <a:r>
                        <a:rPr lang="en-US" sz="1100">
                          <a:latin typeface="Times New Roman"/>
                          <a:ea typeface="Times New Roman"/>
                          <a:cs typeface="Arial"/>
                        </a:rPr>
                        <a:t>JG</a:t>
                      </a:r>
                      <a:endParaRPr lang="en-US" sz="1400">
                        <a:latin typeface="Times New Roman"/>
                        <a:ea typeface="Times New Roman"/>
                        <a:cs typeface="Arial"/>
                      </a:endParaRPr>
                    </a:p>
                  </a:txBody>
                  <a:tcPr marL="68580" marR="68580" marT="0" marB="0"/>
                </a:tc>
                <a:tc>
                  <a:txBody>
                    <a:bodyPr/>
                    <a:lstStyle/>
                    <a:p>
                      <a:pPr marL="0" marR="0" algn="ctr" rtl="0">
                        <a:lnSpc>
                          <a:spcPct val="150000"/>
                        </a:lnSpc>
                        <a:spcBef>
                          <a:spcPts val="0"/>
                        </a:spcBef>
                        <a:spcAft>
                          <a:spcPts val="0"/>
                        </a:spcAft>
                      </a:pPr>
                      <a:r>
                        <a:rPr lang="en-US" sz="1100">
                          <a:latin typeface="Times New Roman"/>
                          <a:ea typeface="Times New Roman"/>
                          <a:cs typeface="Arial"/>
                        </a:rPr>
                        <a:t>10/12</a:t>
                      </a:r>
                      <a:endParaRPr lang="en-US" sz="1400">
                        <a:latin typeface="Times New Roman"/>
                        <a:ea typeface="Times New Roman"/>
                        <a:cs typeface="Arial"/>
                      </a:endParaRPr>
                    </a:p>
                  </a:txBody>
                  <a:tcPr marL="68580" marR="68580" marT="0" marB="0"/>
                </a:tc>
                <a:tc>
                  <a:txBody>
                    <a:bodyPr/>
                    <a:lstStyle/>
                    <a:p>
                      <a:pPr marL="0" marR="0" algn="ctr" rtl="0">
                        <a:lnSpc>
                          <a:spcPct val="150000"/>
                        </a:lnSpc>
                        <a:spcBef>
                          <a:spcPts val="0"/>
                        </a:spcBef>
                        <a:spcAft>
                          <a:spcPts val="0"/>
                        </a:spcAft>
                      </a:pPr>
                      <a:r>
                        <a:rPr lang="en-US" sz="1100">
                          <a:latin typeface="Times New Roman"/>
                          <a:ea typeface="Times New Roman"/>
                          <a:cs typeface="Arial"/>
                        </a:rPr>
                        <a:t>12/6</a:t>
                      </a:r>
                      <a:endParaRPr lang="en-US" sz="1400">
                        <a:latin typeface="Times New Roman"/>
                        <a:ea typeface="Times New Roman"/>
                        <a:cs typeface="Arial"/>
                      </a:endParaRPr>
                    </a:p>
                  </a:txBody>
                  <a:tcPr marL="68580" marR="68580" marT="0" marB="0"/>
                </a:tc>
                <a:tc>
                  <a:txBody>
                    <a:bodyPr/>
                    <a:lstStyle/>
                    <a:p>
                      <a:pPr marL="0" marR="0" algn="ctr" rtl="0">
                        <a:lnSpc>
                          <a:spcPct val="150000"/>
                        </a:lnSpc>
                        <a:spcBef>
                          <a:spcPts val="0"/>
                        </a:spcBef>
                        <a:spcAft>
                          <a:spcPts val="0"/>
                        </a:spcAft>
                      </a:pPr>
                      <a:r>
                        <a:rPr lang="en-US" sz="1100">
                          <a:latin typeface="Times New Roman"/>
                          <a:ea typeface="Times New Roman"/>
                          <a:cs typeface="Arial"/>
                        </a:rPr>
                        <a:t>Hep A</a:t>
                      </a:r>
                      <a:endParaRPr lang="en-US" sz="1400">
                        <a:latin typeface="Times New Roman"/>
                        <a:ea typeface="Times New Roman"/>
                        <a:cs typeface="Arial"/>
                      </a:endParaRPr>
                    </a:p>
                  </a:txBody>
                  <a:tcPr marL="68580" marR="68580" marT="0" marB="0"/>
                </a:tc>
                <a:tc>
                  <a:txBody>
                    <a:bodyPr/>
                    <a:lstStyle/>
                    <a:p>
                      <a:pPr marL="0" marR="0" algn="ctr" rtl="0">
                        <a:lnSpc>
                          <a:spcPct val="150000"/>
                        </a:lnSpc>
                        <a:spcBef>
                          <a:spcPts val="0"/>
                        </a:spcBef>
                        <a:spcAft>
                          <a:spcPts val="0"/>
                        </a:spcAft>
                      </a:pPr>
                      <a:r>
                        <a:rPr lang="en-US" sz="1100">
                          <a:latin typeface="Times New Roman"/>
                          <a:ea typeface="Times New Roman"/>
                          <a:cs typeface="Arial"/>
                        </a:rPr>
                        <a:t>+</a:t>
                      </a:r>
                      <a:endParaRPr lang="en-US" sz="1400">
                        <a:latin typeface="Times New Roman"/>
                        <a:ea typeface="Times New Roman"/>
                        <a:cs typeface="Arial"/>
                      </a:endParaRPr>
                    </a:p>
                  </a:txBody>
                  <a:tcPr marL="68580" marR="68580" marT="0" marB="0"/>
                </a:tc>
                <a:tc>
                  <a:txBody>
                    <a:bodyPr/>
                    <a:lstStyle/>
                    <a:p>
                      <a:pPr marL="0" marR="0" algn="ctr" rtl="0">
                        <a:lnSpc>
                          <a:spcPct val="150000"/>
                        </a:lnSpc>
                        <a:spcBef>
                          <a:spcPts val="0"/>
                        </a:spcBef>
                        <a:spcAft>
                          <a:spcPts val="0"/>
                        </a:spcAft>
                      </a:pPr>
                      <a:r>
                        <a:rPr lang="en-US" sz="1100">
                          <a:latin typeface="Times New Roman"/>
                          <a:ea typeface="Times New Roman"/>
                          <a:cs typeface="Arial"/>
                        </a:rPr>
                        <a:t>+</a:t>
                      </a:r>
                      <a:endParaRPr lang="en-US" sz="1400">
                        <a:latin typeface="Times New Roman"/>
                        <a:ea typeface="Times New Roman"/>
                        <a:cs typeface="Arial"/>
                      </a:endParaRPr>
                    </a:p>
                  </a:txBody>
                  <a:tcPr marL="68580" marR="68580" marT="0" marB="0"/>
                </a:tc>
                <a:tc>
                  <a:txBody>
                    <a:bodyPr/>
                    <a:lstStyle/>
                    <a:p>
                      <a:pPr marL="0" marR="0" algn="ctr" rtl="0">
                        <a:lnSpc>
                          <a:spcPct val="150000"/>
                        </a:lnSpc>
                        <a:spcBef>
                          <a:spcPts val="0"/>
                        </a:spcBef>
                        <a:spcAft>
                          <a:spcPts val="0"/>
                        </a:spcAft>
                      </a:pPr>
                      <a:r>
                        <a:rPr lang="en-US" sz="1100">
                          <a:latin typeface="Times New Roman"/>
                          <a:ea typeface="Times New Roman"/>
                          <a:cs typeface="Arial"/>
                        </a:rPr>
                        <a:t>+</a:t>
                      </a:r>
                      <a:endParaRPr lang="en-US" sz="1400">
                        <a:latin typeface="Times New Roman"/>
                        <a:ea typeface="Times New Roman"/>
                        <a:cs typeface="Arial"/>
                      </a:endParaRPr>
                    </a:p>
                  </a:txBody>
                  <a:tcPr marL="68580" marR="68580" marT="0" marB="0"/>
                </a:tc>
                <a:tc>
                  <a:txBody>
                    <a:bodyPr/>
                    <a:lstStyle/>
                    <a:p>
                      <a:pPr marL="0" marR="0" algn="ctr" rtl="0">
                        <a:lnSpc>
                          <a:spcPct val="150000"/>
                        </a:lnSpc>
                        <a:spcBef>
                          <a:spcPts val="0"/>
                        </a:spcBef>
                        <a:spcAft>
                          <a:spcPts val="0"/>
                        </a:spcAft>
                      </a:pPr>
                      <a:r>
                        <a:rPr lang="en-US" sz="1100">
                          <a:latin typeface="Times New Roman"/>
                          <a:ea typeface="Times New Roman"/>
                          <a:cs typeface="Arial"/>
                        </a:rPr>
                        <a:t>+</a:t>
                      </a:r>
                      <a:endParaRPr lang="en-US" sz="1400">
                        <a:latin typeface="Times New Roman"/>
                        <a:ea typeface="Times New Roman"/>
                        <a:cs typeface="Arial"/>
                      </a:endParaRPr>
                    </a:p>
                  </a:txBody>
                  <a:tcPr marL="68580" marR="68580" marT="0" marB="0"/>
                </a:tc>
                <a:tc>
                  <a:txBody>
                    <a:bodyPr/>
                    <a:lstStyle/>
                    <a:p>
                      <a:pPr marL="0" marR="0" algn="ctr" rtl="0">
                        <a:lnSpc>
                          <a:spcPct val="150000"/>
                        </a:lnSpc>
                        <a:spcBef>
                          <a:spcPts val="0"/>
                        </a:spcBef>
                        <a:spcAft>
                          <a:spcPts val="0"/>
                        </a:spcAft>
                      </a:pPr>
                      <a:r>
                        <a:rPr lang="en-US" sz="1100">
                          <a:latin typeface="Times New Roman"/>
                          <a:ea typeface="Times New Roman"/>
                          <a:cs typeface="Arial"/>
                        </a:rPr>
                        <a:t>+</a:t>
                      </a:r>
                      <a:endParaRPr lang="en-US" sz="1400">
                        <a:latin typeface="Times New Roman"/>
                        <a:ea typeface="Times New Roman"/>
                        <a:cs typeface="Arial"/>
                      </a:endParaRPr>
                    </a:p>
                  </a:txBody>
                  <a:tcPr marL="68580" marR="68580" marT="0" marB="0"/>
                </a:tc>
                <a:tc>
                  <a:txBody>
                    <a:bodyPr/>
                    <a:lstStyle/>
                    <a:p>
                      <a:pPr marL="0" marR="0" algn="ctr" rtl="0">
                        <a:lnSpc>
                          <a:spcPct val="150000"/>
                        </a:lnSpc>
                        <a:spcBef>
                          <a:spcPts val="0"/>
                        </a:spcBef>
                        <a:spcAft>
                          <a:spcPts val="0"/>
                        </a:spcAft>
                      </a:pPr>
                      <a:r>
                        <a:rPr lang="en-US" sz="1100">
                          <a:latin typeface="Times New Roman"/>
                          <a:ea typeface="Times New Roman"/>
                          <a:cs typeface="Arial"/>
                        </a:rPr>
                        <a:t>+</a:t>
                      </a:r>
                      <a:endParaRPr lang="en-US" sz="1400">
                        <a:latin typeface="Times New Roman"/>
                        <a:ea typeface="Times New Roman"/>
                        <a:cs typeface="Arial"/>
                      </a:endParaRPr>
                    </a:p>
                  </a:txBody>
                  <a:tcPr marL="68580" marR="68580" marT="0" marB="0"/>
                </a:tc>
                <a:tc>
                  <a:txBody>
                    <a:bodyPr/>
                    <a:lstStyle/>
                    <a:p>
                      <a:pPr marL="0" marR="0" algn="ctr" rtl="0">
                        <a:lnSpc>
                          <a:spcPct val="150000"/>
                        </a:lnSpc>
                        <a:spcBef>
                          <a:spcPts val="0"/>
                        </a:spcBef>
                        <a:spcAft>
                          <a:spcPts val="0"/>
                        </a:spcAft>
                      </a:pPr>
                      <a:r>
                        <a:rPr lang="en-US" sz="1100">
                          <a:latin typeface="Times New Roman"/>
                          <a:ea typeface="Times New Roman"/>
                          <a:cs typeface="Arial"/>
                        </a:rPr>
                        <a:t>+</a:t>
                      </a:r>
                      <a:endParaRPr lang="en-US" sz="1400">
                        <a:latin typeface="Times New Roman"/>
                        <a:ea typeface="Times New Roman"/>
                        <a:cs typeface="Arial"/>
                      </a:endParaRPr>
                    </a:p>
                  </a:txBody>
                  <a:tcPr marL="68580" marR="68580" marT="0" marB="0"/>
                </a:tc>
                <a:tc>
                  <a:txBody>
                    <a:bodyPr/>
                    <a:lstStyle/>
                    <a:p>
                      <a:pPr marL="0" marR="0" algn="ctr" rtl="0">
                        <a:lnSpc>
                          <a:spcPct val="150000"/>
                        </a:lnSpc>
                        <a:spcBef>
                          <a:spcPts val="0"/>
                        </a:spcBef>
                        <a:spcAft>
                          <a:spcPts val="0"/>
                        </a:spcAft>
                      </a:pPr>
                      <a:r>
                        <a:rPr lang="en-US" sz="1100">
                          <a:latin typeface="Times New Roman"/>
                          <a:ea typeface="Times New Roman"/>
                          <a:cs typeface="Arial"/>
                        </a:rPr>
                        <a:t>SGOT</a:t>
                      </a:r>
                      <a:endParaRPr lang="en-US" sz="1400">
                        <a:latin typeface="Times New Roman"/>
                        <a:ea typeface="Times New Roman"/>
                        <a:cs typeface="Arial"/>
                      </a:endParaRPr>
                    </a:p>
                  </a:txBody>
                  <a:tcPr marL="68580" marR="68580" marT="0" marB="0"/>
                </a:tc>
                <a:tc>
                  <a:txBody>
                    <a:bodyPr/>
                    <a:lstStyle/>
                    <a:p>
                      <a:pPr marL="0" marR="0" algn="ctr" rtl="0">
                        <a:lnSpc>
                          <a:spcPct val="150000"/>
                        </a:lnSpc>
                        <a:spcBef>
                          <a:spcPts val="0"/>
                        </a:spcBef>
                        <a:spcAft>
                          <a:spcPts val="0"/>
                        </a:spcAft>
                      </a:pPr>
                      <a:r>
                        <a:rPr lang="en-US" sz="1100">
                          <a:latin typeface="Times New Roman"/>
                          <a:ea typeface="Times New Roman"/>
                          <a:cs typeface="Arial"/>
                        </a:rPr>
                        <a:t>37</a:t>
                      </a:r>
                      <a:endParaRPr lang="en-US" sz="1400">
                        <a:latin typeface="Times New Roman"/>
                        <a:ea typeface="Times New Roman"/>
                        <a:cs typeface="Arial"/>
                      </a:endParaRPr>
                    </a:p>
                  </a:txBody>
                  <a:tcPr marL="68580" marR="68580" marT="0" marB="0"/>
                </a:tc>
                <a:tc>
                  <a:txBody>
                    <a:bodyPr/>
                    <a:lstStyle/>
                    <a:p>
                      <a:pPr marL="0" marR="0" algn="ctr" rtl="0">
                        <a:lnSpc>
                          <a:spcPct val="150000"/>
                        </a:lnSpc>
                        <a:spcBef>
                          <a:spcPts val="0"/>
                        </a:spcBef>
                        <a:spcAft>
                          <a:spcPts val="0"/>
                        </a:spcAft>
                      </a:pPr>
                      <a:r>
                        <a:rPr lang="en-US" sz="1100" dirty="0">
                          <a:latin typeface="Times New Roman"/>
                          <a:ea typeface="Times New Roman"/>
                          <a:cs typeface="Arial"/>
                        </a:rPr>
                        <a:t>M</a:t>
                      </a:r>
                      <a:endParaRPr lang="en-US" sz="1400" dirty="0">
                        <a:latin typeface="Times New Roman"/>
                        <a:ea typeface="Times New Roman"/>
                        <a:cs typeface="Arial"/>
                      </a:endParaRPr>
                    </a:p>
                  </a:txBody>
                  <a:tcPr marL="68580" marR="68580" marT="0" marB="0"/>
                </a:tc>
              </a:tr>
              <a:tr h="495300">
                <a:tc>
                  <a:txBody>
                    <a:bodyPr/>
                    <a:lstStyle/>
                    <a:p>
                      <a:pPr marL="0" marR="0" algn="ctr" rtl="0">
                        <a:lnSpc>
                          <a:spcPct val="150000"/>
                        </a:lnSpc>
                        <a:spcBef>
                          <a:spcPts val="0"/>
                        </a:spcBef>
                        <a:spcAft>
                          <a:spcPts val="0"/>
                        </a:spcAft>
                      </a:pPr>
                      <a:r>
                        <a:rPr lang="en-US" sz="1100">
                          <a:latin typeface="Times New Roman"/>
                          <a:ea typeface="Times New Roman"/>
                          <a:cs typeface="Arial"/>
                        </a:rPr>
                        <a:t>2</a:t>
                      </a:r>
                      <a:endParaRPr lang="en-US" sz="1400">
                        <a:latin typeface="Times New Roman"/>
                        <a:ea typeface="Times New Roman"/>
                        <a:cs typeface="Arial"/>
                      </a:endParaRPr>
                    </a:p>
                  </a:txBody>
                  <a:tcPr marL="68580" marR="68580" marT="0" marB="0"/>
                </a:tc>
                <a:tc>
                  <a:txBody>
                    <a:bodyPr/>
                    <a:lstStyle/>
                    <a:p>
                      <a:pPr marL="0" marR="0" algn="ctr" rtl="0">
                        <a:lnSpc>
                          <a:spcPct val="150000"/>
                        </a:lnSpc>
                        <a:spcBef>
                          <a:spcPts val="0"/>
                        </a:spcBef>
                        <a:spcAft>
                          <a:spcPts val="0"/>
                        </a:spcAft>
                      </a:pPr>
                      <a:r>
                        <a:rPr lang="en-US" sz="1100">
                          <a:latin typeface="Times New Roman"/>
                          <a:ea typeface="Times New Roman"/>
                          <a:cs typeface="Arial"/>
                        </a:rPr>
                        <a:t>BC</a:t>
                      </a:r>
                      <a:endParaRPr lang="en-US" sz="1400">
                        <a:latin typeface="Times New Roman"/>
                        <a:ea typeface="Times New Roman"/>
                        <a:cs typeface="Arial"/>
                      </a:endParaRPr>
                    </a:p>
                  </a:txBody>
                  <a:tcPr marL="68580" marR="68580" marT="0" marB="0"/>
                </a:tc>
                <a:tc>
                  <a:txBody>
                    <a:bodyPr/>
                    <a:lstStyle/>
                    <a:p>
                      <a:pPr marL="0" marR="0" algn="ctr" rtl="0">
                        <a:lnSpc>
                          <a:spcPct val="150000"/>
                        </a:lnSpc>
                        <a:spcBef>
                          <a:spcPts val="0"/>
                        </a:spcBef>
                        <a:spcAft>
                          <a:spcPts val="0"/>
                        </a:spcAft>
                      </a:pPr>
                      <a:r>
                        <a:rPr lang="en-US" sz="1100">
                          <a:latin typeface="Times New Roman"/>
                          <a:ea typeface="Times New Roman"/>
                          <a:cs typeface="Arial"/>
                        </a:rPr>
                        <a:t>10/12</a:t>
                      </a:r>
                      <a:endParaRPr lang="en-US" sz="1400">
                        <a:latin typeface="Times New Roman"/>
                        <a:ea typeface="Times New Roman"/>
                        <a:cs typeface="Arial"/>
                      </a:endParaRPr>
                    </a:p>
                  </a:txBody>
                  <a:tcPr marL="68580" marR="68580" marT="0" marB="0"/>
                </a:tc>
                <a:tc>
                  <a:txBody>
                    <a:bodyPr/>
                    <a:lstStyle/>
                    <a:p>
                      <a:pPr marL="0" marR="0" algn="ctr" rtl="0">
                        <a:lnSpc>
                          <a:spcPct val="150000"/>
                        </a:lnSpc>
                        <a:spcBef>
                          <a:spcPts val="0"/>
                        </a:spcBef>
                        <a:spcAft>
                          <a:spcPts val="0"/>
                        </a:spcAft>
                      </a:pPr>
                      <a:r>
                        <a:rPr lang="en-US" sz="1100">
                          <a:latin typeface="Times New Roman"/>
                          <a:ea typeface="Times New Roman"/>
                          <a:cs typeface="Arial"/>
                        </a:rPr>
                        <a:t>10/5</a:t>
                      </a:r>
                      <a:endParaRPr lang="en-US" sz="1400">
                        <a:latin typeface="Times New Roman"/>
                        <a:ea typeface="Times New Roman"/>
                        <a:cs typeface="Arial"/>
                      </a:endParaRPr>
                    </a:p>
                  </a:txBody>
                  <a:tcPr marL="68580" marR="68580" marT="0" marB="0"/>
                </a:tc>
                <a:tc>
                  <a:txBody>
                    <a:bodyPr/>
                    <a:lstStyle/>
                    <a:p>
                      <a:pPr marL="0" marR="0" algn="ctr" rtl="0">
                        <a:lnSpc>
                          <a:spcPct val="150000"/>
                        </a:lnSpc>
                        <a:spcBef>
                          <a:spcPts val="0"/>
                        </a:spcBef>
                        <a:spcAft>
                          <a:spcPts val="0"/>
                        </a:spcAft>
                      </a:pPr>
                      <a:r>
                        <a:rPr lang="en-US" sz="1100">
                          <a:latin typeface="Times New Roman"/>
                          <a:ea typeface="Times New Roman"/>
                          <a:cs typeface="Arial"/>
                        </a:rPr>
                        <a:t>Hep A</a:t>
                      </a:r>
                      <a:endParaRPr lang="en-US" sz="1400">
                        <a:latin typeface="Times New Roman"/>
                        <a:ea typeface="Times New Roman"/>
                        <a:cs typeface="Arial"/>
                      </a:endParaRPr>
                    </a:p>
                  </a:txBody>
                  <a:tcPr marL="68580" marR="68580" marT="0" marB="0"/>
                </a:tc>
                <a:tc>
                  <a:txBody>
                    <a:bodyPr/>
                    <a:lstStyle/>
                    <a:p>
                      <a:pPr marL="0" marR="0" algn="ctr" rtl="0">
                        <a:lnSpc>
                          <a:spcPct val="150000"/>
                        </a:lnSpc>
                        <a:spcBef>
                          <a:spcPts val="0"/>
                        </a:spcBef>
                        <a:spcAft>
                          <a:spcPts val="0"/>
                        </a:spcAft>
                      </a:pPr>
                      <a:r>
                        <a:rPr lang="en-US" sz="1100">
                          <a:latin typeface="Times New Roman"/>
                          <a:ea typeface="Times New Roman"/>
                          <a:cs typeface="Arial"/>
                        </a:rPr>
                        <a:t>+</a:t>
                      </a:r>
                      <a:endParaRPr lang="en-US" sz="1400">
                        <a:latin typeface="Times New Roman"/>
                        <a:ea typeface="Times New Roman"/>
                        <a:cs typeface="Arial"/>
                      </a:endParaRPr>
                    </a:p>
                  </a:txBody>
                  <a:tcPr marL="68580" marR="68580" marT="0" marB="0"/>
                </a:tc>
                <a:tc>
                  <a:txBody>
                    <a:bodyPr/>
                    <a:lstStyle/>
                    <a:p>
                      <a:pPr marL="0" marR="0" algn="ctr" rtl="0">
                        <a:lnSpc>
                          <a:spcPct val="150000"/>
                        </a:lnSpc>
                        <a:spcBef>
                          <a:spcPts val="0"/>
                        </a:spcBef>
                        <a:spcAft>
                          <a:spcPts val="0"/>
                        </a:spcAft>
                      </a:pPr>
                      <a:r>
                        <a:rPr lang="en-US" sz="1100">
                          <a:latin typeface="Times New Roman"/>
                          <a:ea typeface="Times New Roman"/>
                          <a:cs typeface="Arial"/>
                        </a:rPr>
                        <a:t>-</a:t>
                      </a:r>
                      <a:endParaRPr lang="en-US" sz="1400">
                        <a:latin typeface="Times New Roman"/>
                        <a:ea typeface="Times New Roman"/>
                        <a:cs typeface="Arial"/>
                      </a:endParaRPr>
                    </a:p>
                  </a:txBody>
                  <a:tcPr marL="68580" marR="68580" marT="0" marB="0"/>
                </a:tc>
                <a:tc>
                  <a:txBody>
                    <a:bodyPr/>
                    <a:lstStyle/>
                    <a:p>
                      <a:pPr marL="0" marR="0" algn="ctr" rtl="0">
                        <a:lnSpc>
                          <a:spcPct val="150000"/>
                        </a:lnSpc>
                        <a:spcBef>
                          <a:spcPts val="0"/>
                        </a:spcBef>
                        <a:spcAft>
                          <a:spcPts val="0"/>
                        </a:spcAft>
                      </a:pPr>
                      <a:r>
                        <a:rPr lang="en-US" sz="1100">
                          <a:latin typeface="Times New Roman"/>
                          <a:ea typeface="Times New Roman"/>
                          <a:cs typeface="Arial"/>
                        </a:rPr>
                        <a:t>+</a:t>
                      </a:r>
                      <a:endParaRPr lang="en-US" sz="1400">
                        <a:latin typeface="Times New Roman"/>
                        <a:ea typeface="Times New Roman"/>
                        <a:cs typeface="Arial"/>
                      </a:endParaRPr>
                    </a:p>
                  </a:txBody>
                  <a:tcPr marL="68580" marR="68580" marT="0" marB="0"/>
                </a:tc>
                <a:tc>
                  <a:txBody>
                    <a:bodyPr/>
                    <a:lstStyle/>
                    <a:p>
                      <a:pPr marL="0" marR="0" algn="ctr" rtl="0">
                        <a:lnSpc>
                          <a:spcPct val="150000"/>
                        </a:lnSpc>
                        <a:spcBef>
                          <a:spcPts val="0"/>
                        </a:spcBef>
                        <a:spcAft>
                          <a:spcPts val="0"/>
                        </a:spcAft>
                      </a:pPr>
                      <a:r>
                        <a:rPr lang="en-US" sz="1100">
                          <a:latin typeface="Times New Roman"/>
                          <a:ea typeface="Times New Roman"/>
                          <a:cs typeface="Arial"/>
                        </a:rPr>
                        <a:t>+</a:t>
                      </a:r>
                      <a:endParaRPr lang="en-US" sz="1400">
                        <a:latin typeface="Times New Roman"/>
                        <a:ea typeface="Times New Roman"/>
                        <a:cs typeface="Arial"/>
                      </a:endParaRPr>
                    </a:p>
                  </a:txBody>
                  <a:tcPr marL="68580" marR="68580" marT="0" marB="0"/>
                </a:tc>
                <a:tc>
                  <a:txBody>
                    <a:bodyPr/>
                    <a:lstStyle/>
                    <a:p>
                      <a:pPr marL="0" marR="0" algn="ctr" rtl="0">
                        <a:lnSpc>
                          <a:spcPct val="150000"/>
                        </a:lnSpc>
                        <a:spcBef>
                          <a:spcPts val="0"/>
                        </a:spcBef>
                        <a:spcAft>
                          <a:spcPts val="0"/>
                        </a:spcAft>
                      </a:pPr>
                      <a:r>
                        <a:rPr lang="en-US" sz="1100">
                          <a:latin typeface="Times New Roman"/>
                          <a:ea typeface="Times New Roman"/>
                          <a:cs typeface="Arial"/>
                        </a:rPr>
                        <a:t>+</a:t>
                      </a:r>
                      <a:endParaRPr lang="en-US" sz="1400">
                        <a:latin typeface="Times New Roman"/>
                        <a:ea typeface="Times New Roman"/>
                        <a:cs typeface="Arial"/>
                      </a:endParaRPr>
                    </a:p>
                  </a:txBody>
                  <a:tcPr marL="68580" marR="68580" marT="0" marB="0"/>
                </a:tc>
                <a:tc>
                  <a:txBody>
                    <a:bodyPr/>
                    <a:lstStyle/>
                    <a:p>
                      <a:pPr marL="0" marR="0" algn="ctr" rtl="0">
                        <a:lnSpc>
                          <a:spcPct val="150000"/>
                        </a:lnSpc>
                        <a:spcBef>
                          <a:spcPts val="0"/>
                        </a:spcBef>
                        <a:spcAft>
                          <a:spcPts val="0"/>
                        </a:spcAft>
                      </a:pPr>
                      <a:r>
                        <a:rPr lang="en-US" sz="1100">
                          <a:latin typeface="Times New Roman"/>
                          <a:ea typeface="Times New Roman"/>
                          <a:cs typeface="Arial"/>
                        </a:rPr>
                        <a:t>+</a:t>
                      </a:r>
                      <a:endParaRPr lang="en-US" sz="1400">
                        <a:latin typeface="Times New Roman"/>
                        <a:ea typeface="Times New Roman"/>
                        <a:cs typeface="Arial"/>
                      </a:endParaRPr>
                    </a:p>
                  </a:txBody>
                  <a:tcPr marL="68580" marR="68580" marT="0" marB="0"/>
                </a:tc>
                <a:tc>
                  <a:txBody>
                    <a:bodyPr/>
                    <a:lstStyle/>
                    <a:p>
                      <a:pPr marL="0" marR="0" algn="ctr" rtl="0">
                        <a:lnSpc>
                          <a:spcPct val="150000"/>
                        </a:lnSpc>
                        <a:spcBef>
                          <a:spcPts val="0"/>
                        </a:spcBef>
                        <a:spcAft>
                          <a:spcPts val="0"/>
                        </a:spcAft>
                      </a:pPr>
                      <a:r>
                        <a:rPr lang="en-US" sz="1100">
                          <a:latin typeface="Times New Roman"/>
                          <a:ea typeface="Times New Roman"/>
                          <a:cs typeface="Arial"/>
                        </a:rPr>
                        <a:t>+</a:t>
                      </a:r>
                      <a:endParaRPr lang="en-US" sz="1400">
                        <a:latin typeface="Times New Roman"/>
                        <a:ea typeface="Times New Roman"/>
                        <a:cs typeface="Arial"/>
                      </a:endParaRPr>
                    </a:p>
                  </a:txBody>
                  <a:tcPr marL="68580" marR="68580" marT="0" marB="0"/>
                </a:tc>
                <a:tc>
                  <a:txBody>
                    <a:bodyPr/>
                    <a:lstStyle/>
                    <a:p>
                      <a:pPr marL="0" marR="0" algn="ctr" rtl="0">
                        <a:lnSpc>
                          <a:spcPct val="150000"/>
                        </a:lnSpc>
                        <a:spcBef>
                          <a:spcPts val="0"/>
                        </a:spcBef>
                        <a:spcAft>
                          <a:spcPts val="0"/>
                        </a:spcAft>
                      </a:pPr>
                      <a:r>
                        <a:rPr lang="en-US" sz="1100">
                          <a:latin typeface="Times New Roman"/>
                          <a:ea typeface="Times New Roman"/>
                          <a:cs typeface="Arial"/>
                        </a:rPr>
                        <a:t>Alt</a:t>
                      </a:r>
                      <a:endParaRPr lang="en-US" sz="1400">
                        <a:latin typeface="Times New Roman"/>
                        <a:ea typeface="Times New Roman"/>
                        <a:cs typeface="Arial"/>
                      </a:endParaRPr>
                    </a:p>
                  </a:txBody>
                  <a:tcPr marL="68580" marR="68580" marT="0" marB="0"/>
                </a:tc>
                <a:tc>
                  <a:txBody>
                    <a:bodyPr/>
                    <a:lstStyle/>
                    <a:p>
                      <a:pPr marL="0" marR="0" algn="ctr" rtl="0">
                        <a:lnSpc>
                          <a:spcPct val="150000"/>
                        </a:lnSpc>
                        <a:spcBef>
                          <a:spcPts val="0"/>
                        </a:spcBef>
                        <a:spcAft>
                          <a:spcPts val="0"/>
                        </a:spcAft>
                      </a:pPr>
                      <a:r>
                        <a:rPr lang="en-US" sz="1100">
                          <a:latin typeface="Times New Roman"/>
                          <a:ea typeface="Times New Roman"/>
                          <a:cs typeface="Arial"/>
                        </a:rPr>
                        <a:t>62</a:t>
                      </a:r>
                      <a:endParaRPr lang="en-US" sz="1400">
                        <a:latin typeface="Times New Roman"/>
                        <a:ea typeface="Times New Roman"/>
                        <a:cs typeface="Arial"/>
                      </a:endParaRPr>
                    </a:p>
                  </a:txBody>
                  <a:tcPr marL="68580" marR="68580" marT="0" marB="0"/>
                </a:tc>
                <a:tc>
                  <a:txBody>
                    <a:bodyPr/>
                    <a:lstStyle/>
                    <a:p>
                      <a:pPr marL="0" marR="0" algn="ctr" rtl="0">
                        <a:lnSpc>
                          <a:spcPct val="150000"/>
                        </a:lnSpc>
                        <a:spcBef>
                          <a:spcPts val="0"/>
                        </a:spcBef>
                        <a:spcAft>
                          <a:spcPts val="0"/>
                        </a:spcAft>
                      </a:pPr>
                      <a:r>
                        <a:rPr lang="en-US" sz="1100" dirty="0">
                          <a:latin typeface="Times New Roman"/>
                          <a:ea typeface="Times New Roman"/>
                          <a:cs typeface="Arial"/>
                        </a:rPr>
                        <a:t>F</a:t>
                      </a:r>
                      <a:endParaRPr lang="en-US" sz="1400" dirty="0">
                        <a:latin typeface="Times New Roman"/>
                        <a:ea typeface="Times New Roman"/>
                        <a:cs typeface="Arial"/>
                      </a:endParaRPr>
                    </a:p>
                  </a:txBody>
                  <a:tcPr marL="68580" marR="68580" marT="0" marB="0"/>
                </a:tc>
              </a:tr>
              <a:tr h="495300">
                <a:tc>
                  <a:txBody>
                    <a:bodyPr/>
                    <a:lstStyle/>
                    <a:p>
                      <a:pPr marL="0" marR="0" algn="ctr" rtl="0">
                        <a:lnSpc>
                          <a:spcPct val="150000"/>
                        </a:lnSpc>
                        <a:spcBef>
                          <a:spcPts val="0"/>
                        </a:spcBef>
                        <a:spcAft>
                          <a:spcPts val="0"/>
                        </a:spcAft>
                      </a:pPr>
                      <a:r>
                        <a:rPr lang="en-US" sz="1100">
                          <a:latin typeface="Times New Roman"/>
                          <a:ea typeface="Times New Roman"/>
                          <a:cs typeface="Arial"/>
                        </a:rPr>
                        <a:t>3</a:t>
                      </a:r>
                      <a:endParaRPr lang="en-US" sz="1400">
                        <a:latin typeface="Times New Roman"/>
                        <a:ea typeface="Times New Roman"/>
                        <a:cs typeface="Arial"/>
                      </a:endParaRPr>
                    </a:p>
                  </a:txBody>
                  <a:tcPr marL="68580" marR="68580" marT="0" marB="0"/>
                </a:tc>
                <a:tc>
                  <a:txBody>
                    <a:bodyPr/>
                    <a:lstStyle/>
                    <a:p>
                      <a:pPr marL="0" marR="0" algn="ctr" rtl="0">
                        <a:lnSpc>
                          <a:spcPct val="150000"/>
                        </a:lnSpc>
                        <a:spcBef>
                          <a:spcPts val="0"/>
                        </a:spcBef>
                        <a:spcAft>
                          <a:spcPts val="0"/>
                        </a:spcAft>
                      </a:pPr>
                      <a:r>
                        <a:rPr lang="en-US" sz="1100">
                          <a:latin typeface="Times New Roman"/>
                          <a:ea typeface="Times New Roman"/>
                          <a:cs typeface="Arial"/>
                        </a:rPr>
                        <a:t>HP</a:t>
                      </a:r>
                      <a:endParaRPr lang="en-US" sz="1400">
                        <a:latin typeface="Times New Roman"/>
                        <a:ea typeface="Times New Roman"/>
                        <a:cs typeface="Arial"/>
                      </a:endParaRPr>
                    </a:p>
                  </a:txBody>
                  <a:tcPr marL="68580" marR="68580" marT="0" marB="0"/>
                </a:tc>
                <a:tc>
                  <a:txBody>
                    <a:bodyPr/>
                    <a:lstStyle/>
                    <a:p>
                      <a:pPr marL="0" marR="0" algn="ctr" rtl="0">
                        <a:lnSpc>
                          <a:spcPct val="150000"/>
                        </a:lnSpc>
                        <a:spcBef>
                          <a:spcPts val="0"/>
                        </a:spcBef>
                        <a:spcAft>
                          <a:spcPts val="0"/>
                        </a:spcAft>
                      </a:pPr>
                      <a:r>
                        <a:rPr lang="en-US" sz="1100">
                          <a:latin typeface="Times New Roman"/>
                          <a:ea typeface="Times New Roman"/>
                          <a:cs typeface="Arial"/>
                        </a:rPr>
                        <a:t>10/13</a:t>
                      </a:r>
                      <a:endParaRPr lang="en-US" sz="1400">
                        <a:latin typeface="Times New Roman"/>
                        <a:ea typeface="Times New Roman"/>
                        <a:cs typeface="Arial"/>
                      </a:endParaRPr>
                    </a:p>
                  </a:txBody>
                  <a:tcPr marL="68580" marR="68580" marT="0" marB="0"/>
                </a:tc>
                <a:tc>
                  <a:txBody>
                    <a:bodyPr/>
                    <a:lstStyle/>
                    <a:p>
                      <a:pPr marL="0" marR="0" algn="ctr" rtl="0">
                        <a:lnSpc>
                          <a:spcPct val="150000"/>
                        </a:lnSpc>
                        <a:spcBef>
                          <a:spcPts val="0"/>
                        </a:spcBef>
                        <a:spcAft>
                          <a:spcPts val="0"/>
                        </a:spcAft>
                      </a:pPr>
                      <a:r>
                        <a:rPr lang="en-US" sz="1100">
                          <a:latin typeface="Times New Roman"/>
                          <a:ea typeface="Times New Roman"/>
                          <a:cs typeface="Arial"/>
                        </a:rPr>
                        <a:t>10/4</a:t>
                      </a:r>
                      <a:endParaRPr lang="en-US" sz="1400">
                        <a:latin typeface="Times New Roman"/>
                        <a:ea typeface="Times New Roman"/>
                        <a:cs typeface="Arial"/>
                      </a:endParaRPr>
                    </a:p>
                  </a:txBody>
                  <a:tcPr marL="68580" marR="68580" marT="0" marB="0"/>
                </a:tc>
                <a:tc>
                  <a:txBody>
                    <a:bodyPr/>
                    <a:lstStyle/>
                    <a:p>
                      <a:pPr marL="0" marR="0" algn="ctr" rtl="0">
                        <a:lnSpc>
                          <a:spcPct val="150000"/>
                        </a:lnSpc>
                        <a:spcBef>
                          <a:spcPts val="0"/>
                        </a:spcBef>
                        <a:spcAft>
                          <a:spcPts val="0"/>
                        </a:spcAft>
                      </a:pPr>
                      <a:r>
                        <a:rPr lang="en-US" sz="1100">
                          <a:latin typeface="Times New Roman"/>
                          <a:ea typeface="Times New Roman"/>
                          <a:cs typeface="Arial"/>
                        </a:rPr>
                        <a:t>Hep A</a:t>
                      </a:r>
                      <a:endParaRPr lang="en-US" sz="1400">
                        <a:latin typeface="Times New Roman"/>
                        <a:ea typeface="Times New Roman"/>
                        <a:cs typeface="Arial"/>
                      </a:endParaRPr>
                    </a:p>
                  </a:txBody>
                  <a:tcPr marL="68580" marR="68580" marT="0" marB="0"/>
                </a:tc>
                <a:tc>
                  <a:txBody>
                    <a:bodyPr/>
                    <a:lstStyle/>
                    <a:p>
                      <a:pPr marL="0" marR="0" algn="ctr" rtl="0">
                        <a:lnSpc>
                          <a:spcPct val="150000"/>
                        </a:lnSpc>
                        <a:spcBef>
                          <a:spcPts val="0"/>
                        </a:spcBef>
                        <a:spcAft>
                          <a:spcPts val="0"/>
                        </a:spcAft>
                      </a:pPr>
                      <a:r>
                        <a:rPr lang="en-US" sz="1100" u="sng">
                          <a:latin typeface="Times New Roman"/>
                          <a:ea typeface="Times New Roman"/>
                          <a:cs typeface="Arial"/>
                        </a:rPr>
                        <a:t>+</a:t>
                      </a:r>
                      <a:endParaRPr lang="en-US" sz="1400">
                        <a:latin typeface="Times New Roman"/>
                        <a:ea typeface="Times New Roman"/>
                        <a:cs typeface="Arial"/>
                      </a:endParaRPr>
                    </a:p>
                  </a:txBody>
                  <a:tcPr marL="68580" marR="68580" marT="0" marB="0"/>
                </a:tc>
                <a:tc>
                  <a:txBody>
                    <a:bodyPr/>
                    <a:lstStyle/>
                    <a:p>
                      <a:pPr marL="0" marR="0" algn="ctr" rtl="0">
                        <a:lnSpc>
                          <a:spcPct val="150000"/>
                        </a:lnSpc>
                        <a:spcBef>
                          <a:spcPts val="0"/>
                        </a:spcBef>
                        <a:spcAft>
                          <a:spcPts val="0"/>
                        </a:spcAft>
                      </a:pPr>
                      <a:r>
                        <a:rPr lang="en-US" sz="1100">
                          <a:latin typeface="Times New Roman"/>
                          <a:ea typeface="Times New Roman"/>
                          <a:cs typeface="Arial"/>
                        </a:rPr>
                        <a:t>-</a:t>
                      </a:r>
                      <a:endParaRPr lang="en-US" sz="1400">
                        <a:latin typeface="Times New Roman"/>
                        <a:ea typeface="Times New Roman"/>
                        <a:cs typeface="Arial"/>
                      </a:endParaRPr>
                    </a:p>
                  </a:txBody>
                  <a:tcPr marL="68580" marR="68580" marT="0" marB="0"/>
                </a:tc>
                <a:tc>
                  <a:txBody>
                    <a:bodyPr/>
                    <a:lstStyle/>
                    <a:p>
                      <a:pPr marL="0" marR="0" algn="ctr" rtl="0">
                        <a:lnSpc>
                          <a:spcPct val="150000"/>
                        </a:lnSpc>
                        <a:spcBef>
                          <a:spcPts val="0"/>
                        </a:spcBef>
                        <a:spcAft>
                          <a:spcPts val="0"/>
                        </a:spcAft>
                      </a:pPr>
                      <a:r>
                        <a:rPr lang="en-US" sz="1100">
                          <a:latin typeface="Times New Roman"/>
                          <a:ea typeface="Times New Roman"/>
                          <a:cs typeface="Arial"/>
                        </a:rPr>
                        <a:t>+</a:t>
                      </a:r>
                      <a:endParaRPr lang="en-US" sz="1400">
                        <a:latin typeface="Times New Roman"/>
                        <a:ea typeface="Times New Roman"/>
                        <a:cs typeface="Arial"/>
                      </a:endParaRPr>
                    </a:p>
                  </a:txBody>
                  <a:tcPr marL="68580" marR="68580" marT="0" marB="0"/>
                </a:tc>
                <a:tc>
                  <a:txBody>
                    <a:bodyPr/>
                    <a:lstStyle/>
                    <a:p>
                      <a:pPr marL="0" marR="0" algn="ctr" rtl="0">
                        <a:lnSpc>
                          <a:spcPct val="150000"/>
                        </a:lnSpc>
                        <a:spcBef>
                          <a:spcPts val="0"/>
                        </a:spcBef>
                        <a:spcAft>
                          <a:spcPts val="0"/>
                        </a:spcAft>
                      </a:pPr>
                      <a:r>
                        <a:rPr lang="en-US" sz="1100">
                          <a:latin typeface="Times New Roman"/>
                          <a:ea typeface="Times New Roman"/>
                          <a:cs typeface="Arial"/>
                        </a:rPr>
                        <a:t>+</a:t>
                      </a:r>
                      <a:endParaRPr lang="en-US" sz="1400">
                        <a:latin typeface="Times New Roman"/>
                        <a:ea typeface="Times New Roman"/>
                        <a:cs typeface="Arial"/>
                      </a:endParaRPr>
                    </a:p>
                  </a:txBody>
                  <a:tcPr marL="68580" marR="68580" marT="0" marB="0"/>
                </a:tc>
                <a:tc>
                  <a:txBody>
                    <a:bodyPr/>
                    <a:lstStyle/>
                    <a:p>
                      <a:pPr marL="0" marR="0" algn="ctr" rtl="0">
                        <a:lnSpc>
                          <a:spcPct val="150000"/>
                        </a:lnSpc>
                        <a:spcBef>
                          <a:spcPts val="0"/>
                        </a:spcBef>
                        <a:spcAft>
                          <a:spcPts val="0"/>
                        </a:spcAft>
                      </a:pPr>
                      <a:r>
                        <a:rPr lang="en-US" sz="1100">
                          <a:latin typeface="Times New Roman"/>
                          <a:ea typeface="Times New Roman"/>
                          <a:cs typeface="Arial"/>
                        </a:rPr>
                        <a:t>+</a:t>
                      </a:r>
                      <a:endParaRPr lang="en-US" sz="1400">
                        <a:latin typeface="Times New Roman"/>
                        <a:ea typeface="Times New Roman"/>
                        <a:cs typeface="Arial"/>
                      </a:endParaRPr>
                    </a:p>
                  </a:txBody>
                  <a:tcPr marL="68580" marR="68580" marT="0" marB="0"/>
                </a:tc>
                <a:tc>
                  <a:txBody>
                    <a:bodyPr/>
                    <a:lstStyle/>
                    <a:p>
                      <a:pPr marL="0" marR="0" algn="ctr" rtl="0">
                        <a:lnSpc>
                          <a:spcPct val="150000"/>
                        </a:lnSpc>
                        <a:spcBef>
                          <a:spcPts val="0"/>
                        </a:spcBef>
                        <a:spcAft>
                          <a:spcPts val="0"/>
                        </a:spcAft>
                      </a:pPr>
                      <a:r>
                        <a:rPr lang="en-US" sz="1100">
                          <a:latin typeface="Times New Roman"/>
                          <a:ea typeface="Times New Roman"/>
                          <a:cs typeface="Arial"/>
                        </a:rPr>
                        <a:t>S</a:t>
                      </a:r>
                      <a:r>
                        <a:rPr lang="en-US" sz="1100" baseline="30000">
                          <a:latin typeface="Times New Roman"/>
                          <a:ea typeface="Times New Roman"/>
                          <a:cs typeface="Arial"/>
                        </a:rPr>
                        <a:t>*</a:t>
                      </a:r>
                      <a:endParaRPr lang="en-US" sz="1400">
                        <a:latin typeface="Times New Roman"/>
                        <a:ea typeface="Times New Roman"/>
                        <a:cs typeface="Arial"/>
                      </a:endParaRPr>
                    </a:p>
                  </a:txBody>
                  <a:tcPr marL="68580" marR="68580" marT="0" marB="0"/>
                </a:tc>
                <a:tc>
                  <a:txBody>
                    <a:bodyPr/>
                    <a:lstStyle/>
                    <a:p>
                      <a:pPr marL="0" marR="0" algn="ctr" rtl="0">
                        <a:lnSpc>
                          <a:spcPct val="150000"/>
                        </a:lnSpc>
                        <a:spcBef>
                          <a:spcPts val="0"/>
                        </a:spcBef>
                        <a:spcAft>
                          <a:spcPts val="0"/>
                        </a:spcAft>
                      </a:pPr>
                      <a:r>
                        <a:rPr lang="en-US" sz="1100">
                          <a:latin typeface="Times New Roman"/>
                          <a:ea typeface="Times New Roman"/>
                          <a:cs typeface="Arial"/>
                        </a:rPr>
                        <a:t>+</a:t>
                      </a:r>
                      <a:endParaRPr lang="en-US" sz="1400">
                        <a:latin typeface="Times New Roman"/>
                        <a:ea typeface="Times New Roman"/>
                        <a:cs typeface="Arial"/>
                      </a:endParaRPr>
                    </a:p>
                  </a:txBody>
                  <a:tcPr marL="68580" marR="68580" marT="0" marB="0"/>
                </a:tc>
                <a:tc>
                  <a:txBody>
                    <a:bodyPr/>
                    <a:lstStyle/>
                    <a:p>
                      <a:pPr marL="0" marR="0" algn="ctr" rtl="0">
                        <a:lnSpc>
                          <a:spcPct val="150000"/>
                        </a:lnSpc>
                        <a:spcBef>
                          <a:spcPts val="0"/>
                        </a:spcBef>
                        <a:spcAft>
                          <a:spcPts val="0"/>
                        </a:spcAft>
                      </a:pPr>
                      <a:r>
                        <a:rPr lang="en-US" sz="1100">
                          <a:latin typeface="Times New Roman"/>
                          <a:ea typeface="Times New Roman"/>
                          <a:cs typeface="Arial"/>
                        </a:rPr>
                        <a:t>SGOT</a:t>
                      </a:r>
                      <a:endParaRPr lang="en-US" sz="1400">
                        <a:latin typeface="Times New Roman"/>
                        <a:ea typeface="Times New Roman"/>
                        <a:cs typeface="Arial"/>
                      </a:endParaRPr>
                    </a:p>
                  </a:txBody>
                  <a:tcPr marL="68580" marR="68580" marT="0" marB="0"/>
                </a:tc>
                <a:tc>
                  <a:txBody>
                    <a:bodyPr/>
                    <a:lstStyle/>
                    <a:p>
                      <a:pPr marL="0" marR="0" algn="ctr" rtl="0">
                        <a:lnSpc>
                          <a:spcPct val="150000"/>
                        </a:lnSpc>
                        <a:spcBef>
                          <a:spcPts val="0"/>
                        </a:spcBef>
                        <a:spcAft>
                          <a:spcPts val="0"/>
                        </a:spcAft>
                      </a:pPr>
                      <a:r>
                        <a:rPr lang="en-US" sz="1100">
                          <a:latin typeface="Times New Roman"/>
                          <a:ea typeface="Times New Roman"/>
                          <a:cs typeface="Arial"/>
                        </a:rPr>
                        <a:t>30</a:t>
                      </a:r>
                      <a:endParaRPr lang="en-US" sz="1400">
                        <a:latin typeface="Times New Roman"/>
                        <a:ea typeface="Times New Roman"/>
                        <a:cs typeface="Arial"/>
                      </a:endParaRPr>
                    </a:p>
                  </a:txBody>
                  <a:tcPr marL="68580" marR="68580" marT="0" marB="0"/>
                </a:tc>
                <a:tc>
                  <a:txBody>
                    <a:bodyPr/>
                    <a:lstStyle/>
                    <a:p>
                      <a:pPr marL="0" marR="0" algn="ctr" rtl="0">
                        <a:lnSpc>
                          <a:spcPct val="150000"/>
                        </a:lnSpc>
                        <a:spcBef>
                          <a:spcPts val="0"/>
                        </a:spcBef>
                        <a:spcAft>
                          <a:spcPts val="0"/>
                        </a:spcAft>
                      </a:pPr>
                      <a:r>
                        <a:rPr lang="en-US" sz="1100" dirty="0">
                          <a:latin typeface="Times New Roman"/>
                          <a:ea typeface="Times New Roman"/>
                          <a:cs typeface="Arial"/>
                        </a:rPr>
                        <a:t>F</a:t>
                      </a:r>
                      <a:endParaRPr lang="en-US" sz="1400" dirty="0">
                        <a:latin typeface="Times New Roman"/>
                        <a:ea typeface="Times New Roman"/>
                        <a:cs typeface="Arial"/>
                      </a:endParaRPr>
                    </a:p>
                  </a:txBody>
                  <a:tcPr marL="68580" marR="68580" marT="0" marB="0"/>
                </a:tc>
              </a:tr>
              <a:tr h="495300">
                <a:tc>
                  <a:txBody>
                    <a:bodyPr/>
                    <a:lstStyle/>
                    <a:p>
                      <a:pPr marL="0" marR="0" algn="ctr" rtl="0">
                        <a:lnSpc>
                          <a:spcPct val="150000"/>
                        </a:lnSpc>
                        <a:spcBef>
                          <a:spcPts val="0"/>
                        </a:spcBef>
                        <a:spcAft>
                          <a:spcPts val="0"/>
                        </a:spcAft>
                      </a:pPr>
                      <a:r>
                        <a:rPr lang="en-US" sz="1100">
                          <a:latin typeface="Times New Roman"/>
                          <a:ea typeface="Times New Roman"/>
                          <a:cs typeface="Arial"/>
                        </a:rPr>
                        <a:t>4</a:t>
                      </a:r>
                      <a:endParaRPr lang="en-US" sz="1400">
                        <a:latin typeface="Times New Roman"/>
                        <a:ea typeface="Times New Roman"/>
                        <a:cs typeface="Arial"/>
                      </a:endParaRPr>
                    </a:p>
                  </a:txBody>
                  <a:tcPr marL="68580" marR="68580" marT="0" marB="0" anchor="ctr"/>
                </a:tc>
                <a:tc>
                  <a:txBody>
                    <a:bodyPr/>
                    <a:lstStyle/>
                    <a:p>
                      <a:pPr marL="0" marR="0" algn="ctr" rtl="0">
                        <a:lnSpc>
                          <a:spcPct val="150000"/>
                        </a:lnSpc>
                        <a:spcBef>
                          <a:spcPts val="0"/>
                        </a:spcBef>
                        <a:spcAft>
                          <a:spcPts val="0"/>
                        </a:spcAft>
                      </a:pPr>
                      <a:r>
                        <a:rPr lang="en-US" sz="1100">
                          <a:latin typeface="Times New Roman"/>
                          <a:ea typeface="Times New Roman"/>
                          <a:cs typeface="Arial"/>
                        </a:rPr>
                        <a:t>MC</a:t>
                      </a:r>
                      <a:endParaRPr lang="en-US" sz="1400">
                        <a:latin typeface="Times New Roman"/>
                        <a:ea typeface="Times New Roman"/>
                        <a:cs typeface="Arial"/>
                      </a:endParaRPr>
                    </a:p>
                  </a:txBody>
                  <a:tcPr marL="68580" marR="68580" marT="0" marB="0" anchor="ctr"/>
                </a:tc>
                <a:tc>
                  <a:txBody>
                    <a:bodyPr/>
                    <a:lstStyle/>
                    <a:p>
                      <a:pPr marL="0" marR="0" algn="ctr" rtl="0">
                        <a:lnSpc>
                          <a:spcPct val="150000"/>
                        </a:lnSpc>
                        <a:spcBef>
                          <a:spcPts val="0"/>
                        </a:spcBef>
                        <a:spcAft>
                          <a:spcPts val="0"/>
                        </a:spcAft>
                      </a:pPr>
                      <a:r>
                        <a:rPr lang="en-US" sz="1100">
                          <a:latin typeface="Times New Roman"/>
                          <a:ea typeface="Times New Roman"/>
                          <a:cs typeface="Arial"/>
                        </a:rPr>
                        <a:t>10/15</a:t>
                      </a:r>
                      <a:endParaRPr lang="en-US" sz="1400">
                        <a:latin typeface="Times New Roman"/>
                        <a:ea typeface="Times New Roman"/>
                        <a:cs typeface="Arial"/>
                      </a:endParaRPr>
                    </a:p>
                  </a:txBody>
                  <a:tcPr marL="68580" marR="68580" marT="0" marB="0" anchor="ctr"/>
                </a:tc>
                <a:tc>
                  <a:txBody>
                    <a:bodyPr/>
                    <a:lstStyle/>
                    <a:p>
                      <a:pPr marL="0" marR="0" algn="ctr" rtl="0">
                        <a:lnSpc>
                          <a:spcPct val="150000"/>
                        </a:lnSpc>
                        <a:spcBef>
                          <a:spcPts val="0"/>
                        </a:spcBef>
                        <a:spcAft>
                          <a:spcPts val="0"/>
                        </a:spcAft>
                      </a:pPr>
                      <a:r>
                        <a:rPr lang="en-US" sz="1100">
                          <a:latin typeface="Times New Roman"/>
                          <a:ea typeface="Times New Roman"/>
                          <a:cs typeface="Arial"/>
                        </a:rPr>
                        <a:t>10/4</a:t>
                      </a:r>
                      <a:endParaRPr lang="en-US" sz="1400">
                        <a:latin typeface="Times New Roman"/>
                        <a:ea typeface="Times New Roman"/>
                        <a:cs typeface="Arial"/>
                      </a:endParaRPr>
                    </a:p>
                  </a:txBody>
                  <a:tcPr marL="68580" marR="68580" marT="0" marB="0" anchor="ctr"/>
                </a:tc>
                <a:tc>
                  <a:txBody>
                    <a:bodyPr/>
                    <a:lstStyle/>
                    <a:p>
                      <a:pPr marL="0" marR="0" algn="ctr" rtl="0">
                        <a:lnSpc>
                          <a:spcPct val="150000"/>
                        </a:lnSpc>
                        <a:spcBef>
                          <a:spcPts val="0"/>
                        </a:spcBef>
                        <a:spcAft>
                          <a:spcPts val="0"/>
                        </a:spcAft>
                      </a:pPr>
                      <a:r>
                        <a:rPr lang="en-US" sz="1100">
                          <a:latin typeface="Times New Roman"/>
                          <a:ea typeface="Times New Roman"/>
                          <a:cs typeface="Arial"/>
                        </a:rPr>
                        <a:t>Hep A</a:t>
                      </a:r>
                      <a:endParaRPr lang="en-US" sz="1400">
                        <a:latin typeface="Times New Roman"/>
                        <a:ea typeface="Times New Roman"/>
                        <a:cs typeface="Arial"/>
                      </a:endParaRPr>
                    </a:p>
                  </a:txBody>
                  <a:tcPr marL="68580" marR="68580" marT="0" marB="0" anchor="ctr"/>
                </a:tc>
                <a:tc>
                  <a:txBody>
                    <a:bodyPr/>
                    <a:lstStyle/>
                    <a:p>
                      <a:pPr marL="0" marR="0" algn="ctr" rtl="0">
                        <a:lnSpc>
                          <a:spcPct val="150000"/>
                        </a:lnSpc>
                        <a:spcBef>
                          <a:spcPts val="0"/>
                        </a:spcBef>
                        <a:spcAft>
                          <a:spcPts val="0"/>
                        </a:spcAft>
                      </a:pPr>
                      <a:r>
                        <a:rPr lang="en-US" sz="1100">
                          <a:latin typeface="Times New Roman"/>
                          <a:ea typeface="Times New Roman"/>
                          <a:cs typeface="Arial"/>
                        </a:rPr>
                        <a:t>+</a:t>
                      </a:r>
                      <a:endParaRPr lang="en-US" sz="1400">
                        <a:latin typeface="Times New Roman"/>
                        <a:ea typeface="Times New Roman"/>
                        <a:cs typeface="Arial"/>
                      </a:endParaRPr>
                    </a:p>
                  </a:txBody>
                  <a:tcPr marL="68580" marR="68580" marT="0" marB="0" anchor="ctr"/>
                </a:tc>
                <a:tc>
                  <a:txBody>
                    <a:bodyPr/>
                    <a:lstStyle/>
                    <a:p>
                      <a:pPr marL="0" marR="0" algn="ctr" rtl="0">
                        <a:lnSpc>
                          <a:spcPct val="150000"/>
                        </a:lnSpc>
                        <a:spcBef>
                          <a:spcPts val="0"/>
                        </a:spcBef>
                        <a:spcAft>
                          <a:spcPts val="0"/>
                        </a:spcAft>
                      </a:pPr>
                      <a:r>
                        <a:rPr lang="en-US" sz="1100">
                          <a:latin typeface="Times New Roman"/>
                          <a:ea typeface="Times New Roman"/>
                          <a:cs typeface="Arial"/>
                        </a:rPr>
                        <a:t>-</a:t>
                      </a:r>
                      <a:endParaRPr lang="en-US" sz="1400">
                        <a:latin typeface="Times New Roman"/>
                        <a:ea typeface="Times New Roman"/>
                        <a:cs typeface="Arial"/>
                      </a:endParaRPr>
                    </a:p>
                  </a:txBody>
                  <a:tcPr marL="68580" marR="68580" marT="0" marB="0" anchor="ctr"/>
                </a:tc>
                <a:tc>
                  <a:txBody>
                    <a:bodyPr/>
                    <a:lstStyle/>
                    <a:p>
                      <a:pPr marL="0" marR="0" algn="ctr" rtl="0">
                        <a:lnSpc>
                          <a:spcPct val="150000"/>
                        </a:lnSpc>
                        <a:spcBef>
                          <a:spcPts val="0"/>
                        </a:spcBef>
                        <a:spcAft>
                          <a:spcPts val="0"/>
                        </a:spcAft>
                      </a:pPr>
                      <a:r>
                        <a:rPr lang="en-US" sz="1100">
                          <a:latin typeface="Times New Roman"/>
                          <a:ea typeface="Times New Roman"/>
                          <a:cs typeface="Arial"/>
                        </a:rPr>
                        <a:t>+</a:t>
                      </a:r>
                      <a:endParaRPr lang="en-US" sz="1400">
                        <a:latin typeface="Times New Roman"/>
                        <a:ea typeface="Times New Roman"/>
                        <a:cs typeface="Arial"/>
                      </a:endParaRPr>
                    </a:p>
                  </a:txBody>
                  <a:tcPr marL="68580" marR="68580" marT="0" marB="0" anchor="ctr"/>
                </a:tc>
                <a:tc>
                  <a:txBody>
                    <a:bodyPr/>
                    <a:lstStyle/>
                    <a:p>
                      <a:pPr marL="0" marR="0" algn="ctr" rtl="0">
                        <a:lnSpc>
                          <a:spcPct val="150000"/>
                        </a:lnSpc>
                        <a:spcBef>
                          <a:spcPts val="0"/>
                        </a:spcBef>
                        <a:spcAft>
                          <a:spcPts val="0"/>
                        </a:spcAft>
                      </a:pPr>
                      <a:r>
                        <a:rPr lang="en-US" sz="1100">
                          <a:latin typeface="Times New Roman"/>
                          <a:ea typeface="Times New Roman"/>
                          <a:cs typeface="Arial"/>
                        </a:rPr>
                        <a:t>+</a:t>
                      </a:r>
                      <a:endParaRPr lang="en-US" sz="1400">
                        <a:latin typeface="Times New Roman"/>
                        <a:ea typeface="Times New Roman"/>
                        <a:cs typeface="Arial"/>
                      </a:endParaRPr>
                    </a:p>
                  </a:txBody>
                  <a:tcPr marL="68580" marR="68580" marT="0" marB="0" anchor="ctr"/>
                </a:tc>
                <a:tc>
                  <a:txBody>
                    <a:bodyPr/>
                    <a:lstStyle/>
                    <a:p>
                      <a:pPr marL="0" marR="0" algn="ctr" rtl="0">
                        <a:lnSpc>
                          <a:spcPct val="150000"/>
                        </a:lnSpc>
                        <a:spcBef>
                          <a:spcPts val="0"/>
                        </a:spcBef>
                        <a:spcAft>
                          <a:spcPts val="0"/>
                        </a:spcAft>
                      </a:pPr>
                      <a:r>
                        <a:rPr lang="en-US" sz="1100">
                          <a:latin typeface="Times New Roman"/>
                          <a:ea typeface="Times New Roman"/>
                          <a:cs typeface="Arial"/>
                        </a:rPr>
                        <a:t>?</a:t>
                      </a:r>
                      <a:endParaRPr lang="en-US" sz="1400">
                        <a:latin typeface="Times New Roman"/>
                        <a:ea typeface="Times New Roman"/>
                        <a:cs typeface="Arial"/>
                      </a:endParaRPr>
                    </a:p>
                  </a:txBody>
                  <a:tcPr marL="68580" marR="68580" marT="0" marB="0" anchor="ctr"/>
                </a:tc>
                <a:tc>
                  <a:txBody>
                    <a:bodyPr/>
                    <a:lstStyle/>
                    <a:p>
                      <a:pPr marL="0" marR="0" algn="ctr" rtl="0">
                        <a:lnSpc>
                          <a:spcPct val="150000"/>
                        </a:lnSpc>
                        <a:spcBef>
                          <a:spcPts val="0"/>
                        </a:spcBef>
                        <a:spcAft>
                          <a:spcPts val="0"/>
                        </a:spcAft>
                      </a:pPr>
                      <a:r>
                        <a:rPr lang="en-US" sz="1100">
                          <a:latin typeface="Times New Roman"/>
                          <a:ea typeface="Times New Roman"/>
                          <a:cs typeface="Arial"/>
                        </a:rPr>
                        <a:t>-</a:t>
                      </a:r>
                      <a:endParaRPr lang="en-US" sz="1400">
                        <a:latin typeface="Times New Roman"/>
                        <a:ea typeface="Times New Roman"/>
                        <a:cs typeface="Arial"/>
                      </a:endParaRPr>
                    </a:p>
                  </a:txBody>
                  <a:tcPr marL="68580" marR="68580" marT="0" marB="0" anchor="ctr"/>
                </a:tc>
                <a:tc>
                  <a:txBody>
                    <a:bodyPr/>
                    <a:lstStyle/>
                    <a:p>
                      <a:pPr marL="0" marR="0" algn="ctr" rtl="0">
                        <a:lnSpc>
                          <a:spcPct val="150000"/>
                        </a:lnSpc>
                        <a:spcBef>
                          <a:spcPts val="0"/>
                        </a:spcBef>
                        <a:spcAft>
                          <a:spcPts val="0"/>
                        </a:spcAft>
                      </a:pPr>
                      <a:r>
                        <a:rPr lang="en-US" sz="1100">
                          <a:latin typeface="Times New Roman"/>
                          <a:ea typeface="Times New Roman"/>
                          <a:cs typeface="Arial"/>
                        </a:rPr>
                        <a:t>+</a:t>
                      </a:r>
                      <a:endParaRPr lang="en-US" sz="1400">
                        <a:latin typeface="Times New Roman"/>
                        <a:ea typeface="Times New Roman"/>
                        <a:cs typeface="Arial"/>
                      </a:endParaRPr>
                    </a:p>
                  </a:txBody>
                  <a:tcPr marL="68580" marR="68580" marT="0" marB="0" anchor="ctr"/>
                </a:tc>
                <a:tc>
                  <a:txBody>
                    <a:bodyPr/>
                    <a:lstStyle/>
                    <a:p>
                      <a:pPr marL="0" marR="0" algn="ctr" rtl="0">
                        <a:lnSpc>
                          <a:spcPct val="150000"/>
                        </a:lnSpc>
                        <a:spcBef>
                          <a:spcPts val="0"/>
                        </a:spcBef>
                        <a:spcAft>
                          <a:spcPts val="0"/>
                        </a:spcAft>
                      </a:pPr>
                      <a:r>
                        <a:rPr lang="en-US" sz="1100">
                          <a:latin typeface="Times New Roman"/>
                          <a:ea typeface="Times New Roman"/>
                          <a:cs typeface="Arial"/>
                        </a:rPr>
                        <a:t>HbS/</a:t>
                      </a:r>
                      <a:endParaRPr lang="en-US" sz="1400">
                        <a:latin typeface="Times New Roman"/>
                        <a:ea typeface="Times New Roman"/>
                        <a:cs typeface="Arial"/>
                      </a:endParaRPr>
                    </a:p>
                    <a:p>
                      <a:pPr marL="0" marR="0" algn="ctr" rtl="0">
                        <a:lnSpc>
                          <a:spcPct val="150000"/>
                        </a:lnSpc>
                        <a:spcBef>
                          <a:spcPts val="0"/>
                        </a:spcBef>
                        <a:spcAft>
                          <a:spcPts val="0"/>
                        </a:spcAft>
                      </a:pPr>
                      <a:r>
                        <a:rPr lang="en-US" sz="1100">
                          <a:latin typeface="Times New Roman"/>
                          <a:ea typeface="Times New Roman"/>
                          <a:cs typeface="Arial"/>
                        </a:rPr>
                        <a:t>Ag-</a:t>
                      </a:r>
                      <a:endParaRPr lang="en-US" sz="1400">
                        <a:latin typeface="Times New Roman"/>
                        <a:ea typeface="Times New Roman"/>
                        <a:cs typeface="Arial"/>
                      </a:endParaRPr>
                    </a:p>
                  </a:txBody>
                  <a:tcPr marL="68580" marR="68580" marT="0" marB="0" anchor="ctr"/>
                </a:tc>
                <a:tc>
                  <a:txBody>
                    <a:bodyPr/>
                    <a:lstStyle/>
                    <a:p>
                      <a:pPr marL="0" marR="0" algn="ctr" rtl="0">
                        <a:lnSpc>
                          <a:spcPct val="150000"/>
                        </a:lnSpc>
                        <a:spcBef>
                          <a:spcPts val="0"/>
                        </a:spcBef>
                        <a:spcAft>
                          <a:spcPts val="0"/>
                        </a:spcAft>
                      </a:pPr>
                      <a:r>
                        <a:rPr lang="en-US" sz="1100">
                          <a:latin typeface="Times New Roman"/>
                          <a:ea typeface="Times New Roman"/>
                          <a:cs typeface="Arial"/>
                        </a:rPr>
                        <a:t>17</a:t>
                      </a:r>
                      <a:endParaRPr lang="en-US" sz="1400">
                        <a:latin typeface="Times New Roman"/>
                        <a:ea typeface="Times New Roman"/>
                        <a:cs typeface="Arial"/>
                      </a:endParaRPr>
                    </a:p>
                  </a:txBody>
                  <a:tcPr marL="68580" marR="68580" marT="0" marB="0" anchor="ctr"/>
                </a:tc>
                <a:tc>
                  <a:txBody>
                    <a:bodyPr/>
                    <a:lstStyle/>
                    <a:p>
                      <a:pPr marL="0" marR="0" algn="ctr" rtl="0">
                        <a:lnSpc>
                          <a:spcPct val="150000"/>
                        </a:lnSpc>
                        <a:spcBef>
                          <a:spcPts val="0"/>
                        </a:spcBef>
                        <a:spcAft>
                          <a:spcPts val="0"/>
                        </a:spcAft>
                      </a:pPr>
                      <a:r>
                        <a:rPr lang="en-US" sz="1100">
                          <a:latin typeface="Times New Roman"/>
                          <a:ea typeface="Times New Roman"/>
                          <a:cs typeface="Arial"/>
                        </a:rPr>
                        <a:t>F</a:t>
                      </a:r>
                      <a:endParaRPr lang="en-US" sz="1400">
                        <a:latin typeface="Times New Roman"/>
                        <a:ea typeface="Times New Roman"/>
                        <a:cs typeface="Arial"/>
                      </a:endParaRPr>
                    </a:p>
                  </a:txBody>
                  <a:tcPr marL="68580" marR="68580" marT="0" marB="0" anchor="ctr"/>
                </a:tc>
              </a:tr>
              <a:tr h="495300">
                <a:tc>
                  <a:txBody>
                    <a:bodyPr/>
                    <a:lstStyle/>
                    <a:p>
                      <a:pPr marL="0" marR="0" algn="ctr" rtl="0">
                        <a:lnSpc>
                          <a:spcPct val="150000"/>
                        </a:lnSpc>
                        <a:spcBef>
                          <a:spcPts val="0"/>
                        </a:spcBef>
                        <a:spcAft>
                          <a:spcPts val="0"/>
                        </a:spcAft>
                      </a:pPr>
                      <a:r>
                        <a:rPr lang="en-US" sz="1100">
                          <a:latin typeface="Times New Roman"/>
                          <a:ea typeface="Times New Roman"/>
                          <a:cs typeface="Arial"/>
                        </a:rPr>
                        <a:t>5</a:t>
                      </a:r>
                      <a:endParaRPr lang="en-US" sz="1400">
                        <a:latin typeface="Times New Roman"/>
                        <a:ea typeface="Times New Roman"/>
                        <a:cs typeface="Arial"/>
                      </a:endParaRPr>
                    </a:p>
                  </a:txBody>
                  <a:tcPr marL="68580" marR="68580" marT="0" marB="0"/>
                </a:tc>
                <a:tc>
                  <a:txBody>
                    <a:bodyPr/>
                    <a:lstStyle/>
                    <a:p>
                      <a:pPr marL="0" marR="0" algn="ctr" rtl="0">
                        <a:lnSpc>
                          <a:spcPct val="150000"/>
                        </a:lnSpc>
                        <a:spcBef>
                          <a:spcPts val="0"/>
                        </a:spcBef>
                        <a:spcAft>
                          <a:spcPts val="0"/>
                        </a:spcAft>
                      </a:pPr>
                      <a:r>
                        <a:rPr lang="en-US" sz="1100">
                          <a:latin typeface="Times New Roman"/>
                          <a:ea typeface="Times New Roman"/>
                          <a:cs typeface="Arial"/>
                        </a:rPr>
                        <a:t>NG</a:t>
                      </a:r>
                      <a:endParaRPr lang="en-US" sz="1400">
                        <a:latin typeface="Times New Roman"/>
                        <a:ea typeface="Times New Roman"/>
                        <a:cs typeface="Arial"/>
                      </a:endParaRPr>
                    </a:p>
                  </a:txBody>
                  <a:tcPr marL="68580" marR="68580" marT="0" marB="0"/>
                </a:tc>
                <a:tc>
                  <a:txBody>
                    <a:bodyPr/>
                    <a:lstStyle/>
                    <a:p>
                      <a:pPr marL="0" marR="0" algn="ctr" rtl="0">
                        <a:lnSpc>
                          <a:spcPct val="150000"/>
                        </a:lnSpc>
                        <a:spcBef>
                          <a:spcPts val="0"/>
                        </a:spcBef>
                        <a:spcAft>
                          <a:spcPts val="0"/>
                        </a:spcAft>
                      </a:pPr>
                      <a:r>
                        <a:rPr lang="en-US" sz="1100">
                          <a:latin typeface="Times New Roman"/>
                          <a:ea typeface="Times New Roman"/>
                          <a:cs typeface="Arial"/>
                        </a:rPr>
                        <a:t>10/15</a:t>
                      </a:r>
                      <a:endParaRPr lang="en-US" sz="1400">
                        <a:latin typeface="Times New Roman"/>
                        <a:ea typeface="Times New Roman"/>
                        <a:cs typeface="Arial"/>
                      </a:endParaRPr>
                    </a:p>
                  </a:txBody>
                  <a:tcPr marL="68580" marR="68580" marT="0" marB="0"/>
                </a:tc>
                <a:tc>
                  <a:txBody>
                    <a:bodyPr/>
                    <a:lstStyle/>
                    <a:p>
                      <a:pPr marL="0" marR="0" algn="ctr" rtl="0">
                        <a:lnSpc>
                          <a:spcPct val="150000"/>
                        </a:lnSpc>
                        <a:spcBef>
                          <a:spcPts val="0"/>
                        </a:spcBef>
                        <a:spcAft>
                          <a:spcPts val="0"/>
                        </a:spcAft>
                      </a:pPr>
                      <a:r>
                        <a:rPr lang="en-US" sz="1100">
                          <a:latin typeface="Times New Roman"/>
                          <a:ea typeface="Times New Roman"/>
                          <a:cs typeface="Arial"/>
                        </a:rPr>
                        <a:t>10/9</a:t>
                      </a:r>
                      <a:endParaRPr lang="en-US" sz="1400">
                        <a:latin typeface="Times New Roman"/>
                        <a:ea typeface="Times New Roman"/>
                        <a:cs typeface="Arial"/>
                      </a:endParaRPr>
                    </a:p>
                  </a:txBody>
                  <a:tcPr marL="68580" marR="68580" marT="0" marB="0"/>
                </a:tc>
                <a:tc>
                  <a:txBody>
                    <a:bodyPr/>
                    <a:lstStyle/>
                    <a:p>
                      <a:pPr marL="0" marR="0" algn="ctr" rtl="0">
                        <a:lnSpc>
                          <a:spcPct val="150000"/>
                        </a:lnSpc>
                        <a:spcBef>
                          <a:spcPts val="0"/>
                        </a:spcBef>
                        <a:spcAft>
                          <a:spcPts val="0"/>
                        </a:spcAft>
                      </a:pPr>
                      <a:r>
                        <a:rPr lang="en-US" sz="1100">
                          <a:latin typeface="Times New Roman"/>
                          <a:ea typeface="Times New Roman"/>
                          <a:cs typeface="Arial"/>
                        </a:rPr>
                        <a:t>NA</a:t>
                      </a:r>
                      <a:endParaRPr lang="en-US" sz="1400">
                        <a:latin typeface="Times New Roman"/>
                        <a:ea typeface="Times New Roman"/>
                        <a:cs typeface="Arial"/>
                      </a:endParaRPr>
                    </a:p>
                  </a:txBody>
                  <a:tcPr marL="68580" marR="68580" marT="0" marB="0"/>
                </a:tc>
                <a:tc>
                  <a:txBody>
                    <a:bodyPr/>
                    <a:lstStyle/>
                    <a:p>
                      <a:pPr marL="0" marR="0" algn="ctr" rtl="0">
                        <a:lnSpc>
                          <a:spcPct val="150000"/>
                        </a:lnSpc>
                        <a:spcBef>
                          <a:spcPts val="0"/>
                        </a:spcBef>
                        <a:spcAft>
                          <a:spcPts val="0"/>
                        </a:spcAft>
                      </a:pPr>
                      <a:r>
                        <a:rPr lang="en-US" sz="1100">
                          <a:latin typeface="Times New Roman"/>
                          <a:ea typeface="Times New Roman"/>
                          <a:cs typeface="Arial"/>
                        </a:rPr>
                        <a:t>+</a:t>
                      </a:r>
                      <a:endParaRPr lang="en-US" sz="1400">
                        <a:latin typeface="Times New Roman"/>
                        <a:ea typeface="Times New Roman"/>
                        <a:cs typeface="Arial"/>
                      </a:endParaRPr>
                    </a:p>
                  </a:txBody>
                  <a:tcPr marL="68580" marR="68580" marT="0" marB="0"/>
                </a:tc>
                <a:tc>
                  <a:txBody>
                    <a:bodyPr/>
                    <a:lstStyle/>
                    <a:p>
                      <a:pPr marL="0" marR="0" algn="ctr" rtl="0">
                        <a:lnSpc>
                          <a:spcPct val="150000"/>
                        </a:lnSpc>
                        <a:spcBef>
                          <a:spcPts val="0"/>
                        </a:spcBef>
                        <a:spcAft>
                          <a:spcPts val="0"/>
                        </a:spcAft>
                      </a:pPr>
                      <a:r>
                        <a:rPr lang="en-US" sz="1100">
                          <a:latin typeface="Times New Roman"/>
                          <a:ea typeface="Times New Roman"/>
                          <a:cs typeface="Arial"/>
                        </a:rPr>
                        <a:t>-</a:t>
                      </a:r>
                      <a:endParaRPr lang="en-US" sz="1400">
                        <a:latin typeface="Times New Roman"/>
                        <a:ea typeface="Times New Roman"/>
                        <a:cs typeface="Arial"/>
                      </a:endParaRPr>
                    </a:p>
                  </a:txBody>
                  <a:tcPr marL="68580" marR="68580" marT="0" marB="0"/>
                </a:tc>
                <a:tc>
                  <a:txBody>
                    <a:bodyPr/>
                    <a:lstStyle/>
                    <a:p>
                      <a:pPr marL="0" marR="0" algn="ctr" rtl="0">
                        <a:lnSpc>
                          <a:spcPct val="150000"/>
                        </a:lnSpc>
                        <a:spcBef>
                          <a:spcPts val="0"/>
                        </a:spcBef>
                        <a:spcAft>
                          <a:spcPts val="0"/>
                        </a:spcAft>
                      </a:pPr>
                      <a:r>
                        <a:rPr lang="en-US" sz="1100">
                          <a:latin typeface="Times New Roman"/>
                          <a:ea typeface="Times New Roman"/>
                          <a:cs typeface="Arial"/>
                        </a:rPr>
                        <a:t>+</a:t>
                      </a:r>
                      <a:endParaRPr lang="en-US" sz="1400">
                        <a:latin typeface="Times New Roman"/>
                        <a:ea typeface="Times New Roman"/>
                        <a:cs typeface="Arial"/>
                      </a:endParaRPr>
                    </a:p>
                  </a:txBody>
                  <a:tcPr marL="68580" marR="68580" marT="0" marB="0"/>
                </a:tc>
                <a:tc>
                  <a:txBody>
                    <a:bodyPr/>
                    <a:lstStyle/>
                    <a:p>
                      <a:pPr marL="0" marR="0" algn="ctr" rtl="0">
                        <a:lnSpc>
                          <a:spcPct val="150000"/>
                        </a:lnSpc>
                        <a:spcBef>
                          <a:spcPts val="0"/>
                        </a:spcBef>
                        <a:spcAft>
                          <a:spcPts val="0"/>
                        </a:spcAft>
                      </a:pPr>
                      <a:r>
                        <a:rPr lang="en-US" sz="1100">
                          <a:latin typeface="Times New Roman"/>
                          <a:ea typeface="Times New Roman"/>
                          <a:cs typeface="Arial"/>
                        </a:rPr>
                        <a:t>-</a:t>
                      </a:r>
                      <a:endParaRPr lang="en-US" sz="1400">
                        <a:latin typeface="Times New Roman"/>
                        <a:ea typeface="Times New Roman"/>
                        <a:cs typeface="Arial"/>
                      </a:endParaRPr>
                    </a:p>
                  </a:txBody>
                  <a:tcPr marL="68580" marR="68580" marT="0" marB="0"/>
                </a:tc>
                <a:tc>
                  <a:txBody>
                    <a:bodyPr/>
                    <a:lstStyle/>
                    <a:p>
                      <a:pPr marL="0" marR="0" algn="ctr" rtl="0">
                        <a:lnSpc>
                          <a:spcPct val="150000"/>
                        </a:lnSpc>
                        <a:spcBef>
                          <a:spcPts val="0"/>
                        </a:spcBef>
                        <a:spcAft>
                          <a:spcPts val="0"/>
                        </a:spcAft>
                      </a:pPr>
                      <a:r>
                        <a:rPr lang="en-US" sz="1100">
                          <a:latin typeface="Times New Roman"/>
                          <a:ea typeface="Times New Roman"/>
                          <a:cs typeface="Arial"/>
                        </a:rPr>
                        <a:t>+</a:t>
                      </a:r>
                      <a:endParaRPr lang="en-US" sz="1400">
                        <a:latin typeface="Times New Roman"/>
                        <a:ea typeface="Times New Roman"/>
                        <a:cs typeface="Arial"/>
                      </a:endParaRPr>
                    </a:p>
                  </a:txBody>
                  <a:tcPr marL="68580" marR="68580" marT="0" marB="0"/>
                </a:tc>
                <a:tc>
                  <a:txBody>
                    <a:bodyPr/>
                    <a:lstStyle/>
                    <a:p>
                      <a:pPr marL="0" marR="0" algn="ctr" rtl="0">
                        <a:lnSpc>
                          <a:spcPct val="150000"/>
                        </a:lnSpc>
                        <a:spcBef>
                          <a:spcPts val="0"/>
                        </a:spcBef>
                        <a:spcAft>
                          <a:spcPts val="0"/>
                        </a:spcAft>
                      </a:pPr>
                      <a:r>
                        <a:rPr lang="en-US" sz="1100">
                          <a:latin typeface="Times New Roman"/>
                          <a:ea typeface="Times New Roman"/>
                          <a:cs typeface="Arial"/>
                        </a:rPr>
                        <a:t>+</a:t>
                      </a:r>
                      <a:endParaRPr lang="en-US" sz="1400">
                        <a:latin typeface="Times New Roman"/>
                        <a:ea typeface="Times New Roman"/>
                        <a:cs typeface="Arial"/>
                      </a:endParaRPr>
                    </a:p>
                  </a:txBody>
                  <a:tcPr marL="68580" marR="68580" marT="0" marB="0"/>
                </a:tc>
                <a:tc>
                  <a:txBody>
                    <a:bodyPr/>
                    <a:lstStyle/>
                    <a:p>
                      <a:pPr marL="0" marR="0" algn="ctr" rtl="0">
                        <a:lnSpc>
                          <a:spcPct val="150000"/>
                        </a:lnSpc>
                        <a:spcBef>
                          <a:spcPts val="0"/>
                        </a:spcBef>
                        <a:spcAft>
                          <a:spcPts val="0"/>
                        </a:spcAft>
                      </a:pPr>
                      <a:r>
                        <a:rPr lang="en-US" sz="1100">
                          <a:latin typeface="Times New Roman"/>
                          <a:ea typeface="Times New Roman"/>
                          <a:cs typeface="Arial"/>
                        </a:rPr>
                        <a:t>NA</a:t>
                      </a:r>
                      <a:endParaRPr lang="en-US" sz="1400">
                        <a:latin typeface="Times New Roman"/>
                        <a:ea typeface="Times New Roman"/>
                        <a:cs typeface="Arial"/>
                      </a:endParaRPr>
                    </a:p>
                  </a:txBody>
                  <a:tcPr marL="68580" marR="68580" marT="0" marB="0"/>
                </a:tc>
                <a:tc>
                  <a:txBody>
                    <a:bodyPr/>
                    <a:lstStyle/>
                    <a:p>
                      <a:pPr marL="0" marR="0" algn="ctr" rtl="0">
                        <a:lnSpc>
                          <a:spcPct val="150000"/>
                        </a:lnSpc>
                        <a:spcBef>
                          <a:spcPts val="0"/>
                        </a:spcBef>
                        <a:spcAft>
                          <a:spcPts val="0"/>
                        </a:spcAft>
                      </a:pPr>
                      <a:r>
                        <a:rPr lang="en-US" sz="1100">
                          <a:latin typeface="Times New Roman"/>
                          <a:ea typeface="Times New Roman"/>
                          <a:cs typeface="Arial"/>
                        </a:rPr>
                        <a:t>NA</a:t>
                      </a:r>
                      <a:endParaRPr lang="en-US" sz="1400">
                        <a:latin typeface="Times New Roman"/>
                        <a:ea typeface="Times New Roman"/>
                        <a:cs typeface="Arial"/>
                      </a:endParaRPr>
                    </a:p>
                  </a:txBody>
                  <a:tcPr marL="68580" marR="68580" marT="0" marB="0"/>
                </a:tc>
                <a:tc>
                  <a:txBody>
                    <a:bodyPr/>
                    <a:lstStyle/>
                    <a:p>
                      <a:pPr marL="0" marR="0" algn="ctr" rtl="0">
                        <a:lnSpc>
                          <a:spcPct val="150000"/>
                        </a:lnSpc>
                        <a:spcBef>
                          <a:spcPts val="0"/>
                        </a:spcBef>
                        <a:spcAft>
                          <a:spcPts val="0"/>
                        </a:spcAft>
                      </a:pPr>
                      <a:r>
                        <a:rPr lang="en-US" sz="1100">
                          <a:latin typeface="Times New Roman"/>
                          <a:ea typeface="Times New Roman"/>
                          <a:cs typeface="Arial"/>
                        </a:rPr>
                        <a:t>32</a:t>
                      </a:r>
                      <a:endParaRPr lang="en-US" sz="1400">
                        <a:latin typeface="Times New Roman"/>
                        <a:ea typeface="Times New Roman"/>
                        <a:cs typeface="Arial"/>
                      </a:endParaRPr>
                    </a:p>
                  </a:txBody>
                  <a:tcPr marL="68580" marR="68580" marT="0" marB="0"/>
                </a:tc>
                <a:tc>
                  <a:txBody>
                    <a:bodyPr/>
                    <a:lstStyle/>
                    <a:p>
                      <a:pPr marL="0" marR="0" algn="ctr" rtl="0">
                        <a:lnSpc>
                          <a:spcPct val="150000"/>
                        </a:lnSpc>
                        <a:spcBef>
                          <a:spcPts val="0"/>
                        </a:spcBef>
                        <a:spcAft>
                          <a:spcPts val="0"/>
                        </a:spcAft>
                      </a:pPr>
                      <a:r>
                        <a:rPr lang="en-US" sz="1100" dirty="0">
                          <a:latin typeface="Times New Roman"/>
                          <a:ea typeface="Times New Roman"/>
                          <a:cs typeface="Arial"/>
                        </a:rPr>
                        <a:t>F</a:t>
                      </a:r>
                      <a:endParaRPr lang="en-US" sz="1400" dirty="0">
                        <a:latin typeface="Times New Roman"/>
                        <a:ea typeface="Times New Roman"/>
                        <a:cs typeface="Arial"/>
                      </a:endParaRPr>
                    </a:p>
                  </a:txBody>
                  <a:tcPr marL="68580" marR="68580" marT="0" marB="0"/>
                </a:tc>
              </a:tr>
              <a:tr h="495300">
                <a:tc>
                  <a:txBody>
                    <a:bodyPr/>
                    <a:lstStyle/>
                    <a:p>
                      <a:pPr marL="0" marR="0" algn="ctr" rtl="0">
                        <a:lnSpc>
                          <a:spcPct val="150000"/>
                        </a:lnSpc>
                        <a:spcBef>
                          <a:spcPts val="0"/>
                        </a:spcBef>
                        <a:spcAft>
                          <a:spcPts val="0"/>
                        </a:spcAft>
                      </a:pPr>
                      <a:r>
                        <a:rPr lang="en-US" sz="1100">
                          <a:latin typeface="Times New Roman"/>
                          <a:ea typeface="Times New Roman"/>
                          <a:cs typeface="Arial"/>
                        </a:rPr>
                        <a:t>6</a:t>
                      </a:r>
                      <a:endParaRPr lang="en-US" sz="1400">
                        <a:latin typeface="Times New Roman"/>
                        <a:ea typeface="Times New Roman"/>
                        <a:cs typeface="Arial"/>
                      </a:endParaRPr>
                    </a:p>
                  </a:txBody>
                  <a:tcPr marL="68580" marR="68580" marT="0" marB="0"/>
                </a:tc>
                <a:tc>
                  <a:txBody>
                    <a:bodyPr/>
                    <a:lstStyle/>
                    <a:p>
                      <a:pPr marL="0" marR="0" algn="ctr" rtl="0">
                        <a:lnSpc>
                          <a:spcPct val="150000"/>
                        </a:lnSpc>
                        <a:spcBef>
                          <a:spcPts val="0"/>
                        </a:spcBef>
                        <a:spcAft>
                          <a:spcPts val="0"/>
                        </a:spcAft>
                      </a:pPr>
                      <a:r>
                        <a:rPr lang="en-US" sz="1100">
                          <a:latin typeface="Times New Roman"/>
                          <a:ea typeface="Times New Roman"/>
                          <a:cs typeface="Arial"/>
                        </a:rPr>
                        <a:t>RD</a:t>
                      </a:r>
                      <a:endParaRPr lang="en-US" sz="1400">
                        <a:latin typeface="Times New Roman"/>
                        <a:ea typeface="Times New Roman"/>
                        <a:cs typeface="Arial"/>
                      </a:endParaRPr>
                    </a:p>
                  </a:txBody>
                  <a:tcPr marL="68580" marR="68580" marT="0" marB="0"/>
                </a:tc>
                <a:tc>
                  <a:txBody>
                    <a:bodyPr/>
                    <a:lstStyle/>
                    <a:p>
                      <a:pPr marL="0" marR="0" algn="ctr" rtl="0">
                        <a:lnSpc>
                          <a:spcPct val="150000"/>
                        </a:lnSpc>
                        <a:spcBef>
                          <a:spcPts val="0"/>
                        </a:spcBef>
                        <a:spcAft>
                          <a:spcPts val="0"/>
                        </a:spcAft>
                      </a:pPr>
                      <a:r>
                        <a:rPr lang="en-US" sz="1100">
                          <a:latin typeface="Times New Roman"/>
                          <a:ea typeface="Times New Roman"/>
                          <a:cs typeface="Arial"/>
                        </a:rPr>
                        <a:t>10/15</a:t>
                      </a:r>
                      <a:endParaRPr lang="en-US" sz="1400">
                        <a:latin typeface="Times New Roman"/>
                        <a:ea typeface="Times New Roman"/>
                        <a:cs typeface="Arial"/>
                      </a:endParaRPr>
                    </a:p>
                  </a:txBody>
                  <a:tcPr marL="68580" marR="68580" marT="0" marB="0"/>
                </a:tc>
                <a:tc>
                  <a:txBody>
                    <a:bodyPr/>
                    <a:lstStyle/>
                    <a:p>
                      <a:pPr marL="0" marR="0" algn="ctr" rtl="0">
                        <a:lnSpc>
                          <a:spcPct val="150000"/>
                        </a:lnSpc>
                        <a:spcBef>
                          <a:spcPts val="0"/>
                        </a:spcBef>
                        <a:spcAft>
                          <a:spcPts val="0"/>
                        </a:spcAft>
                      </a:pPr>
                      <a:r>
                        <a:rPr lang="en-US" sz="1100">
                          <a:latin typeface="Times New Roman"/>
                          <a:ea typeface="Times New Roman"/>
                          <a:cs typeface="Arial"/>
                        </a:rPr>
                        <a:t>10/8</a:t>
                      </a:r>
                      <a:endParaRPr lang="en-US" sz="1400">
                        <a:latin typeface="Times New Roman"/>
                        <a:ea typeface="Times New Roman"/>
                        <a:cs typeface="Arial"/>
                      </a:endParaRPr>
                    </a:p>
                  </a:txBody>
                  <a:tcPr marL="68580" marR="68580" marT="0" marB="0"/>
                </a:tc>
                <a:tc>
                  <a:txBody>
                    <a:bodyPr/>
                    <a:lstStyle/>
                    <a:p>
                      <a:pPr marL="0" marR="0" algn="ctr" rtl="0">
                        <a:lnSpc>
                          <a:spcPct val="150000"/>
                        </a:lnSpc>
                        <a:spcBef>
                          <a:spcPts val="0"/>
                        </a:spcBef>
                        <a:spcAft>
                          <a:spcPts val="0"/>
                        </a:spcAft>
                      </a:pPr>
                      <a:r>
                        <a:rPr lang="en-US" sz="1100">
                          <a:latin typeface="Times New Roman"/>
                          <a:ea typeface="Times New Roman"/>
                          <a:cs typeface="Arial"/>
                        </a:rPr>
                        <a:t>Hep A</a:t>
                      </a:r>
                      <a:endParaRPr lang="en-US" sz="1400">
                        <a:latin typeface="Times New Roman"/>
                        <a:ea typeface="Times New Roman"/>
                        <a:cs typeface="Arial"/>
                      </a:endParaRPr>
                    </a:p>
                  </a:txBody>
                  <a:tcPr marL="68580" marR="68580" marT="0" marB="0"/>
                </a:tc>
                <a:tc>
                  <a:txBody>
                    <a:bodyPr/>
                    <a:lstStyle/>
                    <a:p>
                      <a:pPr marL="0" marR="0" algn="ctr" rtl="0">
                        <a:lnSpc>
                          <a:spcPct val="150000"/>
                        </a:lnSpc>
                        <a:spcBef>
                          <a:spcPts val="0"/>
                        </a:spcBef>
                        <a:spcAft>
                          <a:spcPts val="0"/>
                        </a:spcAft>
                      </a:pPr>
                      <a:r>
                        <a:rPr lang="en-US" sz="1100">
                          <a:latin typeface="Times New Roman"/>
                          <a:ea typeface="Times New Roman"/>
                          <a:cs typeface="Arial"/>
                        </a:rPr>
                        <a:t>+</a:t>
                      </a:r>
                      <a:endParaRPr lang="en-US" sz="1400">
                        <a:latin typeface="Times New Roman"/>
                        <a:ea typeface="Times New Roman"/>
                        <a:cs typeface="Arial"/>
                      </a:endParaRPr>
                    </a:p>
                  </a:txBody>
                  <a:tcPr marL="68580" marR="68580" marT="0" marB="0"/>
                </a:tc>
                <a:tc>
                  <a:txBody>
                    <a:bodyPr/>
                    <a:lstStyle/>
                    <a:p>
                      <a:pPr marL="0" marR="0" algn="ctr" rtl="0">
                        <a:lnSpc>
                          <a:spcPct val="150000"/>
                        </a:lnSpc>
                        <a:spcBef>
                          <a:spcPts val="0"/>
                        </a:spcBef>
                        <a:spcAft>
                          <a:spcPts val="0"/>
                        </a:spcAft>
                      </a:pPr>
                      <a:r>
                        <a:rPr lang="en-US" sz="1100">
                          <a:latin typeface="Times New Roman"/>
                          <a:ea typeface="Times New Roman"/>
                          <a:cs typeface="Arial"/>
                        </a:rPr>
                        <a:t>+</a:t>
                      </a:r>
                      <a:endParaRPr lang="en-US" sz="1400">
                        <a:latin typeface="Times New Roman"/>
                        <a:ea typeface="Times New Roman"/>
                        <a:cs typeface="Arial"/>
                      </a:endParaRPr>
                    </a:p>
                  </a:txBody>
                  <a:tcPr marL="68580" marR="68580" marT="0" marB="0"/>
                </a:tc>
                <a:tc>
                  <a:txBody>
                    <a:bodyPr/>
                    <a:lstStyle/>
                    <a:p>
                      <a:pPr marL="0" marR="0" algn="ctr" rtl="0">
                        <a:lnSpc>
                          <a:spcPct val="150000"/>
                        </a:lnSpc>
                        <a:spcBef>
                          <a:spcPts val="0"/>
                        </a:spcBef>
                        <a:spcAft>
                          <a:spcPts val="0"/>
                        </a:spcAft>
                      </a:pPr>
                      <a:r>
                        <a:rPr lang="en-US" sz="1100">
                          <a:latin typeface="Times New Roman"/>
                          <a:ea typeface="Times New Roman"/>
                          <a:cs typeface="Arial"/>
                        </a:rPr>
                        <a:t>+</a:t>
                      </a:r>
                      <a:endParaRPr lang="en-US" sz="1400">
                        <a:latin typeface="Times New Roman"/>
                        <a:ea typeface="Times New Roman"/>
                        <a:cs typeface="Arial"/>
                      </a:endParaRPr>
                    </a:p>
                  </a:txBody>
                  <a:tcPr marL="68580" marR="68580" marT="0" marB="0"/>
                </a:tc>
                <a:tc>
                  <a:txBody>
                    <a:bodyPr/>
                    <a:lstStyle/>
                    <a:p>
                      <a:pPr marL="0" marR="0" algn="ctr" rtl="0">
                        <a:lnSpc>
                          <a:spcPct val="150000"/>
                        </a:lnSpc>
                        <a:spcBef>
                          <a:spcPts val="0"/>
                        </a:spcBef>
                        <a:spcAft>
                          <a:spcPts val="0"/>
                        </a:spcAft>
                      </a:pPr>
                      <a:r>
                        <a:rPr lang="en-US" sz="1100">
                          <a:latin typeface="Times New Roman"/>
                          <a:ea typeface="Times New Roman"/>
                          <a:cs typeface="Arial"/>
                        </a:rPr>
                        <a:t>+</a:t>
                      </a:r>
                      <a:endParaRPr lang="en-US" sz="1400">
                        <a:latin typeface="Times New Roman"/>
                        <a:ea typeface="Times New Roman"/>
                        <a:cs typeface="Arial"/>
                      </a:endParaRPr>
                    </a:p>
                  </a:txBody>
                  <a:tcPr marL="68580" marR="68580" marT="0" marB="0"/>
                </a:tc>
                <a:tc>
                  <a:txBody>
                    <a:bodyPr/>
                    <a:lstStyle/>
                    <a:p>
                      <a:pPr marL="0" marR="0" algn="ctr" rtl="0">
                        <a:lnSpc>
                          <a:spcPct val="150000"/>
                        </a:lnSpc>
                        <a:spcBef>
                          <a:spcPts val="0"/>
                        </a:spcBef>
                        <a:spcAft>
                          <a:spcPts val="0"/>
                        </a:spcAft>
                      </a:pPr>
                      <a:r>
                        <a:rPr lang="en-US" sz="1100">
                          <a:latin typeface="Times New Roman"/>
                          <a:ea typeface="Times New Roman"/>
                          <a:cs typeface="Arial"/>
                        </a:rPr>
                        <a:t>+</a:t>
                      </a:r>
                      <a:endParaRPr lang="en-US" sz="1400">
                        <a:latin typeface="Times New Roman"/>
                        <a:ea typeface="Times New Roman"/>
                        <a:cs typeface="Arial"/>
                      </a:endParaRPr>
                    </a:p>
                  </a:txBody>
                  <a:tcPr marL="68580" marR="68580" marT="0" marB="0"/>
                </a:tc>
                <a:tc>
                  <a:txBody>
                    <a:bodyPr/>
                    <a:lstStyle/>
                    <a:p>
                      <a:pPr marL="0" marR="0" algn="ctr" rtl="0">
                        <a:lnSpc>
                          <a:spcPct val="150000"/>
                        </a:lnSpc>
                        <a:spcBef>
                          <a:spcPts val="0"/>
                        </a:spcBef>
                        <a:spcAft>
                          <a:spcPts val="0"/>
                        </a:spcAft>
                      </a:pPr>
                      <a:r>
                        <a:rPr lang="en-US" sz="1100">
                          <a:latin typeface="Times New Roman"/>
                          <a:ea typeface="Times New Roman"/>
                          <a:cs typeface="Arial"/>
                        </a:rPr>
                        <a:t>+</a:t>
                      </a:r>
                      <a:endParaRPr lang="en-US" sz="1400">
                        <a:latin typeface="Times New Roman"/>
                        <a:ea typeface="Times New Roman"/>
                        <a:cs typeface="Arial"/>
                      </a:endParaRPr>
                    </a:p>
                  </a:txBody>
                  <a:tcPr marL="68580" marR="68580" marT="0" marB="0"/>
                </a:tc>
                <a:tc>
                  <a:txBody>
                    <a:bodyPr/>
                    <a:lstStyle/>
                    <a:p>
                      <a:pPr marL="0" marR="0" algn="ctr" rtl="0">
                        <a:lnSpc>
                          <a:spcPct val="150000"/>
                        </a:lnSpc>
                        <a:spcBef>
                          <a:spcPts val="0"/>
                        </a:spcBef>
                        <a:spcAft>
                          <a:spcPts val="0"/>
                        </a:spcAft>
                      </a:pPr>
                      <a:r>
                        <a:rPr lang="en-US" sz="1100">
                          <a:latin typeface="Times New Roman"/>
                          <a:ea typeface="Times New Roman"/>
                          <a:cs typeface="Arial"/>
                        </a:rPr>
                        <a:t>+</a:t>
                      </a:r>
                      <a:endParaRPr lang="en-US" sz="1400">
                        <a:latin typeface="Times New Roman"/>
                        <a:ea typeface="Times New Roman"/>
                        <a:cs typeface="Arial"/>
                      </a:endParaRPr>
                    </a:p>
                  </a:txBody>
                  <a:tcPr marL="68580" marR="68580" marT="0" marB="0"/>
                </a:tc>
                <a:tc>
                  <a:txBody>
                    <a:bodyPr/>
                    <a:lstStyle/>
                    <a:p>
                      <a:pPr marL="0" marR="0" algn="ctr" rtl="0">
                        <a:lnSpc>
                          <a:spcPct val="150000"/>
                        </a:lnSpc>
                        <a:spcBef>
                          <a:spcPts val="0"/>
                        </a:spcBef>
                        <a:spcAft>
                          <a:spcPts val="0"/>
                        </a:spcAft>
                      </a:pPr>
                      <a:endParaRPr lang="en-US" sz="1100">
                        <a:latin typeface="Times New Roman"/>
                        <a:ea typeface="Times New Roman"/>
                        <a:cs typeface="Arial"/>
                      </a:endParaRPr>
                    </a:p>
                  </a:txBody>
                  <a:tcPr marL="68580" marR="68580" marT="0" marB="0"/>
                </a:tc>
                <a:tc>
                  <a:txBody>
                    <a:bodyPr/>
                    <a:lstStyle/>
                    <a:p>
                      <a:pPr marL="0" marR="0" algn="ctr" rtl="0">
                        <a:lnSpc>
                          <a:spcPct val="150000"/>
                        </a:lnSpc>
                        <a:spcBef>
                          <a:spcPts val="0"/>
                        </a:spcBef>
                        <a:spcAft>
                          <a:spcPts val="0"/>
                        </a:spcAft>
                      </a:pPr>
                      <a:r>
                        <a:rPr lang="en-US" sz="1100">
                          <a:latin typeface="Times New Roman"/>
                          <a:ea typeface="Times New Roman"/>
                          <a:cs typeface="Arial"/>
                        </a:rPr>
                        <a:t>38</a:t>
                      </a:r>
                      <a:endParaRPr lang="en-US" sz="1400">
                        <a:latin typeface="Times New Roman"/>
                        <a:ea typeface="Times New Roman"/>
                        <a:cs typeface="Arial"/>
                      </a:endParaRPr>
                    </a:p>
                  </a:txBody>
                  <a:tcPr marL="68580" marR="68580" marT="0" marB="0"/>
                </a:tc>
                <a:tc>
                  <a:txBody>
                    <a:bodyPr/>
                    <a:lstStyle/>
                    <a:p>
                      <a:pPr marL="0" marR="0" algn="ctr" rtl="0">
                        <a:lnSpc>
                          <a:spcPct val="150000"/>
                        </a:lnSpc>
                        <a:spcBef>
                          <a:spcPts val="0"/>
                        </a:spcBef>
                        <a:spcAft>
                          <a:spcPts val="0"/>
                        </a:spcAft>
                      </a:pPr>
                      <a:r>
                        <a:rPr lang="en-US" sz="1100" dirty="0">
                          <a:latin typeface="Times New Roman"/>
                          <a:ea typeface="Times New Roman"/>
                          <a:cs typeface="Arial"/>
                        </a:rPr>
                        <a:t>M</a:t>
                      </a:r>
                      <a:endParaRPr lang="en-US" sz="1400" dirty="0">
                        <a:latin typeface="Times New Roman"/>
                        <a:ea typeface="Times New Roman"/>
                        <a:cs typeface="Arial"/>
                      </a:endParaRPr>
                    </a:p>
                  </a:txBody>
                  <a:tcPr marL="68580" marR="68580" marT="0" marB="0"/>
                </a:tc>
              </a:tr>
              <a:tr h="495300">
                <a:tc>
                  <a:txBody>
                    <a:bodyPr/>
                    <a:lstStyle/>
                    <a:p>
                      <a:pPr marL="0" marR="0" algn="ctr" rtl="0">
                        <a:lnSpc>
                          <a:spcPct val="150000"/>
                        </a:lnSpc>
                        <a:spcBef>
                          <a:spcPts val="0"/>
                        </a:spcBef>
                        <a:spcAft>
                          <a:spcPts val="0"/>
                        </a:spcAft>
                      </a:pPr>
                      <a:r>
                        <a:rPr lang="en-US" sz="1100">
                          <a:latin typeface="Times New Roman"/>
                          <a:ea typeface="Times New Roman"/>
                          <a:cs typeface="Arial"/>
                        </a:rPr>
                        <a:t>7</a:t>
                      </a:r>
                      <a:endParaRPr lang="en-US" sz="1400">
                        <a:latin typeface="Times New Roman"/>
                        <a:ea typeface="Times New Roman"/>
                        <a:cs typeface="Arial"/>
                      </a:endParaRPr>
                    </a:p>
                  </a:txBody>
                  <a:tcPr marL="68580" marR="68580" marT="0" marB="0" anchor="ctr"/>
                </a:tc>
                <a:tc>
                  <a:txBody>
                    <a:bodyPr/>
                    <a:lstStyle/>
                    <a:p>
                      <a:pPr marL="0" marR="0" algn="ctr" rtl="0">
                        <a:lnSpc>
                          <a:spcPct val="150000"/>
                        </a:lnSpc>
                        <a:spcBef>
                          <a:spcPts val="0"/>
                        </a:spcBef>
                        <a:spcAft>
                          <a:spcPts val="0"/>
                        </a:spcAft>
                      </a:pPr>
                      <a:r>
                        <a:rPr lang="en-US" sz="1100">
                          <a:latin typeface="Times New Roman"/>
                          <a:ea typeface="Times New Roman"/>
                          <a:cs typeface="Arial"/>
                        </a:rPr>
                        <a:t>KR</a:t>
                      </a:r>
                      <a:endParaRPr lang="en-US" sz="1400">
                        <a:latin typeface="Times New Roman"/>
                        <a:ea typeface="Times New Roman"/>
                        <a:cs typeface="Arial"/>
                      </a:endParaRPr>
                    </a:p>
                  </a:txBody>
                  <a:tcPr marL="68580" marR="68580" marT="0" marB="0" anchor="ctr"/>
                </a:tc>
                <a:tc>
                  <a:txBody>
                    <a:bodyPr/>
                    <a:lstStyle/>
                    <a:p>
                      <a:pPr marL="0" marR="0" algn="ctr" rtl="0">
                        <a:lnSpc>
                          <a:spcPct val="150000"/>
                        </a:lnSpc>
                        <a:spcBef>
                          <a:spcPts val="0"/>
                        </a:spcBef>
                        <a:spcAft>
                          <a:spcPts val="0"/>
                        </a:spcAft>
                      </a:pPr>
                      <a:r>
                        <a:rPr lang="en-US" sz="1100">
                          <a:latin typeface="Times New Roman"/>
                          <a:ea typeface="Times New Roman"/>
                          <a:cs typeface="Arial"/>
                        </a:rPr>
                        <a:t>10/16</a:t>
                      </a:r>
                      <a:endParaRPr lang="en-US" sz="1400">
                        <a:latin typeface="Times New Roman"/>
                        <a:ea typeface="Times New Roman"/>
                        <a:cs typeface="Arial"/>
                      </a:endParaRPr>
                    </a:p>
                  </a:txBody>
                  <a:tcPr marL="68580" marR="68580" marT="0" marB="0" anchor="ctr"/>
                </a:tc>
                <a:tc>
                  <a:txBody>
                    <a:bodyPr/>
                    <a:lstStyle/>
                    <a:p>
                      <a:pPr marL="0" marR="0" algn="ctr" rtl="0">
                        <a:lnSpc>
                          <a:spcPct val="150000"/>
                        </a:lnSpc>
                        <a:spcBef>
                          <a:spcPts val="0"/>
                        </a:spcBef>
                        <a:spcAft>
                          <a:spcPts val="0"/>
                        </a:spcAft>
                      </a:pPr>
                      <a:r>
                        <a:rPr lang="en-US" sz="1100">
                          <a:latin typeface="Times New Roman"/>
                          <a:ea typeface="Times New Roman"/>
                          <a:cs typeface="Arial"/>
                        </a:rPr>
                        <a:t>10/13</a:t>
                      </a:r>
                      <a:endParaRPr lang="en-US" sz="1400">
                        <a:latin typeface="Times New Roman"/>
                        <a:ea typeface="Times New Roman"/>
                        <a:cs typeface="Arial"/>
                      </a:endParaRPr>
                    </a:p>
                  </a:txBody>
                  <a:tcPr marL="68580" marR="68580" marT="0" marB="0" anchor="ctr"/>
                </a:tc>
                <a:tc>
                  <a:txBody>
                    <a:bodyPr/>
                    <a:lstStyle/>
                    <a:p>
                      <a:pPr marL="0" marR="0" algn="ctr" rtl="0">
                        <a:lnSpc>
                          <a:spcPct val="150000"/>
                        </a:lnSpc>
                        <a:spcBef>
                          <a:spcPts val="0"/>
                        </a:spcBef>
                        <a:spcAft>
                          <a:spcPts val="0"/>
                        </a:spcAft>
                      </a:pPr>
                      <a:r>
                        <a:rPr lang="en-US" sz="1100">
                          <a:latin typeface="Times New Roman"/>
                          <a:ea typeface="Times New Roman"/>
                          <a:cs typeface="Arial"/>
                        </a:rPr>
                        <a:t>Hep A</a:t>
                      </a:r>
                      <a:endParaRPr lang="en-US" sz="1400">
                        <a:latin typeface="Times New Roman"/>
                        <a:ea typeface="Times New Roman"/>
                        <a:cs typeface="Arial"/>
                      </a:endParaRPr>
                    </a:p>
                  </a:txBody>
                  <a:tcPr marL="68580" marR="68580" marT="0" marB="0" anchor="ctr"/>
                </a:tc>
                <a:tc>
                  <a:txBody>
                    <a:bodyPr/>
                    <a:lstStyle/>
                    <a:p>
                      <a:pPr marL="0" marR="0" algn="ctr" rtl="0">
                        <a:lnSpc>
                          <a:spcPct val="150000"/>
                        </a:lnSpc>
                        <a:spcBef>
                          <a:spcPts val="0"/>
                        </a:spcBef>
                        <a:spcAft>
                          <a:spcPts val="0"/>
                        </a:spcAft>
                      </a:pPr>
                      <a:r>
                        <a:rPr lang="en-US" sz="1100">
                          <a:latin typeface="Times New Roman"/>
                          <a:ea typeface="Times New Roman"/>
                          <a:cs typeface="Arial"/>
                        </a:rPr>
                        <a:t>+</a:t>
                      </a:r>
                      <a:endParaRPr lang="en-US" sz="1400">
                        <a:latin typeface="Times New Roman"/>
                        <a:ea typeface="Times New Roman"/>
                        <a:cs typeface="Arial"/>
                      </a:endParaRPr>
                    </a:p>
                  </a:txBody>
                  <a:tcPr marL="68580" marR="68580" marT="0" marB="0" anchor="ctr"/>
                </a:tc>
                <a:tc>
                  <a:txBody>
                    <a:bodyPr/>
                    <a:lstStyle/>
                    <a:p>
                      <a:pPr marL="0" marR="0" algn="ctr" rtl="0">
                        <a:lnSpc>
                          <a:spcPct val="150000"/>
                        </a:lnSpc>
                        <a:spcBef>
                          <a:spcPts val="0"/>
                        </a:spcBef>
                        <a:spcAft>
                          <a:spcPts val="0"/>
                        </a:spcAft>
                      </a:pPr>
                      <a:r>
                        <a:rPr lang="en-US" sz="1100">
                          <a:latin typeface="Times New Roman"/>
                          <a:ea typeface="Times New Roman"/>
                          <a:cs typeface="Arial"/>
                        </a:rPr>
                        <a:t>-</a:t>
                      </a:r>
                      <a:endParaRPr lang="en-US" sz="1400">
                        <a:latin typeface="Times New Roman"/>
                        <a:ea typeface="Times New Roman"/>
                        <a:cs typeface="Arial"/>
                      </a:endParaRPr>
                    </a:p>
                  </a:txBody>
                  <a:tcPr marL="68580" marR="68580" marT="0" marB="0" anchor="ctr"/>
                </a:tc>
                <a:tc>
                  <a:txBody>
                    <a:bodyPr/>
                    <a:lstStyle/>
                    <a:p>
                      <a:pPr marL="0" marR="0" algn="ctr" rtl="0">
                        <a:lnSpc>
                          <a:spcPct val="150000"/>
                        </a:lnSpc>
                        <a:spcBef>
                          <a:spcPts val="0"/>
                        </a:spcBef>
                        <a:spcAft>
                          <a:spcPts val="0"/>
                        </a:spcAft>
                      </a:pPr>
                      <a:r>
                        <a:rPr lang="en-US" sz="1100">
                          <a:latin typeface="Times New Roman"/>
                          <a:ea typeface="Times New Roman"/>
                          <a:cs typeface="Arial"/>
                        </a:rPr>
                        <a:t>+</a:t>
                      </a:r>
                      <a:endParaRPr lang="en-US" sz="1400">
                        <a:latin typeface="Times New Roman"/>
                        <a:ea typeface="Times New Roman"/>
                        <a:cs typeface="Arial"/>
                      </a:endParaRPr>
                    </a:p>
                  </a:txBody>
                  <a:tcPr marL="68580" marR="68580" marT="0" marB="0" anchor="ctr"/>
                </a:tc>
                <a:tc>
                  <a:txBody>
                    <a:bodyPr/>
                    <a:lstStyle/>
                    <a:p>
                      <a:pPr marL="0" marR="0" algn="ctr" rtl="0">
                        <a:lnSpc>
                          <a:spcPct val="150000"/>
                        </a:lnSpc>
                        <a:spcBef>
                          <a:spcPts val="0"/>
                        </a:spcBef>
                        <a:spcAft>
                          <a:spcPts val="0"/>
                        </a:spcAft>
                      </a:pPr>
                      <a:r>
                        <a:rPr lang="en-US" sz="1100">
                          <a:latin typeface="Times New Roman"/>
                          <a:ea typeface="Times New Roman"/>
                          <a:cs typeface="Arial"/>
                        </a:rPr>
                        <a:t>+</a:t>
                      </a:r>
                      <a:endParaRPr lang="en-US" sz="1400">
                        <a:latin typeface="Times New Roman"/>
                        <a:ea typeface="Times New Roman"/>
                        <a:cs typeface="Arial"/>
                      </a:endParaRPr>
                    </a:p>
                  </a:txBody>
                  <a:tcPr marL="68580" marR="68580" marT="0" marB="0" anchor="ctr"/>
                </a:tc>
                <a:tc>
                  <a:txBody>
                    <a:bodyPr/>
                    <a:lstStyle/>
                    <a:p>
                      <a:pPr marL="0" marR="0" algn="ctr" rtl="0">
                        <a:lnSpc>
                          <a:spcPct val="150000"/>
                        </a:lnSpc>
                        <a:spcBef>
                          <a:spcPts val="0"/>
                        </a:spcBef>
                        <a:spcAft>
                          <a:spcPts val="0"/>
                        </a:spcAft>
                      </a:pPr>
                      <a:r>
                        <a:rPr lang="en-US" sz="1100">
                          <a:latin typeface="Times New Roman"/>
                          <a:ea typeface="Times New Roman"/>
                          <a:cs typeface="Arial"/>
                        </a:rPr>
                        <a:t>+</a:t>
                      </a:r>
                      <a:endParaRPr lang="en-US" sz="1400">
                        <a:latin typeface="Times New Roman"/>
                        <a:ea typeface="Times New Roman"/>
                        <a:cs typeface="Arial"/>
                      </a:endParaRPr>
                    </a:p>
                  </a:txBody>
                  <a:tcPr marL="68580" marR="68580" marT="0" marB="0" anchor="ctr"/>
                </a:tc>
                <a:tc>
                  <a:txBody>
                    <a:bodyPr/>
                    <a:lstStyle/>
                    <a:p>
                      <a:pPr marL="0" marR="0" algn="ctr" rtl="0">
                        <a:lnSpc>
                          <a:spcPct val="150000"/>
                        </a:lnSpc>
                        <a:spcBef>
                          <a:spcPts val="0"/>
                        </a:spcBef>
                        <a:spcAft>
                          <a:spcPts val="0"/>
                        </a:spcAft>
                      </a:pPr>
                      <a:r>
                        <a:rPr lang="en-US" sz="1100">
                          <a:latin typeface="Times New Roman"/>
                          <a:ea typeface="Times New Roman"/>
                          <a:cs typeface="Arial"/>
                        </a:rPr>
                        <a:t>+</a:t>
                      </a:r>
                      <a:endParaRPr lang="en-US" sz="1400">
                        <a:latin typeface="Times New Roman"/>
                        <a:ea typeface="Times New Roman"/>
                        <a:cs typeface="Arial"/>
                      </a:endParaRPr>
                    </a:p>
                  </a:txBody>
                  <a:tcPr marL="68580" marR="68580" marT="0" marB="0" anchor="ctr"/>
                </a:tc>
                <a:tc>
                  <a:txBody>
                    <a:bodyPr/>
                    <a:lstStyle/>
                    <a:p>
                      <a:pPr marL="0" marR="0" algn="ctr" rtl="0">
                        <a:lnSpc>
                          <a:spcPct val="150000"/>
                        </a:lnSpc>
                        <a:spcBef>
                          <a:spcPts val="0"/>
                        </a:spcBef>
                        <a:spcAft>
                          <a:spcPts val="0"/>
                        </a:spcAft>
                      </a:pPr>
                      <a:r>
                        <a:rPr lang="en-US" sz="1100">
                          <a:latin typeface="Times New Roman"/>
                          <a:ea typeface="Times New Roman"/>
                          <a:cs typeface="Arial"/>
                        </a:rPr>
                        <a:t>+</a:t>
                      </a:r>
                      <a:endParaRPr lang="en-US" sz="1400">
                        <a:latin typeface="Times New Roman"/>
                        <a:ea typeface="Times New Roman"/>
                        <a:cs typeface="Arial"/>
                      </a:endParaRPr>
                    </a:p>
                  </a:txBody>
                  <a:tcPr marL="68580" marR="68580" marT="0" marB="0" anchor="ctr"/>
                </a:tc>
                <a:tc>
                  <a:txBody>
                    <a:bodyPr/>
                    <a:lstStyle/>
                    <a:p>
                      <a:pPr marL="0" marR="0" algn="ctr" rtl="0">
                        <a:lnSpc>
                          <a:spcPct val="150000"/>
                        </a:lnSpc>
                        <a:spcBef>
                          <a:spcPts val="0"/>
                        </a:spcBef>
                        <a:spcAft>
                          <a:spcPts val="0"/>
                        </a:spcAft>
                      </a:pPr>
                      <a:r>
                        <a:rPr lang="en-US" sz="1100">
                          <a:latin typeface="Times New Roman"/>
                          <a:ea typeface="Times New Roman"/>
                          <a:cs typeface="Arial"/>
                        </a:rPr>
                        <a:t>SGOT=240</a:t>
                      </a:r>
                      <a:endParaRPr lang="en-US" sz="1400">
                        <a:latin typeface="Times New Roman"/>
                        <a:ea typeface="Times New Roman"/>
                        <a:cs typeface="Arial"/>
                      </a:endParaRPr>
                    </a:p>
                  </a:txBody>
                  <a:tcPr marL="68580" marR="68580" marT="0" marB="0" anchor="ctr"/>
                </a:tc>
                <a:tc>
                  <a:txBody>
                    <a:bodyPr/>
                    <a:lstStyle/>
                    <a:p>
                      <a:pPr marL="0" marR="0" algn="ctr" rtl="0">
                        <a:lnSpc>
                          <a:spcPct val="150000"/>
                        </a:lnSpc>
                        <a:spcBef>
                          <a:spcPts val="0"/>
                        </a:spcBef>
                        <a:spcAft>
                          <a:spcPts val="0"/>
                        </a:spcAft>
                      </a:pPr>
                      <a:r>
                        <a:rPr lang="en-US" sz="1100">
                          <a:latin typeface="Times New Roman"/>
                          <a:ea typeface="Times New Roman"/>
                          <a:cs typeface="Arial"/>
                        </a:rPr>
                        <a:t>43</a:t>
                      </a:r>
                      <a:endParaRPr lang="en-US" sz="1400">
                        <a:latin typeface="Times New Roman"/>
                        <a:ea typeface="Times New Roman"/>
                        <a:cs typeface="Arial"/>
                      </a:endParaRPr>
                    </a:p>
                  </a:txBody>
                  <a:tcPr marL="68580" marR="68580" marT="0" marB="0" anchor="ctr"/>
                </a:tc>
                <a:tc>
                  <a:txBody>
                    <a:bodyPr/>
                    <a:lstStyle/>
                    <a:p>
                      <a:pPr marL="0" marR="0" algn="ctr" rtl="0">
                        <a:lnSpc>
                          <a:spcPct val="150000"/>
                        </a:lnSpc>
                        <a:spcBef>
                          <a:spcPts val="0"/>
                        </a:spcBef>
                        <a:spcAft>
                          <a:spcPts val="0"/>
                        </a:spcAft>
                      </a:pPr>
                      <a:r>
                        <a:rPr lang="en-US" sz="1100" dirty="0">
                          <a:latin typeface="Times New Roman"/>
                          <a:ea typeface="Times New Roman"/>
                          <a:cs typeface="Arial"/>
                        </a:rPr>
                        <a:t>M</a:t>
                      </a:r>
                      <a:endParaRPr lang="en-US" sz="1400" dirty="0">
                        <a:latin typeface="Times New Roman"/>
                        <a:ea typeface="Times New Roman"/>
                        <a:cs typeface="Arial"/>
                      </a:endParaRPr>
                    </a:p>
                  </a:txBody>
                  <a:tcPr marL="68580" marR="68580" marT="0" marB="0" anchor="ct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7467600" cy="914400"/>
          </a:xfrm>
        </p:spPr>
        <p:txBody>
          <a:bodyPr>
            <a:normAutofit fontScale="90000"/>
          </a:bodyPr>
          <a:lstStyle/>
          <a:p>
            <a:pPr algn="ctr"/>
            <a:r>
              <a:rPr lang="en-US" b="1" dirty="0" smtClean="0"/>
              <a:t/>
            </a:r>
            <a:br>
              <a:rPr lang="en-US" b="1" dirty="0" smtClean="0"/>
            </a:br>
            <a:r>
              <a:rPr lang="en-US" b="1" dirty="0" smtClean="0"/>
              <a:t/>
            </a:r>
            <a:br>
              <a:rPr lang="en-US" b="1" dirty="0" smtClean="0"/>
            </a:br>
            <a:r>
              <a:rPr lang="en-US" b="1" dirty="0" smtClean="0"/>
              <a:t/>
            </a:r>
            <a:br>
              <a:rPr lang="en-US" b="1" dirty="0" smtClean="0"/>
            </a:br>
            <a:r>
              <a:rPr lang="en-US" b="1" dirty="0" smtClean="0"/>
              <a:t/>
            </a:r>
            <a:br>
              <a:rPr lang="en-US" b="1" dirty="0" smtClean="0"/>
            </a:br>
            <a:r>
              <a:rPr lang="en-US" b="1" dirty="0" smtClean="0"/>
              <a:t/>
            </a:r>
            <a:br>
              <a:rPr lang="en-US" b="1" dirty="0" smtClean="0"/>
            </a:br>
            <a:r>
              <a:rPr lang="en-US" b="1" dirty="0" smtClean="0"/>
              <a:t/>
            </a:r>
            <a:br>
              <a:rPr lang="en-US" b="1" dirty="0" smtClean="0"/>
            </a:br>
            <a:r>
              <a:rPr lang="en-US" b="1" dirty="0" smtClean="0"/>
              <a:t/>
            </a:r>
            <a:br>
              <a:rPr lang="en-US" b="1" dirty="0" smtClean="0"/>
            </a:br>
            <a:r>
              <a:rPr lang="en-US" b="1" dirty="0" smtClean="0"/>
              <a:t>Objectives</a:t>
            </a:r>
            <a:br>
              <a:rPr lang="en-US" b="1" dirty="0" smtClean="0"/>
            </a:br>
            <a:r>
              <a:rPr lang="en-US" dirty="0" smtClean="0"/>
              <a:t> </a:t>
            </a:r>
            <a:endParaRPr lang="ar-SA" dirty="0"/>
          </a:p>
        </p:txBody>
      </p:sp>
      <p:sp>
        <p:nvSpPr>
          <p:cNvPr id="3" name="Content Placeholder 2"/>
          <p:cNvSpPr>
            <a:spLocks noGrp="1"/>
          </p:cNvSpPr>
          <p:nvPr>
            <p:ph sz="quarter" idx="1"/>
          </p:nvPr>
        </p:nvSpPr>
        <p:spPr>
          <a:xfrm>
            <a:off x="457200" y="609600"/>
            <a:ext cx="7696200" cy="6019800"/>
          </a:xfrm>
        </p:spPr>
        <p:txBody>
          <a:bodyPr>
            <a:normAutofit fontScale="92500" lnSpcReduction="20000"/>
          </a:bodyPr>
          <a:lstStyle/>
          <a:p>
            <a:pPr algn="l" rtl="0"/>
            <a:r>
              <a:rPr lang="en-US" sz="4200" b="1" i="1" dirty="0" smtClean="0"/>
              <a:t>After completing this unit a student will be able to:</a:t>
            </a:r>
            <a:endParaRPr lang="en-US" sz="4200" dirty="0" smtClean="0"/>
          </a:p>
          <a:p>
            <a:pPr lvl="0" algn="l" rtl="0"/>
            <a:r>
              <a:rPr lang="en-US" sz="4200" dirty="0" smtClean="0"/>
              <a:t>Define the terms "epidemic" and "outbreak"</a:t>
            </a:r>
          </a:p>
          <a:p>
            <a:pPr lvl="0" algn="l" rtl="0"/>
            <a:r>
              <a:rPr lang="en-US" sz="4200" dirty="0" smtClean="0"/>
              <a:t>Differentiate between point-source and propagated epidemics</a:t>
            </a:r>
          </a:p>
          <a:p>
            <a:pPr lvl="0" algn="l" rtl="0"/>
            <a:r>
              <a:rPr lang="en-US" sz="4200" dirty="0" smtClean="0"/>
              <a:t>Explain why health agencies investigate reported epidemics</a:t>
            </a:r>
          </a:p>
          <a:p>
            <a:pPr lvl="0" algn="l" rtl="0"/>
            <a:r>
              <a:rPr lang="en-US" sz="4200" dirty="0" smtClean="0"/>
              <a:t>Discuss the steps of an epidemic investigation</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rtl="0"/>
            <a:r>
              <a:rPr lang="en-US" b="1" u="sng" dirty="0" smtClean="0"/>
              <a:t/>
            </a:r>
            <a:br>
              <a:rPr lang="en-US" b="1" u="sng" dirty="0" smtClean="0"/>
            </a:br>
            <a:r>
              <a:rPr lang="en-US" b="1" u="sng" dirty="0" smtClean="0"/>
              <a:t/>
            </a:r>
            <a:br>
              <a:rPr lang="en-US" b="1" u="sng" dirty="0" smtClean="0"/>
            </a:br>
            <a:r>
              <a:rPr lang="en-US" b="1" u="sng" dirty="0" smtClean="0"/>
              <a:t>Step 4:</a:t>
            </a:r>
            <a:r>
              <a:rPr lang="en-US" b="1" dirty="0" smtClean="0"/>
              <a:t> </a:t>
            </a:r>
            <a:r>
              <a:rPr lang="en-US" b="1" u="sng" dirty="0" smtClean="0"/>
              <a:t>Describe and Orient the Data (descriptive epidemiology)</a:t>
            </a:r>
            <a:r>
              <a:rPr lang="en-US" dirty="0" smtClean="0"/>
              <a:t/>
            </a:r>
            <a:br>
              <a:rPr lang="en-US" dirty="0" smtClean="0"/>
            </a:br>
            <a:endParaRPr lang="ar-SA" dirty="0"/>
          </a:p>
        </p:txBody>
      </p:sp>
      <p:sp>
        <p:nvSpPr>
          <p:cNvPr id="3" name="Content Placeholder 2"/>
          <p:cNvSpPr>
            <a:spLocks noGrp="1"/>
          </p:cNvSpPr>
          <p:nvPr>
            <p:ph sz="quarter" idx="1"/>
          </p:nvPr>
        </p:nvSpPr>
        <p:spPr>
          <a:xfrm>
            <a:off x="228600" y="914400"/>
            <a:ext cx="8382000" cy="6553200"/>
          </a:xfrm>
        </p:spPr>
        <p:txBody>
          <a:bodyPr>
            <a:normAutofit fontScale="55000" lnSpcReduction="20000"/>
          </a:bodyPr>
          <a:lstStyle/>
          <a:p>
            <a:pPr algn="l" rtl="0">
              <a:buNone/>
            </a:pPr>
            <a:r>
              <a:rPr lang="en-US" dirty="0" smtClean="0"/>
              <a:t> </a:t>
            </a:r>
            <a:r>
              <a:rPr lang="en-US" sz="4500" b="1" u="sng" dirty="0" smtClean="0"/>
              <a:t>A- Time:</a:t>
            </a:r>
          </a:p>
          <a:p>
            <a:pPr algn="just" rtl="0"/>
            <a:r>
              <a:rPr lang="en-US" sz="4500" dirty="0" smtClean="0"/>
              <a:t>An epidemic curve provides a great deal of information:</a:t>
            </a:r>
          </a:p>
          <a:p>
            <a:pPr algn="just" rtl="0"/>
            <a:r>
              <a:rPr lang="en-US" sz="4500" b="1" dirty="0" smtClean="0"/>
              <a:t>1.</a:t>
            </a:r>
            <a:r>
              <a:rPr lang="en-US" sz="4500" dirty="0" smtClean="0"/>
              <a:t> outbreak’s </a:t>
            </a:r>
            <a:r>
              <a:rPr lang="en-US" sz="4500" b="1" u="sng" dirty="0" smtClean="0"/>
              <a:t>magnitude</a:t>
            </a:r>
            <a:r>
              <a:rPr lang="en-US" sz="4500" u="sng" dirty="0" smtClean="0"/>
              <a:t>.</a:t>
            </a:r>
            <a:r>
              <a:rPr lang="en-US" sz="4500" dirty="0" smtClean="0"/>
              <a:t> </a:t>
            </a:r>
            <a:r>
              <a:rPr lang="en-US" sz="4500" i="1" dirty="0" smtClean="0"/>
              <a:t>where you</a:t>
            </a:r>
            <a:r>
              <a:rPr lang="en-US" sz="4500" dirty="0" smtClean="0"/>
              <a:t> </a:t>
            </a:r>
            <a:r>
              <a:rPr lang="en-US" sz="4500" i="1" dirty="0" smtClean="0"/>
              <a:t>are</a:t>
            </a:r>
            <a:r>
              <a:rPr lang="en-US" sz="4500" dirty="0" smtClean="0"/>
              <a:t> in the course of the epidemic, and possibly to project its future course.</a:t>
            </a:r>
          </a:p>
          <a:p>
            <a:pPr algn="just" rtl="0"/>
            <a:r>
              <a:rPr lang="en-US" sz="4500" b="1" dirty="0" smtClean="0"/>
              <a:t>2.</a:t>
            </a:r>
            <a:r>
              <a:rPr lang="en-US" sz="4500" dirty="0" smtClean="0"/>
              <a:t> Identifying disease and its usual incubation period, you may be able to estimate a </a:t>
            </a:r>
            <a:r>
              <a:rPr lang="en-US" sz="4500" b="1" u="sng" dirty="0" smtClean="0"/>
              <a:t>probable time period of exposure</a:t>
            </a:r>
            <a:r>
              <a:rPr lang="en-US" sz="4500" dirty="0" smtClean="0"/>
              <a:t> and develop a questionnaire focusing on that time period.</a:t>
            </a:r>
          </a:p>
          <a:p>
            <a:pPr algn="just" rtl="0"/>
            <a:r>
              <a:rPr lang="en-US" sz="4500" b="1" dirty="0" smtClean="0"/>
              <a:t>3.</a:t>
            </a:r>
            <a:r>
              <a:rPr lang="en-US" sz="4500" dirty="0" smtClean="0"/>
              <a:t> Finally, you may be able to draw inferences about the </a:t>
            </a:r>
            <a:r>
              <a:rPr lang="en-US" sz="4500" b="1" u="sng" dirty="0" smtClean="0"/>
              <a:t>epidemic pattern</a:t>
            </a:r>
            <a:r>
              <a:rPr lang="en-US" sz="4500" i="1" dirty="0" smtClean="0"/>
              <a:t>, </a:t>
            </a:r>
            <a:r>
              <a:rPr lang="en-US" sz="4500" dirty="0" smtClean="0"/>
              <a:t>for example, whether it is an outbreak resulting from a common source exposure, from person-to-person spread, or both.</a:t>
            </a:r>
          </a:p>
          <a:p>
            <a:pPr algn="just" rtl="0">
              <a:buNone/>
            </a:pPr>
            <a:r>
              <a:rPr lang="en-US" sz="4500" dirty="0" smtClean="0"/>
              <a:t/>
            </a:r>
            <a:br>
              <a:rPr lang="en-US" sz="4500" dirty="0" smtClean="0"/>
            </a:br>
            <a:r>
              <a:rPr lang="en-US" sz="4500" dirty="0" smtClean="0"/>
              <a:t/>
            </a:r>
            <a:br>
              <a:rPr lang="en-US" sz="4500" dirty="0" smtClean="0"/>
            </a:br>
            <a:endParaRPr lang="en-US" sz="4500" dirty="0" smtClean="0"/>
          </a:p>
          <a:p>
            <a:pPr algn="l" rtl="0"/>
            <a:endParaRPr lang="ar-SA" sz="45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t>How to draw an epidemic curve?</a:t>
            </a:r>
            <a:endParaRPr lang="en-US" dirty="0"/>
          </a:p>
        </p:txBody>
      </p:sp>
      <p:sp>
        <p:nvSpPr>
          <p:cNvPr id="3" name="Content Placeholder 2"/>
          <p:cNvSpPr>
            <a:spLocks noGrp="1"/>
          </p:cNvSpPr>
          <p:nvPr>
            <p:ph sz="quarter" idx="1"/>
          </p:nvPr>
        </p:nvSpPr>
        <p:spPr>
          <a:xfrm>
            <a:off x="228600" y="1600200"/>
            <a:ext cx="8001000" cy="4873752"/>
          </a:xfrm>
        </p:spPr>
        <p:txBody>
          <a:bodyPr>
            <a:noAutofit/>
          </a:bodyPr>
          <a:lstStyle/>
          <a:p>
            <a:pPr lvl="0" algn="just" rtl="0"/>
            <a:r>
              <a:rPr lang="en-US" sz="3200" dirty="0" smtClean="0"/>
              <a:t>To draw an epidemic curve, you first must know the time of onset (or date of onset) of illness for each person. </a:t>
            </a:r>
          </a:p>
          <a:p>
            <a:pPr lvl="0" algn="just" rtl="0"/>
            <a:r>
              <a:rPr lang="en-US" sz="3200" dirty="0" smtClean="0"/>
              <a:t>The number of cases is plotted on the </a:t>
            </a:r>
            <a:r>
              <a:rPr lang="en-US" sz="3200" i="1" dirty="0" smtClean="0"/>
              <a:t>Y</a:t>
            </a:r>
            <a:r>
              <a:rPr lang="en-US" sz="3200" dirty="0" smtClean="0"/>
              <a:t>-axis; the unit of time on the </a:t>
            </a:r>
            <a:r>
              <a:rPr lang="en-US" sz="3200" i="1" dirty="0" smtClean="0"/>
              <a:t>X</a:t>
            </a:r>
            <a:r>
              <a:rPr lang="en-US" sz="3200" dirty="0" smtClean="0"/>
              <a:t>-axis. </a:t>
            </a:r>
          </a:p>
          <a:p>
            <a:pPr lvl="0" algn="just" rtl="0"/>
            <a:r>
              <a:rPr lang="en-US" sz="3200" dirty="0" smtClean="0"/>
              <a:t>Show the pre- and post-epidemic period on your graph to illustrate activity of disease during those periods.</a:t>
            </a:r>
            <a:endParaRPr lang="en-US" sz="32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0"/>
            <a:r>
              <a:rPr lang="en-US" b="1" u="sng" dirty="0" smtClean="0"/>
              <a:t>B – Place:</a:t>
            </a:r>
            <a:br>
              <a:rPr lang="en-US" b="1" u="sng" dirty="0" smtClean="0"/>
            </a:br>
            <a:endParaRPr lang="en-US" u="sng" dirty="0"/>
          </a:p>
        </p:txBody>
      </p:sp>
      <p:sp>
        <p:nvSpPr>
          <p:cNvPr id="3" name="Content Placeholder 2"/>
          <p:cNvSpPr>
            <a:spLocks noGrp="1"/>
          </p:cNvSpPr>
          <p:nvPr>
            <p:ph sz="quarter" idx="1"/>
          </p:nvPr>
        </p:nvSpPr>
        <p:spPr>
          <a:xfrm>
            <a:off x="457200" y="1066800"/>
            <a:ext cx="7467600" cy="5407152"/>
          </a:xfrm>
        </p:spPr>
        <p:txBody>
          <a:bodyPr>
            <a:normAutofit/>
          </a:bodyPr>
          <a:lstStyle/>
          <a:p>
            <a:pPr algn="just" rtl="0"/>
            <a:r>
              <a:rPr lang="en-US" sz="2800" dirty="0" smtClean="0"/>
              <a:t>Assessment of an outbreak by place provides information on the geographic extent of a problem and may also show clusters or patterns that provides clues to the identity and origins of the problem.</a:t>
            </a:r>
          </a:p>
          <a:p>
            <a:pPr algn="just" rtl="0"/>
            <a:r>
              <a:rPr lang="en-US" sz="2800" dirty="0" smtClean="0"/>
              <a:t>A simple and useful technique for looking at geographic patterns is to plot, on a </a:t>
            </a:r>
            <a:r>
              <a:rPr lang="en-US" sz="2800" b="1" dirty="0" smtClean="0"/>
              <a:t>“spot map” </a:t>
            </a:r>
            <a:r>
              <a:rPr lang="en-US" sz="2800" dirty="0" smtClean="0"/>
              <a:t>of the</a:t>
            </a:r>
            <a:r>
              <a:rPr lang="en-US" sz="2800" b="1" dirty="0" smtClean="0"/>
              <a:t> </a:t>
            </a:r>
            <a:r>
              <a:rPr lang="en-US" sz="2800" dirty="0" smtClean="0"/>
              <a:t>area where the affected people live, work, or may have been exposed.</a:t>
            </a:r>
          </a:p>
          <a:p>
            <a:pPr algn="just" rtl="0"/>
            <a:r>
              <a:rPr lang="en-US" sz="2800" dirty="0" smtClean="0"/>
              <a:t>Based on map, calculate attack rate &amp; secondary attack rate ?????</a:t>
            </a:r>
          </a:p>
          <a:p>
            <a:pPr algn="just" rtl="0"/>
            <a:endParaRPr lang="en-US" sz="28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 – Person:</a:t>
            </a:r>
            <a:br>
              <a:rPr lang="en-US" b="1" dirty="0" smtClean="0"/>
            </a:br>
            <a:endParaRPr lang="en-US" dirty="0"/>
          </a:p>
        </p:txBody>
      </p:sp>
      <p:sp>
        <p:nvSpPr>
          <p:cNvPr id="3" name="Content Placeholder 2"/>
          <p:cNvSpPr>
            <a:spLocks noGrp="1"/>
          </p:cNvSpPr>
          <p:nvPr>
            <p:ph sz="quarter" idx="1"/>
          </p:nvPr>
        </p:nvSpPr>
        <p:spPr>
          <a:xfrm>
            <a:off x="152400" y="990600"/>
            <a:ext cx="8458200" cy="5638800"/>
          </a:xfrm>
        </p:spPr>
        <p:txBody>
          <a:bodyPr>
            <a:normAutofit lnSpcReduction="10000"/>
          </a:bodyPr>
          <a:lstStyle/>
          <a:p>
            <a:pPr algn="just" rtl="0"/>
            <a:r>
              <a:rPr lang="en-US" sz="2800" dirty="0" smtClean="0"/>
              <a:t>You determine what populations are at risk for the disease. </a:t>
            </a:r>
          </a:p>
          <a:p>
            <a:pPr algn="just" rtl="0"/>
            <a:r>
              <a:rPr lang="en-US" sz="2800" dirty="0" smtClean="0"/>
              <a:t>Personal characteristics (e.g. age, race, sex, or medical status) or exposures (e.g., occupation, leisure activities, use of medications, tobacco, and drugs) are important factors because they may be related to susceptibility to the disease and to opportunities for exposure.</a:t>
            </a:r>
          </a:p>
          <a:p>
            <a:pPr algn="just" rtl="0"/>
            <a:r>
              <a:rPr lang="en-US" sz="2800" dirty="0" smtClean="0"/>
              <a:t> For example, if you were investigating an outbreak of hepatitis B, you should consider the usual high-risk exposures for that infection, such as intravenous drug use, sexual contacts, and health care employment.</a:t>
            </a:r>
          </a:p>
          <a:p>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639762"/>
          </a:xfrm>
        </p:spPr>
        <p:txBody>
          <a:bodyPr/>
          <a:lstStyle/>
          <a:p>
            <a:r>
              <a:rPr lang="en-US" sz="2800" dirty="0" smtClean="0"/>
              <a:t>Step 5: Determine who is at risk.</a:t>
            </a:r>
            <a:endParaRPr lang="ar-SA" dirty="0"/>
          </a:p>
        </p:txBody>
      </p:sp>
      <p:sp>
        <p:nvSpPr>
          <p:cNvPr id="3" name="Content Placeholder 2"/>
          <p:cNvSpPr>
            <a:spLocks noGrp="1"/>
          </p:cNvSpPr>
          <p:nvPr>
            <p:ph sz="quarter" idx="1"/>
          </p:nvPr>
        </p:nvSpPr>
        <p:spPr>
          <a:xfrm>
            <a:off x="457200" y="914400"/>
            <a:ext cx="7924800" cy="5715000"/>
          </a:xfrm>
        </p:spPr>
        <p:txBody>
          <a:bodyPr>
            <a:noAutofit/>
          </a:bodyPr>
          <a:lstStyle/>
          <a:p>
            <a:pPr algn="just" rtl="0"/>
            <a:r>
              <a:rPr lang="en-US" sz="2800" dirty="0" smtClean="0"/>
              <a:t>Where did cases come from?</a:t>
            </a:r>
          </a:p>
          <a:p>
            <a:pPr algn="just" rtl="0"/>
            <a:r>
              <a:rPr lang="en-US" sz="2800" dirty="0" smtClean="0"/>
              <a:t>Identify population with same criteria of cases:</a:t>
            </a:r>
          </a:p>
          <a:p>
            <a:pPr lvl="1" algn="just" rtl="0"/>
            <a:r>
              <a:rPr lang="en-US" sz="2800" dirty="0" smtClean="0"/>
              <a:t>Geographic location.</a:t>
            </a:r>
          </a:p>
          <a:p>
            <a:pPr lvl="1" algn="just" rtl="0"/>
            <a:r>
              <a:rPr lang="en-US" sz="2800" dirty="0" smtClean="0"/>
              <a:t>Time period.</a:t>
            </a:r>
          </a:p>
          <a:p>
            <a:pPr lvl="1" algn="just" rtl="0"/>
            <a:r>
              <a:rPr lang="en-US" sz="2800" dirty="0" smtClean="0"/>
              <a:t>Population characteristics.</a:t>
            </a:r>
          </a:p>
          <a:p>
            <a:pPr algn="just" rtl="0"/>
            <a:r>
              <a:rPr lang="en-US" sz="2800" dirty="0" smtClean="0"/>
              <a:t>Look for any cases in population at risk.</a:t>
            </a:r>
          </a:p>
          <a:p>
            <a:pPr algn="just" rtl="0"/>
            <a:r>
              <a:rPr lang="en-US" sz="2800" dirty="0" smtClean="0"/>
              <a:t>Population at risk is important because:</a:t>
            </a:r>
          </a:p>
          <a:p>
            <a:pPr lvl="1" algn="just" rtl="0"/>
            <a:r>
              <a:rPr lang="en-US" sz="2800" dirty="0" smtClean="0"/>
              <a:t>They will be used as controls to test hypothesis.</a:t>
            </a:r>
          </a:p>
          <a:p>
            <a:pPr lvl="1" algn="just" rtl="0"/>
            <a:r>
              <a:rPr lang="en-US" sz="2800" dirty="0" smtClean="0"/>
              <a:t>This population will be target for prevention measures.</a:t>
            </a:r>
            <a:endParaRPr lang="ar-SA" sz="2800" dirty="0" smtClean="0"/>
          </a:p>
          <a:p>
            <a:pPr lvl="1" algn="just" rtl="0"/>
            <a:endParaRPr lang="en-US" sz="2800" dirty="0" smtClean="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pPr algn="ctr" rtl="0"/>
            <a:r>
              <a:rPr lang="en-US" b="1" u="sng" dirty="0" smtClean="0"/>
              <a:t>Step 6:</a:t>
            </a:r>
            <a:r>
              <a:rPr lang="en-US" b="1" dirty="0" smtClean="0"/>
              <a:t> Develop Hypothesis and test it</a:t>
            </a:r>
            <a:endParaRPr lang="en-US" dirty="0"/>
          </a:p>
        </p:txBody>
      </p:sp>
      <p:sp>
        <p:nvSpPr>
          <p:cNvPr id="3" name="Content Placeholder 2"/>
          <p:cNvSpPr>
            <a:spLocks noGrp="1"/>
          </p:cNvSpPr>
          <p:nvPr>
            <p:ph sz="quarter" idx="1"/>
          </p:nvPr>
        </p:nvSpPr>
        <p:spPr>
          <a:xfrm>
            <a:off x="457200" y="1143000"/>
            <a:ext cx="8077200" cy="5330952"/>
          </a:xfrm>
        </p:spPr>
        <p:txBody>
          <a:bodyPr/>
          <a:lstStyle/>
          <a:p>
            <a:pPr algn="l" rtl="0"/>
            <a:r>
              <a:rPr lang="en-US" sz="2800" dirty="0" smtClean="0"/>
              <a:t>You can develop hypotheses in a variety of ways:</a:t>
            </a:r>
          </a:p>
          <a:p>
            <a:pPr lvl="1" algn="l" rtl="0"/>
            <a:r>
              <a:rPr lang="en-US" sz="2500" dirty="0" smtClean="0"/>
              <a:t>First, consider what you know about the disease itself.</a:t>
            </a:r>
          </a:p>
          <a:p>
            <a:pPr lvl="1" algn="l" rtl="0"/>
            <a:r>
              <a:rPr lang="en-US" sz="2500" dirty="0" smtClean="0"/>
              <a:t>What is the agent’s usual reservoir?</a:t>
            </a:r>
          </a:p>
          <a:p>
            <a:pPr lvl="1" algn="l" rtl="0"/>
            <a:r>
              <a:rPr lang="en-US" sz="2500" dirty="0" smtClean="0"/>
              <a:t>How is it usually transmitted? </a:t>
            </a:r>
          </a:p>
          <a:p>
            <a:pPr lvl="1" algn="l" rtl="0"/>
            <a:r>
              <a:rPr lang="en-US" sz="2500" dirty="0" smtClean="0"/>
              <a:t>What vehicles are commonly implicated?</a:t>
            </a:r>
          </a:p>
          <a:p>
            <a:pPr lvl="1" algn="l" rtl="0"/>
            <a:r>
              <a:rPr lang="en-US" sz="2500" dirty="0" smtClean="0"/>
              <a:t>What are the known risk factors? </a:t>
            </a:r>
          </a:p>
          <a:p>
            <a:pPr algn="l" rtl="0"/>
            <a:r>
              <a:rPr lang="en-US" dirty="0" smtClean="0"/>
              <a:t>Test hypothesis using a suitable study design:</a:t>
            </a:r>
          </a:p>
          <a:p>
            <a:pPr lvl="1" algn="l" rtl="0"/>
            <a:r>
              <a:rPr lang="en-US" dirty="0" smtClean="0"/>
              <a:t>Retrospective study to compare cases to controls</a:t>
            </a:r>
          </a:p>
          <a:p>
            <a:pPr lvl="1" algn="l" rtl="0"/>
            <a:r>
              <a:rPr lang="en-US" dirty="0" smtClean="0"/>
              <a:t>Possible prospective study if exposure is still present.</a:t>
            </a: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563562"/>
          </a:xfrm>
        </p:spPr>
        <p:txBody>
          <a:bodyPr/>
          <a:lstStyle/>
          <a:p>
            <a:r>
              <a:rPr lang="en-US" dirty="0" smtClean="0"/>
              <a:t>Cont.</a:t>
            </a:r>
            <a:endParaRPr lang="en-US" dirty="0"/>
          </a:p>
        </p:txBody>
      </p:sp>
      <p:sp>
        <p:nvSpPr>
          <p:cNvPr id="3" name="Content Placeholder 2"/>
          <p:cNvSpPr>
            <a:spLocks noGrp="1"/>
          </p:cNvSpPr>
          <p:nvPr>
            <p:ph sz="quarter" idx="1"/>
          </p:nvPr>
        </p:nvSpPr>
        <p:spPr>
          <a:xfrm>
            <a:off x="457200" y="838200"/>
            <a:ext cx="8001000" cy="5635752"/>
          </a:xfrm>
        </p:spPr>
        <p:txBody>
          <a:bodyPr>
            <a:normAutofit/>
          </a:bodyPr>
          <a:lstStyle/>
          <a:p>
            <a:pPr lvl="0" algn="just" rtl="0"/>
            <a:r>
              <a:rPr lang="en-US" b="1" u="sng" dirty="0" smtClean="0"/>
              <a:t>Case-control studies </a:t>
            </a:r>
            <a:r>
              <a:rPr lang="en-US" dirty="0" smtClean="0"/>
              <a:t>compare people with a disease (case-patients) with a group of people without the disease (controls).</a:t>
            </a:r>
          </a:p>
          <a:p>
            <a:pPr algn="just" rtl="0"/>
            <a:r>
              <a:rPr lang="en-US" dirty="0" smtClean="0"/>
              <a:t>You then can calculate measure of association – called an </a:t>
            </a:r>
            <a:r>
              <a:rPr lang="en-US" b="1" dirty="0" smtClean="0"/>
              <a:t>odds ratio</a:t>
            </a:r>
            <a:r>
              <a:rPr lang="en-US" dirty="0" smtClean="0"/>
              <a:t>- to quantify the relationship between exposure and disease.</a:t>
            </a:r>
          </a:p>
          <a:p>
            <a:pPr lvl="0" algn="just" rtl="0"/>
            <a:endParaRPr lang="en-US" b="1" u="sng" dirty="0" smtClean="0"/>
          </a:p>
          <a:p>
            <a:pPr lvl="0" algn="just" rtl="0"/>
            <a:r>
              <a:rPr lang="en-US" b="1" u="sng" dirty="0" smtClean="0"/>
              <a:t>Cohort studies </a:t>
            </a:r>
            <a:r>
              <a:rPr lang="en-US" dirty="0" smtClean="0"/>
              <a:t>compare groups of people who have been exposed to suspect risk factors with groups who have not been exposed. </a:t>
            </a:r>
          </a:p>
          <a:p>
            <a:pPr algn="just" rtl="0"/>
            <a:r>
              <a:rPr lang="en-US" dirty="0" smtClean="0"/>
              <a:t>Calculate </a:t>
            </a:r>
            <a:r>
              <a:rPr lang="en-US" b="1" dirty="0" smtClean="0"/>
              <a:t>incidence rate, relative risk</a:t>
            </a:r>
            <a:r>
              <a:rPr lang="en-US" dirty="0" smtClean="0"/>
              <a:t> of exposure to a certain suspected item can finally lead to incrimination of the exposure responsible for the epidemic.</a:t>
            </a:r>
          </a:p>
          <a:p>
            <a:pPr lvl="0" algn="just" rtl="0"/>
            <a:endParaRPr lang="en-US" dirty="0" smtClean="0"/>
          </a:p>
          <a:p>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868362"/>
          </a:xfrm>
        </p:spPr>
        <p:txBody>
          <a:bodyPr>
            <a:normAutofit fontScale="90000"/>
          </a:bodyPr>
          <a:lstStyle/>
          <a:p>
            <a:pPr algn="ctr"/>
            <a:r>
              <a:rPr lang="en-US" b="1" u="sng" dirty="0" smtClean="0"/>
              <a:t>Step 7</a:t>
            </a:r>
            <a:r>
              <a:rPr lang="en-US" b="1" dirty="0" smtClean="0"/>
              <a:t>: </a:t>
            </a:r>
            <a:r>
              <a:rPr lang="en-US" sz="2800" dirty="0" smtClean="0"/>
              <a:t>Determine control measures </a:t>
            </a:r>
            <a:r>
              <a:rPr lang="en-US" dirty="0" smtClean="0"/>
              <a:t/>
            </a:r>
            <a:br>
              <a:rPr lang="en-US" dirty="0" smtClean="0"/>
            </a:br>
            <a:endParaRPr lang="en-US" dirty="0"/>
          </a:p>
        </p:txBody>
      </p:sp>
      <p:sp>
        <p:nvSpPr>
          <p:cNvPr id="3" name="Content Placeholder 2"/>
          <p:cNvSpPr>
            <a:spLocks noGrp="1"/>
          </p:cNvSpPr>
          <p:nvPr>
            <p:ph sz="quarter" idx="1"/>
          </p:nvPr>
        </p:nvSpPr>
        <p:spPr>
          <a:xfrm>
            <a:off x="457200" y="762000"/>
            <a:ext cx="7772400" cy="5867400"/>
          </a:xfrm>
        </p:spPr>
        <p:txBody>
          <a:bodyPr/>
          <a:lstStyle/>
          <a:p>
            <a:pPr algn="just" rtl="0"/>
            <a:r>
              <a:rPr lang="en-US" dirty="0" smtClean="0"/>
              <a:t>In common source epidemics, cause may no longer exist. </a:t>
            </a:r>
            <a:r>
              <a:rPr lang="en-US" dirty="0" err="1" smtClean="0"/>
              <a:t>E.g</a:t>
            </a:r>
            <a:r>
              <a:rPr lang="en-US" dirty="0" smtClean="0"/>
              <a:t> ?????</a:t>
            </a:r>
          </a:p>
          <a:p>
            <a:pPr algn="just" rtl="0"/>
            <a:r>
              <a:rPr lang="en-US" dirty="0" smtClean="0"/>
              <a:t>For an outbreak in which causative agent is still a risk, it is important to consider and institute  control measures to stop current outbreak:</a:t>
            </a:r>
          </a:p>
          <a:p>
            <a:pPr lvl="1" algn="just" rtl="0"/>
            <a:r>
              <a:rPr lang="en-US" dirty="0" smtClean="0"/>
              <a:t>destroying implicated food, </a:t>
            </a:r>
          </a:p>
          <a:p>
            <a:pPr lvl="1" algn="just" rtl="0"/>
            <a:r>
              <a:rPr lang="en-US" dirty="0" smtClean="0"/>
              <a:t>shutting down contaminated water source.</a:t>
            </a:r>
          </a:p>
          <a:p>
            <a:pPr algn="just" rtl="0"/>
            <a:r>
              <a:rPr lang="en-US" dirty="0" smtClean="0"/>
              <a:t>In propagated epidemic: </a:t>
            </a:r>
          </a:p>
          <a:p>
            <a:pPr lvl="1" algn="just" rtl="0"/>
            <a:r>
              <a:rPr lang="en-US" dirty="0" smtClean="0"/>
              <a:t>treating carriers, </a:t>
            </a:r>
          </a:p>
          <a:p>
            <a:pPr lvl="1" algn="just" rtl="0"/>
            <a:r>
              <a:rPr lang="en-US" dirty="0" smtClean="0"/>
              <a:t>vaccinating population at risk. </a:t>
            </a:r>
          </a:p>
          <a:p>
            <a:pPr algn="just" rtl="0"/>
            <a:r>
              <a:rPr lang="en-US" dirty="0" smtClean="0"/>
              <a:t>Control measures are dependent on identified source of outbreak.</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7467600" cy="1295400"/>
          </a:xfrm>
        </p:spPr>
        <p:txBody>
          <a:bodyPr>
            <a:normAutofit fontScale="90000"/>
          </a:bodyPr>
          <a:lstStyle/>
          <a:p>
            <a:pPr algn="ctr" rtl="0"/>
            <a:r>
              <a:rPr lang="en-US" b="1" u="sng" dirty="0" smtClean="0"/>
              <a:t/>
            </a:r>
            <a:br>
              <a:rPr lang="en-US" b="1" u="sng" dirty="0" smtClean="0"/>
            </a:br>
            <a:r>
              <a:rPr lang="en-US" b="1" u="sng" dirty="0" smtClean="0"/>
              <a:t/>
            </a:r>
            <a:br>
              <a:rPr lang="en-US" b="1" u="sng" dirty="0" smtClean="0"/>
            </a:br>
            <a:r>
              <a:rPr lang="en-US" b="1" u="sng" dirty="0" smtClean="0"/>
              <a:t/>
            </a:r>
            <a:br>
              <a:rPr lang="en-US" b="1" u="sng" dirty="0" smtClean="0"/>
            </a:br>
            <a:r>
              <a:rPr lang="en-US" b="1" u="sng" dirty="0" smtClean="0"/>
              <a:t/>
            </a:r>
            <a:br>
              <a:rPr lang="en-US" b="1" u="sng" dirty="0" smtClean="0"/>
            </a:br>
            <a:r>
              <a:rPr lang="en-US" b="1" u="sng" dirty="0" smtClean="0"/>
              <a:t/>
            </a:r>
            <a:br>
              <a:rPr lang="en-US" b="1" u="sng" dirty="0" smtClean="0"/>
            </a:br>
            <a:r>
              <a:rPr lang="en-US" b="1" u="sng" dirty="0" smtClean="0"/>
              <a:t>Step 8 </a:t>
            </a:r>
            <a:r>
              <a:rPr lang="en-US" b="1" dirty="0" smtClean="0"/>
              <a:t>: </a:t>
            </a:r>
            <a:r>
              <a:rPr lang="en-US" sz="2800" dirty="0" smtClean="0"/>
              <a:t>Plan a more systematic study  and refine hypothesis</a:t>
            </a:r>
            <a:r>
              <a:rPr lang="en-US" dirty="0" smtClean="0"/>
              <a:t/>
            </a:r>
            <a:br>
              <a:rPr lang="en-US" dirty="0" smtClean="0"/>
            </a:br>
            <a:endParaRPr lang="en-US" dirty="0"/>
          </a:p>
        </p:txBody>
      </p:sp>
      <p:sp>
        <p:nvSpPr>
          <p:cNvPr id="3" name="Content Placeholder 2"/>
          <p:cNvSpPr>
            <a:spLocks noGrp="1"/>
          </p:cNvSpPr>
          <p:nvPr>
            <p:ph sz="quarter" idx="1"/>
          </p:nvPr>
        </p:nvSpPr>
        <p:spPr>
          <a:xfrm>
            <a:off x="457200" y="1066800"/>
            <a:ext cx="7467600" cy="5407152"/>
          </a:xfrm>
        </p:spPr>
        <p:txBody>
          <a:bodyPr>
            <a:normAutofit fontScale="85000" lnSpcReduction="20000"/>
          </a:bodyPr>
          <a:lstStyle/>
          <a:p>
            <a:pPr algn="just" rtl="0"/>
            <a:r>
              <a:rPr lang="en-US" sz="2800" b="1" dirty="0" smtClean="0"/>
              <a:t>Comparison</a:t>
            </a:r>
            <a:r>
              <a:rPr lang="en-US" sz="2800" dirty="0" smtClean="0"/>
              <a:t> of the hypotheses with the established facts you would use this method when your evidence is so strong that hypothesis does not need to be tested.</a:t>
            </a:r>
          </a:p>
          <a:p>
            <a:pPr algn="just" rtl="0"/>
            <a:r>
              <a:rPr lang="en-US" sz="2800" b="1" dirty="0" smtClean="0"/>
              <a:t>Analysis epidemiology</a:t>
            </a:r>
            <a:r>
              <a:rPr lang="en-US" sz="2800" dirty="0" smtClean="0"/>
              <a:t> used when the cause is less clear. With this method, you test your hypotheses by using a comparison group to quantify relationship between various exposures and the disease (</a:t>
            </a:r>
            <a:r>
              <a:rPr lang="en-US" sz="2800" b="1" dirty="0" smtClean="0"/>
              <a:t>cohort studies</a:t>
            </a:r>
            <a:r>
              <a:rPr lang="en-US" sz="2800" dirty="0" smtClean="0"/>
              <a:t> and </a:t>
            </a:r>
            <a:r>
              <a:rPr lang="en-US" sz="2800" b="1" dirty="0" smtClean="0"/>
              <a:t>case-control</a:t>
            </a:r>
            <a:r>
              <a:rPr lang="en-US" sz="2800" dirty="0" smtClean="0"/>
              <a:t> </a:t>
            </a:r>
            <a:r>
              <a:rPr lang="en-US" sz="2800" b="1" dirty="0" smtClean="0"/>
              <a:t>studies)</a:t>
            </a:r>
            <a:r>
              <a:rPr lang="en-US" sz="2800" dirty="0" smtClean="0"/>
              <a:t>.</a:t>
            </a:r>
          </a:p>
          <a:p>
            <a:pPr algn="l" rtl="0"/>
            <a:r>
              <a:rPr lang="en-US" sz="2800" dirty="0" smtClean="0"/>
              <a:t>When analytic epidemiological studies do not confirm your hypotheses, you need to reconsider your hypotheses and look for new vehicles or modes of transmission. </a:t>
            </a:r>
          </a:p>
          <a:p>
            <a:pPr algn="l" rtl="0"/>
            <a:r>
              <a:rPr lang="en-US" sz="2800" dirty="0" smtClean="0"/>
              <a:t>This is the time to meet with case- patients to look for common links. </a:t>
            </a:r>
          </a:p>
          <a:p>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411162"/>
          </a:xfrm>
        </p:spPr>
        <p:txBody>
          <a:bodyPr>
            <a:normAutofit fontScale="90000"/>
          </a:bodyPr>
          <a:lstStyle/>
          <a:p>
            <a:r>
              <a:rPr lang="en-US" dirty="0" smtClean="0"/>
              <a:t>Cont.</a:t>
            </a:r>
            <a:endParaRPr lang="ar-SA" dirty="0"/>
          </a:p>
        </p:txBody>
      </p:sp>
      <p:sp>
        <p:nvSpPr>
          <p:cNvPr id="3" name="Content Placeholder 2"/>
          <p:cNvSpPr>
            <a:spLocks noGrp="1"/>
          </p:cNvSpPr>
          <p:nvPr>
            <p:ph sz="quarter" idx="1"/>
          </p:nvPr>
        </p:nvSpPr>
        <p:spPr>
          <a:xfrm>
            <a:off x="457200" y="685800"/>
            <a:ext cx="7467600" cy="5788152"/>
          </a:xfrm>
        </p:spPr>
        <p:txBody>
          <a:bodyPr/>
          <a:lstStyle/>
          <a:p>
            <a:pPr algn="just" rtl="0"/>
            <a:r>
              <a:rPr lang="en-US" dirty="0" smtClean="0"/>
              <a:t>Goal in step 6 was to quickly find source of outbreak to be able to control.</a:t>
            </a:r>
          </a:p>
          <a:p>
            <a:pPr algn="just" rtl="0"/>
            <a:r>
              <a:rPr lang="en-US" dirty="0" smtClean="0"/>
              <a:t>In outbreak, the quickest study design is retrospective because there is access to a group of cases from outbreak.</a:t>
            </a:r>
          </a:p>
          <a:p>
            <a:pPr algn="just" rtl="0"/>
            <a:r>
              <a:rPr lang="en-US" dirty="0" smtClean="0"/>
              <a:t>However, investigator can perform prospective study beginning with healthy individuals with their exposure initially identified.</a:t>
            </a:r>
          </a:p>
          <a:p>
            <a:pPr algn="just" rtl="0"/>
            <a:r>
              <a:rPr lang="en-US" dirty="0" smtClean="0"/>
              <a:t>Prospective study allows testing control measures  working or not, to make additional prevention interventions.</a:t>
            </a:r>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sz="quarter" idx="1"/>
          </p:nvPr>
        </p:nvSpPr>
        <p:spPr/>
        <p:txBody>
          <a:bodyPr/>
          <a:lstStyle/>
          <a:p>
            <a:endParaRPr lang="ar-SA"/>
          </a:p>
        </p:txBody>
      </p:sp>
    </p:spTree>
    <p:controls>
      <p:control spid="1026" name="ShockwaveFlash1" r:id="rId2" imgW="9142560" imgH="6856560"/>
    </p:controls>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t>Step 9</a:t>
            </a:r>
            <a:r>
              <a:rPr lang="en-US" b="1" dirty="0" smtClean="0"/>
              <a:t>: </a:t>
            </a:r>
            <a:r>
              <a:rPr lang="en-US" b="1" u="sng" dirty="0" smtClean="0"/>
              <a:t>Implementing Control and Prevention Measures</a:t>
            </a:r>
            <a:r>
              <a:rPr lang="en-US" b="1" dirty="0" smtClean="0"/>
              <a:t> :</a:t>
            </a:r>
            <a:endParaRPr lang="en-US" dirty="0"/>
          </a:p>
        </p:txBody>
      </p:sp>
      <p:sp>
        <p:nvSpPr>
          <p:cNvPr id="3" name="Content Placeholder 2"/>
          <p:cNvSpPr>
            <a:spLocks noGrp="1"/>
          </p:cNvSpPr>
          <p:nvPr>
            <p:ph sz="quarter" idx="1"/>
          </p:nvPr>
        </p:nvSpPr>
        <p:spPr>
          <a:xfrm>
            <a:off x="152400" y="1371600"/>
            <a:ext cx="8610600" cy="5102352"/>
          </a:xfrm>
        </p:spPr>
        <p:txBody>
          <a:bodyPr>
            <a:normAutofit/>
          </a:bodyPr>
          <a:lstStyle/>
          <a:p>
            <a:pPr algn="just" rtl="0"/>
            <a:r>
              <a:rPr lang="en-US" sz="2800" dirty="0" smtClean="0"/>
              <a:t>Control measures, which can be implemented early if you know the source of an outbreak, should be aimed at specific links in the chain of infection, the agent, the source, or the reservoir.</a:t>
            </a:r>
          </a:p>
          <a:p>
            <a:pPr algn="just" rtl="0"/>
            <a:r>
              <a:rPr lang="en-US" sz="2800" dirty="0" smtClean="0"/>
              <a:t> For example, an outbreak might be controlled by destroying contaminated foods or exclusion of food handler (diseased or carrier) from work until he or she is </a:t>
            </a:r>
            <a:r>
              <a:rPr lang="en-US" sz="2800" dirty="0" smtClean="0"/>
              <a:t>well after treatment. </a:t>
            </a:r>
            <a:endParaRPr lang="en-US" sz="2800" dirty="0" smtClean="0"/>
          </a:p>
          <a:p>
            <a:pPr algn="just" rtl="0"/>
            <a:r>
              <a:rPr lang="en-US" sz="2800" dirty="0" smtClean="0"/>
              <a:t>In some outbreaks, you would direct control measures at reducing susceptibility, example immunization against rubella.</a:t>
            </a:r>
          </a:p>
          <a:p>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411162"/>
          </a:xfrm>
        </p:spPr>
        <p:txBody>
          <a:bodyPr>
            <a:normAutofit fontScale="90000"/>
          </a:bodyPr>
          <a:lstStyle/>
          <a:p>
            <a:r>
              <a:rPr lang="en-US" dirty="0" smtClean="0"/>
              <a:t>Cont.</a:t>
            </a:r>
            <a:endParaRPr lang="ar-SA" dirty="0"/>
          </a:p>
        </p:txBody>
      </p:sp>
      <p:sp>
        <p:nvSpPr>
          <p:cNvPr id="3" name="Content Placeholder 2"/>
          <p:cNvSpPr>
            <a:spLocks noGrp="1"/>
          </p:cNvSpPr>
          <p:nvPr>
            <p:ph sz="quarter" idx="1"/>
          </p:nvPr>
        </p:nvSpPr>
        <p:spPr>
          <a:xfrm>
            <a:off x="457200" y="762000"/>
            <a:ext cx="7467600" cy="5711952"/>
          </a:xfrm>
        </p:spPr>
        <p:txBody>
          <a:bodyPr/>
          <a:lstStyle/>
          <a:p>
            <a:pPr algn="just" rtl="0"/>
            <a:r>
              <a:rPr lang="en-US" dirty="0" smtClean="0"/>
              <a:t>Same activities as step 7 but these activities should be ongoing and constant.</a:t>
            </a:r>
          </a:p>
          <a:p>
            <a:pPr lvl="1" algn="just" rtl="0"/>
            <a:r>
              <a:rPr lang="en-US" dirty="0" smtClean="0"/>
              <a:t>Conduct training programs.</a:t>
            </a:r>
          </a:p>
          <a:p>
            <a:pPr lvl="1" algn="just" rtl="0"/>
            <a:r>
              <a:rPr lang="en-US" dirty="0" smtClean="0"/>
              <a:t>Keep surveillance for future disease.</a:t>
            </a:r>
          </a:p>
          <a:p>
            <a:pPr lvl="1" algn="just" rtl="0"/>
            <a:r>
              <a:rPr lang="en-US" dirty="0" smtClean="0"/>
              <a:t>Communicate with population and health officials to look for further symptoms of disease.</a:t>
            </a:r>
            <a:endParaRPr lang="ar-SA"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715962"/>
          </a:xfrm>
        </p:spPr>
        <p:txBody>
          <a:bodyPr/>
          <a:lstStyle/>
          <a:p>
            <a:pPr algn="ctr" rtl="0"/>
            <a:r>
              <a:rPr lang="en-US" b="1" u="sng" dirty="0" smtClean="0"/>
              <a:t>step 10</a:t>
            </a:r>
            <a:r>
              <a:rPr lang="en-US" b="1" dirty="0" smtClean="0"/>
              <a:t>: </a:t>
            </a:r>
            <a:r>
              <a:rPr lang="en-US" sz="2800" dirty="0" smtClean="0"/>
              <a:t>Prepare a written report</a:t>
            </a:r>
            <a:endParaRPr lang="en-US" dirty="0"/>
          </a:p>
        </p:txBody>
      </p:sp>
      <p:sp>
        <p:nvSpPr>
          <p:cNvPr id="3" name="Content Placeholder 2"/>
          <p:cNvSpPr>
            <a:spLocks noGrp="1"/>
          </p:cNvSpPr>
          <p:nvPr>
            <p:ph sz="quarter" idx="1"/>
          </p:nvPr>
        </p:nvSpPr>
        <p:spPr>
          <a:xfrm>
            <a:off x="228600" y="914400"/>
            <a:ext cx="8382000" cy="5559552"/>
          </a:xfrm>
        </p:spPr>
        <p:txBody>
          <a:bodyPr/>
          <a:lstStyle/>
          <a:p>
            <a:pPr lvl="0" algn="just" rtl="0"/>
            <a:r>
              <a:rPr lang="en-US" sz="2800" dirty="0" smtClean="0"/>
              <a:t>An </a:t>
            </a:r>
            <a:r>
              <a:rPr lang="en-US" sz="2800" b="1" u="sng" dirty="0" smtClean="0"/>
              <a:t>oral briefing</a:t>
            </a:r>
            <a:r>
              <a:rPr lang="en-US" sz="2800" dirty="0" smtClean="0"/>
              <a:t> for local health authorities and people responsible for implementing control and prevention.</a:t>
            </a:r>
          </a:p>
          <a:p>
            <a:pPr lvl="0" algn="just" rtl="0"/>
            <a:r>
              <a:rPr lang="en-US" sz="2800" dirty="0" smtClean="0"/>
              <a:t>A </a:t>
            </a:r>
            <a:r>
              <a:rPr lang="en-US" sz="2800" b="1" u="sng" dirty="0" smtClean="0"/>
              <a:t>written report</a:t>
            </a:r>
            <a:r>
              <a:rPr lang="en-US" sz="2800" dirty="0" smtClean="0"/>
              <a:t>: It serves as:</a:t>
            </a:r>
          </a:p>
          <a:p>
            <a:pPr algn="just" rtl="0"/>
            <a:r>
              <a:rPr lang="en-US" sz="2800" dirty="0" smtClean="0"/>
              <a:t>A- A record of performance.</a:t>
            </a:r>
          </a:p>
          <a:p>
            <a:pPr algn="just" rtl="0"/>
            <a:r>
              <a:rPr lang="en-US" sz="2800" dirty="0" smtClean="0"/>
              <a:t>b- A document for potential legal issues.</a:t>
            </a:r>
          </a:p>
          <a:p>
            <a:pPr algn="just" rtl="0"/>
            <a:r>
              <a:rPr lang="en-US" sz="2800" dirty="0" smtClean="0"/>
              <a:t>c- A reference if the health department encounters a similar situation in the future.</a:t>
            </a:r>
          </a:p>
          <a:p>
            <a:pPr algn="just" rtl="0"/>
            <a:r>
              <a:rPr lang="en-US" sz="2800" dirty="0" smtClean="0"/>
              <a:t>d- Finally, it contributes to the scientific knowledge of epidemiology and public health.</a:t>
            </a:r>
          </a:p>
          <a:p>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Content of report</a:t>
            </a:r>
            <a:br>
              <a:rPr lang="en-US" dirty="0" smtClean="0"/>
            </a:br>
            <a:r>
              <a:rPr lang="en-US" dirty="0" smtClean="0"/>
              <a:t>	</a:t>
            </a:r>
            <a:endParaRPr lang="ar-SA" dirty="0"/>
          </a:p>
        </p:txBody>
      </p:sp>
      <p:sp>
        <p:nvSpPr>
          <p:cNvPr id="3" name="Content Placeholder 2"/>
          <p:cNvSpPr>
            <a:spLocks noGrp="1"/>
          </p:cNvSpPr>
          <p:nvPr>
            <p:ph sz="quarter" idx="1"/>
          </p:nvPr>
        </p:nvSpPr>
        <p:spPr/>
        <p:txBody>
          <a:bodyPr/>
          <a:lstStyle/>
          <a:p>
            <a:pPr algn="l" rtl="0"/>
            <a:r>
              <a:rPr lang="en-US" dirty="0" smtClean="0"/>
              <a:t>Description of settings</a:t>
            </a:r>
          </a:p>
          <a:p>
            <a:pPr algn="l" rtl="0"/>
            <a:r>
              <a:rPr lang="en-US" dirty="0" smtClean="0"/>
              <a:t>Documenting methods</a:t>
            </a:r>
          </a:p>
          <a:p>
            <a:pPr algn="l" rtl="0"/>
            <a:r>
              <a:rPr lang="en-US" dirty="0" smtClean="0"/>
              <a:t>Presenting results</a:t>
            </a:r>
          </a:p>
          <a:p>
            <a:pPr algn="l" rtl="0"/>
            <a:r>
              <a:rPr lang="en-US" dirty="0" smtClean="0"/>
              <a:t>Documenting specific causative agent and source</a:t>
            </a:r>
          </a:p>
          <a:p>
            <a:pPr algn="l" rtl="0"/>
            <a:r>
              <a:rPr lang="en-US" dirty="0" smtClean="0"/>
              <a:t>Listing recommendations </a:t>
            </a:r>
            <a:r>
              <a:rPr lang="en-US" smtClean="0"/>
              <a:t>for prevention</a:t>
            </a:r>
            <a:endParaRPr lang="ar-SA"/>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4" name="Content Placeholder 3" descr="thank-you-rocks.jpg"/>
          <p:cNvPicPr>
            <a:picLocks noGrp="1" noChangeAspect="1"/>
          </p:cNvPicPr>
          <p:nvPr>
            <p:ph sz="quarter" idx="1"/>
          </p:nvPr>
        </p:nvPicPr>
        <p:blipFill>
          <a:blip r:embed="rId2" cstate="print"/>
          <a:stretch>
            <a:fillRect/>
          </a:stretch>
        </p:blipFill>
        <p:spPr>
          <a:xfrm>
            <a:off x="0" y="0"/>
            <a:ext cx="9144000" cy="6858000"/>
          </a:xfr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639762"/>
          </a:xfrm>
        </p:spPr>
        <p:txBody>
          <a:bodyPr>
            <a:noAutofit/>
          </a:bodyPr>
          <a:lstStyle/>
          <a:p>
            <a:pPr algn="ctr"/>
            <a:r>
              <a:rPr lang="en-US" sz="4000" b="1" dirty="0" smtClean="0"/>
              <a:t>introduction</a:t>
            </a:r>
            <a:endParaRPr lang="ar-SA" sz="4000" b="1" dirty="0"/>
          </a:p>
        </p:txBody>
      </p:sp>
      <p:sp>
        <p:nvSpPr>
          <p:cNvPr id="3" name="Content Placeholder 2"/>
          <p:cNvSpPr>
            <a:spLocks noGrp="1"/>
          </p:cNvSpPr>
          <p:nvPr>
            <p:ph sz="quarter" idx="1"/>
          </p:nvPr>
        </p:nvSpPr>
        <p:spPr>
          <a:xfrm>
            <a:off x="457200" y="1066800"/>
            <a:ext cx="8001000" cy="5407152"/>
          </a:xfrm>
        </p:spPr>
        <p:txBody>
          <a:bodyPr>
            <a:normAutofit/>
          </a:bodyPr>
          <a:lstStyle/>
          <a:p>
            <a:pPr algn="just" rtl="0"/>
            <a:r>
              <a:rPr lang="en-US" sz="3200" dirty="0" smtClean="0"/>
              <a:t>Occurrence of an epidemic always signals shift in existing balance between agent, host and environment.</a:t>
            </a:r>
          </a:p>
          <a:p>
            <a:pPr algn="just" rtl="0"/>
            <a:r>
              <a:rPr lang="en-US" sz="3200" dirty="0" smtClean="0"/>
              <a:t>This calls for a thorough investigation of cases to uncover factors responsible and to guide in control measures.</a:t>
            </a:r>
          </a:p>
          <a:p>
            <a:pPr algn="just" rtl="0"/>
            <a:r>
              <a:rPr lang="en-US" sz="3200" dirty="0" smtClean="0"/>
              <a:t>Epidemiology has an important role in investigation of epidemics.</a:t>
            </a:r>
            <a:endParaRPr lang="ar-SA" sz="32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792162"/>
          </a:xfrm>
        </p:spPr>
        <p:txBody>
          <a:bodyPr>
            <a:normAutofit fontScale="90000"/>
          </a:bodyPr>
          <a:lstStyle/>
          <a:p>
            <a:pPr algn="ctr" rtl="0"/>
            <a:r>
              <a:rPr lang="en-US" sz="4000" b="1" dirty="0" smtClean="0"/>
              <a:t>Objectives of investigation</a:t>
            </a:r>
            <a:endParaRPr lang="ar-SA" sz="4000" b="1" dirty="0"/>
          </a:p>
        </p:txBody>
      </p:sp>
      <p:sp>
        <p:nvSpPr>
          <p:cNvPr id="3" name="Content Placeholder 2"/>
          <p:cNvSpPr>
            <a:spLocks noGrp="1"/>
          </p:cNvSpPr>
          <p:nvPr>
            <p:ph sz="quarter" idx="1"/>
          </p:nvPr>
        </p:nvSpPr>
        <p:spPr>
          <a:xfrm>
            <a:off x="457200" y="1143000"/>
            <a:ext cx="7924800" cy="5330952"/>
          </a:xfrm>
        </p:spPr>
        <p:txBody>
          <a:bodyPr>
            <a:normAutofit/>
          </a:bodyPr>
          <a:lstStyle/>
          <a:p>
            <a:pPr algn="just" rtl="0"/>
            <a:r>
              <a:rPr lang="en-US" sz="3200" dirty="0" smtClean="0"/>
              <a:t>A- Define magnitude of outbreak in terms of time, place, person.</a:t>
            </a:r>
          </a:p>
          <a:p>
            <a:pPr algn="just" rtl="0"/>
            <a:r>
              <a:rPr lang="en-US" sz="3200" dirty="0" smtClean="0"/>
              <a:t>B- Determine particular conditions and factors responsible for epidemic.</a:t>
            </a:r>
          </a:p>
          <a:p>
            <a:pPr algn="just" rtl="0"/>
            <a:r>
              <a:rPr lang="en-US" sz="3200" dirty="0" smtClean="0"/>
              <a:t>C- Identify causes, sources of infection, and modes of transmission to determine control measures.</a:t>
            </a:r>
          </a:p>
          <a:p>
            <a:pPr algn="just" rtl="0"/>
            <a:r>
              <a:rPr lang="en-US" sz="3200" dirty="0" smtClean="0"/>
              <a:t>D- Make recommendations to prevent recurrence. </a:t>
            </a:r>
            <a:endParaRPr lang="ar-SA" sz="32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7467600" cy="2438400"/>
          </a:xfrm>
        </p:spPr>
        <p:txBody>
          <a:bodyPr>
            <a:normAutofit fontScale="90000"/>
          </a:bodyPr>
          <a:lstStyle/>
          <a:p>
            <a:pPr algn="ctr"/>
            <a:r>
              <a:rPr lang="en-US" b="1" u="sng" dirty="0" smtClean="0"/>
              <a:t/>
            </a:r>
            <a:br>
              <a:rPr lang="en-US" b="1" u="sng" dirty="0" smtClean="0"/>
            </a:br>
            <a:r>
              <a:rPr lang="en-US" b="1" u="sng" dirty="0" smtClean="0"/>
              <a:t/>
            </a:r>
            <a:br>
              <a:rPr lang="en-US" b="1" u="sng" dirty="0" smtClean="0"/>
            </a:br>
            <a:r>
              <a:rPr lang="en-US" b="1" u="sng" dirty="0" smtClean="0"/>
              <a:t/>
            </a:r>
            <a:br>
              <a:rPr lang="en-US" b="1" u="sng" dirty="0" smtClean="0"/>
            </a:br>
            <a:r>
              <a:rPr lang="en-US" b="1" u="sng" dirty="0" smtClean="0"/>
              <a:t/>
            </a:r>
            <a:br>
              <a:rPr lang="en-US" b="1" u="sng" dirty="0" smtClean="0"/>
            </a:br>
            <a:r>
              <a:rPr lang="en-US" b="1" u="sng" dirty="0" smtClean="0"/>
              <a:t/>
            </a:r>
            <a:br>
              <a:rPr lang="en-US" b="1" u="sng" dirty="0" smtClean="0"/>
            </a:br>
            <a:r>
              <a:rPr lang="en-US" sz="4400" b="1" u="sng" dirty="0" smtClean="0"/>
              <a:t>Definitions</a:t>
            </a:r>
            <a:br>
              <a:rPr lang="en-US" sz="4400" b="1" u="sng" dirty="0" smtClean="0"/>
            </a:br>
            <a:r>
              <a:rPr lang="en-US" dirty="0" smtClean="0"/>
              <a:t/>
            </a:r>
            <a:br>
              <a:rPr lang="en-US" dirty="0" smtClean="0"/>
            </a:br>
            <a:r>
              <a:rPr lang="en-US" b="1" dirty="0" smtClean="0"/>
              <a:t/>
            </a:r>
            <a:br>
              <a:rPr lang="en-US" b="1" dirty="0" smtClean="0"/>
            </a:br>
            <a:endParaRPr lang="ar-SA" dirty="0"/>
          </a:p>
        </p:txBody>
      </p:sp>
      <p:sp>
        <p:nvSpPr>
          <p:cNvPr id="3" name="Content Placeholder 2"/>
          <p:cNvSpPr>
            <a:spLocks noGrp="1"/>
          </p:cNvSpPr>
          <p:nvPr>
            <p:ph sz="quarter" idx="1"/>
          </p:nvPr>
        </p:nvSpPr>
        <p:spPr>
          <a:xfrm>
            <a:off x="304800" y="1143000"/>
            <a:ext cx="7620000" cy="5334000"/>
          </a:xfrm>
        </p:spPr>
        <p:txBody>
          <a:bodyPr>
            <a:normAutofit fontScale="92500" lnSpcReduction="20000"/>
          </a:bodyPr>
          <a:lstStyle/>
          <a:p>
            <a:pPr algn="just" rtl="0"/>
            <a:r>
              <a:rPr lang="en-US" sz="3200" b="1" u="sng" dirty="0" smtClean="0"/>
              <a:t>Epidemic:</a:t>
            </a:r>
            <a:r>
              <a:rPr lang="en-US" sz="3200" b="1" dirty="0" smtClean="0"/>
              <a:t> </a:t>
            </a:r>
            <a:endParaRPr lang="en-US" sz="3200" dirty="0" smtClean="0"/>
          </a:p>
          <a:p>
            <a:pPr lvl="0" algn="just" rtl="0"/>
            <a:r>
              <a:rPr lang="en-US" sz="3200" dirty="0" smtClean="0"/>
              <a:t>Is the occurrence of more cases of disease than would normally be expected in a specific place or group of people over a given period of time.</a:t>
            </a:r>
          </a:p>
          <a:p>
            <a:pPr lvl="0" algn="just" rtl="0"/>
            <a:r>
              <a:rPr lang="en-US" sz="3200" dirty="0" smtClean="0"/>
              <a:t>One case of small pox today anywhere in the world (except due to accidental exposure in the labs which still store the virus) will be considered an epidemic because none is expected.</a:t>
            </a:r>
          </a:p>
          <a:p>
            <a:pPr algn="just" rtl="0"/>
            <a:r>
              <a:rPr lang="en-US" sz="3200" b="1" u="sng" dirty="0" smtClean="0"/>
              <a:t>Outbreak:</a:t>
            </a:r>
            <a:r>
              <a:rPr lang="en-US" sz="3200" u="sng" dirty="0" smtClean="0"/>
              <a:t> </a:t>
            </a:r>
            <a:r>
              <a:rPr lang="en-US" sz="3200" dirty="0" smtClean="0"/>
              <a:t>  Refers to a localized health problem.</a:t>
            </a:r>
          </a:p>
          <a:p>
            <a:pPr algn="just" rtl="0"/>
            <a:r>
              <a:rPr lang="en-US" sz="3200" dirty="0" smtClean="0"/>
              <a:t>Often used to denote local epidemic.</a:t>
            </a:r>
          </a:p>
          <a:p>
            <a:pPr algn="just" rtl="0"/>
            <a:endParaRPr lang="ar-SA"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868362"/>
          </a:xfrm>
        </p:spPr>
        <p:txBody>
          <a:bodyPr>
            <a:normAutofit fontScale="90000"/>
          </a:bodyPr>
          <a:lstStyle/>
          <a:p>
            <a:r>
              <a:rPr lang="en-US" b="1" dirty="0" smtClean="0"/>
              <a:t/>
            </a:r>
            <a:br>
              <a:rPr lang="en-US" b="1" dirty="0" smtClean="0"/>
            </a:br>
            <a:r>
              <a:rPr lang="en-US" b="1" dirty="0" smtClean="0"/>
              <a:t/>
            </a:r>
            <a:br>
              <a:rPr lang="en-US" b="1" dirty="0" smtClean="0"/>
            </a:br>
            <a:r>
              <a:rPr lang="en-US" b="1" dirty="0" smtClean="0"/>
              <a:t/>
            </a:r>
            <a:br>
              <a:rPr lang="en-US" b="1" dirty="0" smtClean="0"/>
            </a:br>
            <a:r>
              <a:rPr lang="en-US" dirty="0" smtClean="0"/>
              <a:t/>
            </a:r>
            <a:br>
              <a:rPr lang="en-US" dirty="0" smtClean="0"/>
            </a:br>
            <a:r>
              <a:rPr lang="en-US" b="1" dirty="0" smtClean="0"/>
              <a:t> </a:t>
            </a:r>
            <a:r>
              <a:rPr lang="en-US" sz="4400" b="1" dirty="0" smtClean="0"/>
              <a:t>Types of outbreaks: </a:t>
            </a:r>
            <a:r>
              <a:rPr lang="en-US" dirty="0" smtClean="0"/>
              <a:t/>
            </a:r>
            <a:br>
              <a:rPr lang="en-US" dirty="0" smtClean="0"/>
            </a:br>
            <a:endParaRPr lang="ar-SA" dirty="0"/>
          </a:p>
        </p:txBody>
      </p:sp>
      <p:sp>
        <p:nvSpPr>
          <p:cNvPr id="3" name="Content Placeholder 2"/>
          <p:cNvSpPr>
            <a:spLocks noGrp="1"/>
          </p:cNvSpPr>
          <p:nvPr>
            <p:ph sz="quarter" idx="1"/>
          </p:nvPr>
        </p:nvSpPr>
        <p:spPr>
          <a:xfrm>
            <a:off x="457200" y="990600"/>
            <a:ext cx="7467600" cy="5483352"/>
          </a:xfrm>
        </p:spPr>
        <p:txBody>
          <a:bodyPr/>
          <a:lstStyle/>
          <a:p>
            <a:pPr lvl="0" algn="just" rtl="0"/>
            <a:r>
              <a:rPr lang="en-US" sz="2800" b="1" u="sng" dirty="0" smtClean="0"/>
              <a:t>Point source:</a:t>
            </a:r>
            <a:r>
              <a:rPr lang="en-US" sz="2800" dirty="0" smtClean="0"/>
              <a:t> In which a simultaneous exposure of many susceptible individuals to a source of disease agent results in an explosive increase in the number of cases of the disease over a short period of time, e.g. outbreak of salmonella food poisoning.</a:t>
            </a:r>
          </a:p>
          <a:p>
            <a:pPr algn="just" rtl="0"/>
            <a:r>
              <a:rPr lang="en-US" dirty="0" smtClean="0"/>
              <a:t> </a:t>
            </a:r>
          </a:p>
          <a:p>
            <a:r>
              <a:rPr lang="en-US" dirty="0" smtClean="0"/>
              <a:t> </a:t>
            </a:r>
          </a:p>
          <a:p>
            <a:pPr algn="l"/>
            <a:endParaRPr lang="ar-SA" dirty="0"/>
          </a:p>
        </p:txBody>
      </p:sp>
      <p:pic>
        <p:nvPicPr>
          <p:cNvPr id="4" name="Picture 3"/>
          <p:cNvPicPr/>
          <p:nvPr/>
        </p:nvPicPr>
        <p:blipFill>
          <a:blip r:embed="rId2" cstate="print"/>
          <a:srcRect/>
          <a:stretch>
            <a:fillRect/>
          </a:stretch>
        </p:blipFill>
        <p:spPr bwMode="auto">
          <a:xfrm>
            <a:off x="762000" y="3962400"/>
            <a:ext cx="7391400" cy="2590800"/>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639762"/>
          </a:xfrm>
        </p:spPr>
        <p:txBody>
          <a:bodyPr/>
          <a:lstStyle/>
          <a:p>
            <a:r>
              <a:rPr lang="en-US" dirty="0" smtClean="0"/>
              <a:t> </a:t>
            </a:r>
            <a:r>
              <a:rPr lang="en-US" b="1" u="sng" dirty="0" smtClean="0"/>
              <a:t>cont.:</a:t>
            </a:r>
            <a:endParaRPr lang="ar-SA" dirty="0"/>
          </a:p>
        </p:txBody>
      </p:sp>
      <p:sp>
        <p:nvSpPr>
          <p:cNvPr id="3" name="Content Placeholder 2"/>
          <p:cNvSpPr>
            <a:spLocks noGrp="1"/>
          </p:cNvSpPr>
          <p:nvPr>
            <p:ph sz="quarter" idx="1"/>
          </p:nvPr>
        </p:nvSpPr>
        <p:spPr>
          <a:xfrm>
            <a:off x="381000" y="990600"/>
            <a:ext cx="7467600" cy="5638800"/>
          </a:xfrm>
        </p:spPr>
        <p:txBody>
          <a:bodyPr>
            <a:noAutofit/>
          </a:bodyPr>
          <a:lstStyle/>
          <a:p>
            <a:pPr lvl="0" algn="just" rtl="0"/>
            <a:r>
              <a:rPr lang="en-US" sz="2800" b="1" u="sng" dirty="0" smtClean="0"/>
              <a:t>Propagated:</a:t>
            </a:r>
            <a:r>
              <a:rPr lang="en-US" sz="2800" dirty="0" smtClean="0"/>
              <a:t> In which an infectious agent is propagated in a community by passage from person to person, e.g. outbreak of measles. Transmission continues until the number of susceptible is depleted or susceptible individuals are no longer exposed to infected persons.</a:t>
            </a:r>
          </a:p>
          <a:p>
            <a:pPr algn="l"/>
            <a:r>
              <a:rPr lang="ar-SA" sz="1800" dirty="0" smtClean="0"/>
              <a:t> </a:t>
            </a:r>
            <a:endParaRPr lang="en-US" sz="1800" dirty="0" smtClean="0"/>
          </a:p>
          <a:p>
            <a:pPr algn="l"/>
            <a:endParaRPr lang="ar-SA" sz="1800" dirty="0"/>
          </a:p>
        </p:txBody>
      </p:sp>
      <p:pic>
        <p:nvPicPr>
          <p:cNvPr id="4" name="Picture 3"/>
          <p:cNvPicPr/>
          <p:nvPr/>
        </p:nvPicPr>
        <p:blipFill>
          <a:blip r:embed="rId2" cstate="print"/>
          <a:srcRect/>
          <a:stretch>
            <a:fillRect/>
          </a:stretch>
        </p:blipFill>
        <p:spPr bwMode="auto">
          <a:xfrm>
            <a:off x="609600" y="3505200"/>
            <a:ext cx="7315200" cy="2971800"/>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563562"/>
          </a:xfrm>
        </p:spPr>
        <p:txBody>
          <a:bodyPr/>
          <a:lstStyle/>
          <a:p>
            <a:pPr rtl="0"/>
            <a:r>
              <a:rPr lang="en-US" dirty="0" smtClean="0"/>
              <a:t>Cont.</a:t>
            </a:r>
            <a:endParaRPr lang="ar-SA" dirty="0"/>
          </a:p>
        </p:txBody>
      </p:sp>
      <p:sp>
        <p:nvSpPr>
          <p:cNvPr id="3" name="Content Placeholder 2"/>
          <p:cNvSpPr>
            <a:spLocks noGrp="1"/>
          </p:cNvSpPr>
          <p:nvPr>
            <p:ph sz="quarter" idx="1"/>
          </p:nvPr>
        </p:nvSpPr>
        <p:spPr>
          <a:xfrm>
            <a:off x="457200" y="1219200"/>
            <a:ext cx="7467600" cy="5254752"/>
          </a:xfrm>
        </p:spPr>
        <p:txBody>
          <a:bodyPr>
            <a:normAutofit/>
          </a:bodyPr>
          <a:lstStyle/>
          <a:p>
            <a:pPr algn="l"/>
            <a:endParaRPr lang="en-US" dirty="0" smtClean="0"/>
          </a:p>
        </p:txBody>
      </p:sp>
      <p:graphicFrame>
        <p:nvGraphicFramePr>
          <p:cNvPr id="4" name="Table 3"/>
          <p:cNvGraphicFramePr>
            <a:graphicFrameLocks noGrp="1"/>
          </p:cNvGraphicFramePr>
          <p:nvPr/>
        </p:nvGraphicFramePr>
        <p:xfrm>
          <a:off x="457200" y="1219200"/>
          <a:ext cx="7467600" cy="5246149"/>
        </p:xfrm>
        <a:graphic>
          <a:graphicData uri="http://schemas.openxmlformats.org/drawingml/2006/table">
            <a:tbl>
              <a:tblPr firstRow="1" bandRow="1">
                <a:tableStyleId>{5C22544A-7EE6-4342-B048-85BDC9FD1C3A}</a:tableStyleId>
              </a:tblPr>
              <a:tblGrid>
                <a:gridCol w="3733800"/>
                <a:gridCol w="3733800"/>
              </a:tblGrid>
              <a:tr h="765589">
                <a:tc>
                  <a:txBody>
                    <a:bodyPr/>
                    <a:lstStyle/>
                    <a:p>
                      <a:pPr algn="ctr"/>
                      <a:r>
                        <a:rPr kumimoji="0" lang="en-US" sz="3200" b="1" u="none" kern="1200" dirty="0" smtClean="0">
                          <a:solidFill>
                            <a:schemeClr val="lt1"/>
                          </a:solidFill>
                          <a:latin typeface="+mn-lt"/>
                          <a:ea typeface="+mn-ea"/>
                          <a:cs typeface="+mn-cs"/>
                        </a:rPr>
                        <a:t>Point source</a:t>
                      </a:r>
                      <a:endParaRPr lang="en-US" sz="3200" u="none" dirty="0"/>
                    </a:p>
                  </a:txBody>
                  <a:tcPr/>
                </a:tc>
                <a:tc>
                  <a:txBody>
                    <a:bodyPr/>
                    <a:lstStyle/>
                    <a:p>
                      <a:pPr algn="ctr"/>
                      <a:r>
                        <a:rPr kumimoji="0" lang="en-US" sz="3200" b="1" u="none" kern="1200" dirty="0" smtClean="0">
                          <a:solidFill>
                            <a:schemeClr val="lt1"/>
                          </a:solidFill>
                          <a:latin typeface="+mn-lt"/>
                          <a:ea typeface="+mn-ea"/>
                          <a:cs typeface="+mn-cs"/>
                        </a:rPr>
                        <a:t>Propagated</a:t>
                      </a:r>
                      <a:endParaRPr lang="en-US" sz="3200" u="none" dirty="0"/>
                    </a:p>
                  </a:txBody>
                  <a:tcPr/>
                </a:tc>
              </a:tr>
              <a:tr h="4263611">
                <a:tc>
                  <a:txBody>
                    <a:bodyPr/>
                    <a:lstStyle/>
                    <a:p>
                      <a:pPr lvl="0" algn="just" rtl="0"/>
                      <a:r>
                        <a:rPr kumimoji="0" lang="en-US" sz="2400" kern="1200" dirty="0" smtClean="0">
                          <a:solidFill>
                            <a:schemeClr val="dk1"/>
                          </a:solidFill>
                          <a:latin typeface="+mn-lt"/>
                          <a:ea typeface="+mn-ea"/>
                          <a:cs typeface="+mn-cs"/>
                        </a:rPr>
                        <a:t>The epidemic curve rises and falls rapidly.</a:t>
                      </a:r>
                    </a:p>
                    <a:p>
                      <a:pPr lvl="0" algn="just" rtl="0"/>
                      <a:endParaRPr kumimoji="0" lang="en-US" sz="2400" kern="1200" dirty="0" smtClean="0">
                        <a:solidFill>
                          <a:schemeClr val="dk1"/>
                        </a:solidFill>
                        <a:latin typeface="+mn-lt"/>
                        <a:ea typeface="+mn-ea"/>
                        <a:cs typeface="+mn-cs"/>
                      </a:endParaRPr>
                    </a:p>
                    <a:p>
                      <a:pPr lvl="0" algn="just" rtl="0"/>
                      <a:r>
                        <a:rPr kumimoji="0" lang="en-US" sz="2400" kern="1200" dirty="0" smtClean="0">
                          <a:solidFill>
                            <a:schemeClr val="dk1"/>
                          </a:solidFill>
                          <a:latin typeface="+mn-lt"/>
                          <a:ea typeface="+mn-ea"/>
                          <a:cs typeface="+mn-cs"/>
                        </a:rPr>
                        <a:t>Explosive, there is clustering of cases within a narrow interval of time.</a:t>
                      </a:r>
                    </a:p>
                    <a:p>
                      <a:pPr lvl="0" algn="just" rtl="0"/>
                      <a:endParaRPr kumimoji="0" lang="en-US" sz="2400" kern="1200" dirty="0" smtClean="0">
                        <a:solidFill>
                          <a:schemeClr val="dk1"/>
                        </a:solidFill>
                        <a:latin typeface="+mn-lt"/>
                        <a:ea typeface="+mn-ea"/>
                        <a:cs typeface="+mn-cs"/>
                      </a:endParaRPr>
                    </a:p>
                    <a:p>
                      <a:pPr lvl="0" algn="just" rtl="0"/>
                      <a:r>
                        <a:rPr kumimoji="0" lang="en-US" sz="2400" kern="1200" dirty="0" smtClean="0">
                          <a:solidFill>
                            <a:schemeClr val="dk1"/>
                          </a:solidFill>
                          <a:latin typeface="+mn-lt"/>
                          <a:ea typeface="+mn-ea"/>
                          <a:cs typeface="+mn-cs"/>
                        </a:rPr>
                        <a:t>All cases develop within one incubation period of disease.</a:t>
                      </a:r>
                    </a:p>
                    <a:p>
                      <a:pPr algn="just" rtl="0"/>
                      <a:endParaRPr lang="en-US" sz="2400" dirty="0"/>
                    </a:p>
                  </a:txBody>
                  <a:tcPr/>
                </a:tc>
                <a:tc>
                  <a:txBody>
                    <a:bodyPr/>
                    <a:lstStyle/>
                    <a:p>
                      <a:pPr lvl="0" algn="just" rtl="0"/>
                      <a:r>
                        <a:rPr kumimoji="0" lang="en-US" sz="2400" kern="1200" dirty="0" smtClean="0">
                          <a:solidFill>
                            <a:schemeClr val="dk1"/>
                          </a:solidFill>
                          <a:latin typeface="+mn-lt"/>
                          <a:ea typeface="+mn-ea"/>
                          <a:cs typeface="+mn-cs"/>
                        </a:rPr>
                        <a:t>Epidemic curve rises and falls gradually.</a:t>
                      </a:r>
                    </a:p>
                    <a:p>
                      <a:pPr lvl="0" algn="just" rtl="0"/>
                      <a:endParaRPr kumimoji="0" lang="en-US" sz="2400" kern="1200" dirty="0" smtClean="0">
                        <a:solidFill>
                          <a:schemeClr val="dk1"/>
                        </a:solidFill>
                        <a:latin typeface="+mn-lt"/>
                        <a:ea typeface="+mn-ea"/>
                        <a:cs typeface="+mn-cs"/>
                      </a:endParaRPr>
                    </a:p>
                    <a:p>
                      <a:pPr lvl="0" algn="just" rtl="0"/>
                      <a:r>
                        <a:rPr kumimoji="0" lang="en-US" sz="2400" kern="1200" dirty="0" smtClean="0">
                          <a:solidFill>
                            <a:schemeClr val="dk1"/>
                          </a:solidFill>
                          <a:latin typeface="+mn-lt"/>
                          <a:ea typeface="+mn-ea"/>
                          <a:cs typeface="+mn-cs"/>
                        </a:rPr>
                        <a:t>Cases occur over a much longer period.</a:t>
                      </a:r>
                    </a:p>
                    <a:p>
                      <a:pPr lvl="0" algn="just" rtl="0"/>
                      <a:endParaRPr kumimoji="0" lang="en-US" sz="2400" kern="1200" dirty="0" smtClean="0">
                        <a:solidFill>
                          <a:schemeClr val="dk1"/>
                        </a:solidFill>
                        <a:latin typeface="+mn-lt"/>
                        <a:ea typeface="+mn-ea"/>
                        <a:cs typeface="+mn-cs"/>
                      </a:endParaRPr>
                    </a:p>
                    <a:p>
                      <a:pPr lvl="0" algn="just" rtl="0"/>
                      <a:endParaRPr kumimoji="0" lang="en-US" sz="2400" kern="1200" dirty="0" smtClean="0">
                        <a:solidFill>
                          <a:schemeClr val="dk1"/>
                        </a:solidFill>
                        <a:latin typeface="+mn-lt"/>
                        <a:ea typeface="+mn-ea"/>
                        <a:cs typeface="+mn-cs"/>
                      </a:endParaRPr>
                    </a:p>
                    <a:p>
                      <a:pPr lvl="0" algn="just" rtl="0"/>
                      <a:endParaRPr kumimoji="0" lang="en-US" sz="2400" kern="1200" dirty="0" smtClean="0">
                        <a:solidFill>
                          <a:schemeClr val="dk1"/>
                        </a:solidFill>
                        <a:latin typeface="+mn-lt"/>
                        <a:ea typeface="+mn-ea"/>
                        <a:cs typeface="+mn-cs"/>
                      </a:endParaRPr>
                    </a:p>
                    <a:p>
                      <a:pPr lvl="0" algn="just" rtl="0"/>
                      <a:r>
                        <a:rPr kumimoji="0" lang="en-US" sz="2400" kern="1200" dirty="0" smtClean="0">
                          <a:solidFill>
                            <a:schemeClr val="dk1"/>
                          </a:solidFill>
                          <a:latin typeface="+mn-lt"/>
                          <a:ea typeface="+mn-ea"/>
                          <a:cs typeface="+mn-cs"/>
                        </a:rPr>
                        <a:t>Cases occur within more than one incubation period of the diseases.</a:t>
                      </a:r>
                    </a:p>
                    <a:p>
                      <a:pPr algn="just" rtl="0"/>
                      <a:endParaRPr lang="en-US" sz="2400" dirty="0"/>
                    </a:p>
                  </a:txBody>
                  <a:tcPr/>
                </a:tc>
              </a:tr>
            </a:tbl>
          </a:graphicData>
        </a:graphic>
      </p:graphicFrame>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867</TotalTime>
  <Words>2358</Words>
  <Application>Microsoft Office PowerPoint</Application>
  <PresentationFormat>On-screen Show (4:3)</PresentationFormat>
  <Paragraphs>311</Paragraphs>
  <Slides>34</Slides>
  <Notes>0</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Oriel</vt:lpstr>
      <vt:lpstr>Investigation of epidemics   </vt:lpstr>
      <vt:lpstr>       Objectives  </vt:lpstr>
      <vt:lpstr>Slide 3</vt:lpstr>
      <vt:lpstr>introduction</vt:lpstr>
      <vt:lpstr>Objectives of investigation</vt:lpstr>
      <vt:lpstr>     Definitions   </vt:lpstr>
      <vt:lpstr>     Types of outbreaks:  </vt:lpstr>
      <vt:lpstr> cont.:</vt:lpstr>
      <vt:lpstr>Cont.</vt:lpstr>
      <vt:lpstr>  Steps of an Outbreak Investigation </vt:lpstr>
      <vt:lpstr>Cont.</vt:lpstr>
      <vt:lpstr>Cont.</vt:lpstr>
      <vt:lpstr>Step 1: Verify the Diagnosis  </vt:lpstr>
      <vt:lpstr>Cont.</vt:lpstr>
      <vt:lpstr>Step 2: Establish the Existence of an Outbreak:</vt:lpstr>
      <vt:lpstr>Cont.</vt:lpstr>
      <vt:lpstr>Step 3: Define and Identify Cases  </vt:lpstr>
      <vt:lpstr>Types of information to be collected:</vt:lpstr>
      <vt:lpstr>a line listing for an outbreak of hepatitis A</vt:lpstr>
      <vt:lpstr>  Step 4: Describe and Orient the Data (descriptive epidemiology) </vt:lpstr>
      <vt:lpstr>How to draw an epidemic curve?</vt:lpstr>
      <vt:lpstr>B – Place: </vt:lpstr>
      <vt:lpstr>C – Person: </vt:lpstr>
      <vt:lpstr>Step 5: Determine who is at risk.</vt:lpstr>
      <vt:lpstr>Step 6: Develop Hypothesis and test it</vt:lpstr>
      <vt:lpstr>Cont.</vt:lpstr>
      <vt:lpstr>Step 7: Determine control measures  </vt:lpstr>
      <vt:lpstr>     Step 8 : Plan a more systematic study  and refine hypothesis </vt:lpstr>
      <vt:lpstr>Cont.</vt:lpstr>
      <vt:lpstr>Step 9: Implementing Control and Prevention Measures :</vt:lpstr>
      <vt:lpstr>Cont.</vt:lpstr>
      <vt:lpstr>step 10: Prepare a written report</vt:lpstr>
      <vt:lpstr>Content of report  </vt:lpstr>
      <vt:lpstr>Slide 34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Skin and Mucous epidemiology</dc:title>
  <dc:creator>VISTA</dc:creator>
  <cp:lastModifiedBy>sabah</cp:lastModifiedBy>
  <cp:revision>72</cp:revision>
  <dcterms:created xsi:type="dcterms:W3CDTF">2006-08-16T00:00:00Z</dcterms:created>
  <dcterms:modified xsi:type="dcterms:W3CDTF">2014-08-28T08:58:23Z</dcterms:modified>
</cp:coreProperties>
</file>