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0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81" r:id="rId11"/>
    <p:sldId id="282" r:id="rId12"/>
    <p:sldId id="283" r:id="rId13"/>
    <p:sldId id="298" r:id="rId14"/>
    <p:sldId id="284" r:id="rId15"/>
    <p:sldId id="299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</p:sldIdLst>
  <p:sldSz cx="9144000" cy="6858000" type="screen4x3"/>
  <p:notesSz cx="6858000" cy="9144000"/>
  <p:custDataLst>
    <p:tags r:id="rId3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809F218-768C-4205-A32C-FA9A255C2CD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3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350C5-4C56-459F-B340-E3570712F9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BE124-4491-4383-98BB-D943F77425D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65E60-4367-4B96-A61F-1EE5115772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43732-5A54-4A9A-929E-3AF7D78CF25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E4A06-B8A7-4C04-A0E0-1F47C86FC2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1AA70-E7EA-4FDB-A7C4-91CEAF17D8B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2659F-1BAA-4396-A99E-70093521AA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3C47F-4C62-4AA3-B56D-14D0806F56B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0E870-9438-405E-9E65-6B2CD257D41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89E0D-8155-476B-88F8-90425E2F784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7C617-62DF-4AC8-81D8-A983ED4621B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6AA602F-C627-4102-A248-21407B69234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Management Functions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It </a:t>
            </a:r>
            <a:r>
              <a:rPr lang="en-US" dirty="0" smtClean="0"/>
              <a:t>is concerned about the determination of objectives and major policies of an organization. </a:t>
            </a:r>
            <a:endParaRPr lang="en-US" dirty="0" smtClean="0"/>
          </a:p>
          <a:p>
            <a:pPr marL="0" indent="0" eaLnBrk="1" hangingPunct="1">
              <a:buNone/>
            </a:pPr>
            <a:endParaRPr lang="en-US" dirty="0" smtClean="0"/>
          </a:p>
          <a:p>
            <a:pPr marL="0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It puts into action the policies and plans laid down by the administration 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629217" y="1339385"/>
            <a:ext cx="263084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 eaLnBrk="0" hangingPunct="0"/>
            <a:r>
              <a:rPr lang="en-US" sz="2800" b="1" dirty="0">
                <a:latin typeface="Times New Roman" pitchFamily="18" charset="0"/>
              </a:rPr>
              <a:t>Administration 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501013" y="4214843"/>
            <a:ext cx="2257349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 eaLnBrk="0" hangingPunct="0"/>
            <a:r>
              <a:rPr lang="en-US" sz="2800" b="1" dirty="0">
                <a:latin typeface="Times New Roman" pitchFamily="18" charset="0"/>
              </a:rPr>
              <a:t>Management</a:t>
            </a:r>
            <a:r>
              <a:rPr lang="en-US" dirty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cs typeface="Times New Roman" pitchFamily="18" charset="0"/>
              </a:rPr>
              <a:t>The organizational structure of nursing service department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8686800" cy="4114800"/>
          </a:xfrm>
        </p:spPr>
        <p:txBody>
          <a:bodyPr rtlCol="1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organizational structure furnishes the formal framework in which the management process takes place. </a:t>
            </a:r>
            <a:r>
              <a:rPr lang="en-US" u="sng" dirty="0" smtClean="0"/>
              <a:t>It provides: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 effective work system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 network of communications.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organization contains both formal and informal structures.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cs typeface="Times New Roman" pitchFamily="18" charset="0"/>
              </a:rPr>
              <a:t>Nursing department structure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8686800" cy="4114800"/>
          </a:xfrm>
        </p:spPr>
        <p:txBody>
          <a:bodyPr rtlCol="1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u="sng" dirty="0" smtClean="0"/>
              <a:t>Based on: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organizational goals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philosophy, &amp; objectives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u="sng" dirty="0" smtClean="0"/>
              <a:t>Specifies how much: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position in the department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nursing department is related to hospital departments</a:t>
            </a:r>
          </a:p>
          <a:p>
            <a:pPr lvl="2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cs typeface="Times New Roman" pitchFamily="18" charset="0"/>
              </a:rPr>
              <a:t>Organizational chart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txBody>
          <a:bodyPr rtlCol="1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It is a diagram shows the different positions and departments, and the relationships among them.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It is used to show: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The formal organizational relationships.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Areas of responsibility.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Persons to whom one is accountable.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Channels of communication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cs typeface="Times New Roman" pitchFamily="18" charset="0"/>
              </a:rPr>
              <a:t>Organizational chart</a:t>
            </a:r>
          </a:p>
        </p:txBody>
      </p:sp>
      <p:pic>
        <p:nvPicPr>
          <p:cNvPr id="1026" name="Picture 2" descr="Image result for hospital organizational char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0808"/>
            <a:ext cx="843528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35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84300"/>
          </a:xfrm>
        </p:spPr>
        <p:txBody>
          <a:bodyPr/>
          <a:lstStyle/>
          <a:p>
            <a:pPr eaLnBrk="1" hangingPunct="1"/>
            <a:r>
              <a:rPr lang="en-US" sz="4000" b="1" smtClean="0">
                <a:cs typeface="Times New Roman" pitchFamily="18" charset="0"/>
              </a:rPr>
              <a:t>Types of organizational charts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mtClean="0">
                <a:cs typeface="Arial" charset="0"/>
              </a:rPr>
              <a:t>Vertical charts: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mtClean="0">
                <a:cs typeface="Arial" charset="0"/>
              </a:rPr>
              <a:t/>
            </a:r>
            <a:br>
              <a:rPr lang="en-US" smtClean="0">
                <a:cs typeface="Arial" charset="0"/>
              </a:rPr>
            </a:br>
            <a:r>
              <a:rPr lang="en-US" smtClean="0">
                <a:cs typeface="Arial" charset="0"/>
              </a:rPr>
              <a:t>It shows high-level management at the top with formal lines of authority down the hierarchy.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mtClean="0">
              <a:cs typeface="Arial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en-US" smtClean="0">
                <a:cs typeface="Arial" charset="0"/>
              </a:rPr>
              <a:t>A left-to-right (horizontal) charts: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mtClean="0">
              <a:cs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mtClean="0">
                <a:cs typeface="Arial" charset="0"/>
              </a:rPr>
              <a:t>	It shows the high-level management at the left with lower positions to the right</a:t>
            </a:r>
            <a:r>
              <a:rPr lang="en-US" b="1" i="1" smtClean="0">
                <a:cs typeface="Arial" charset="0"/>
              </a:rPr>
              <a:t>.</a:t>
            </a:r>
            <a:r>
              <a:rPr lang="en-US" smtClean="0"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1201217" y="5795962"/>
            <a:ext cx="8229600" cy="45259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dirty="0" smtClean="0">
                <a:cs typeface="Arial" charset="0"/>
              </a:rPr>
              <a:t/>
            </a:r>
            <a:br>
              <a:rPr lang="en-US" dirty="0" smtClean="0">
                <a:cs typeface="Arial" charset="0"/>
              </a:rPr>
            </a:br>
            <a:endParaRPr lang="en-US" dirty="0" smtClean="0">
              <a:cs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dirty="0" smtClean="0">
                <a:cs typeface="Arial" charset="0"/>
              </a:rPr>
              <a:t>	</a:t>
            </a:r>
          </a:p>
        </p:txBody>
      </p:sp>
      <p:pic>
        <p:nvPicPr>
          <p:cNvPr id="2050" name="Picture 2" descr="Image result for horizontal organizational 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640960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59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>
                <a:cs typeface="Times New Roman" pitchFamily="18" charset="0"/>
              </a:rPr>
              <a:t>Functions of Management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686800" cy="4114800"/>
          </a:xfrm>
        </p:spPr>
        <p:txBody>
          <a:bodyPr rtlCol="1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u="sng" dirty="0" smtClean="0"/>
              <a:t>1. Planning Function: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 function of forecasting and decision making.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u="sng" dirty="0" smtClean="0"/>
              <a:t>The planning process</a:t>
            </a:r>
            <a:r>
              <a:rPr lang="en-US" dirty="0" smtClean="0"/>
              <a:t> :</a:t>
            </a:r>
            <a:endParaRPr lang="en-US" sz="24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Mission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Choice of objectives and guides for decision making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Necessary rules for their accomplishment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Mechanism to measure the accomplishment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smtClean="0">
                <a:cs typeface="Times New Roman" pitchFamily="18" charset="0"/>
              </a:rPr>
              <a:t>The duration of planning</a:t>
            </a:r>
          </a:p>
        </p:txBody>
      </p:sp>
      <p:sp>
        <p:nvSpPr>
          <p:cNvPr id="29699" name="AutoShape 6"/>
          <p:cNvSpPr>
            <a:spLocks noChangeArrowheads="1"/>
          </p:cNvSpPr>
          <p:nvPr/>
        </p:nvSpPr>
        <p:spPr bwMode="auto">
          <a:xfrm rot="5400000">
            <a:off x="1524000" y="2362200"/>
            <a:ext cx="2057400" cy="990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AutoShape 7"/>
          <p:cNvSpPr>
            <a:spLocks noChangeArrowheads="1"/>
          </p:cNvSpPr>
          <p:nvPr/>
        </p:nvSpPr>
        <p:spPr bwMode="auto">
          <a:xfrm rot="5400000">
            <a:off x="5010150" y="2381250"/>
            <a:ext cx="2095500" cy="990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6" name="AutoShape 8"/>
          <p:cNvSpPr>
            <a:spLocks noChangeArrowheads="1"/>
          </p:cNvSpPr>
          <p:nvPr/>
        </p:nvSpPr>
        <p:spPr bwMode="auto">
          <a:xfrm>
            <a:off x="1295400" y="3962400"/>
            <a:ext cx="2514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long-term (strategic)</a:t>
            </a:r>
          </a:p>
        </p:txBody>
      </p:sp>
      <p:sp>
        <p:nvSpPr>
          <p:cNvPr id="83977" name="AutoShape 9"/>
          <p:cNvSpPr>
            <a:spLocks noChangeArrowheads="1"/>
          </p:cNvSpPr>
          <p:nvPr/>
        </p:nvSpPr>
        <p:spPr bwMode="auto">
          <a:xfrm>
            <a:off x="4876800" y="3962400"/>
            <a:ext cx="2362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short-term (operational)</a:t>
            </a:r>
          </a:p>
        </p:txBody>
      </p:sp>
      <p:sp>
        <p:nvSpPr>
          <p:cNvPr id="29703" name="TextBox 6"/>
          <p:cNvSpPr txBox="1">
            <a:spLocks noChangeArrowheads="1"/>
          </p:cNvSpPr>
          <p:nvPr/>
        </p:nvSpPr>
        <p:spPr bwMode="auto">
          <a:xfrm>
            <a:off x="838200" y="5380038"/>
            <a:ext cx="74358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b="1" u="sng"/>
              <a:t>:</a:t>
            </a:r>
            <a:r>
              <a:rPr lang="en-US" b="1" u="sng"/>
              <a:t>Strategic plan</a:t>
            </a:r>
            <a:endParaRPr lang="en-US" b="1"/>
          </a:p>
          <a:p>
            <a:pPr>
              <a:buFont typeface="Arial" charset="0"/>
              <a:buChar char="•"/>
            </a:pPr>
            <a:endParaRPr lang="en-US"/>
          </a:p>
          <a:p>
            <a:pPr>
              <a:buFont typeface="Arial" charset="0"/>
              <a:buChar char="•"/>
            </a:pPr>
            <a:r>
              <a:rPr lang="en-US"/>
              <a:t>The organizational plan that includes the development of overall organizational goals and objectives are known as</a:t>
            </a:r>
          </a:p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smtClean="0">
                <a:cs typeface="Times New Roman" pitchFamily="18" charset="0"/>
              </a:rPr>
              <a:t>2. Organizing Function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114800"/>
          </a:xfrm>
        </p:spPr>
        <p:txBody>
          <a:bodyPr rtlCol="1">
            <a:normAutofit fontScale="925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organizing purpose is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To establish a </a:t>
            </a:r>
            <a:r>
              <a:rPr lang="en-US" u="sng" dirty="0" smtClean="0"/>
              <a:t>chain of command </a:t>
            </a:r>
            <a:r>
              <a:rPr lang="en-US" dirty="0" smtClean="0"/>
              <a:t>and a </a:t>
            </a:r>
            <a:r>
              <a:rPr lang="en-US" u="sng" dirty="0" smtClean="0"/>
              <a:t>division of labor</a:t>
            </a:r>
            <a:r>
              <a:rPr lang="en-US" dirty="0" smtClean="0"/>
              <a:t> to accomplish the ends (goals).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 The organizing process involves: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Identification of duties to be performed.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Grouping of duties to indicate division arrangements.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 Assignment of authority.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1384300"/>
          </a:xfrm>
        </p:spPr>
        <p:txBody>
          <a:bodyPr/>
          <a:lstStyle/>
          <a:p>
            <a:pPr eaLnBrk="1" hangingPunct="1"/>
            <a:r>
              <a:rPr lang="ar-SA" u="sng" smtClean="0"/>
              <a:t> </a:t>
            </a:r>
            <a:r>
              <a:rPr lang="en-US" u="sng" smtClean="0">
                <a:cs typeface="Times New Roman" pitchFamily="18" charset="0"/>
              </a:rPr>
              <a:t>3. Staffing Function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229600" cy="4876800"/>
          </a:xfrm>
        </p:spPr>
        <p:txBody>
          <a:bodyPr/>
          <a:lstStyle/>
          <a:p>
            <a:pPr marL="609600" indent="-609600" eaLnBrk="1" hangingPunct="1"/>
            <a:r>
              <a:rPr lang="en-US" sz="2800" smtClean="0">
                <a:cs typeface="Arial" charset="0"/>
              </a:rPr>
              <a:t>Purpose is to  manage activities and adequate personnel to </a:t>
            </a:r>
            <a:r>
              <a:rPr lang="en-US" sz="2800" u="sng" smtClean="0">
                <a:cs typeface="Arial" charset="0"/>
              </a:rPr>
              <a:t>fulfill the organization's objectives.</a:t>
            </a:r>
          </a:p>
          <a:p>
            <a:pPr marL="609600" indent="-609600" eaLnBrk="1" hangingPunct="1">
              <a:buFontTx/>
              <a:buNone/>
            </a:pPr>
            <a:endParaRPr lang="en-US" sz="2800" u="sng" smtClean="0">
              <a:cs typeface="Arial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US" sz="2800" u="sng" smtClean="0">
                <a:cs typeface="Arial" charset="0"/>
              </a:rPr>
              <a:t>The staffing process</a:t>
            </a:r>
            <a:r>
              <a:rPr lang="en-US" sz="2800" smtClean="0">
                <a:cs typeface="Arial" charset="0"/>
              </a:rPr>
              <a:t> </a:t>
            </a:r>
          </a:p>
          <a:p>
            <a:pPr marL="609600" indent="-609600" eaLnBrk="1" hangingPunct="1"/>
            <a:r>
              <a:rPr lang="en-US" sz="2800" smtClean="0">
                <a:cs typeface="Arial" charset="0"/>
              </a:rPr>
              <a:t>Determining </a:t>
            </a:r>
            <a:r>
              <a:rPr lang="en-US" sz="2800" u="sng" smtClean="0">
                <a:cs typeface="Arial" charset="0"/>
              </a:rPr>
              <a:t>workloads or patient care needs</a:t>
            </a:r>
            <a:r>
              <a:rPr lang="en-US" sz="2800" smtClean="0">
                <a:cs typeface="Arial" charset="0"/>
              </a:rPr>
              <a:t>.</a:t>
            </a:r>
          </a:p>
          <a:p>
            <a:pPr marL="609600" indent="-609600" eaLnBrk="1" hangingPunct="1"/>
            <a:r>
              <a:rPr lang="en-US" sz="2800" smtClean="0">
                <a:cs typeface="Arial" charset="0"/>
              </a:rPr>
              <a:t>Developing </a:t>
            </a:r>
            <a:r>
              <a:rPr lang="en-US" sz="2800" u="sng" smtClean="0">
                <a:cs typeface="Arial" charset="0"/>
              </a:rPr>
              <a:t>staffing patterns.</a:t>
            </a:r>
            <a:endParaRPr lang="en-US" sz="2800" smtClean="0">
              <a:cs typeface="Arial" charset="0"/>
            </a:endParaRPr>
          </a:p>
          <a:p>
            <a:pPr marL="609600" indent="-609600" eaLnBrk="1" hangingPunct="1"/>
            <a:r>
              <a:rPr lang="en-US" sz="2800" smtClean="0">
                <a:cs typeface="Arial" charset="0"/>
              </a:rPr>
              <a:t>Developing </a:t>
            </a:r>
            <a:r>
              <a:rPr lang="en-US" sz="2800" u="sng" smtClean="0">
                <a:cs typeface="Arial" charset="0"/>
              </a:rPr>
              <a:t>staffing plan</a:t>
            </a:r>
            <a:r>
              <a:rPr lang="en-US" sz="2800" smtClean="0">
                <a:cs typeface="Arial" charset="0"/>
              </a:rPr>
              <a:t>.</a:t>
            </a:r>
          </a:p>
          <a:p>
            <a:pPr marL="609600" indent="-609600" eaLnBrk="1" hangingPunct="1"/>
            <a:r>
              <a:rPr lang="en-US" sz="2800" smtClean="0">
                <a:cs typeface="Arial" charset="0"/>
              </a:rPr>
              <a:t>Personnel management and development.</a:t>
            </a:r>
            <a:endParaRPr lang="en-US" sz="2800" u="sng" smtClean="0">
              <a:cs typeface="Arial" charset="0"/>
            </a:endParaRPr>
          </a:p>
          <a:p>
            <a:pPr marL="609600" indent="-609600" eaLnBrk="1" hangingPunct="1">
              <a:buFontTx/>
              <a:buNone/>
            </a:pPr>
            <a:endParaRPr lang="en-US" sz="2800" u="sng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of function 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2400" y="1905000"/>
            <a:ext cx="88392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is an executive function.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is a determinative function.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Scope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takes decisions within the framework set by the administration.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takes major decisions of an enterprise as a whole.  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953000" y="2057400"/>
            <a:ext cx="1435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/>
            <a:r>
              <a:rPr lang="en-US" dirty="0">
                <a:latin typeface="Times New Roman" pitchFamily="18" charset="0"/>
              </a:rPr>
              <a:t>Management 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410200" y="3124200"/>
            <a:ext cx="1625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/>
            <a:r>
              <a:rPr lang="en-US">
                <a:latin typeface="Times New Roman" pitchFamily="18" charset="0"/>
              </a:rPr>
              <a:t>Administration 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7518400" y="6096000"/>
            <a:ext cx="1625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/>
            <a:r>
              <a:rPr lang="en-US">
                <a:latin typeface="Times New Roman" pitchFamily="18" charset="0"/>
              </a:rPr>
              <a:t>Administration 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3276600" y="4876800"/>
            <a:ext cx="1435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/>
            <a:r>
              <a:rPr lang="en-US" dirty="0">
                <a:latin typeface="Times New Roman" pitchFamily="18" charset="0"/>
              </a:rPr>
              <a:t>Management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/>
          <a:lstStyle/>
          <a:p>
            <a:pPr eaLnBrk="1" hangingPunct="1"/>
            <a:r>
              <a:rPr lang="en-US" u="sng" smtClean="0">
                <a:cs typeface="Times New Roman" pitchFamily="18" charset="0"/>
              </a:rPr>
              <a:t>4. Directing Function</a:t>
            </a:r>
            <a:r>
              <a:rPr lang="en-US" smtClean="0">
                <a:cs typeface="Times New Roman" pitchFamily="18" charset="0"/>
              </a:rPr>
              <a:t>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/>
          <a:lstStyle/>
          <a:p>
            <a:pPr marL="609600" indent="-609600" eaLnBrk="1" hangingPunct="1"/>
            <a:r>
              <a:rPr lang="en-US" sz="2400" smtClean="0">
                <a:cs typeface="Arial" charset="0"/>
              </a:rPr>
              <a:t>Directing process is a continuous and interrelated task of leadership and supervision of personnel towards organizational objectives. </a:t>
            </a:r>
          </a:p>
          <a:p>
            <a:pPr marL="609600" indent="-609600" eaLnBrk="1" hangingPunct="1"/>
            <a:endParaRPr lang="en-US" sz="2400" smtClean="0">
              <a:cs typeface="Arial" charset="0"/>
            </a:endParaRPr>
          </a:p>
          <a:p>
            <a:pPr marL="609600" indent="-609600" eaLnBrk="1" hangingPunct="1"/>
            <a:r>
              <a:rPr lang="en-US" sz="2400" smtClean="0">
                <a:cs typeface="Arial" charset="0"/>
              </a:rPr>
              <a:t>The directing process involves:</a:t>
            </a:r>
          </a:p>
          <a:p>
            <a:pPr marL="1371600" lvl="2" indent="-457200" eaLnBrk="1" hangingPunct="1"/>
            <a:r>
              <a:rPr lang="en-US" smtClean="0">
                <a:cs typeface="Arial" charset="0"/>
              </a:rPr>
              <a:t>Giving directions and Delegation.</a:t>
            </a:r>
          </a:p>
          <a:p>
            <a:pPr marL="1371600" lvl="2" indent="-457200" eaLnBrk="1" hangingPunct="1"/>
            <a:r>
              <a:rPr lang="en-US" smtClean="0">
                <a:cs typeface="Arial" charset="0"/>
              </a:rPr>
              <a:t> Establishing an organizational communication system.</a:t>
            </a:r>
          </a:p>
          <a:p>
            <a:pPr marL="1371600" lvl="2" indent="-457200" eaLnBrk="1" hangingPunct="1"/>
            <a:r>
              <a:rPr lang="en-US" smtClean="0">
                <a:cs typeface="Arial" charset="0"/>
              </a:rPr>
              <a:t>Creating a motivating climate and motivation system.</a:t>
            </a:r>
          </a:p>
          <a:p>
            <a:pPr marL="1371600" lvl="2" indent="-457200" eaLnBrk="1" hangingPunct="1"/>
            <a:r>
              <a:rPr lang="en-US" smtClean="0">
                <a:cs typeface="Arial" charset="0"/>
              </a:rPr>
              <a:t>Providing supervision, guidance, instruction, and training.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393700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dirty="0" smtClean="0"/>
              <a:t>5. Controlling Function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 rtlCol="1">
            <a:normAutofit fontScale="92500" lnSpcReduction="10000"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u="sng" dirty="0" smtClean="0"/>
              <a:t>Is defined as: </a:t>
            </a:r>
            <a:r>
              <a:rPr lang="en-US" dirty="0" smtClean="0"/>
              <a:t>The </a:t>
            </a:r>
            <a:r>
              <a:rPr lang="en-US" dirty="0"/>
              <a:t>management process that aims at monitoring performance, </a:t>
            </a:r>
            <a:r>
              <a:rPr lang="en-US" dirty="0" smtClean="0"/>
              <a:t>comparing </a:t>
            </a:r>
            <a:r>
              <a:rPr lang="en-US" dirty="0"/>
              <a:t>it with goals, and taking corrective action is known as</a:t>
            </a:r>
            <a:endParaRPr lang="en-US" dirty="0" smtClean="0"/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controlling process </a:t>
            </a:r>
          </a:p>
          <a:p>
            <a:pPr marL="1009650" lvl="1" indent="-609600" eaLnBrk="1" fontAlgn="auto" hangingPunct="1">
              <a:lnSpc>
                <a:spcPct val="90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/>
              <a:t>Establishment of </a:t>
            </a:r>
            <a:r>
              <a:rPr lang="en-US" u="sng" dirty="0" smtClean="0"/>
              <a:t>standard</a:t>
            </a:r>
            <a:r>
              <a:rPr lang="en-US" dirty="0" smtClean="0"/>
              <a:t> related to particular course of action.</a:t>
            </a:r>
          </a:p>
          <a:p>
            <a:pPr marL="1009650" lvl="1" indent="-609600" eaLnBrk="1" fontAlgn="auto" hangingPunct="1">
              <a:lnSpc>
                <a:spcPct val="90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/>
              <a:t>Measuring </a:t>
            </a:r>
            <a:r>
              <a:rPr lang="en-US" u="sng" dirty="0" smtClean="0"/>
              <a:t>actual performance</a:t>
            </a:r>
            <a:r>
              <a:rPr lang="en-US" dirty="0" smtClean="0"/>
              <a:t> against these standards.</a:t>
            </a:r>
          </a:p>
          <a:p>
            <a:pPr marL="1009650" lvl="1" indent="-609600" eaLnBrk="1" fontAlgn="auto" hangingPunct="1">
              <a:lnSpc>
                <a:spcPct val="90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/>
              <a:t>Reporting the </a:t>
            </a:r>
            <a:r>
              <a:rPr lang="en-US" u="sng" dirty="0" smtClean="0"/>
              <a:t>results</a:t>
            </a:r>
            <a:r>
              <a:rPr lang="en-US" dirty="0" smtClean="0"/>
              <a:t>.</a:t>
            </a:r>
          </a:p>
          <a:p>
            <a:pPr marL="1009650" lvl="1" indent="-609600" eaLnBrk="1" fontAlgn="auto" hangingPunct="1">
              <a:lnSpc>
                <a:spcPct val="90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en-US" u="sng" dirty="0" smtClean="0"/>
              <a:t>Correcting</a:t>
            </a:r>
            <a:r>
              <a:rPr lang="en-US" dirty="0" smtClean="0"/>
              <a:t> deviations from standard.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774700"/>
          </a:xfrm>
        </p:spPr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Levels of management: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458200" cy="5562600"/>
          </a:xfrm>
        </p:spPr>
        <p:txBody>
          <a:bodyPr/>
          <a:lstStyle/>
          <a:p>
            <a:pPr marL="669925" indent="-669925" eaLnBrk="1" hangingPunct="1"/>
            <a:r>
              <a:rPr lang="en-US" smtClean="0">
                <a:cs typeface="Arial" charset="0"/>
              </a:rPr>
              <a:t>Since the organization is a </a:t>
            </a:r>
            <a:r>
              <a:rPr lang="en-US" b="1" i="1" smtClean="0">
                <a:cs typeface="Arial" charset="0"/>
              </a:rPr>
              <a:t>hierarchy</a:t>
            </a:r>
            <a:r>
              <a:rPr lang="en-US" smtClean="0">
                <a:cs typeface="Arial" charset="0"/>
              </a:rPr>
              <a:t>, the work of management is divided into </a:t>
            </a:r>
            <a:r>
              <a:rPr lang="en-US" b="1" i="1" smtClean="0">
                <a:cs typeface="Arial" charset="0"/>
              </a:rPr>
              <a:t>three main levels</a:t>
            </a:r>
            <a:r>
              <a:rPr lang="en-US" smtClean="0">
                <a:cs typeface="Arial" charset="0"/>
              </a:rPr>
              <a:t> of responsibility.</a:t>
            </a:r>
          </a:p>
          <a:p>
            <a:pPr marL="669925" indent="-669925" eaLnBrk="1" hangingPunct="1"/>
            <a:endParaRPr lang="en-US" smtClean="0">
              <a:cs typeface="Arial" charset="0"/>
            </a:endParaRPr>
          </a:p>
          <a:p>
            <a:pPr marL="669925" indent="-669925" eaLnBrk="1" hangingPunct="1"/>
            <a:r>
              <a:rPr lang="en-US" smtClean="0">
                <a:cs typeface="Arial" charset="0"/>
              </a:rPr>
              <a:t>Top-level managers</a:t>
            </a:r>
          </a:p>
          <a:p>
            <a:pPr marL="669925" indent="-669925" eaLnBrk="1" hangingPunct="1"/>
            <a:r>
              <a:rPr lang="en-US" smtClean="0">
                <a:cs typeface="Arial" charset="0"/>
              </a:rPr>
              <a:t>Middle-level</a:t>
            </a:r>
          </a:p>
          <a:p>
            <a:pPr marL="669925" indent="-669925" eaLnBrk="1" hangingPunct="1"/>
            <a:r>
              <a:rPr lang="en-US" smtClean="0">
                <a:cs typeface="Arial" charset="0"/>
              </a:rPr>
              <a:t>First-line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Nurse Managers' Roles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610600" cy="4114800"/>
          </a:xfrm>
        </p:spPr>
        <p:txBody>
          <a:bodyPr rtlCol="1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 </a:t>
            </a:r>
            <a:r>
              <a:rPr lang="en-US" dirty="0"/>
              <a:t>N</a:t>
            </a:r>
            <a:r>
              <a:rPr lang="en-US" dirty="0" smtClean="0"/>
              <a:t>urse Managers, at all managerial levels, are accountable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for: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Nursing practice/ patient care.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Managing resources.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Development of personnel.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Compliance with standards of care.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Strategic planning.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Collaboration among departments.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165725"/>
          </a:xfrm>
        </p:spPr>
        <p:txBody>
          <a:bodyPr/>
          <a:lstStyle/>
          <a:p>
            <a:pPr marL="847725" indent="-847725" eaLnBrk="1" hangingPunct="1"/>
            <a:r>
              <a:rPr lang="en-IE" smtClean="0">
                <a:cs typeface="Arial" charset="0"/>
              </a:rPr>
              <a:t>Skills are "the abilities developed by managers through knowledge, information &amp; practice".</a:t>
            </a:r>
          </a:p>
          <a:p>
            <a:pPr marL="847725" indent="-847725" eaLnBrk="1" hangingPunct="1"/>
            <a:r>
              <a:rPr lang="en-IE" smtClean="0">
                <a:cs typeface="Arial" charset="0"/>
              </a:rPr>
              <a:t>Management Skills can be divided into 3 categories</a:t>
            </a:r>
          </a:p>
          <a:p>
            <a:pPr marL="1463675" lvl="2" indent="-549275" eaLnBrk="1" hangingPunct="1"/>
            <a:r>
              <a:rPr lang="en-IE" sz="2900" smtClean="0">
                <a:cs typeface="Arial" charset="0"/>
              </a:rPr>
              <a:t>Technical</a:t>
            </a:r>
          </a:p>
          <a:p>
            <a:pPr marL="1463675" lvl="2" indent="-549275" eaLnBrk="1" hangingPunct="1"/>
            <a:r>
              <a:rPr lang="en-IE" sz="2900" smtClean="0">
                <a:cs typeface="Arial" charset="0"/>
              </a:rPr>
              <a:t>Interpersonal</a:t>
            </a:r>
          </a:p>
          <a:p>
            <a:pPr marL="1463675" lvl="2" indent="-549275" eaLnBrk="1" hangingPunct="1"/>
            <a:r>
              <a:rPr lang="en-IE" sz="2900" smtClean="0">
                <a:cs typeface="Arial" charset="0"/>
              </a:rPr>
              <a:t>Conceptual</a:t>
            </a:r>
            <a:endParaRPr lang="en-US" sz="290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74700"/>
          </a:xfrm>
        </p:spPr>
        <p:txBody>
          <a:bodyPr/>
          <a:lstStyle/>
          <a:p>
            <a:pPr eaLnBrk="1" hangingPunct="1"/>
            <a:r>
              <a:rPr lang="ar-SA" b="1" i="1" smtClean="0"/>
              <a:t> </a:t>
            </a:r>
            <a:r>
              <a:rPr lang="en-IE" b="1" smtClean="0">
                <a:cs typeface="Times New Roman" pitchFamily="18" charset="0"/>
              </a:rPr>
              <a:t>1-Technical</a:t>
            </a:r>
            <a:r>
              <a:rPr lang="en-US" b="1" smtClean="0">
                <a:cs typeface="Times New Roman" pitchFamily="18" charset="0"/>
              </a:rPr>
              <a:t> Skills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19200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IE" smtClean="0"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IE" smtClean="0">
                <a:cs typeface="Arial" charset="0"/>
              </a:rPr>
              <a:t>Perform a </a:t>
            </a:r>
            <a:r>
              <a:rPr lang="en-IE" i="1" u="sng" smtClean="0">
                <a:cs typeface="Arial" charset="0"/>
              </a:rPr>
              <a:t>specialised task</a:t>
            </a:r>
            <a:r>
              <a:rPr lang="en-IE" smtClean="0">
                <a:cs typeface="Arial" charset="0"/>
              </a:rPr>
              <a:t> :e.g. Head nurses have technical skills in assigning, scheduling, etc.</a:t>
            </a:r>
          </a:p>
          <a:p>
            <a:pPr eaLnBrk="1" hangingPunct="1">
              <a:lnSpc>
                <a:spcPct val="90000"/>
              </a:lnSpc>
            </a:pPr>
            <a:endParaRPr lang="en-IE" smtClean="0"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IE" smtClean="0">
                <a:cs typeface="Arial" charset="0"/>
              </a:rPr>
              <a:t>Daily activities of most managers will involve the </a:t>
            </a:r>
            <a:r>
              <a:rPr lang="en-IE" i="1" u="sng" smtClean="0">
                <a:cs typeface="Arial" charset="0"/>
              </a:rPr>
              <a:t>use of some technical skills</a:t>
            </a:r>
            <a:r>
              <a:rPr lang="en-IE" smtClean="0">
                <a:cs typeface="Arial" charset="0"/>
              </a:rPr>
              <a:t>.  </a:t>
            </a:r>
            <a:endParaRPr lang="en-US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914400"/>
          </a:xfrm>
        </p:spPr>
        <p:txBody>
          <a:bodyPr/>
          <a:lstStyle/>
          <a:p>
            <a:pPr eaLnBrk="1" hangingPunct="1"/>
            <a:r>
              <a:rPr lang="en-IE" b="1" smtClean="0">
                <a:cs typeface="Times New Roman" pitchFamily="18" charset="0"/>
              </a:rPr>
              <a:t>2-Interpersonal</a:t>
            </a:r>
            <a:r>
              <a:rPr lang="en-US" b="1" smtClean="0">
                <a:cs typeface="Times New Roman" pitchFamily="18" charset="0"/>
              </a:rPr>
              <a:t> Skills</a:t>
            </a:r>
            <a:endParaRPr lang="en-US" b="1" i="1" smtClean="0">
              <a:cs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708525"/>
          </a:xfrm>
        </p:spPr>
        <p:txBody>
          <a:bodyPr/>
          <a:lstStyle/>
          <a:p>
            <a:pPr eaLnBrk="1" hangingPunct="1"/>
            <a:r>
              <a:rPr lang="en-IE" smtClean="0">
                <a:cs typeface="Arial" charset="0"/>
              </a:rPr>
              <a:t>Most top managers spend about half their time dealing with other people.</a:t>
            </a:r>
          </a:p>
          <a:p>
            <a:pPr eaLnBrk="1" hangingPunct="1"/>
            <a:endParaRPr lang="en-IE" smtClean="0">
              <a:cs typeface="Arial" charset="0"/>
            </a:endParaRPr>
          </a:p>
          <a:p>
            <a:pPr eaLnBrk="1" hangingPunct="1"/>
            <a:r>
              <a:rPr lang="en-IE" smtClean="0">
                <a:cs typeface="Arial" charset="0"/>
              </a:rPr>
              <a:t>they must develop their abilities to </a:t>
            </a:r>
            <a:r>
              <a:rPr lang="en-IE" u="sng" smtClean="0">
                <a:cs typeface="Arial" charset="0"/>
              </a:rPr>
              <a:t>motivate &amp; communicate</a:t>
            </a:r>
            <a:r>
              <a:rPr lang="en-IE" smtClean="0">
                <a:cs typeface="Arial" charset="0"/>
              </a:rPr>
              <a:t> with those around them</a:t>
            </a:r>
          </a:p>
          <a:p>
            <a:pPr eaLnBrk="1" hangingPunct="1"/>
            <a:endParaRPr lang="en-IE" u="sng" smtClean="0">
              <a:cs typeface="Arial" charset="0"/>
            </a:endParaRPr>
          </a:p>
          <a:p>
            <a:pPr eaLnBrk="1" hangingPunct="1"/>
            <a:r>
              <a:rPr lang="en-IE" u="sng" smtClean="0">
                <a:cs typeface="Arial" charset="0"/>
              </a:rPr>
              <a:t>All managers</a:t>
            </a:r>
            <a:r>
              <a:rPr lang="en-IE" smtClean="0">
                <a:cs typeface="Arial" charset="0"/>
              </a:rPr>
              <a:t> require sound interpersonal skills</a:t>
            </a:r>
            <a:endParaRPr lang="en-US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b="1" smtClean="0">
                <a:cs typeface="Times New Roman" pitchFamily="18" charset="0"/>
              </a:rPr>
              <a:t>3-Conceptual</a:t>
            </a:r>
            <a:r>
              <a:rPr lang="en-US" b="1" smtClean="0">
                <a:cs typeface="Times New Roman" pitchFamily="18" charset="0"/>
              </a:rPr>
              <a:t> Skills</a:t>
            </a:r>
            <a:endParaRPr lang="en-US" b="1" i="1" smtClean="0">
              <a:cs typeface="Times New Roman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/>
            <a:r>
              <a:rPr lang="en-IE" smtClean="0">
                <a:cs typeface="Arial" charset="0"/>
              </a:rPr>
              <a:t>Ability to see the </a:t>
            </a:r>
            <a:r>
              <a:rPr lang="en-IE" u="sng" smtClean="0">
                <a:cs typeface="Arial" charset="0"/>
              </a:rPr>
              <a:t>organization as a whole</a:t>
            </a:r>
            <a:r>
              <a:rPr lang="en-IE" smtClean="0">
                <a:cs typeface="Arial" charset="0"/>
              </a:rPr>
              <a:t>.</a:t>
            </a:r>
          </a:p>
          <a:p>
            <a:pPr eaLnBrk="1" hangingPunct="1">
              <a:buFontTx/>
              <a:buNone/>
            </a:pPr>
            <a:endParaRPr lang="en-IE" smtClean="0">
              <a:cs typeface="Arial" charset="0"/>
            </a:endParaRPr>
          </a:p>
          <a:p>
            <a:pPr eaLnBrk="1" hangingPunct="1"/>
            <a:r>
              <a:rPr lang="en-IE" smtClean="0">
                <a:cs typeface="Arial" charset="0"/>
              </a:rPr>
              <a:t>This is a necessary skill for </a:t>
            </a:r>
            <a:r>
              <a:rPr lang="en-IE" u="sng" smtClean="0">
                <a:cs typeface="Arial" charset="0"/>
              </a:rPr>
              <a:t>strategic decision making</a:t>
            </a:r>
            <a:endParaRPr lang="en-US" u="sng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US" sz="4800" dirty="0" smtClean="0"/>
              <a:t>Any Questions ? ? ?</a:t>
            </a:r>
          </a:p>
          <a:p>
            <a:pPr algn="ctr">
              <a:buFont typeface="Arial" charset="0"/>
              <a:buNone/>
            </a:pP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84300"/>
          </a:xfrm>
        </p:spPr>
        <p:txBody>
          <a:bodyPr/>
          <a:lstStyle/>
          <a:p>
            <a:pPr eaLnBrk="1" hangingPunct="1"/>
            <a:r>
              <a:rPr lang="en-US" smtClean="0"/>
              <a:t>Level of authority 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12192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It is a top-level activity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It is a middle level activity.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/>
              <a:t>Nature of status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It is a group of managerial personnel who use their specialized knowledge to fulfill the objectives of an enterprise 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It consists of owners who invest capital in and receive profits from an enterprise 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953000" y="2438400"/>
            <a:ext cx="1435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/>
            <a:r>
              <a:rPr lang="en-US">
                <a:latin typeface="Times New Roman" pitchFamily="18" charset="0"/>
              </a:rPr>
              <a:t>Management 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267200" y="1524000"/>
            <a:ext cx="1625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/>
            <a:r>
              <a:rPr lang="en-US">
                <a:latin typeface="Times New Roman" pitchFamily="18" charset="0"/>
              </a:rPr>
              <a:t>Administration 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477000" y="5791200"/>
            <a:ext cx="1625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/>
            <a:r>
              <a:rPr lang="en-US">
                <a:latin typeface="Times New Roman" pitchFamily="18" charset="0"/>
              </a:rPr>
              <a:t>Administration 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324600" y="4495800"/>
            <a:ext cx="1435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/>
            <a:r>
              <a:rPr lang="en-US">
                <a:latin typeface="Times New Roman" pitchFamily="18" charset="0"/>
              </a:rPr>
              <a:t>Management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62000" y="304800"/>
            <a:ext cx="7848600" cy="1373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US" sz="2800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 Difference between Administration and Management in Nursing</a:t>
            </a:r>
          </a:p>
          <a:p>
            <a:pPr algn="ctr" rtl="1"/>
            <a:endParaRPr lang="en-US" sz="2800" b="1">
              <a:latin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0" y="1241425"/>
            <a:ext cx="1322388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0" y="1241425"/>
            <a:ext cx="45259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0" y="1241425"/>
            <a:ext cx="317976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21537" name="Group 33"/>
          <p:cNvGraphicFramePr>
            <a:graphicFrameLocks noGrp="1"/>
          </p:cNvGraphicFramePr>
          <p:nvPr/>
        </p:nvGraphicFramePr>
        <p:xfrm>
          <a:off x="115888" y="1295400"/>
          <a:ext cx="9028112" cy="5257803"/>
        </p:xfrm>
        <a:graphic>
          <a:graphicData uri="http://schemas.openxmlformats.org/drawingml/2006/table">
            <a:tbl>
              <a:tblPr rtl="1"/>
              <a:tblGrid>
                <a:gridCol w="3179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25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2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7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Management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Administration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Basis of difference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puts into action the policies and plans laid down by the administration.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is concerned about the determination of objectives and major policies of an organization.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Nature of work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is an executive function.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is a determinative function.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Type of function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takes decisions within the framework set by the administration.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takes major decisions of an enterprise as a whole.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Scope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is a middle level activity.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is a top-level activity.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Level of authority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7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is a group of managerial personnel who use their specialized knowledge to fulfill the objectives of an enterprise.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consists of owners who invest capital in and receive profits from an enterprise.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Nature of status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is used in business enterprises.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is popular with government, military, educational, and religious organizations.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Nature of usage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Its decisions are influenced by the values, opinions, and beliefs of the managers.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Its decisions are influenced by public opinion, government policies, social, and religious factors.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Decision making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Motivating and controlling functions are involved in it.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Planning and organizing functions are involved in it.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Main functions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requires technical activities.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 needs administrative rather than technical abilities.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Abilities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522288"/>
          </a:xfrm>
        </p:spPr>
        <p:txBody>
          <a:bodyPr/>
          <a:lstStyle/>
          <a:p>
            <a:pPr eaLnBrk="1" hangingPunct="1"/>
            <a:r>
              <a:rPr lang="en-US" sz="2800" i="1" smtClean="0"/>
              <a:t>Difference between Administrator &amp; Manager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295400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/>
              <a:t>Definition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is the person who is responsible for forming the strategic vision of the organization (top-level of hierarchy). 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is the person who is responsible for translating the administration's vision into operating plans and acting in the middle and first-line levels of hierarchy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smtClean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429000" y="2819400"/>
            <a:ext cx="1524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 eaLnBrk="0" hangingPunct="0"/>
            <a:r>
              <a:rPr lang="en-US">
                <a:latin typeface="Times New Roman" pitchFamily="18" charset="0"/>
              </a:rPr>
              <a:t>Administrator 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657600" y="4953000"/>
            <a:ext cx="1054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 eaLnBrk="0" hangingPunct="0"/>
            <a:r>
              <a:rPr lang="en-US">
                <a:latin typeface="Times New Roman" pitchFamily="18" charset="0"/>
              </a:rPr>
              <a:t>Manager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0"/>
            <a:ext cx="8229600" cy="685800"/>
          </a:xfrm>
        </p:spPr>
        <p:txBody>
          <a:bodyPr/>
          <a:lstStyle/>
          <a:p>
            <a:pPr eaLnBrk="1" hangingPunct="1"/>
            <a:r>
              <a:rPr lang="en-US" sz="4000" smtClean="0"/>
              <a:t>Activities 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685800"/>
            <a:ext cx="86106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Concerned </a:t>
            </a:r>
            <a:r>
              <a:rPr lang="en-US" sz="2800" dirty="0" smtClean="0"/>
              <a:t>with forming a strategy of the organization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Concerned with forming the operation of the unit(s).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Events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               Inside </a:t>
            </a:r>
            <a:r>
              <a:rPr lang="en-US" sz="2800" dirty="0" smtClean="0"/>
              <a:t>the unit(s)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Inside and outside the organization and how it affect work.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Plan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                       long </a:t>
            </a:r>
            <a:r>
              <a:rPr lang="en-US" sz="2800" dirty="0" smtClean="0"/>
              <a:t>term plans </a:t>
            </a:r>
          </a:p>
          <a:p>
            <a:pPr eaLnBrk="1" hangingPunct="1">
              <a:lnSpc>
                <a:spcPct val="90000"/>
              </a:lnSpc>
            </a:pPr>
            <a:endParaRPr lang="en-US" sz="9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                 short </a:t>
            </a:r>
            <a:r>
              <a:rPr lang="en-US" sz="2800" dirty="0" smtClean="0"/>
              <a:t>term plans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 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634206" y="869784"/>
            <a:ext cx="1524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 eaLnBrk="0" hangingPunct="0"/>
            <a:r>
              <a:rPr lang="en-US" dirty="0">
                <a:solidFill>
                  <a:schemeClr val="hlink"/>
                </a:solidFill>
                <a:latin typeface="Times New Roman" pitchFamily="18" charset="0"/>
              </a:rPr>
              <a:t>Administrator 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765178" y="1886391"/>
            <a:ext cx="118147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rtl="1" eaLnBrk="0" hangingPunct="0"/>
            <a:r>
              <a:rPr lang="en-US" dirty="0">
                <a:solidFill>
                  <a:schemeClr val="hlink"/>
                </a:solidFill>
                <a:latin typeface="Times New Roman" pitchFamily="18" charset="0"/>
              </a:rPr>
              <a:t>Manager</a:t>
            </a:r>
            <a:r>
              <a:rPr lang="en-US" dirty="0" smtClean="0">
                <a:latin typeface="Times New Roman" pitchFamily="18" charset="0"/>
              </a:rPr>
              <a:t>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533400" y="3501008"/>
            <a:ext cx="10541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 eaLnBrk="0" hangingPunct="0"/>
            <a:r>
              <a:rPr lang="en-US" dirty="0">
                <a:solidFill>
                  <a:schemeClr val="hlink"/>
                </a:solidFill>
                <a:latin typeface="Times New Roman" pitchFamily="18" charset="0"/>
              </a:rPr>
              <a:t>Manager 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533400" y="4186807"/>
            <a:ext cx="1524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 eaLnBrk="0" hangingPunct="0"/>
            <a:r>
              <a:rPr lang="en-US" dirty="0">
                <a:solidFill>
                  <a:schemeClr val="hlink"/>
                </a:solidFill>
                <a:latin typeface="Times New Roman" pitchFamily="18" charset="0"/>
              </a:rPr>
              <a:t>Administrator 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918518" y="6316215"/>
            <a:ext cx="1054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 eaLnBrk="0" hangingPunct="0"/>
            <a:r>
              <a:rPr lang="en-US" dirty="0">
                <a:solidFill>
                  <a:schemeClr val="hlink"/>
                </a:solidFill>
                <a:latin typeface="Times New Roman" pitchFamily="18" charset="0"/>
              </a:rPr>
              <a:t>Manager 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619060" y="5735132"/>
            <a:ext cx="164868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rtl="1" eaLnBrk="0" hangingPunct="0"/>
            <a:r>
              <a:rPr lang="en-US" dirty="0" smtClean="0">
                <a:solidFill>
                  <a:schemeClr val="hlink"/>
                </a:solidFill>
                <a:latin typeface="Times New Roman" pitchFamily="18" charset="0"/>
              </a:rPr>
              <a:t>Administrator   </a:t>
            </a:r>
            <a:endParaRPr lang="en-US" dirty="0">
              <a:solidFill>
                <a:schemeClr val="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534400" cy="1384300"/>
          </a:xfrm>
        </p:spPr>
        <p:txBody>
          <a:bodyPr/>
          <a:lstStyle/>
          <a:p>
            <a:pPr eaLnBrk="1" hangingPunct="1"/>
            <a:r>
              <a:rPr lang="en-US" sz="2800" b="1" i="1" smtClean="0"/>
              <a:t>Difference between Administrator &amp; Manager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803400"/>
            <a:ext cx="13366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1803400"/>
            <a:ext cx="324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803400"/>
            <a:ext cx="444182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1803400"/>
            <a:ext cx="13366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1803400"/>
            <a:ext cx="324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1803400"/>
            <a:ext cx="444182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1803400"/>
            <a:ext cx="13366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1803400"/>
            <a:ext cx="324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1803400"/>
            <a:ext cx="444182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1803400"/>
            <a:ext cx="13366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1803400"/>
            <a:ext cx="324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1803400"/>
            <a:ext cx="444182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0" y="1803400"/>
            <a:ext cx="13366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0" y="1803400"/>
            <a:ext cx="324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0" y="1803400"/>
            <a:ext cx="444182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0" y="1803400"/>
            <a:ext cx="13366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0" y="1803400"/>
            <a:ext cx="324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0" y="1803400"/>
            <a:ext cx="444182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0" y="1803400"/>
            <a:ext cx="13366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0" y="1803400"/>
            <a:ext cx="324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0" y="1803400"/>
            <a:ext cx="444182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24600" name="Group 24"/>
          <p:cNvGraphicFramePr>
            <a:graphicFrameLocks noGrp="1"/>
          </p:cNvGraphicFramePr>
          <p:nvPr/>
        </p:nvGraphicFramePr>
        <p:xfrm>
          <a:off x="762000" y="1524000"/>
          <a:ext cx="7848600" cy="5175394"/>
        </p:xfrm>
        <a:graphic>
          <a:graphicData uri="http://schemas.openxmlformats.org/drawingml/2006/table">
            <a:tbl>
              <a:tblPr rtl="1"/>
              <a:tblGrid>
                <a:gridCol w="386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25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Manager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Administrator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Basis of difference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81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Manager is the person who is responsible for translating the administration's vision into operating plans and acting in the middle and first-line levels of hierarchy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Administrator is the person who is responsible for forming the strategic vision of the organization (top-level of hierarchy).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Definition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6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 direct, supervise personnel working in the formulated organizational structure. </a:t>
                      </a: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 formulate organizational structure. </a:t>
                      </a: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Activities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Inside the unit (s)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Inside and outside the organization and how it affect work.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Events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short term plans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long term plans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E5867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Plan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41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To direct, supervise personnel working in the formulated organizational structure.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To formulate organizational structure.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Authority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goals and objectives governing the unit/department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mission, philosophy, goals, and policies governing the organization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Define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leadership_1_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501650"/>
            <a:ext cx="5334000" cy="1708150"/>
          </a:xfrm>
          <a:noFill/>
        </p:spPr>
      </p:pic>
      <p:sp>
        <p:nvSpPr>
          <p:cNvPr id="22531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457200" y="2438400"/>
            <a:ext cx="8229600" cy="4114800"/>
          </a:xfrm>
        </p:spPr>
        <p:txBody>
          <a:bodyPr/>
          <a:lstStyle/>
          <a:p>
            <a:pPr eaLnBrk="1" hangingPunct="1"/>
            <a:r>
              <a:rPr lang="en-US" sz="2800" b="1" smtClean="0"/>
              <a:t>Leadership </a:t>
            </a:r>
            <a:r>
              <a:rPr lang="en-US" sz="2800" smtClean="0"/>
              <a:t>is a process of getting things done through people. Leadership is not a science. Leadership means responsibility. The leader is look to get the job done. 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Leadership is guiding a person or group toward the best results. It is having sound understanding to determine and ability to articulate visions and goals.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4800"/>
            <a:ext cx="8229600" cy="1384300"/>
          </a:xfrm>
        </p:spPr>
        <p:txBody>
          <a:bodyPr/>
          <a:lstStyle/>
          <a:p>
            <a:pPr eaLnBrk="1" hangingPunct="1"/>
            <a:r>
              <a:rPr lang="en-US" sz="2400" b="1" i="1" smtClean="0"/>
              <a:t>What is the Difference between Leadership and Management?</a:t>
            </a:r>
            <a:br>
              <a:rPr lang="en-US" sz="2400" b="1" i="1" smtClean="0"/>
            </a:br>
            <a:endParaRPr lang="en-US" sz="2400" b="1" i="1" smtClean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981200"/>
            <a:ext cx="7905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1981200"/>
            <a:ext cx="451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1981200"/>
            <a:ext cx="3721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1981200"/>
            <a:ext cx="7905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1981200"/>
            <a:ext cx="451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1981200"/>
            <a:ext cx="3721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1981200"/>
            <a:ext cx="7905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1981200"/>
            <a:ext cx="451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1981200"/>
            <a:ext cx="3721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1981200"/>
            <a:ext cx="7905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0" y="1981200"/>
            <a:ext cx="451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1981200"/>
            <a:ext cx="3721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0" y="1981200"/>
            <a:ext cx="7905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1981200"/>
            <a:ext cx="451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0" y="1981200"/>
            <a:ext cx="3721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1981200"/>
            <a:ext cx="7905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0" y="1981200"/>
            <a:ext cx="451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0" y="1981200"/>
            <a:ext cx="3721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0" y="1981200"/>
            <a:ext cx="7905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0" y="1981200"/>
            <a:ext cx="451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0" y="1981200"/>
            <a:ext cx="3721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0" y="1981200"/>
            <a:ext cx="7905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0" y="1981200"/>
            <a:ext cx="451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0" y="1981200"/>
            <a:ext cx="3721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0" y="1981200"/>
            <a:ext cx="790575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0" y="1981200"/>
            <a:ext cx="45196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0" y="1981200"/>
            <a:ext cx="3721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26654" name="Group 30"/>
          <p:cNvGraphicFramePr>
            <a:graphicFrameLocks noGrp="1"/>
          </p:cNvGraphicFramePr>
          <p:nvPr/>
        </p:nvGraphicFramePr>
        <p:xfrm>
          <a:off x="112713" y="1447800"/>
          <a:ext cx="8497887" cy="5338869"/>
        </p:xfrm>
        <a:graphic>
          <a:graphicData uri="http://schemas.openxmlformats.org/drawingml/2006/table">
            <a:tbl>
              <a:tblPr rtl="1"/>
              <a:tblGrid>
                <a:gridCol w="3502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1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4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5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Based on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authority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Based on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influence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3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An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informal designation</a:t>
                      </a: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Formally designated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position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9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assigned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position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achieved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position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49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Dependent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and improved by use of effective leadership skills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Independent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of management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17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Nurse's role in the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assigned managerial positions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Part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of every nurse's role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81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Focusing on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people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, inspiring and motivating followers, based on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personal power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Focusing on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service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, based on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position power</a:t>
                      </a: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9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Acting as a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boss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Acting as a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facilitator, and coach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5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Aimed to maintain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stability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Aimed to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change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for improvement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6692" name="Rectangle 68"/>
          <p:cNvSpPr>
            <a:spLocks noChangeArrowheads="1"/>
          </p:cNvSpPr>
          <p:nvPr/>
        </p:nvSpPr>
        <p:spPr bwMode="auto">
          <a:xfrm>
            <a:off x="7086600" y="1752600"/>
            <a:ext cx="1377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Management</a:t>
            </a:r>
          </a:p>
        </p:txBody>
      </p:sp>
      <p:sp>
        <p:nvSpPr>
          <p:cNvPr id="26693" name="Rectangle 69"/>
          <p:cNvSpPr>
            <a:spLocks noChangeArrowheads="1"/>
          </p:cNvSpPr>
          <p:nvPr/>
        </p:nvSpPr>
        <p:spPr bwMode="auto">
          <a:xfrm>
            <a:off x="3048000" y="1600200"/>
            <a:ext cx="1200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Leadership</a:t>
            </a:r>
          </a:p>
        </p:txBody>
      </p:sp>
      <p:sp>
        <p:nvSpPr>
          <p:cNvPr id="26694" name="Rectangle 70"/>
          <p:cNvSpPr>
            <a:spLocks noChangeArrowheads="1"/>
          </p:cNvSpPr>
          <p:nvPr/>
        </p:nvSpPr>
        <p:spPr bwMode="auto">
          <a:xfrm>
            <a:off x="7543800" y="2743200"/>
            <a:ext cx="1200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Leadership</a:t>
            </a:r>
          </a:p>
        </p:txBody>
      </p:sp>
      <p:sp>
        <p:nvSpPr>
          <p:cNvPr id="26695" name="Rectangle 71"/>
          <p:cNvSpPr>
            <a:spLocks noChangeArrowheads="1"/>
          </p:cNvSpPr>
          <p:nvPr/>
        </p:nvSpPr>
        <p:spPr bwMode="auto">
          <a:xfrm>
            <a:off x="3733800" y="2590800"/>
            <a:ext cx="1377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Management</a:t>
            </a:r>
          </a:p>
        </p:txBody>
      </p:sp>
      <p:sp>
        <p:nvSpPr>
          <p:cNvPr id="26696" name="Rectangle 72"/>
          <p:cNvSpPr>
            <a:spLocks noChangeArrowheads="1"/>
          </p:cNvSpPr>
          <p:nvPr/>
        </p:nvSpPr>
        <p:spPr bwMode="auto">
          <a:xfrm>
            <a:off x="3048000" y="3276600"/>
            <a:ext cx="1200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Leadership</a:t>
            </a:r>
          </a:p>
        </p:txBody>
      </p:sp>
      <p:sp>
        <p:nvSpPr>
          <p:cNvPr id="26697" name="Rectangle 73"/>
          <p:cNvSpPr>
            <a:spLocks noChangeArrowheads="1"/>
          </p:cNvSpPr>
          <p:nvPr/>
        </p:nvSpPr>
        <p:spPr bwMode="auto">
          <a:xfrm>
            <a:off x="7391400" y="3276600"/>
            <a:ext cx="1377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Management</a:t>
            </a:r>
          </a:p>
        </p:txBody>
      </p:sp>
      <p:sp>
        <p:nvSpPr>
          <p:cNvPr id="26698" name="Rectangle 74"/>
          <p:cNvSpPr>
            <a:spLocks noChangeArrowheads="1"/>
          </p:cNvSpPr>
          <p:nvPr/>
        </p:nvSpPr>
        <p:spPr bwMode="auto">
          <a:xfrm>
            <a:off x="3733800" y="3733800"/>
            <a:ext cx="1200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Leadership</a:t>
            </a:r>
          </a:p>
        </p:txBody>
      </p:sp>
      <p:sp>
        <p:nvSpPr>
          <p:cNvPr id="26699" name="Rectangle 75"/>
          <p:cNvSpPr>
            <a:spLocks noChangeArrowheads="1"/>
          </p:cNvSpPr>
          <p:nvPr/>
        </p:nvSpPr>
        <p:spPr bwMode="auto">
          <a:xfrm>
            <a:off x="7766050" y="3962400"/>
            <a:ext cx="1377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Management</a:t>
            </a:r>
          </a:p>
        </p:txBody>
      </p:sp>
      <p:sp>
        <p:nvSpPr>
          <p:cNvPr id="26700" name="Rectangle 76"/>
          <p:cNvSpPr>
            <a:spLocks noChangeArrowheads="1"/>
          </p:cNvSpPr>
          <p:nvPr/>
        </p:nvSpPr>
        <p:spPr bwMode="auto">
          <a:xfrm>
            <a:off x="7391400" y="4572000"/>
            <a:ext cx="1377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Management</a:t>
            </a:r>
          </a:p>
        </p:txBody>
      </p:sp>
      <p:sp>
        <p:nvSpPr>
          <p:cNvPr id="26701" name="Rectangle 77"/>
          <p:cNvSpPr>
            <a:spLocks noChangeArrowheads="1"/>
          </p:cNvSpPr>
          <p:nvPr/>
        </p:nvSpPr>
        <p:spPr bwMode="auto">
          <a:xfrm>
            <a:off x="3429000" y="4343400"/>
            <a:ext cx="1200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Leadership</a:t>
            </a:r>
          </a:p>
        </p:txBody>
      </p:sp>
      <p:sp>
        <p:nvSpPr>
          <p:cNvPr id="26702" name="Rectangle 78"/>
          <p:cNvSpPr>
            <a:spLocks noChangeArrowheads="1"/>
          </p:cNvSpPr>
          <p:nvPr/>
        </p:nvSpPr>
        <p:spPr bwMode="auto">
          <a:xfrm>
            <a:off x="6781800" y="5715000"/>
            <a:ext cx="1200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Leadership</a:t>
            </a:r>
          </a:p>
        </p:txBody>
      </p:sp>
      <p:sp>
        <p:nvSpPr>
          <p:cNvPr id="26703" name="Rectangle 79"/>
          <p:cNvSpPr>
            <a:spLocks noChangeArrowheads="1"/>
          </p:cNvSpPr>
          <p:nvPr/>
        </p:nvSpPr>
        <p:spPr bwMode="auto">
          <a:xfrm>
            <a:off x="3657600" y="5562600"/>
            <a:ext cx="1377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1362</Words>
  <Application>Microsoft Office PowerPoint</Application>
  <PresentationFormat>On-screen Show (4:3)</PresentationFormat>
  <Paragraphs>276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Office Theme</vt:lpstr>
      <vt:lpstr>Management Functions</vt:lpstr>
      <vt:lpstr>Type of function </vt:lpstr>
      <vt:lpstr>Level of authority </vt:lpstr>
      <vt:lpstr>PowerPoint Presentation</vt:lpstr>
      <vt:lpstr>Difference between Administrator &amp; Manager</vt:lpstr>
      <vt:lpstr>Activities </vt:lpstr>
      <vt:lpstr>Difference between Administrator &amp; Manager</vt:lpstr>
      <vt:lpstr>PowerPoint Presentation</vt:lpstr>
      <vt:lpstr>What is the Difference between Leadership and Management? </vt:lpstr>
      <vt:lpstr>The organizational structure of nursing service department</vt:lpstr>
      <vt:lpstr>Nursing department structure</vt:lpstr>
      <vt:lpstr>Organizational chart</vt:lpstr>
      <vt:lpstr>Organizational chart</vt:lpstr>
      <vt:lpstr>Types of organizational charts</vt:lpstr>
      <vt:lpstr>PowerPoint Presentation</vt:lpstr>
      <vt:lpstr>Functions of Management</vt:lpstr>
      <vt:lpstr>The duration of planning</vt:lpstr>
      <vt:lpstr>2. Organizing Function</vt:lpstr>
      <vt:lpstr> 3. Staffing Function</vt:lpstr>
      <vt:lpstr>4. Directing Function </vt:lpstr>
      <vt:lpstr>5. Controlling Function</vt:lpstr>
      <vt:lpstr>Levels of management:</vt:lpstr>
      <vt:lpstr>Nurse Managers' Roles </vt:lpstr>
      <vt:lpstr>PowerPoint Presentation</vt:lpstr>
      <vt:lpstr> 1-Technical Skills</vt:lpstr>
      <vt:lpstr>2-Interpersonal Skills</vt:lpstr>
      <vt:lpstr>3-Conceptual Skills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Authorized Customer</dc:creator>
  <cp:lastModifiedBy>Alshehri</cp:lastModifiedBy>
  <cp:revision>17</cp:revision>
  <dcterms:created xsi:type="dcterms:W3CDTF">2010-02-28T04:03:44Z</dcterms:created>
  <dcterms:modified xsi:type="dcterms:W3CDTF">2017-03-01T05:25:35Z</dcterms:modified>
</cp:coreProperties>
</file>