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10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5" r:id="rId3"/>
    <p:sldId id="257" r:id="rId4"/>
    <p:sldId id="282" r:id="rId5"/>
    <p:sldId id="295" r:id="rId6"/>
    <p:sldId id="259" r:id="rId7"/>
    <p:sldId id="299" r:id="rId8"/>
    <p:sldId id="260" r:id="rId9"/>
    <p:sldId id="266" r:id="rId10"/>
    <p:sldId id="303" r:id="rId11"/>
    <p:sldId id="313" r:id="rId12"/>
    <p:sldId id="314" r:id="rId13"/>
    <p:sldId id="319" r:id="rId14"/>
    <p:sldId id="316" r:id="rId15"/>
    <p:sldId id="317" r:id="rId16"/>
    <p:sldId id="304" r:id="rId17"/>
    <p:sldId id="305" r:id="rId18"/>
    <p:sldId id="306" r:id="rId19"/>
    <p:sldId id="307" r:id="rId20"/>
    <p:sldId id="315" r:id="rId21"/>
  </p:sldIdLst>
  <p:sldSz cx="9144000" cy="6858000" type="screen4x3"/>
  <p:notesSz cx="6858000" cy="92964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clrMru>
    <a:srgbClr val="0033CC"/>
    <a:srgbClr val="D60093"/>
    <a:srgbClr val="9900CC"/>
    <a:srgbClr val="00FF00"/>
    <a:srgbClr val="FF0066"/>
    <a:srgbClr val="33CC33"/>
    <a:srgbClr val="FF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نمط متوسط 4 - تميي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نمط متوسط 4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799B23B-EC83-4686-B30A-512413B5E67A}" styleName="نمط فاتح 3 - تميي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نمط متوسط 3 - تميي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47554" autoAdjust="0"/>
    <p:restoredTop sz="94667" autoAdjust="0"/>
  </p:normalViewPr>
  <p:slideViewPr>
    <p:cSldViewPr>
      <p:cViewPr varScale="1">
        <p:scale>
          <a:sx n="70" d="100"/>
          <a:sy n="70" d="100"/>
        </p:scale>
        <p:origin x="-3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1DF22-0EA0-0D43-AE5C-31D8013CBC92}" type="datetime1">
              <a:rPr lang="en-US" smtClean="0"/>
              <a:t>10/12/16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292B3-B256-7348-9757-FB923F764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568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64695AAC-B28C-FD46-BABE-7239AE3630EF}" type="datetime1">
              <a:rPr lang="en-US" smtClean="0"/>
              <a:t>10/12/16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x-none" noProof="0" smtClean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0A06EB3A-8FE0-D446-B784-5F1FA10253E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355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06EB3A-8FE0-D446-B784-5F1FA10253E4}" type="slidenum">
              <a:rPr lang="ar-sa" smtClean="0"/>
              <a:pPr>
                <a:defRPr/>
              </a:pPr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1478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C1D91-C4AB-7547-A4D0-BD4E2A707757}" type="datetime1">
              <a:rPr lang="en-US" smtClean="0"/>
              <a:t>10/12/16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Arwa AL-Khyyat. KSU. Biochemistry</a:t>
            </a:r>
            <a:endParaRPr lang="ar-sa">
              <a:cs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130CE-F5A1-0843-B037-89A51B3C923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5395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4E59D-508E-664C-B63E-B66B0E9EF017}" type="datetime1">
              <a:rPr lang="en-US" smtClean="0"/>
              <a:t>10/12/16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Arwa AL-Khyyat. KSU. Biochemistry</a:t>
            </a:r>
            <a:endParaRPr lang="ar-sa">
              <a:cs typeface="Times New Roman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AAF48-4CDC-C846-B125-2D980C608A1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974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B971B-43FC-324D-8EF8-68F6482C9D51}" type="datetime1">
              <a:rPr lang="en-US" smtClean="0"/>
              <a:t>10/12/16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Arwa AL-Khyyat. KSU. Biochemistry</a:t>
            </a:r>
            <a:endParaRPr lang="ar-sa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949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0FF48-1C61-0844-8BE9-4733A697367D}" type="datetime1">
              <a:rPr lang="en-US" smtClean="0"/>
              <a:t>10/12/16</a:t>
            </a:fld>
            <a:endParaRPr lang="ar-s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Arwa AL-Khyyat. KSU. Biochemistry</a:t>
            </a:r>
            <a:endParaRPr lang="ar-sa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91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E6600-B0FF-C74E-99BA-191E445120A6}" type="datetime1">
              <a:rPr lang="en-US" smtClean="0"/>
              <a:t>10/12/16</a:t>
            </a:fld>
            <a:endParaRPr lang="ar-sa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Arwa AL-Khyyat. KSU. Biochemistry</a:t>
            </a:r>
            <a:endParaRPr lang="ar-sa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544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8E397-10A3-BD4D-91F9-F67271881AD1}" type="datetime1">
              <a:rPr lang="en-US" smtClean="0"/>
              <a:t>10/12/16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Arwa AL-Khyyat. KSU. Biochemistry</a:t>
            </a:r>
            <a:endParaRPr lang="ar-sa">
              <a:cs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CAC52-53C9-AA45-A41F-7E41715DD41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1438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5D3E1-F2C3-BD45-AEBA-5E60330DA150}" type="datetime1">
              <a:rPr lang="en-US" smtClean="0"/>
              <a:t>10/12/16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Arwa AL-Khyyat. KSU. Biochemistry</a:t>
            </a:r>
            <a:endParaRPr lang="ar-sa">
              <a:cs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9AAA7-0601-2840-BFCE-DD5CECB240F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379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683FA-3D7E-5B4A-9E32-5E5EE482DB1B}" type="datetime1">
              <a:rPr lang="en-US" smtClean="0"/>
              <a:t>10/12/16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Arwa AL-Khyyat. KSU. Biochemistry</a:t>
            </a:r>
            <a:endParaRPr lang="ar-sa">
              <a:cs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A621F-937B-204C-BD9C-FB728545914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854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BBC02-2E6B-A34A-91EE-16C19EA00E4A}" type="datetime1">
              <a:rPr lang="en-US" smtClean="0"/>
              <a:t>10/12/16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Arwa AL-Khyyat. KSU. Biochemistry</a:t>
            </a:r>
            <a:endParaRPr lang="ar-sa"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058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rtlCol="0" anchor="b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7AA77-E81C-7B4E-ACE9-498972A12AC0}" type="datetime1">
              <a:rPr lang="en-US" smtClean="0"/>
              <a:t>10/12/16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Arwa AL-Khyyat. KSU. Biochemistry</a:t>
            </a:r>
            <a:endParaRPr lang="ar-sa">
              <a:cs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6DD54-7602-5748-BE79-E4656BAF3B9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0158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0E263-7BA6-5847-89E8-197990AB1965}" type="datetime1">
              <a:rPr lang="en-US" smtClean="0"/>
              <a:t>10/12/16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Arwa AL-Khyyat. KSU. Biochemistry</a:t>
            </a:r>
            <a:endParaRPr lang="ar-sa">
              <a:cs typeface="Times New Roman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3E9A4-B110-594B-8C99-DA99EF8C6C5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6663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11263" y="2905125"/>
            <a:ext cx="338455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750" y="2905125"/>
            <a:ext cx="3382963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0D3AF-0AAB-884B-A80E-33C9A714CA7B}" type="datetime1">
              <a:rPr lang="en-US" smtClean="0"/>
              <a:t>10/12/16</a:t>
            </a:fld>
            <a:endParaRPr lang="ar-sa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Arwa AL-Khyyat. KSU. Biochemistry</a:t>
            </a:r>
            <a:endParaRPr lang="ar-sa">
              <a:cs typeface="Times New Roman" charset="0"/>
            </a:endParaRPr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A74A4-CB3F-0540-9101-604E0DA25AB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233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12998-3FE9-C242-8231-0249FF871A8A}" type="datetime1">
              <a:rPr lang="en-US" smtClean="0"/>
              <a:t>10/12/16</a:t>
            </a:fld>
            <a:endParaRPr lang="ar-s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Arwa AL-Khyyat. KSU. Biochemistry</a:t>
            </a:r>
            <a:endParaRPr lang="ar-sa">
              <a:cs typeface="Times New Roman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5AA82-ECC5-4843-BD60-C2497F816A1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746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6BD41-7477-2940-8E11-607E7FB855CD}" type="datetime1">
              <a:rPr lang="en-US" smtClean="0"/>
              <a:t>10/12/16</a:t>
            </a:fld>
            <a:endParaRPr lang="ar-s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Arwa AL-Khyyat. KSU. Biochemistry</a:t>
            </a:r>
            <a:endParaRPr lang="ar-sa">
              <a:cs typeface="Times New Roman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69B35-0F33-BD4E-8D6B-54BCC5338EF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894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274320" rIns="274320" bIns="2743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25948-5415-AD47-BBF7-B95C8184F5D6}" type="datetime1">
              <a:rPr lang="en-US" smtClean="0"/>
              <a:t>10/12/16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Arwa AL-Khyyat. KSU. Biochemistry</a:t>
            </a:r>
            <a:endParaRPr lang="ar-sa">
              <a:cs typeface="Times New Roman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F15D5-2FC3-7A4E-B75B-55F67C1D2FE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256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123950"/>
            <a:ext cx="8913813" cy="9144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188720" tIns="45720" rIns="2743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4425" y="2595563"/>
            <a:ext cx="7610475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188" y="1889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4545ED2F-41A4-E543-AA47-6850EB355660}" type="datetime1">
              <a:rPr lang="en-US" smtClean="0"/>
              <a:t>10/12/16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775" y="1889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Arwa AL-Khyyat. KSU. Biochemistry</a:t>
            </a:r>
            <a:endParaRPr lang="ar-sa">
              <a:cs typeface="Times New Roma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988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E683E9A0-579F-E54D-BEBA-B62F205A4BC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5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438"/>
            <a:ext cx="7999413" cy="1825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31" r:id="rId3"/>
    <p:sldLayoutId id="2147484123" r:id="rId4"/>
    <p:sldLayoutId id="2147484124" r:id="rId5"/>
    <p:sldLayoutId id="2147484132" r:id="rId6"/>
    <p:sldLayoutId id="2147484125" r:id="rId7"/>
    <p:sldLayoutId id="2147484126" r:id="rId8"/>
    <p:sldLayoutId id="2147484127" r:id="rId9"/>
    <p:sldLayoutId id="2147484128" r:id="rId10"/>
    <p:sldLayoutId id="2147484133" r:id="rId11"/>
    <p:sldLayoutId id="2147484134" r:id="rId12"/>
    <p:sldLayoutId id="2147484135" r:id="rId13"/>
    <p:sldLayoutId id="2147484129" r:id="rId14"/>
    <p:sldLayoutId id="2147484130" r:id="rId15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ts val="2000"/>
        </a:spcBef>
        <a:spcAft>
          <a:spcPct val="0"/>
        </a:spcAft>
        <a:buClr>
          <a:schemeClr val="accent1"/>
        </a:buClr>
        <a:buFont typeface="Wingdings 2" charset="0"/>
        <a:buChar char=""/>
        <a:defRPr sz="2000" kern="1200">
          <a:solidFill>
            <a:srgbClr val="595959"/>
          </a:solidFill>
          <a:latin typeface="Arial" charset="0"/>
          <a:ea typeface="ＭＳ Ｐゴシック" charset="0"/>
          <a:cs typeface="ＭＳ Ｐゴシック" charset="0"/>
        </a:defRPr>
      </a:lvl1pPr>
      <a:lvl2pPr marL="685800" indent="-336550" algn="l" rtl="0" fontAlgn="base">
        <a:spcBef>
          <a:spcPts val="600"/>
        </a:spcBef>
        <a:spcAft>
          <a:spcPct val="0"/>
        </a:spcAft>
        <a:buClr>
          <a:srgbClr val="51640B"/>
        </a:buClr>
        <a:buFont typeface="Wingdings 2" charset="0"/>
        <a:buChar char=""/>
        <a:defRPr kern="1200">
          <a:solidFill>
            <a:srgbClr val="595959"/>
          </a:solidFill>
          <a:latin typeface="Arial" charset="0"/>
          <a:ea typeface="ＭＳ Ｐゴシック" charset="0"/>
          <a:cs typeface="+mn-cs"/>
        </a:defRPr>
      </a:lvl2pPr>
      <a:lvl3pPr marL="1035050" indent="-34925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Wingdings 2" charset="0"/>
        <a:buChar char=""/>
        <a:defRPr kern="1200">
          <a:solidFill>
            <a:srgbClr val="595959"/>
          </a:solidFill>
          <a:latin typeface="Arial" charset="0"/>
          <a:ea typeface="ＭＳ Ｐゴシック" charset="0"/>
          <a:cs typeface="+mn-cs"/>
        </a:defRPr>
      </a:lvl3pPr>
      <a:lvl4pPr marL="1371600" indent="-336550" algn="l" rtl="0" fontAlgn="base">
        <a:spcBef>
          <a:spcPts val="600"/>
        </a:spcBef>
        <a:spcAft>
          <a:spcPct val="0"/>
        </a:spcAft>
        <a:buClr>
          <a:srgbClr val="51640B"/>
        </a:buClr>
        <a:buFont typeface="Wingdings 2" charset="0"/>
        <a:buChar char=""/>
        <a:defRPr kern="1200">
          <a:solidFill>
            <a:srgbClr val="595959"/>
          </a:solidFill>
          <a:latin typeface="Arial" charset="0"/>
          <a:ea typeface="ＭＳ Ｐゴシック" charset="0"/>
          <a:cs typeface="+mn-cs"/>
        </a:defRPr>
      </a:lvl4pPr>
      <a:lvl5pPr marL="1720850" indent="-349250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Wingdings 2" charset="0"/>
        <a:buChar char=""/>
        <a:defRPr kern="1200">
          <a:solidFill>
            <a:srgbClr val="595959"/>
          </a:solidFill>
          <a:latin typeface="Arial" charset="0"/>
          <a:ea typeface="ＭＳ Ｐゴシック" charset="0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eg"/><Relationship Id="rId3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sa/imgres?imgurl=http://www.eng.auburn.edu/~simonal/spectrophotometer.JPG&amp;imgrefurl=http://www.eng.auburn.edu/~simonal/Equipments.htm&amp;usg=__q1JmKSwEp0LxBkwYDbE-F9C8Dl4=&amp;h=835&amp;w=1403&amp;sz=332&amp;hl=ar&amp;start=110&amp;um=1&amp;tbnid=fjqeTUL_ACajrM:&amp;tbnh=89&amp;tbnw=150&amp;prev=/images?q=Spectrophotometer&amp;ndsp=18&amp;hl=ar&amp;safe=active&amp;sa=N&amp;start=108&amp;um=1" TargetMode="External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0" y="762000"/>
            <a:ext cx="6553200" cy="1222375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Algerian" pitchFamily="82" charset="0"/>
                <a:ea typeface="+mj-ea"/>
                <a:cs typeface="+mj-cs"/>
              </a:rPr>
              <a:t>322 BCH</a:t>
            </a:r>
            <a:endParaRPr lang="x-none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534400" cy="32004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en-US" sz="4800" dirty="0" smtClean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48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Method of </a:t>
            </a:r>
            <a:r>
              <a:rPr lang="en-US" sz="48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r>
              <a:rPr lang="en-US" sz="48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nzyme </a:t>
            </a:r>
            <a:r>
              <a:rPr lang="en-US" sz="480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r>
              <a:rPr lang="en-US" sz="480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ssay </a:t>
            </a:r>
            <a:endParaRPr lang="x-none" sz="480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Picture 7" descr="C:\Users\zaima\Pictures\page_ii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7134" y="152400"/>
            <a:ext cx="2239434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5091" y="-53665"/>
            <a:ext cx="7025491" cy="7499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660066"/>
                </a:solidFill>
                <a:latin typeface="+mn-lt"/>
              </a:rPr>
              <a:t>              ALT diagnostic importance</a:t>
            </a:r>
          </a:p>
          <a:p>
            <a:pPr algn="ctr">
              <a:lnSpc>
                <a:spcPct val="50000"/>
              </a:lnSpc>
            </a:pPr>
            <a:endParaRPr lang="en-US" sz="3200" b="1" dirty="0" smtClean="0">
              <a:solidFill>
                <a:srgbClr val="660066"/>
              </a:solidFill>
              <a:latin typeface="+mn-lt"/>
            </a:endParaRPr>
          </a:p>
          <a:p>
            <a:pPr marL="457200" indent="-457200" algn="just"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latin typeface="+mn-lt"/>
              </a:rPr>
              <a:t>ALT </a:t>
            </a:r>
            <a:r>
              <a:rPr lang="en-US" sz="2000" dirty="0">
                <a:latin typeface="+mn-lt"/>
              </a:rPr>
              <a:t>is found in serum (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at low level</a:t>
            </a:r>
            <a:r>
              <a:rPr lang="en-US" sz="2000" dirty="0">
                <a:latin typeface="+mn-lt"/>
              </a:rPr>
              <a:t>) but is most </a:t>
            </a:r>
            <a:r>
              <a:rPr lang="en-US" sz="2000" dirty="0" smtClean="0">
                <a:latin typeface="+mn-lt"/>
              </a:rPr>
              <a:t>commonly is associated </a:t>
            </a:r>
            <a:r>
              <a:rPr lang="en-US" sz="2000" dirty="0">
                <a:latin typeface="+mn-lt"/>
              </a:rPr>
              <a:t>with the</a:t>
            </a:r>
            <a:r>
              <a:rPr lang="en-US" sz="2000" u="sng" dirty="0">
                <a:solidFill>
                  <a:srgbClr val="FF0000"/>
                </a:solidFill>
                <a:latin typeface="+mn-lt"/>
              </a:rPr>
              <a:t> liver</a:t>
            </a:r>
            <a:r>
              <a:rPr lang="en-US" sz="2000" dirty="0" smtClean="0">
                <a:latin typeface="+mn-lt"/>
              </a:rPr>
              <a:t>.</a:t>
            </a:r>
          </a:p>
          <a:p>
            <a:pPr algn="just">
              <a:lnSpc>
                <a:spcPct val="90000"/>
              </a:lnSpc>
            </a:pPr>
            <a:endParaRPr lang="en-US" sz="2000" dirty="0">
              <a:latin typeface="+mn-lt"/>
            </a:endParaRPr>
          </a:p>
          <a:p>
            <a:pPr marL="457200" indent="-457200" algn="just"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latin typeface="+mn-lt"/>
              </a:rPr>
              <a:t>thus </a:t>
            </a:r>
            <a:r>
              <a:rPr lang="en-US" sz="2000" dirty="0">
                <a:latin typeface="+mn-lt"/>
              </a:rPr>
              <a:t>, an elevated level ALT is a </a:t>
            </a:r>
            <a:r>
              <a:rPr lang="en-US" sz="2000" i="1" u="sng" dirty="0">
                <a:latin typeface="+mn-lt"/>
              </a:rPr>
              <a:t>sensitive index of acute hepatocellular injury</a:t>
            </a:r>
            <a:r>
              <a:rPr lang="en-US" sz="2000" i="1" u="sng" dirty="0" smtClean="0">
                <a:latin typeface="+mn-lt"/>
              </a:rPr>
              <a:t>.</a:t>
            </a:r>
          </a:p>
          <a:p>
            <a:pPr algn="just">
              <a:lnSpc>
                <a:spcPct val="90000"/>
              </a:lnSpc>
            </a:pPr>
            <a:endParaRPr lang="en-US" sz="2000" dirty="0">
              <a:latin typeface="+mn-lt"/>
            </a:endParaRPr>
          </a:p>
          <a:p>
            <a:pPr marL="457200" indent="-457200" algn="just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latin typeface="+mn-lt"/>
              </a:rPr>
              <a:t>Elevated serum </a:t>
            </a:r>
            <a:r>
              <a:rPr lang="en-US" sz="2000" dirty="0" smtClean="0">
                <a:latin typeface="+mn-lt"/>
              </a:rPr>
              <a:t>ALT level </a:t>
            </a:r>
            <a:r>
              <a:rPr lang="en-US" sz="2000" dirty="0">
                <a:latin typeface="+mn-lt"/>
              </a:rPr>
              <a:t>are found in hepatitis, cirrhosis , and obstructive jaundice</a:t>
            </a:r>
            <a:r>
              <a:rPr lang="en-US" sz="2000" dirty="0" smtClean="0">
                <a:latin typeface="+mn-lt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Arial"/>
              <a:buChar char="•"/>
            </a:pPr>
            <a:endParaRPr lang="en-US" sz="2000" b="1" dirty="0" smtClean="0">
              <a:solidFill>
                <a:srgbClr val="9900CC"/>
              </a:solidFill>
              <a:latin typeface="+mn-lt"/>
            </a:endParaRPr>
          </a:p>
          <a:p>
            <a:pPr algn="just">
              <a:lnSpc>
                <a:spcPct val="150000"/>
              </a:lnSpc>
            </a:pPr>
            <a:endParaRPr lang="en-US" sz="2000" b="1" dirty="0" smtClean="0">
              <a:solidFill>
                <a:srgbClr val="9900CC"/>
              </a:solidFill>
              <a:latin typeface="+mn-lt"/>
            </a:endParaRPr>
          </a:p>
          <a:p>
            <a:pPr marL="457200" indent="-457200" algn="just">
              <a:lnSpc>
                <a:spcPct val="150000"/>
              </a:lnSpc>
              <a:buFont typeface="Arial"/>
              <a:buChar char="•"/>
            </a:pPr>
            <a:r>
              <a:rPr lang="en-US" sz="2000" b="1" dirty="0" smtClean="0">
                <a:solidFill>
                  <a:srgbClr val="9900CC"/>
                </a:solidFill>
                <a:latin typeface="+mn-lt"/>
              </a:rPr>
              <a:t>NORMAL </a:t>
            </a:r>
            <a:r>
              <a:rPr lang="en-US" sz="2000" b="1" dirty="0">
                <a:solidFill>
                  <a:srgbClr val="9900CC"/>
                </a:solidFill>
                <a:latin typeface="+mn-lt"/>
              </a:rPr>
              <a:t>RANGE OF </a:t>
            </a:r>
            <a:r>
              <a:rPr lang="en-US" sz="2000" b="1" dirty="0" smtClean="0">
                <a:solidFill>
                  <a:srgbClr val="9900CC"/>
                </a:solidFill>
                <a:latin typeface="+mn-lt"/>
              </a:rPr>
              <a:t>ALT: </a:t>
            </a:r>
            <a:endParaRPr lang="en-US" sz="2000" b="1" dirty="0">
              <a:solidFill>
                <a:srgbClr val="9900CC"/>
              </a:solidFill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+mn-lt"/>
              </a:rPr>
              <a:t>   ( up to 42 ) </a:t>
            </a:r>
            <a:r>
              <a:rPr lang="en-US" sz="2000" dirty="0">
                <a:latin typeface="+mn-lt"/>
              </a:rPr>
              <a:t>U/L </a:t>
            </a:r>
            <a:r>
              <a:rPr lang="en-US" sz="2000" dirty="0" smtClean="0">
                <a:latin typeface="+mn-lt"/>
                <a:sym typeface="Wingdings"/>
              </a:rPr>
              <a:t> </a:t>
            </a:r>
            <a:r>
              <a:rPr lang="en-US" sz="2000" dirty="0" smtClean="0">
                <a:latin typeface="+mn-lt"/>
              </a:rPr>
              <a:t>males        ( up to 32 ) </a:t>
            </a:r>
            <a:r>
              <a:rPr lang="en-US" sz="2000" dirty="0">
                <a:latin typeface="+mn-lt"/>
              </a:rPr>
              <a:t>U/L </a:t>
            </a:r>
            <a:r>
              <a:rPr lang="en-US" sz="2000" dirty="0" smtClean="0">
                <a:latin typeface="+mn-lt"/>
                <a:sym typeface="Wingdings"/>
              </a:rPr>
              <a:t> </a:t>
            </a:r>
            <a:r>
              <a:rPr lang="en-US" sz="2000" dirty="0" smtClean="0">
                <a:latin typeface="+mn-lt"/>
              </a:rPr>
              <a:t>females</a:t>
            </a:r>
            <a:endParaRPr lang="en-US" sz="2000" dirty="0">
              <a:latin typeface="+mn-lt"/>
            </a:endParaRPr>
          </a:p>
          <a:p>
            <a:pPr marL="457200" indent="-457200" algn="just">
              <a:lnSpc>
                <a:spcPct val="150000"/>
              </a:lnSpc>
              <a:buFont typeface="Arial"/>
              <a:buChar char="•"/>
            </a:pPr>
            <a:endParaRPr lang="en-US" sz="2400" dirty="0" smtClean="0">
              <a:latin typeface="+mn-lt"/>
            </a:endParaRPr>
          </a:p>
          <a:p>
            <a:pPr marL="457200" indent="-457200" algn="just">
              <a:lnSpc>
                <a:spcPct val="150000"/>
              </a:lnSpc>
              <a:buFont typeface="Arial"/>
              <a:buChar char="•"/>
            </a:pPr>
            <a:endParaRPr lang="en-US" sz="3200" dirty="0"/>
          </a:p>
        </p:txBody>
      </p:sp>
      <p:pic>
        <p:nvPicPr>
          <p:cNvPr id="2" name="Picture 1" descr="Screen Shot 2016-10-11 at 9.18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85800"/>
            <a:ext cx="18288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45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مستطيل 12"/>
          <p:cNvSpPr>
            <a:spLocks noChangeArrowheads="1"/>
          </p:cNvSpPr>
          <p:nvPr/>
        </p:nvSpPr>
        <p:spPr bwMode="auto">
          <a:xfrm>
            <a:off x="228600" y="0"/>
            <a:ext cx="8915400" cy="4819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endParaRPr lang="ar-sa" sz="2800" b="1" dirty="0">
              <a:latin typeface="+mn-lt"/>
              <a:cs typeface="Times New Roman" charset="0"/>
            </a:endParaRPr>
          </a:p>
          <a:p>
            <a:pPr algn="just">
              <a:defRPr/>
            </a:pPr>
            <a:endParaRPr lang="ar-sa" sz="2800" b="1" dirty="0">
              <a:latin typeface="+mn-lt"/>
              <a:cs typeface="Times New Roman" charset="0"/>
            </a:endParaRPr>
          </a:p>
          <a:p>
            <a:pPr algn="just" rtl="0">
              <a:defRPr/>
            </a:pPr>
            <a:r>
              <a:rPr lang="en-US" sz="2800" b="1" dirty="0">
                <a:solidFill>
                  <a:srgbClr val="77933C"/>
                </a:solidFill>
                <a:latin typeface="+mn-lt"/>
                <a:cs typeface="Aharoni" charset="0"/>
              </a:rPr>
              <a:t>Enzyme assays can be split into two </a:t>
            </a:r>
            <a:r>
              <a:rPr lang="en-US" sz="2800" b="1" dirty="0" smtClean="0">
                <a:solidFill>
                  <a:srgbClr val="77933C"/>
                </a:solidFill>
                <a:latin typeface="+mn-lt"/>
                <a:cs typeface="Aharoni" charset="0"/>
              </a:rPr>
              <a:t>types:</a:t>
            </a:r>
            <a:endParaRPr lang="en-US" sz="2800" b="1" dirty="0">
              <a:solidFill>
                <a:srgbClr val="77933C"/>
              </a:solidFill>
              <a:latin typeface="+mn-lt"/>
              <a:cs typeface="Aharoni" charset="0"/>
            </a:endParaRPr>
          </a:p>
          <a:p>
            <a:pPr algn="just" rtl="0">
              <a:defRPr/>
            </a:pPr>
            <a:r>
              <a:rPr lang="en-US" sz="2800" b="1" dirty="0">
                <a:solidFill>
                  <a:srgbClr val="77933C"/>
                </a:solidFill>
                <a:latin typeface="+mn-lt"/>
                <a:cs typeface="Aharoni" charset="0"/>
              </a:rPr>
              <a:t> </a:t>
            </a:r>
          </a:p>
          <a:p>
            <a:pPr algn="just" rtl="0">
              <a:buFont typeface="Wingdings" charset="0"/>
              <a:buChar char="q"/>
              <a:defRPr/>
            </a:pPr>
            <a:r>
              <a:rPr lang="en-US" sz="2800" b="1" dirty="0">
                <a:solidFill>
                  <a:srgbClr val="0033CC"/>
                </a:solidFill>
                <a:latin typeface="+mn-lt"/>
                <a:cs typeface="Aharoni" charset="0"/>
              </a:rPr>
              <a:t>Continuous assays</a:t>
            </a:r>
            <a:r>
              <a:rPr lang="en-US" sz="2800" b="1" dirty="0">
                <a:latin typeface="+mn-lt"/>
                <a:cs typeface="Aharoni" charset="0"/>
              </a:rPr>
              <a:t>, </a:t>
            </a:r>
            <a:endParaRPr lang="en-US" sz="2800" b="1" dirty="0" smtClean="0">
              <a:latin typeface="+mn-lt"/>
              <a:cs typeface="Aharoni" charset="0"/>
            </a:endParaRPr>
          </a:p>
          <a:p>
            <a:pPr algn="just" rtl="0">
              <a:lnSpc>
                <a:spcPct val="50000"/>
              </a:lnSpc>
              <a:defRPr/>
            </a:pPr>
            <a:endParaRPr lang="en-US" sz="2400" dirty="0" smtClean="0">
              <a:latin typeface="+mn-lt"/>
              <a:cs typeface="Aharoni" charset="0"/>
            </a:endParaRPr>
          </a:p>
          <a:p>
            <a:pPr algn="just" rtl="0">
              <a:defRPr/>
            </a:pPr>
            <a:r>
              <a:rPr lang="en-US" sz="2400" dirty="0" smtClean="0">
                <a:latin typeface="+mn-lt"/>
                <a:cs typeface="Aharoni" charset="0"/>
              </a:rPr>
              <a:t>where </a:t>
            </a:r>
            <a:r>
              <a:rPr lang="en-US" sz="2400" dirty="0">
                <a:latin typeface="+mn-lt"/>
                <a:cs typeface="Aharoni" charset="0"/>
              </a:rPr>
              <a:t>the assay gives a </a:t>
            </a:r>
            <a:r>
              <a:rPr lang="en-US" sz="2400" u="sng" dirty="0">
                <a:solidFill>
                  <a:srgbClr val="FF0000"/>
                </a:solidFill>
                <a:latin typeface="+mn-lt"/>
                <a:cs typeface="Aharoni" charset="0"/>
              </a:rPr>
              <a:t>continuous reading </a:t>
            </a:r>
            <a:r>
              <a:rPr lang="en-US" sz="2400" dirty="0">
                <a:latin typeface="+mn-lt"/>
                <a:cs typeface="Aharoni" charset="0"/>
              </a:rPr>
              <a:t>of activity.</a:t>
            </a:r>
          </a:p>
          <a:p>
            <a:pPr algn="just" rtl="0">
              <a:defRPr/>
            </a:pPr>
            <a:endParaRPr lang="en-US" sz="2800" b="1" dirty="0">
              <a:latin typeface="+mn-lt"/>
              <a:cs typeface="Aharoni" charset="0"/>
            </a:endParaRPr>
          </a:p>
          <a:p>
            <a:pPr algn="just" rtl="0">
              <a:buFont typeface="Wingdings" charset="0"/>
              <a:buChar char="q"/>
              <a:defRPr/>
            </a:pPr>
            <a:r>
              <a:rPr lang="en-US" sz="2800" b="1" dirty="0" smtClean="0">
                <a:solidFill>
                  <a:srgbClr val="0033CC"/>
                </a:solidFill>
                <a:latin typeface="+mn-lt"/>
                <a:cs typeface="Aharoni" charset="0"/>
              </a:rPr>
              <a:t>Discontinuous (Endpoint) assays</a:t>
            </a:r>
            <a:r>
              <a:rPr lang="en-US" sz="2800" b="1" dirty="0">
                <a:solidFill>
                  <a:srgbClr val="0033CC"/>
                </a:solidFill>
                <a:latin typeface="+mn-lt"/>
                <a:cs typeface="Aharoni" charset="0"/>
              </a:rPr>
              <a:t>, </a:t>
            </a:r>
            <a:endParaRPr lang="en-US" sz="2800" b="1" dirty="0" smtClean="0">
              <a:solidFill>
                <a:srgbClr val="0033CC"/>
              </a:solidFill>
              <a:latin typeface="+mn-lt"/>
              <a:cs typeface="Aharoni" charset="0"/>
            </a:endParaRPr>
          </a:p>
          <a:p>
            <a:pPr algn="just" rtl="0">
              <a:lnSpc>
                <a:spcPct val="50000"/>
              </a:lnSpc>
              <a:defRPr/>
            </a:pPr>
            <a:endParaRPr lang="en-US" sz="2800" b="1" dirty="0">
              <a:solidFill>
                <a:srgbClr val="0033CC"/>
              </a:solidFill>
              <a:latin typeface="+mn-lt"/>
              <a:cs typeface="Aharoni" charset="0"/>
            </a:endParaRPr>
          </a:p>
          <a:p>
            <a:pPr algn="just" rtl="0">
              <a:lnSpc>
                <a:spcPct val="130000"/>
              </a:lnSpc>
              <a:defRPr/>
            </a:pPr>
            <a:r>
              <a:rPr lang="en-US" sz="2400" dirty="0" smtClean="0">
                <a:latin typeface="+mn-lt"/>
                <a:cs typeface="Aharoni" charset="0"/>
              </a:rPr>
              <a:t>Where the reaction is </a:t>
            </a:r>
            <a:r>
              <a:rPr lang="en-US" sz="2400" u="sng" dirty="0">
                <a:solidFill>
                  <a:srgbClr val="FF0000"/>
                </a:solidFill>
                <a:latin typeface="+mn-lt"/>
                <a:cs typeface="Aharoni" charset="0"/>
              </a:rPr>
              <a:t>stopped</a:t>
            </a:r>
            <a:r>
              <a:rPr lang="en-US" sz="2400" dirty="0">
                <a:latin typeface="+mn-lt"/>
                <a:cs typeface="Aharoni" charset="0"/>
              </a:rPr>
              <a:t> and then the concentration of substrates/products determined.</a:t>
            </a:r>
          </a:p>
        </p:txBody>
      </p:sp>
      <p:sp>
        <p:nvSpPr>
          <p:cNvPr id="3" name="Rectangle 2"/>
          <p:cNvSpPr/>
          <p:nvPr/>
        </p:nvSpPr>
        <p:spPr>
          <a:xfrm>
            <a:off x="1676400" y="5257800"/>
            <a:ext cx="5715000" cy="1034129"/>
          </a:xfrm>
          <a:prstGeom prst="rect">
            <a:avLst/>
          </a:prstGeom>
          <a:ln>
            <a:solidFill>
              <a:srgbClr val="2C9AE5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 dirty="0">
                <a:latin typeface="+mn-lt"/>
              </a:rPr>
              <a:t>B</a:t>
            </a:r>
            <a:r>
              <a:rPr lang="en-US" sz="2400" b="1" dirty="0" smtClean="0">
                <a:latin typeface="+mn-lt"/>
              </a:rPr>
              <a:t>oth </a:t>
            </a:r>
            <a:r>
              <a:rPr lang="en-US" sz="2400" b="1" dirty="0">
                <a:latin typeface="+mn-lt"/>
              </a:rPr>
              <a:t>types of </a:t>
            </a:r>
            <a:r>
              <a:rPr lang="en-US" sz="2400" b="1" dirty="0" smtClean="0">
                <a:latin typeface="+mn-lt"/>
              </a:rPr>
              <a:t>enzyme assays will be applied in this lab on ALT </a:t>
            </a:r>
            <a:endParaRPr 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900656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86916"/>
            <a:ext cx="8991600" cy="6894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660066"/>
                </a:solidFill>
                <a:latin typeface="+mn-lt"/>
              </a:rPr>
              <a:t>Principle of Continuous Assay</a:t>
            </a:r>
          </a:p>
          <a:p>
            <a:pPr algn="ctr">
              <a:lnSpc>
                <a:spcPct val="50000"/>
              </a:lnSpc>
            </a:pPr>
            <a:endParaRPr lang="en-US" sz="3200" b="1" dirty="0" smtClean="0">
              <a:solidFill>
                <a:srgbClr val="660066"/>
              </a:solidFill>
              <a:latin typeface="+mn-lt"/>
            </a:endParaRPr>
          </a:p>
          <a:p>
            <a:pPr algn="just">
              <a:lnSpc>
                <a:spcPct val="50000"/>
              </a:lnSpc>
            </a:pPr>
            <a:endParaRPr lang="en-US" sz="2400" b="1" u="sng" dirty="0" smtClean="0"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+mn-lt"/>
              </a:rPr>
              <a:t>1-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ALT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i="1" dirty="0" smtClean="0">
                <a:latin typeface="+mn-lt"/>
              </a:rPr>
              <a:t>“present in serum sample” </a:t>
            </a:r>
            <a:r>
              <a:rPr lang="en-US" sz="2000" dirty="0">
                <a:latin typeface="+mn-lt"/>
              </a:rPr>
              <a:t>catalyzes the transfer of an amino group from alanine to α-</a:t>
            </a:r>
            <a:r>
              <a:rPr lang="en-US" sz="2000" dirty="0" err="1" smtClean="0">
                <a:latin typeface="+mn-lt"/>
              </a:rPr>
              <a:t>ketoglutarate</a:t>
            </a:r>
            <a:r>
              <a:rPr lang="en-US" sz="2000" dirty="0" smtClean="0">
                <a:latin typeface="+mn-lt"/>
              </a:rPr>
              <a:t> in the following reaction:</a:t>
            </a:r>
            <a:endParaRPr lang="en-US" sz="2000" b="1" dirty="0" smtClean="0"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         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Alanine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+ α-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ketoglutarate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→ Pyruvate + glutamate </a:t>
            </a:r>
            <a:endParaRPr lang="en-US" sz="2000" b="1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algn="just">
              <a:lnSpc>
                <a:spcPct val="150000"/>
              </a:lnSpc>
            </a:pPr>
            <a:endParaRPr lang="en-US" sz="2000" b="1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algn="just">
              <a:lnSpc>
                <a:spcPct val="50000"/>
              </a:lnSpc>
            </a:pPr>
            <a:endParaRPr lang="en-US" sz="2000" dirty="0"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+mn-lt"/>
              </a:rPr>
              <a:t>2- </a:t>
            </a:r>
            <a:r>
              <a:rPr lang="en-US" sz="2000" dirty="0" smtClean="0">
                <a:latin typeface="+mn-lt"/>
              </a:rPr>
              <a:t>Then, the </a:t>
            </a:r>
            <a:r>
              <a:rPr lang="en-US" sz="2000" dirty="0">
                <a:latin typeface="+mn-lt"/>
              </a:rPr>
              <a:t>pyruvate formed in the reaction is reduced to L-Lactate by Lactate dehydrogenase (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LDH</a:t>
            </a:r>
            <a:r>
              <a:rPr lang="en-US" sz="2000" dirty="0" smtClean="0">
                <a:latin typeface="+mn-lt"/>
              </a:rPr>
              <a:t>) </a:t>
            </a:r>
            <a:r>
              <a:rPr lang="en-US" sz="2000" i="1" dirty="0" smtClean="0">
                <a:latin typeface="+mn-lt"/>
              </a:rPr>
              <a:t>“found in ALT reagent”.</a:t>
            </a:r>
            <a:endParaRPr lang="en-US" sz="2000" dirty="0"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           </a:t>
            </a:r>
            <a:r>
              <a:rPr lang="en-US" sz="2000" b="1" dirty="0" smtClean="0">
                <a:solidFill>
                  <a:srgbClr val="2C9AE5"/>
                </a:solidFill>
                <a:latin typeface="+mn-lt"/>
              </a:rPr>
              <a:t>  Pyruvate </a:t>
            </a:r>
            <a:r>
              <a:rPr lang="en-US" sz="2000" b="1" dirty="0">
                <a:solidFill>
                  <a:srgbClr val="2C9AE5"/>
                </a:solidFill>
                <a:latin typeface="+mn-lt"/>
              </a:rPr>
              <a:t>+ NADH+H</a:t>
            </a:r>
            <a:r>
              <a:rPr lang="en-US" sz="2000" b="1" baseline="30000" dirty="0">
                <a:solidFill>
                  <a:srgbClr val="2C9AE5"/>
                </a:solidFill>
                <a:latin typeface="+mn-lt"/>
              </a:rPr>
              <a:t>+</a:t>
            </a:r>
            <a:r>
              <a:rPr lang="en-US" sz="2000" b="1" dirty="0">
                <a:solidFill>
                  <a:srgbClr val="2C9AE5"/>
                </a:solidFill>
                <a:latin typeface="+mn-lt"/>
              </a:rPr>
              <a:t> → L-Lactate+ NAD</a:t>
            </a:r>
            <a:r>
              <a:rPr lang="en-US" sz="2000" b="1" baseline="30000" dirty="0">
                <a:solidFill>
                  <a:srgbClr val="2C9AE5"/>
                </a:solidFill>
                <a:latin typeface="+mn-lt"/>
              </a:rPr>
              <a:t>+</a:t>
            </a:r>
            <a:r>
              <a:rPr lang="en-US" sz="2000" b="1" dirty="0">
                <a:solidFill>
                  <a:srgbClr val="2C9AE5"/>
                </a:solidFill>
                <a:latin typeface="+mn-lt"/>
              </a:rPr>
              <a:t> +</a:t>
            </a:r>
            <a:r>
              <a:rPr lang="en-US" sz="2000" b="1" dirty="0" smtClean="0">
                <a:solidFill>
                  <a:srgbClr val="2C9AE5"/>
                </a:solidFill>
                <a:latin typeface="+mn-lt"/>
              </a:rPr>
              <a:t>H</a:t>
            </a:r>
            <a:r>
              <a:rPr lang="en-US" sz="2000" b="1" baseline="-25000" dirty="0" smtClean="0">
                <a:solidFill>
                  <a:srgbClr val="2C9AE5"/>
                </a:solidFill>
                <a:latin typeface="+mn-lt"/>
              </a:rPr>
              <a:t>2</a:t>
            </a:r>
            <a:r>
              <a:rPr lang="en-US" sz="2000" b="1" dirty="0" smtClean="0">
                <a:solidFill>
                  <a:srgbClr val="2C9AE5"/>
                </a:solidFill>
                <a:latin typeface="+mn-lt"/>
              </a:rPr>
              <a:t>O</a:t>
            </a:r>
          </a:p>
          <a:p>
            <a:pPr algn="just">
              <a:lnSpc>
                <a:spcPct val="150000"/>
              </a:lnSpc>
            </a:pPr>
            <a:endParaRPr lang="en-US" sz="2000" b="1" dirty="0" smtClean="0">
              <a:solidFill>
                <a:srgbClr val="2C9AE5"/>
              </a:solidFill>
              <a:latin typeface="+mn-lt"/>
            </a:endParaRPr>
          </a:p>
          <a:p>
            <a:pPr algn="just">
              <a:lnSpc>
                <a:spcPct val="50000"/>
              </a:lnSpc>
            </a:pPr>
            <a:endParaRPr lang="en-US" sz="2000" b="1" dirty="0">
              <a:solidFill>
                <a:srgbClr val="FF0000"/>
              </a:solidFill>
              <a:latin typeface="+mn-lt"/>
            </a:endParaRPr>
          </a:p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+mn-lt"/>
              </a:rPr>
              <a:t>3- </a:t>
            </a:r>
            <a:r>
              <a:rPr lang="en-US" sz="2000" dirty="0" smtClean="0">
                <a:latin typeface="+mn-lt"/>
              </a:rPr>
              <a:t>The </a:t>
            </a:r>
            <a:r>
              <a:rPr lang="en-US" sz="2000" dirty="0">
                <a:latin typeface="+mn-lt"/>
              </a:rPr>
              <a:t>absorbance </a:t>
            </a:r>
            <a:r>
              <a:rPr lang="en-US" sz="2000" dirty="0" smtClean="0">
                <a:latin typeface="+mn-lt"/>
              </a:rPr>
              <a:t>at 340nm is measured each minute without stopping the reaction, resulting in </a:t>
            </a:r>
            <a:r>
              <a:rPr lang="en-US" sz="2000" u="sng" dirty="0" smtClean="0">
                <a:solidFill>
                  <a:srgbClr val="FF0000"/>
                </a:solidFill>
                <a:latin typeface="+mn-lt"/>
              </a:rPr>
              <a:t>decreased </a:t>
            </a:r>
            <a:r>
              <a:rPr lang="en-US" sz="2000" dirty="0" smtClean="0">
                <a:latin typeface="+mn-lt"/>
              </a:rPr>
              <a:t>readings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due to the oxidation of NADH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l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03177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12 at 12.30.27 P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7696200" cy="434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381000"/>
            <a:ext cx="20957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u="sng" dirty="0">
                <a:solidFill>
                  <a:srgbClr val="660066"/>
                </a:solidFill>
                <a:latin typeface="+mn-lt"/>
              </a:rPr>
              <a:t>Principle</a:t>
            </a:r>
            <a:endParaRPr lang="en-US" sz="3600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0982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57200" y="228600"/>
            <a:ext cx="4724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sz="3200" b="1" u="sng" dirty="0" smtClean="0">
                <a:solidFill>
                  <a:srgbClr val="660066"/>
                </a:solidFill>
                <a:latin typeface="+mn-lt"/>
                <a:cs typeface="Times New Roman" charset="0"/>
              </a:rPr>
              <a:t>Method</a:t>
            </a:r>
            <a:endParaRPr lang="en-US" sz="3200" b="1" u="sng" dirty="0">
              <a:solidFill>
                <a:srgbClr val="660066"/>
              </a:solidFill>
              <a:latin typeface="+mn-lt"/>
              <a:cs typeface="Times New Roman" charset="0"/>
            </a:endParaRPr>
          </a:p>
          <a:p>
            <a:pPr algn="l" rtl="0" eaLnBrk="0" hangingPunct="0"/>
            <a:endParaRPr lang="en-US" sz="2400" b="1" u="sng" dirty="0">
              <a:solidFill>
                <a:srgbClr val="FFC000"/>
              </a:solidFill>
              <a:latin typeface="Century Schoolbook" charset="0"/>
              <a:cs typeface="Times New Roman" charset="0"/>
            </a:endParaRPr>
          </a:p>
        </p:txBody>
      </p:sp>
      <p:sp>
        <p:nvSpPr>
          <p:cNvPr id="27650" name="مستطيل 3"/>
          <p:cNvSpPr>
            <a:spLocks noChangeArrowheads="1"/>
          </p:cNvSpPr>
          <p:nvPr/>
        </p:nvSpPr>
        <p:spPr bwMode="auto">
          <a:xfrm>
            <a:off x="533400" y="990600"/>
            <a:ext cx="57057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953735"/>
                </a:solidFill>
                <a:latin typeface="+mn-lt"/>
                <a:cs typeface="Times New Roman" charset="0"/>
              </a:rPr>
              <a:t> </a:t>
            </a:r>
            <a:r>
              <a:rPr lang="en-US" sz="2400" b="1" dirty="0" smtClean="0">
                <a:solidFill>
                  <a:srgbClr val="953735"/>
                </a:solidFill>
                <a:latin typeface="+mn-lt"/>
                <a:cs typeface="Times New Roman" charset="0"/>
              </a:rPr>
              <a:t>Pipette </a:t>
            </a:r>
            <a:r>
              <a:rPr lang="en-US" sz="2400" b="1" dirty="0">
                <a:solidFill>
                  <a:srgbClr val="953735"/>
                </a:solidFill>
                <a:latin typeface="+mn-lt"/>
                <a:cs typeface="Times New Roman" charset="0"/>
              </a:rPr>
              <a:t>into clean and dry test tubes:</a:t>
            </a:r>
            <a:endParaRPr lang="ar-sa" sz="2400" b="1" dirty="0">
              <a:solidFill>
                <a:srgbClr val="953735"/>
              </a:solidFill>
              <a:latin typeface="+mn-lt"/>
              <a:cs typeface="Times New Roman" charset="0"/>
            </a:endParaRPr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279490"/>
              </p:ext>
            </p:extLst>
          </p:nvPr>
        </p:nvGraphicFramePr>
        <p:xfrm>
          <a:off x="609600" y="1600200"/>
          <a:ext cx="7848600" cy="3248025"/>
        </p:xfrm>
        <a:graphic>
          <a:graphicData uri="http://schemas.openxmlformats.org/drawingml/2006/table">
            <a:tbl>
              <a:tblPr/>
              <a:tblGrid>
                <a:gridCol w="2614613"/>
                <a:gridCol w="5233987"/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ALT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Reagent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3 ml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Pre-warm at 37°C for 3 minutes and add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Serum Sample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                  0.2 ml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5925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Mix and incubated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at 37 °C for 1 minute,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then read absorbance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(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at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340 nm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against distilled water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)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every minute for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3 minutes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Times New Roman" charset="0"/>
                        </a:rPr>
                        <a:t>) and determine  ∆A/min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867400" y="2743200"/>
            <a:ext cx="2362200" cy="400110"/>
          </a:xfrm>
          <a:prstGeom prst="rect">
            <a:avLst/>
          </a:prstGeom>
          <a:noFill/>
          <a:ln>
            <a:solidFill>
              <a:srgbClr val="2C9AE5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  <a:latin typeface="+mn-lt"/>
              </a:rPr>
              <a:t>ml</a:t>
            </a:r>
            <a:r>
              <a:rPr lang="en-US" sz="2000" b="1" dirty="0" smtClean="0">
                <a:solidFill>
                  <a:schemeClr val="accent5"/>
                </a:solidFill>
                <a:latin typeface="+mn-lt"/>
                <a:sym typeface="Wingdings"/>
              </a:rPr>
              <a:t> </a:t>
            </a:r>
            <a:r>
              <a:rPr lang="en-US" sz="2000" b="1" dirty="0" err="1" smtClean="0">
                <a:solidFill>
                  <a:schemeClr val="accent5"/>
                </a:solidFill>
                <a:latin typeface="+mn-lt"/>
                <a:sym typeface="Wingdings"/>
              </a:rPr>
              <a:t>μl</a:t>
            </a:r>
            <a:r>
              <a:rPr lang="en-US" sz="2000" b="1" dirty="0" smtClean="0">
                <a:solidFill>
                  <a:schemeClr val="accent5"/>
                </a:solidFill>
                <a:latin typeface="+mn-lt"/>
                <a:sym typeface="Wingdings"/>
              </a:rPr>
              <a:t> (x 1000)</a:t>
            </a:r>
            <a:endParaRPr lang="en-US" sz="20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66" y="5064024"/>
            <a:ext cx="9123133" cy="1296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1600" b="1" u="sng" dirty="0" smtClean="0">
                <a:latin typeface="+mj-lt"/>
              </a:rPr>
              <a:t>Choose the following on the spectrophotometer:</a:t>
            </a:r>
          </a:p>
          <a:p>
            <a:pPr algn="just">
              <a:lnSpc>
                <a:spcPct val="60000"/>
              </a:lnSpc>
            </a:pPr>
            <a:endParaRPr lang="en-US" b="1" u="sng" dirty="0" smtClean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+mj-lt"/>
              </a:rPr>
              <a:t>2) Applications 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  <a:sym typeface="Wingdings"/>
              </a:rPr>
              <a:t></a:t>
            </a:r>
            <a:r>
              <a:rPr lang="en-US" sz="1600" b="1" dirty="0" smtClean="0">
                <a:latin typeface="+mj-lt"/>
                <a:sym typeface="Wingdings"/>
              </a:rPr>
              <a:t> 2) Simple Kinetics 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  <a:sym typeface="Wingdings"/>
              </a:rPr>
              <a:t></a:t>
            </a:r>
            <a:r>
              <a:rPr lang="en-US" sz="1600" b="1" dirty="0" smtClean="0">
                <a:latin typeface="+mj-lt"/>
                <a:sym typeface="Wingdings"/>
              </a:rPr>
              <a:t> wave length (340 nm)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  <a:sym typeface="Wingdings"/>
              </a:rPr>
              <a:t>  </a:t>
            </a:r>
            <a:r>
              <a:rPr lang="en-US" sz="1600" b="1" dirty="0" smtClean="0">
                <a:latin typeface="+mj-lt"/>
                <a:sym typeface="Wingdings"/>
              </a:rPr>
              <a:t>1) Seconds 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  <a:sym typeface="Wingdings"/>
              </a:rPr>
              <a:t></a:t>
            </a:r>
            <a:r>
              <a:rPr lang="en-US" sz="1600" b="1" dirty="0" smtClean="0">
                <a:latin typeface="+mj-lt"/>
                <a:sym typeface="Wingdings"/>
              </a:rPr>
              <a:t> Duration (180 sec = 3 min) 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  <a:sym typeface="Wingdings"/>
              </a:rPr>
              <a:t></a:t>
            </a:r>
            <a:r>
              <a:rPr lang="en-US" sz="1600" b="1" dirty="0" smtClean="0">
                <a:latin typeface="+mj-lt"/>
                <a:sym typeface="Wingdings"/>
              </a:rPr>
              <a:t> Intervals (60 sec= 1 min) 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  <a:sym typeface="Wingdings"/>
              </a:rPr>
              <a:t></a:t>
            </a:r>
            <a:r>
              <a:rPr lang="en-US" sz="1600" b="1" dirty="0" smtClean="0">
                <a:latin typeface="+mj-lt"/>
                <a:sym typeface="Wingdings"/>
              </a:rPr>
              <a:t> Print Data Table (off) </a:t>
            </a:r>
            <a:r>
              <a:rPr lang="en-US" sz="1600" b="1" dirty="0" smtClean="0">
                <a:solidFill>
                  <a:srgbClr val="FF0000"/>
                </a:solidFill>
                <a:latin typeface="+mj-lt"/>
                <a:sym typeface="Wingdings"/>
              </a:rPr>
              <a:t></a:t>
            </a:r>
            <a:r>
              <a:rPr lang="en-US" sz="1600" b="1" dirty="0" smtClean="0">
                <a:latin typeface="+mj-lt"/>
                <a:sym typeface="Wingdings"/>
              </a:rPr>
              <a:t> Press start (2 times)</a:t>
            </a:r>
            <a:endParaRPr lang="en-US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92959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مربع نص 4"/>
          <p:cNvSpPr txBox="1">
            <a:spLocks noChangeArrowheads="1"/>
          </p:cNvSpPr>
          <p:nvPr/>
        </p:nvSpPr>
        <p:spPr bwMode="auto">
          <a:xfrm>
            <a:off x="-1143000" y="381000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u="sng" dirty="0" smtClean="0">
                <a:solidFill>
                  <a:srgbClr val="D60093"/>
                </a:solidFill>
                <a:latin typeface="+mn-lt"/>
              </a:rPr>
              <a:t>Results </a:t>
            </a:r>
            <a:endParaRPr lang="ar-sa" sz="3200" b="1" u="sng" dirty="0">
              <a:solidFill>
                <a:srgbClr val="D60093"/>
              </a:solidFill>
              <a:latin typeface="+mn-lt"/>
            </a:endParaRPr>
          </a:p>
        </p:txBody>
      </p:sp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705994"/>
              </p:ext>
            </p:extLst>
          </p:nvPr>
        </p:nvGraphicFramePr>
        <p:xfrm>
          <a:off x="381000" y="1066800"/>
          <a:ext cx="8610600" cy="2714139"/>
        </p:xfrm>
        <a:graphic>
          <a:graphicData uri="http://schemas.openxmlformats.org/drawingml/2006/table">
            <a:tbl>
              <a:tblPr rtl="1">
                <a:tableStyleId>{616DA210-FB5B-4158-B5E0-FEB733F419BA}</a:tableStyleId>
              </a:tblPr>
              <a:tblGrid>
                <a:gridCol w="4829744"/>
                <a:gridCol w="1195608"/>
                <a:gridCol w="1564030"/>
                <a:gridCol w="1021218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Symbol" charset="0"/>
                          <a:cs typeface="Times New Roman" charset="0"/>
                        </a:rPr>
                        <a:t>D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cs typeface="Times New Roman" charset="0"/>
                        </a:rPr>
                        <a:t>A/min=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((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A1-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A2)+(A2-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A3)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)/2 </a:t>
                      </a:r>
                      <a:endParaRPr lang="en-US" sz="2000" b="0" dirty="0" smtClean="0">
                        <a:cs typeface="Times New Roman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marT="45705" marB="45705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Absorbance 340nm</a:t>
                      </a:r>
                      <a:endParaRPr kumimoji="0" lang="ar-sa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marT="45705" marB="45705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Time</a:t>
                      </a:r>
                      <a:endParaRPr kumimoji="0" lang="ar-sa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marT="45705" marB="45705" horzOverflow="overflow"/>
                </a:tc>
              </a:tr>
              <a:tr h="671043">
                <a:tc rowSpan="3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A1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 min</a:t>
                      </a:r>
                      <a:endParaRPr kumimoji="0" lang="ar-s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marT="45705" marB="45705" horzOverflow="overflow"/>
                </a:tc>
              </a:tr>
              <a:tr h="671043">
                <a:tc vMerge="1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A2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 min</a:t>
                      </a:r>
                      <a:endParaRPr kumimoji="0" lang="ar-sa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marT="45705" marB="45705" horzOverflow="overflow"/>
                </a:tc>
              </a:tr>
              <a:tr h="671043">
                <a:tc vMerge="1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A3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marT="45705" marB="4570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 min</a:t>
                      </a:r>
                      <a:endParaRPr kumimoji="0" lang="ar-sa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marT="45705" marB="45705" horzOverflow="overflow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838200" y="4953000"/>
            <a:ext cx="6096000" cy="930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i-FI" sz="2800" baseline="30000" dirty="0" smtClean="0">
                <a:latin typeface="+mn-lt"/>
              </a:rPr>
              <a:t>ALT </a:t>
            </a:r>
            <a:r>
              <a:rPr lang="fi-FI" sz="2800" baseline="30000" dirty="0">
                <a:latin typeface="+mn-lt"/>
              </a:rPr>
              <a:t>Activity ( U/L) = ΔA/min x </a:t>
            </a:r>
            <a:r>
              <a:rPr lang="fi-FI" sz="2800" baseline="30000" dirty="0" smtClean="0">
                <a:latin typeface="+mn-lt"/>
              </a:rPr>
              <a:t>1768</a:t>
            </a:r>
          </a:p>
          <a:p>
            <a:pPr algn="just">
              <a:lnSpc>
                <a:spcPct val="150000"/>
              </a:lnSpc>
            </a:pPr>
            <a:r>
              <a:rPr lang="fi-FI" sz="2800" baseline="30000" dirty="0" smtClean="0">
                <a:latin typeface="+mn-lt"/>
              </a:rPr>
              <a:t>ALT Activity (U/L) =</a:t>
            </a:r>
            <a:endParaRPr lang="fi-FI" sz="2800" b="1" baseline="30000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4191000"/>
            <a:ext cx="267224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u="sng" dirty="0" smtClean="0">
                <a:solidFill>
                  <a:srgbClr val="D60093"/>
                </a:solidFill>
                <a:latin typeface="+mn-lt"/>
              </a:rPr>
              <a:t>Calculations</a:t>
            </a:r>
            <a:r>
              <a:rPr lang="en-US" sz="3200" b="1" u="sng" dirty="0" smtClean="0">
                <a:solidFill>
                  <a:srgbClr val="D60093"/>
                </a:solidFill>
                <a:latin typeface="+mn-lt"/>
              </a:rPr>
              <a:t> </a:t>
            </a:r>
            <a:endParaRPr lang="ar-sa" sz="3200" b="1" u="sng" dirty="0">
              <a:solidFill>
                <a:srgbClr val="D6009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257111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6889" y="93178"/>
            <a:ext cx="8686800" cy="642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 rtl="0" eaLnBrk="0" hangingPunct="0"/>
            <a:endParaRPr lang="en-US" sz="2400" dirty="0">
              <a:solidFill>
                <a:srgbClr val="000000"/>
              </a:solidFill>
              <a:latin typeface="+mn-lt"/>
            </a:endParaRPr>
          </a:p>
          <a:p>
            <a:pPr algn="ctr" rtl="0" eaLnBrk="0" hangingPunct="0"/>
            <a:r>
              <a:rPr lang="en-US" sz="3200" b="1" dirty="0" smtClean="0">
                <a:solidFill>
                  <a:srgbClr val="660066"/>
                </a:solidFill>
                <a:latin typeface="+mn-lt"/>
              </a:rPr>
              <a:t>   Principle of Discontinuous Assay</a:t>
            </a:r>
          </a:p>
          <a:p>
            <a:pPr algn="ctr" rtl="0" eaLnBrk="0" hangingPunct="0"/>
            <a:endParaRPr lang="en-US" sz="3200" b="1" dirty="0" smtClean="0">
              <a:solidFill>
                <a:srgbClr val="660066"/>
              </a:solidFill>
              <a:latin typeface="+mn-lt"/>
            </a:endParaRPr>
          </a:p>
          <a:p>
            <a:pPr algn="just" rtl="0" eaLnBrk="0" hangingPunct="0">
              <a:lnSpc>
                <a:spcPct val="50000"/>
              </a:lnSpc>
            </a:pPr>
            <a:endParaRPr lang="en-US" sz="3200" b="1" dirty="0" smtClean="0">
              <a:solidFill>
                <a:srgbClr val="660066"/>
              </a:solidFill>
              <a:latin typeface="+mn-lt"/>
            </a:endParaRPr>
          </a:p>
          <a:p>
            <a:pPr marL="342900" indent="-342900" algn="just" rtl="0" eaLnBrk="0" hangingPunct="0">
              <a:lnSpc>
                <a:spcPct val="12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In 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this method 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ALT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 catalyzes the 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following reaction</a:t>
            </a:r>
            <a:endParaRPr lang="ar-sa" sz="2400" dirty="0">
              <a:latin typeface="+mn-lt"/>
            </a:endParaRPr>
          </a:p>
          <a:p>
            <a:pPr algn="ctr" rtl="0" eaLnBrk="0" hangingPunct="0"/>
            <a:endParaRPr lang="en-US" sz="2400" dirty="0" smtClean="0">
              <a:solidFill>
                <a:srgbClr val="FF0000"/>
              </a:solidFill>
              <a:latin typeface="+mn-lt"/>
            </a:endParaRPr>
          </a:p>
          <a:p>
            <a:pPr algn="ctr" rtl="0" eaLnBrk="0" hangingPunct="0"/>
            <a:r>
              <a:rPr lang="ar-sa" sz="2400" dirty="0" smtClean="0">
                <a:solidFill>
                  <a:srgbClr val="FF0000"/>
                </a:solidFill>
                <a:latin typeface="+mn-lt"/>
              </a:rPr>
              <a:t>Alanine </a:t>
            </a:r>
            <a:r>
              <a:rPr lang="ar-sa" sz="2400" dirty="0">
                <a:solidFill>
                  <a:srgbClr val="FFC000"/>
                </a:solidFill>
                <a:latin typeface="+mn-lt"/>
              </a:rPr>
              <a:t>+</a:t>
            </a:r>
            <a:r>
              <a:rPr lang="ar-sa" sz="2400" dirty="0">
                <a:solidFill>
                  <a:srgbClr val="FF0000"/>
                </a:solidFill>
                <a:latin typeface="+mn-lt"/>
              </a:rPr>
              <a:t> a-ketoglutarate </a:t>
            </a:r>
            <a:r>
              <a:rPr lang="ar-sa" sz="2400" dirty="0" smtClean="0">
                <a:latin typeface="+mn-lt"/>
                <a:sym typeface="Wingdings"/>
              </a:rPr>
              <a:t></a:t>
            </a:r>
            <a:r>
              <a:rPr lang="ar-sa" sz="2400" dirty="0" smtClean="0">
                <a:latin typeface="+mn-lt"/>
              </a:rPr>
              <a:t> </a:t>
            </a:r>
            <a:r>
              <a:rPr lang="ar-sa" sz="2400" dirty="0">
                <a:solidFill>
                  <a:srgbClr val="9900CC"/>
                </a:solidFill>
                <a:latin typeface="+mn-lt"/>
              </a:rPr>
              <a:t>pyruvate </a:t>
            </a:r>
            <a:r>
              <a:rPr lang="ar-sa" sz="2400" dirty="0">
                <a:solidFill>
                  <a:srgbClr val="FFC000"/>
                </a:solidFill>
                <a:latin typeface="+mn-lt"/>
              </a:rPr>
              <a:t>+</a:t>
            </a:r>
            <a:r>
              <a:rPr lang="ar-sa" sz="2400" dirty="0">
                <a:solidFill>
                  <a:srgbClr val="9900CC"/>
                </a:solidFill>
                <a:latin typeface="+mn-lt"/>
              </a:rPr>
              <a:t> </a:t>
            </a:r>
            <a:r>
              <a:rPr lang="ar-sa" sz="2400" dirty="0" smtClean="0">
                <a:solidFill>
                  <a:srgbClr val="9900CC"/>
                </a:solidFill>
                <a:latin typeface="+mn-lt"/>
              </a:rPr>
              <a:t>glutamate</a:t>
            </a:r>
            <a:endParaRPr lang="en-US" sz="2400" dirty="0" smtClean="0">
              <a:solidFill>
                <a:srgbClr val="9900CC"/>
              </a:solidFill>
              <a:latin typeface="+mn-lt"/>
            </a:endParaRPr>
          </a:p>
          <a:p>
            <a:pPr algn="ctr" rtl="0" eaLnBrk="0" hangingPunct="0"/>
            <a:r>
              <a:rPr lang="en-US" sz="2400" dirty="0" smtClean="0">
                <a:solidFill>
                  <a:srgbClr val="9900CC"/>
                </a:solidFill>
                <a:latin typeface="+mn-lt"/>
              </a:rPr>
              <a:t> </a:t>
            </a:r>
            <a:endParaRPr lang="en-US" sz="2400" dirty="0">
              <a:solidFill>
                <a:srgbClr val="000000"/>
              </a:solidFill>
              <a:latin typeface="+mn-lt"/>
              <a:sym typeface="Symbol" charset="0"/>
            </a:endParaRPr>
          </a:p>
          <a:p>
            <a:pPr marL="342900" indent="-342900" algn="just" rtl="0" eaLnBrk="0" hangingPunct="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  <a:sym typeface="Symbol" charset="0"/>
              </a:rPr>
              <a:t>ALT is assayed by following formation of</a:t>
            </a:r>
            <a:r>
              <a:rPr lang="en-US" sz="2400" b="1" dirty="0">
                <a:solidFill>
                  <a:srgbClr val="0033CC"/>
                </a:solidFill>
                <a:latin typeface="+mn-lt"/>
                <a:sym typeface="Symbol" charset="0"/>
              </a:rPr>
              <a:t> pyruvate.</a:t>
            </a:r>
            <a:endParaRPr lang="en-US" sz="2400" dirty="0">
              <a:solidFill>
                <a:srgbClr val="000000"/>
              </a:solidFill>
              <a:latin typeface="+mn-lt"/>
              <a:sym typeface="Symbol" charset="0"/>
            </a:endParaRPr>
          </a:p>
          <a:p>
            <a:pPr algn="just" rtl="0" eaLnBrk="0" hangingPunct="0"/>
            <a:endParaRPr lang="en-US" sz="2400" dirty="0" smtClean="0">
              <a:solidFill>
                <a:srgbClr val="000000"/>
              </a:solidFill>
              <a:latin typeface="+mn-lt"/>
              <a:sym typeface="Symbol" charset="0"/>
            </a:endParaRPr>
          </a:p>
          <a:p>
            <a:pPr marL="342900" indent="-342900" algn="just" rtl="0" eaLnBrk="0" hangingPunct="0">
              <a:lnSpc>
                <a:spcPct val="14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+mn-lt"/>
                <a:sym typeface="Symbol" charset="0"/>
              </a:rPr>
              <a:t>The 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charset="0"/>
              </a:rPr>
              <a:t>addition of acidic </a:t>
            </a:r>
            <a:r>
              <a:rPr lang="en-US" sz="2400" dirty="0">
                <a:solidFill>
                  <a:srgbClr val="660066"/>
                </a:solidFill>
                <a:latin typeface="+mn-lt"/>
                <a:sym typeface="Symbol" charset="0"/>
              </a:rPr>
              <a:t>2,4-</a:t>
            </a:r>
            <a:r>
              <a:rPr lang="en-US" sz="2400" dirty="0" smtClean="0">
                <a:solidFill>
                  <a:srgbClr val="660066"/>
                </a:solidFill>
                <a:latin typeface="+mn-lt"/>
                <a:sym typeface="Symbol" charset="0"/>
              </a:rPr>
              <a:t>dinitrophenylhydrazine (DNPH)</a:t>
            </a:r>
            <a:r>
              <a:rPr lang="en-US" sz="2400" dirty="0" smtClean="0">
                <a:solidFill>
                  <a:srgbClr val="000000"/>
                </a:solidFill>
                <a:latin typeface="+mn-lt"/>
                <a:sym typeface="Symbol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+mn-lt"/>
                <a:sym typeface="Symbol" charset="0"/>
              </a:rPr>
              <a:t>stops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charset="0"/>
              </a:rPr>
              <a:t> the reaction and forms the 2,4-</a:t>
            </a:r>
            <a:r>
              <a:rPr lang="en-US" sz="2400" dirty="0" smtClean="0">
                <a:solidFill>
                  <a:srgbClr val="000000"/>
                </a:solidFill>
                <a:latin typeface="+mn-lt"/>
                <a:sym typeface="Symbol" charset="0"/>
              </a:rPr>
              <a:t>dinitrophenylhydrazone.  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charset="0"/>
              </a:rPr>
              <a:t>So that it may be measured at </a:t>
            </a:r>
            <a:r>
              <a:rPr lang="en-US" sz="2400" dirty="0">
                <a:solidFill>
                  <a:srgbClr val="0033CC"/>
                </a:solidFill>
                <a:latin typeface="+mn-lt"/>
                <a:sym typeface="Symbol" charset="0"/>
              </a:rPr>
              <a:t>546nm</a:t>
            </a:r>
            <a:r>
              <a:rPr lang="en-US" sz="2400" dirty="0">
                <a:solidFill>
                  <a:srgbClr val="000000"/>
                </a:solidFill>
                <a:latin typeface="+mn-lt"/>
                <a:sym typeface="Symbol" charset="0"/>
              </a:rPr>
              <a:t>.</a:t>
            </a:r>
          </a:p>
          <a:p>
            <a:pPr marL="342900" indent="-342900" algn="just" rtl="0" eaLnBrk="0" hangingPunct="0">
              <a:buFont typeface="Arial"/>
              <a:buChar char="•"/>
            </a:pPr>
            <a:endParaRPr lang="en-US" sz="2400" dirty="0">
              <a:solidFill>
                <a:srgbClr val="000000"/>
              </a:solidFill>
              <a:latin typeface="+mn-lt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703386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28600"/>
            <a:ext cx="800100" cy="723900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28600" y="152400"/>
            <a:ext cx="3657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sz="3200" b="1" u="sng" dirty="0" smtClean="0">
                <a:latin typeface="+mn-lt"/>
                <a:cs typeface="Times New Roman" charset="0"/>
              </a:rPr>
              <a:t>Method:</a:t>
            </a:r>
            <a:endParaRPr lang="en-US" sz="3200" dirty="0" smtClean="0">
              <a:latin typeface="+mn-lt"/>
              <a:cs typeface="Times New Roman" charset="0"/>
            </a:endParaRPr>
          </a:p>
          <a:p>
            <a:pPr algn="l" rtl="0" eaLnBrk="0" hangingPunct="0"/>
            <a:endParaRPr lang="en-US" sz="3200" dirty="0">
              <a:cs typeface="Times New Roman" charset="0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991366"/>
              </p:ext>
            </p:extLst>
          </p:nvPr>
        </p:nvGraphicFramePr>
        <p:xfrm>
          <a:off x="228600" y="1066800"/>
          <a:ext cx="8686799" cy="561288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480952"/>
                <a:gridCol w="146696"/>
                <a:gridCol w="1454078"/>
                <a:gridCol w="4605073"/>
              </a:tblGrid>
              <a:tr h="328808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BLANK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SAMPLE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8808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CC"/>
                          </a:solidFill>
                        </a:rPr>
                        <a:t>ALT </a:t>
                      </a:r>
                      <a:r>
                        <a:rPr lang="en-US" sz="2000" b="1" dirty="0" smtClean="0">
                          <a:solidFill>
                            <a:srgbClr val="0033CC"/>
                          </a:solidFill>
                        </a:rPr>
                        <a:t>Reagent</a:t>
                      </a:r>
                      <a:endParaRPr lang="en-US" sz="2000" b="1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0.5 ml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0.5 ml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901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Pre-warm at 37 </a:t>
                      </a:r>
                      <a:r>
                        <a:rPr lang="en-US" sz="2000" dirty="0">
                          <a:sym typeface="Symbol"/>
                        </a:rPr>
                        <a:t></a:t>
                      </a:r>
                      <a:r>
                        <a:rPr lang="en-US" sz="2000" dirty="0"/>
                        <a:t>C for </a:t>
                      </a:r>
                      <a:r>
                        <a:rPr lang="en-US" sz="2000" u="sng" dirty="0"/>
                        <a:t>5 minutes </a:t>
                      </a:r>
                      <a:r>
                        <a:rPr lang="en-US" sz="2000" dirty="0"/>
                        <a:t>and add</a:t>
                      </a:r>
                      <a:r>
                        <a:rPr lang="en-US" sz="2000" dirty="0" smtClean="0"/>
                        <a:t>: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</a:tr>
              <a:tr h="4198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CC"/>
                          </a:solidFill>
                        </a:rPr>
                        <a:t>Distilled Water   </a:t>
                      </a:r>
                      <a:endParaRPr lang="en-US" sz="2000" b="1" dirty="0" smtClean="0">
                        <a:solidFill>
                          <a:srgbClr val="0033CC"/>
                        </a:solidFill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  0.1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ml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kern="1200" dirty="0" smtClean="0">
                          <a:solidFill>
                            <a:srgbClr val="0033CC"/>
                          </a:solidFill>
                        </a:rPr>
                        <a:t>Serum Sample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b="1" dirty="0" smtClean="0">
                        <a:solidFill>
                          <a:srgbClr val="33CC33"/>
                        </a:solidFill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33CC33"/>
                        </a:solidFill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sz="20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0.1 ml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617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Mix, and incubate at 37 </a:t>
                      </a:r>
                      <a:r>
                        <a:rPr lang="en-US" sz="2000" dirty="0">
                          <a:sym typeface="Symbol"/>
                        </a:rPr>
                        <a:t></a:t>
                      </a:r>
                      <a:r>
                        <a:rPr lang="en-US" sz="2000" dirty="0"/>
                        <a:t>C for  exactly </a:t>
                      </a:r>
                      <a:r>
                        <a:rPr lang="en-US" sz="2000" u="sng" dirty="0"/>
                        <a:t>30  minutes 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/>
                        <a:t>and add: 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</a:tr>
              <a:tr h="5242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CC"/>
                          </a:solidFill>
                        </a:rPr>
                        <a:t>Color </a:t>
                      </a:r>
                      <a:r>
                        <a:rPr lang="en-US" sz="2000" b="1" dirty="0" smtClean="0">
                          <a:solidFill>
                            <a:srgbClr val="0033CC"/>
                          </a:solidFill>
                        </a:rPr>
                        <a:t>Reagent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33CC"/>
                          </a:solidFill>
                          <a:latin typeface="+mn-lt"/>
                          <a:ea typeface="Times New Roman"/>
                        </a:rPr>
                        <a:t>(DNPH)</a:t>
                      </a:r>
                      <a:endParaRPr lang="en-US" sz="1800" b="1" dirty="0">
                        <a:solidFill>
                          <a:srgbClr val="0033CC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 0.5 ml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0.5 ml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617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Mix, and return at 37 </a:t>
                      </a:r>
                      <a:r>
                        <a:rPr lang="en-US" sz="2000" dirty="0">
                          <a:sym typeface="Symbol"/>
                        </a:rPr>
                        <a:t></a:t>
                      </a:r>
                      <a:r>
                        <a:rPr lang="en-US" sz="2000" dirty="0"/>
                        <a:t>C for exactly </a:t>
                      </a:r>
                      <a:r>
                        <a:rPr lang="en-US" sz="2000" u="sng" dirty="0"/>
                        <a:t>10 minutes</a:t>
                      </a:r>
                      <a:r>
                        <a:rPr lang="en-US" sz="2000" dirty="0"/>
                        <a:t>, then add</a:t>
                      </a:r>
                      <a:r>
                        <a:rPr lang="en-US" sz="2000" dirty="0" smtClean="0"/>
                        <a:t>: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</a:tr>
              <a:tr h="5852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2000" b="1" kern="1200" dirty="0">
                          <a:solidFill>
                            <a:srgbClr val="0033CC"/>
                          </a:solidFill>
                        </a:rPr>
                        <a:t>Color </a:t>
                      </a:r>
                      <a:r>
                        <a:rPr kumimoji="0" lang="en-US" sz="2000" b="1" kern="1200" dirty="0" smtClean="0">
                          <a:solidFill>
                            <a:srgbClr val="0033CC"/>
                          </a:solidFill>
                        </a:rPr>
                        <a:t>Developer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800" b="1" kern="1200" dirty="0" err="1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NaOH</a:t>
                      </a:r>
                      <a:r>
                        <a:rPr kumimoji="0" lang="en-US" sz="1800" b="1" kern="1200" dirty="0" smtClean="0">
                          <a:solidFill>
                            <a:srgbClr val="0033CC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en-US" sz="1800" b="1" kern="1200" dirty="0">
                        <a:solidFill>
                          <a:srgbClr val="0033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 5.0 ml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5.0 ml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617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Mix, and return to 37 </a:t>
                      </a:r>
                      <a:r>
                        <a:rPr lang="en-US" sz="2000" dirty="0">
                          <a:sym typeface="Symbol"/>
                        </a:rPr>
                        <a:t></a:t>
                      </a:r>
                      <a:r>
                        <a:rPr lang="en-US" sz="2000" dirty="0"/>
                        <a:t>C for exactly </a:t>
                      </a:r>
                      <a:r>
                        <a:rPr lang="en-US" sz="2000" u="sng" dirty="0"/>
                        <a:t>5 minutes</a:t>
                      </a:r>
                      <a:r>
                        <a:rPr lang="en-US" sz="2000" dirty="0"/>
                        <a:t>.  Read absorbance of all tubes at </a:t>
                      </a:r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546</a:t>
                      </a:r>
                      <a:r>
                        <a:rPr lang="en-US" sz="2000" dirty="0" smtClean="0"/>
                        <a:t>nm </a:t>
                      </a:r>
                      <a:r>
                        <a:rPr lang="en-US" sz="2000" dirty="0"/>
                        <a:t>against blank.</a:t>
                      </a:r>
                      <a:endParaRPr lang="en-US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x-non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400800" y="381000"/>
            <a:ext cx="2286000" cy="369332"/>
          </a:xfrm>
          <a:prstGeom prst="rect">
            <a:avLst/>
          </a:prstGeom>
          <a:noFill/>
          <a:ln>
            <a:solidFill>
              <a:srgbClr val="2C9AE5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Total time=  50 min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591517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مستطيل 1"/>
          <p:cNvSpPr>
            <a:spLocks noChangeArrowheads="1"/>
          </p:cNvSpPr>
          <p:nvPr/>
        </p:nvSpPr>
        <p:spPr bwMode="auto">
          <a:xfrm>
            <a:off x="152400" y="2057400"/>
            <a:ext cx="88392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rtl="0" eaLnBrk="0" hangingPunct="0"/>
            <a:r>
              <a:rPr lang="en-US" sz="2800" b="1" dirty="0" smtClean="0">
                <a:solidFill>
                  <a:srgbClr val="FF0000"/>
                </a:solidFill>
                <a:latin typeface="+mn-lt"/>
                <a:cs typeface="Times New Roman" charset="0"/>
                <a:sym typeface="Symbol" charset="0"/>
              </a:rPr>
              <a:t>  </a:t>
            </a:r>
            <a:endParaRPr lang="en-US" sz="2800" dirty="0">
              <a:solidFill>
                <a:srgbClr val="FF0000"/>
              </a:solidFill>
              <a:latin typeface="+mn-lt"/>
              <a:cs typeface="Times New Roman" charset="0"/>
              <a:sym typeface="Symbol" charset="0"/>
            </a:endParaRPr>
          </a:p>
          <a:p>
            <a:pPr marL="457200" indent="-457200" algn="just" rtl="0" eaLnBrk="0" hangingPunct="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COLOR 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REAGENT contains 1 N Hydrochloric acid which </a:t>
            </a:r>
            <a:r>
              <a:rPr lang="en-US" sz="2800" b="1" dirty="0">
                <a:solidFill>
                  <a:srgbClr val="FF0000"/>
                </a:solidFill>
                <a:latin typeface="+mn-lt"/>
                <a:cs typeface="Times New Roman" charset="0"/>
                <a:sym typeface="Symbol" charset="0"/>
              </a:rPr>
              <a:t>causes burns</a:t>
            </a:r>
            <a:r>
              <a:rPr lang="en-US" sz="2800" dirty="0">
                <a:solidFill>
                  <a:srgbClr val="000000"/>
                </a:solidFill>
                <a:latin typeface="+mn-lt"/>
                <a:cs typeface="Times New Roman" charset="0"/>
                <a:sym typeface="Symbol" charset="0"/>
              </a:rPr>
              <a:t>.  </a:t>
            </a:r>
            <a:endParaRPr lang="en-US" sz="2800" dirty="0">
              <a:latin typeface="+mn-lt"/>
              <a:sym typeface="Symbol" charset="0"/>
            </a:endParaRPr>
          </a:p>
          <a:p>
            <a:pPr marL="457200" indent="-457200" algn="just" rtl="0" eaLnBrk="0" hangingPunct="0"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+mn-lt"/>
              <a:sym typeface="Symbol" charset="0"/>
            </a:endParaRPr>
          </a:p>
          <a:p>
            <a:pPr marL="457200" indent="-457200" algn="just" rtl="0" eaLnBrk="0" hangingPunct="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+mn-lt"/>
                <a:sym typeface="Symbol" charset="0"/>
              </a:rPr>
              <a:t>COLOR DEVELOPER </a:t>
            </a:r>
            <a:r>
              <a:rPr lang="en-US" sz="2800" dirty="0">
                <a:solidFill>
                  <a:srgbClr val="000000"/>
                </a:solidFill>
                <a:latin typeface="+mn-lt"/>
                <a:sym typeface="Symbol" charset="0"/>
              </a:rPr>
              <a:t>contains 0.5 N Sodium hydroxide which is </a:t>
            </a:r>
            <a:r>
              <a:rPr lang="en-US" sz="2800" b="1" dirty="0">
                <a:solidFill>
                  <a:srgbClr val="FF0000"/>
                </a:solidFill>
                <a:latin typeface="+mn-lt"/>
                <a:sym typeface="Symbol" charset="0"/>
              </a:rPr>
              <a:t>corrosive</a:t>
            </a:r>
            <a:r>
              <a:rPr lang="en-US" sz="2800" dirty="0">
                <a:solidFill>
                  <a:srgbClr val="000000"/>
                </a:solidFill>
                <a:latin typeface="+mn-lt"/>
                <a:sym typeface="Symbol" charset="0"/>
              </a:rPr>
              <a:t>.  </a:t>
            </a:r>
            <a:endParaRPr lang="en-US" sz="2800" dirty="0" smtClean="0">
              <a:solidFill>
                <a:srgbClr val="000000"/>
              </a:solidFill>
              <a:latin typeface="+mn-lt"/>
              <a:sym typeface="Symbol" charset="0"/>
            </a:endParaRPr>
          </a:p>
          <a:p>
            <a:pPr marL="457200" indent="-457200" algn="just" rtl="0" eaLnBrk="0" hangingPunct="0"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+mn-lt"/>
              <a:sym typeface="Symbol" charset="0"/>
            </a:endParaRPr>
          </a:p>
          <a:p>
            <a:pPr algn="ctr" rtl="0" eaLnBrk="0" hangingPunct="0"/>
            <a:r>
              <a:rPr lang="en-US" sz="2800" dirty="0" smtClean="0">
                <a:solidFill>
                  <a:srgbClr val="000000"/>
                </a:solidFill>
                <a:latin typeface="+mn-lt"/>
                <a:sym typeface="Symbol" charset="0"/>
              </a:rPr>
              <a:t>In </a:t>
            </a:r>
            <a:r>
              <a:rPr lang="en-US" sz="2800" dirty="0">
                <a:solidFill>
                  <a:srgbClr val="000000"/>
                </a:solidFill>
                <a:latin typeface="+mn-lt"/>
                <a:sym typeface="Symbol" charset="0"/>
              </a:rPr>
              <a:t>case of contact, flush affected area with large amounts of water.  Seek medical attention.</a:t>
            </a:r>
            <a:endParaRPr lang="en-US" sz="2800" dirty="0">
              <a:latin typeface="+mn-lt"/>
              <a:sym typeface="Symbo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4564"/>
          <a:stretch/>
        </p:blipFill>
        <p:spPr>
          <a:xfrm>
            <a:off x="6553200" y="228600"/>
            <a:ext cx="2377616" cy="1981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914400"/>
            <a:ext cx="32213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+mn-lt"/>
                <a:cs typeface="Times New Roman" charset="0"/>
                <a:sym typeface="Symbol" charset="0"/>
              </a:rPr>
              <a:t> </a:t>
            </a:r>
            <a:r>
              <a:rPr lang="en-US" sz="4000" b="1" u="sng" dirty="0">
                <a:solidFill>
                  <a:srgbClr val="FF0000"/>
                </a:solidFill>
                <a:latin typeface="+mn-lt"/>
                <a:cs typeface="Times New Roman" charset="0"/>
                <a:sym typeface="Symbol" charset="0"/>
              </a:rPr>
              <a:t>Precautions</a:t>
            </a:r>
            <a:endParaRPr lang="en-US" sz="40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4953000"/>
            <a:ext cx="8610600" cy="1219200"/>
          </a:xfrm>
          <a:prstGeom prst="rect">
            <a:avLst/>
          </a:prstGeom>
          <a:noFill/>
          <a:ln w="19050" cmpd="sng">
            <a:solidFill>
              <a:schemeClr val="accent4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0559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5229" y="609600"/>
            <a:ext cx="4953000" cy="3984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0" eaLnBrk="0" hangingPunct="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solidFill>
                  <a:srgbClr val="161616"/>
                </a:solidFill>
                <a:latin typeface="+mn-lt"/>
              </a:rPr>
              <a:t>The data shown in the table </a:t>
            </a:r>
            <a:r>
              <a:rPr lang="en-US" sz="2000" dirty="0" smtClean="0">
                <a:solidFill>
                  <a:srgbClr val="161616"/>
                </a:solidFill>
                <a:latin typeface="+mn-lt"/>
              </a:rPr>
              <a:t>is </a:t>
            </a:r>
            <a:r>
              <a:rPr lang="en-US" sz="2000" dirty="0">
                <a:solidFill>
                  <a:srgbClr val="161616"/>
                </a:solidFill>
                <a:latin typeface="+mn-lt"/>
              </a:rPr>
              <a:t>used to convert absorbance at 546 nm into enzymatic activity in U/L of serum. </a:t>
            </a:r>
            <a:endParaRPr lang="en-US" sz="2000" dirty="0" smtClean="0">
              <a:solidFill>
                <a:srgbClr val="161616"/>
              </a:solidFill>
              <a:latin typeface="+mn-lt"/>
            </a:endParaRPr>
          </a:p>
          <a:p>
            <a:pPr marL="285750" indent="-285750" algn="just" rtl="0" eaLnBrk="0" hangingPunct="0">
              <a:buFont typeface="Arial"/>
              <a:buChar char="•"/>
            </a:pPr>
            <a:endParaRPr lang="en-US" sz="2000" dirty="0">
              <a:solidFill>
                <a:srgbClr val="161616"/>
              </a:solidFill>
              <a:latin typeface="+mn-lt"/>
            </a:endParaRPr>
          </a:p>
          <a:p>
            <a:pPr marL="285750" indent="-285750" algn="just" rtl="0" eaLnBrk="0" hangingPunct="0">
              <a:lnSpc>
                <a:spcPct val="110000"/>
              </a:lnSpc>
              <a:buFont typeface="Arial"/>
              <a:buChar char="•"/>
            </a:pPr>
            <a:r>
              <a:rPr lang="en-US" sz="2000" dirty="0">
                <a:solidFill>
                  <a:srgbClr val="161616"/>
                </a:solidFill>
                <a:latin typeface="+mn-lt"/>
              </a:rPr>
              <a:t>Draw graph using the data in table with </a:t>
            </a:r>
            <a:r>
              <a:rPr lang="en-US" sz="2000" dirty="0">
                <a:solidFill>
                  <a:srgbClr val="0033CC"/>
                </a:solidFill>
                <a:latin typeface="+mn-lt"/>
              </a:rPr>
              <a:t>absorbance on the Y- axis </a:t>
            </a:r>
            <a:r>
              <a:rPr lang="en-US" sz="2000" dirty="0">
                <a:solidFill>
                  <a:srgbClr val="161616"/>
                </a:solidFill>
                <a:latin typeface="+mn-lt"/>
              </a:rPr>
              <a:t>and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enzymatic activity in U/L on the X-axis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.</a:t>
            </a:r>
          </a:p>
          <a:p>
            <a:pPr algn="just" rtl="0" eaLnBrk="0" hangingPunct="0">
              <a:lnSpc>
                <a:spcPct val="110000"/>
              </a:lnSpc>
            </a:pPr>
            <a:endParaRPr lang="en-US" sz="2000" dirty="0">
              <a:solidFill>
                <a:srgbClr val="FF0000"/>
              </a:solidFill>
              <a:latin typeface="+mn-lt"/>
            </a:endParaRPr>
          </a:p>
          <a:p>
            <a:pPr algn="just" rtl="0" eaLnBrk="0" hangingPunct="0">
              <a:lnSpc>
                <a:spcPct val="110000"/>
              </a:lnSpc>
            </a:pPr>
            <a:r>
              <a:rPr lang="en-US" sz="1600" u="sng" dirty="0" smtClean="0">
                <a:solidFill>
                  <a:srgbClr val="FF0000"/>
                </a:solidFill>
                <a:latin typeface="+mn-lt"/>
              </a:rPr>
              <a:t>Note:</a:t>
            </a: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600" dirty="0" smtClean="0">
                <a:solidFill>
                  <a:srgbClr val="161616"/>
                </a:solidFill>
                <a:latin typeface="+mn-lt"/>
              </a:rPr>
              <a:t>Don’t </a:t>
            </a:r>
            <a:r>
              <a:rPr lang="en-US" sz="1600" dirty="0">
                <a:solidFill>
                  <a:srgbClr val="161616"/>
                </a:solidFill>
                <a:latin typeface="+mn-lt"/>
              </a:rPr>
              <a:t>forget  title of the graph “Standard Curve” and the x- axis and y- axis with their </a:t>
            </a:r>
            <a:r>
              <a:rPr lang="en-US" sz="1600" dirty="0" smtClean="0">
                <a:solidFill>
                  <a:srgbClr val="161616"/>
                </a:solidFill>
                <a:latin typeface="+mn-lt"/>
              </a:rPr>
              <a:t>units </a:t>
            </a:r>
            <a:endParaRPr lang="en-US" sz="1600" dirty="0">
              <a:solidFill>
                <a:srgbClr val="161616"/>
              </a:solidFill>
              <a:latin typeface="+mn-lt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52400" y="-361891"/>
            <a:ext cx="8991600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 rtl="0" eaLnBrk="0" hangingPunct="0"/>
            <a:endParaRPr lang="en-US" sz="2000" dirty="0">
              <a:solidFill>
                <a:srgbClr val="0000FF"/>
              </a:solidFill>
              <a:latin typeface="+mn-lt"/>
            </a:endParaRPr>
          </a:p>
          <a:p>
            <a:pPr algn="just" rtl="0" eaLnBrk="0" hangingPunct="0"/>
            <a:endParaRPr lang="en-US" sz="2000" dirty="0">
              <a:solidFill>
                <a:srgbClr val="0000FF"/>
              </a:solidFill>
              <a:latin typeface="+mn-lt"/>
            </a:endParaRPr>
          </a:p>
          <a:p>
            <a:pPr algn="just" rtl="0" eaLnBrk="0" hangingPunct="0"/>
            <a:r>
              <a:rPr lang="en-US" sz="3200" b="1" dirty="0">
                <a:solidFill>
                  <a:srgbClr val="0000FF"/>
                </a:solidFill>
                <a:latin typeface="+mn-lt"/>
              </a:rPr>
              <a:t>Results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:</a:t>
            </a:r>
          </a:p>
          <a:p>
            <a:pPr algn="just" rtl="0" eaLnBrk="0" hangingPunct="0"/>
            <a:endParaRPr lang="en-US" sz="1600" dirty="0">
              <a:latin typeface="+mn-lt"/>
            </a:endParaRPr>
          </a:p>
          <a:p>
            <a:pPr algn="just" rtl="0" eaLnBrk="0" hangingPunct="0"/>
            <a:endParaRPr lang="en-US" sz="2000" dirty="0">
              <a:latin typeface="+mn-lt"/>
            </a:endParaRPr>
          </a:p>
        </p:txBody>
      </p:sp>
      <p:graphicFrame>
        <p:nvGraphicFramePr>
          <p:cNvPr id="4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118639"/>
              </p:ext>
            </p:extLst>
          </p:nvPr>
        </p:nvGraphicFramePr>
        <p:xfrm>
          <a:off x="0" y="1143001"/>
          <a:ext cx="3962400" cy="5450339"/>
        </p:xfrm>
        <a:graphic>
          <a:graphicData uri="http://schemas.openxmlformats.org/drawingml/2006/table">
            <a:tbl>
              <a:tblPr/>
              <a:tblGrid>
                <a:gridCol w="2133600"/>
                <a:gridCol w="1828800"/>
              </a:tblGrid>
              <a:tr h="5333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Absorbance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 at</a:t>
                      </a: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546 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nm</a:t>
                      </a:r>
                      <a:endParaRPr lang="en-US" sz="14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ALT 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activity (U/L)</a:t>
                      </a:r>
                      <a:endParaRPr lang="en-US" sz="14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6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0.025</a:t>
                      </a:r>
                      <a:endParaRPr lang="en-US" sz="1400" b="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2.5</a:t>
                      </a:r>
                      <a:endParaRPr lang="en-US" sz="1400" b="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6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0.050</a:t>
                      </a:r>
                      <a:endParaRPr lang="en-US" sz="1400" b="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5.5</a:t>
                      </a:r>
                      <a:endParaRPr lang="en-US" sz="1400" b="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6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0.075</a:t>
                      </a:r>
                      <a:endParaRPr lang="en-US" sz="1400" b="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9</a:t>
                      </a:r>
                      <a:endParaRPr lang="en-US" sz="1400" b="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6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0.100</a:t>
                      </a:r>
                      <a:endParaRPr lang="en-US" sz="1400" b="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12</a:t>
                      </a:r>
                      <a:endParaRPr lang="en-US" sz="1400" b="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6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0.125</a:t>
                      </a:r>
                      <a:endParaRPr lang="en-US" sz="1400" b="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17</a:t>
                      </a:r>
                      <a:endParaRPr lang="en-US" sz="1400" b="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6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0.150</a:t>
                      </a:r>
                      <a:endParaRPr lang="en-US" sz="1400" b="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21</a:t>
                      </a:r>
                      <a:endParaRPr lang="en-US" sz="1400" b="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6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0.175</a:t>
                      </a:r>
                      <a:endParaRPr lang="en-US" sz="1400" b="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25</a:t>
                      </a:r>
                      <a:endParaRPr lang="en-US" sz="1400" b="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6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0.2</a:t>
                      </a:r>
                      <a:endParaRPr lang="en-US" sz="1400" b="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30</a:t>
                      </a:r>
                      <a:endParaRPr lang="en-US" sz="1400" b="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6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0.225</a:t>
                      </a:r>
                      <a:endParaRPr lang="en-US" sz="1400" b="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35</a:t>
                      </a:r>
                      <a:endParaRPr lang="en-US" sz="1400" b="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6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0.250</a:t>
                      </a:r>
                      <a:endParaRPr lang="en-US" sz="1400" b="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</a:rPr>
                        <a:t>41</a:t>
                      </a:r>
                      <a:endParaRPr lang="en-US" sz="1400" b="0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مستطيل 3"/>
          <p:cNvSpPr>
            <a:spLocks noChangeArrowheads="1"/>
          </p:cNvSpPr>
          <p:nvPr/>
        </p:nvSpPr>
        <p:spPr bwMode="auto">
          <a:xfrm>
            <a:off x="4191000" y="4953000"/>
            <a:ext cx="4953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solidFill>
                  <a:srgbClr val="0000FF"/>
                </a:solidFill>
                <a:latin typeface="+mn-lt"/>
                <a:cs typeface="Times New Roman" charset="0"/>
              </a:rPr>
              <a:t>-</a:t>
            </a:r>
            <a:r>
              <a:rPr lang="en-US" sz="2000" b="1" dirty="0" smtClean="0">
                <a:solidFill>
                  <a:srgbClr val="0000FF"/>
                </a:solidFill>
                <a:latin typeface="+mn-lt"/>
                <a:cs typeface="Times New Roman" charset="0"/>
              </a:rPr>
              <a:t>Absorbance </a:t>
            </a:r>
            <a:r>
              <a:rPr lang="en-US" sz="2000" b="1" dirty="0">
                <a:solidFill>
                  <a:srgbClr val="0000FF"/>
                </a:solidFill>
                <a:latin typeface="+mn-lt"/>
                <a:cs typeface="Times New Roman" charset="0"/>
              </a:rPr>
              <a:t>at 546 nm = ……</a:t>
            </a:r>
            <a:r>
              <a:rPr lang="en-US" sz="2000" b="1" dirty="0" smtClean="0">
                <a:solidFill>
                  <a:srgbClr val="0000FF"/>
                </a:solidFill>
                <a:latin typeface="+mn-lt"/>
                <a:cs typeface="Times New Roman" charset="0"/>
              </a:rPr>
              <a:t>…</a:t>
            </a:r>
          </a:p>
          <a:p>
            <a:pPr algn="l"/>
            <a:endParaRPr lang="en-US" sz="2000" b="1" dirty="0">
              <a:latin typeface="+mn-lt"/>
              <a:cs typeface="Times New Roman" charset="0"/>
            </a:endParaRPr>
          </a:p>
          <a:p>
            <a:pPr algn="l" rtl="0" eaLnBrk="0" hangingPunct="0"/>
            <a:r>
              <a:rPr lang="en-US" sz="2000" b="1" dirty="0" smtClean="0">
                <a:solidFill>
                  <a:srgbClr val="0000FF"/>
                </a:solidFill>
                <a:latin typeface="+mn-lt"/>
                <a:cs typeface="Times New Roman" charset="0"/>
              </a:rPr>
              <a:t>-ALT </a:t>
            </a:r>
            <a:r>
              <a:rPr lang="en-US" sz="2000" b="1" dirty="0">
                <a:solidFill>
                  <a:srgbClr val="0000FF"/>
                </a:solidFill>
                <a:latin typeface="+mn-lt"/>
                <a:cs typeface="Times New Roman" charset="0"/>
              </a:rPr>
              <a:t>(SGPT) </a:t>
            </a:r>
            <a:r>
              <a:rPr lang="en-US" sz="2000" b="1" dirty="0" smtClean="0">
                <a:solidFill>
                  <a:srgbClr val="0000FF"/>
                </a:solidFill>
                <a:latin typeface="+mn-lt"/>
                <a:cs typeface="Times New Roman" charset="0"/>
              </a:rPr>
              <a:t>activity (from graph)= </a:t>
            </a:r>
            <a:r>
              <a:rPr lang="en-US" sz="2000" b="1" dirty="0">
                <a:solidFill>
                  <a:srgbClr val="0000FF"/>
                </a:solidFill>
                <a:latin typeface="+mn-lt"/>
                <a:cs typeface="Times New Roman" charset="0"/>
              </a:rPr>
              <a:t>…………U/L</a:t>
            </a:r>
            <a:endParaRPr lang="en-US" sz="2000" b="1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14800" y="3810000"/>
            <a:ext cx="5029200" cy="762000"/>
          </a:xfrm>
          <a:prstGeom prst="rect">
            <a:avLst/>
          </a:prstGeom>
          <a:noFill/>
          <a:ln>
            <a:solidFill>
              <a:srgbClr val="2C9AE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5908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مستطيل 3"/>
          <p:cNvSpPr>
            <a:spLocks noChangeArrowheads="1"/>
          </p:cNvSpPr>
          <p:nvPr/>
        </p:nvSpPr>
        <p:spPr bwMode="auto">
          <a:xfrm>
            <a:off x="2286000" y="1905000"/>
            <a:ext cx="480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latin typeface="+mj-lt"/>
                <a:cs typeface="Times New Roman" charset="0"/>
              </a:rPr>
              <a:t>Objective</a:t>
            </a:r>
          </a:p>
        </p:txBody>
      </p:sp>
      <p:pic>
        <p:nvPicPr>
          <p:cNvPr id="5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81000"/>
            <a:ext cx="3048000" cy="23451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381000" y="3705225"/>
            <a:ext cx="8305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4000" dirty="0">
                <a:latin typeface="+mj-lt"/>
                <a:cs typeface="Times New Roman" charset="0"/>
              </a:rPr>
              <a:t>To study the different methods for determining enzyme activity.</a:t>
            </a:r>
            <a:r>
              <a:rPr lang="en-US" sz="2800" dirty="0">
                <a:latin typeface="+mj-lt"/>
                <a:cs typeface="Times New Roman" charset="0"/>
              </a:rPr>
              <a:t> </a:t>
            </a:r>
            <a:endParaRPr lang="en-US" sz="6000" dirty="0">
              <a:latin typeface="+mj-lt"/>
              <a:cs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9600"/>
            <a:ext cx="8991600" cy="5293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33CC"/>
                </a:solidFill>
                <a:latin typeface="+mj-lt"/>
                <a:cs typeface="Times New Roman" charset="0"/>
              </a:rPr>
              <a:t>    Discussion</a:t>
            </a:r>
            <a:endParaRPr lang="en-US" sz="3200" b="1" dirty="0">
              <a:solidFill>
                <a:srgbClr val="0033CC"/>
              </a:solidFill>
              <a:latin typeface="+mj-lt"/>
              <a:cs typeface="Times New Roman" charset="0"/>
            </a:endParaRPr>
          </a:p>
          <a:p>
            <a:pPr algn="just"/>
            <a:endParaRPr lang="en-US" sz="2000" dirty="0">
              <a:solidFill>
                <a:srgbClr val="0033CC"/>
              </a:solidFill>
              <a:cs typeface="Times New Roman" charset="0"/>
            </a:endParaRPr>
          </a:p>
          <a:p>
            <a:pPr marL="800100" lvl="1" indent="-342900" algn="just">
              <a:lnSpc>
                <a:spcPct val="15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 charset="0"/>
              </a:rPr>
              <a:t>Mention the diagnostic importance of ALT</a:t>
            </a:r>
          </a:p>
          <a:p>
            <a:pPr lvl="1" algn="just">
              <a:lnSpc>
                <a:spcPct val="150000"/>
              </a:lnSpc>
            </a:pPr>
            <a:endParaRPr lang="en-US" sz="2400" dirty="0" smtClean="0">
              <a:solidFill>
                <a:srgbClr val="000000"/>
              </a:solidFill>
              <a:latin typeface="+mj-lt"/>
              <a:cs typeface="Times New Roman" charset="0"/>
            </a:endParaRPr>
          </a:p>
          <a:p>
            <a:pPr marL="800100" lvl="1" indent="-342900" algn="just">
              <a:lnSpc>
                <a:spcPct val="150000"/>
              </a:lnSpc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 charset="0"/>
              </a:rPr>
              <a:t>Explain the difference in the </a:t>
            </a:r>
            <a:r>
              <a:rPr lang="en-US" sz="2400" dirty="0">
                <a:solidFill>
                  <a:srgbClr val="000000"/>
                </a:solidFill>
                <a:latin typeface="+mj-lt"/>
                <a:cs typeface="Times New Roman" charset="0"/>
              </a:rPr>
              <a:t>principle </a:t>
            </a:r>
            <a:r>
              <a:rPr lang="en-US" sz="2400" dirty="0" smtClean="0">
                <a:solidFill>
                  <a:srgbClr val="000000"/>
                </a:solidFill>
                <a:latin typeface="+mj-lt"/>
                <a:cs typeface="Times New Roman" charset="0"/>
              </a:rPr>
              <a:t>of each ALT assay.</a:t>
            </a:r>
          </a:p>
          <a:p>
            <a:pPr lvl="1" algn="just">
              <a:lnSpc>
                <a:spcPct val="150000"/>
              </a:lnSpc>
            </a:pPr>
            <a:endParaRPr lang="en-US" sz="2400" dirty="0">
              <a:latin typeface="+mj-lt"/>
            </a:endParaRPr>
          </a:p>
          <a:p>
            <a:pPr marL="800100" lvl="1" indent="-342900" algn="just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latin typeface="+mj-lt"/>
              </a:rPr>
              <a:t>Compare your result with ALT normal range </a:t>
            </a:r>
            <a:r>
              <a:rPr lang="en-US" sz="2400" dirty="0" smtClean="0">
                <a:solidFill>
                  <a:srgbClr val="008000"/>
                </a:solidFill>
                <a:latin typeface="+mj-lt"/>
              </a:rPr>
              <a:t>[in males]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, and diagnose the patient's state (what disease could the patient have or not).</a:t>
            </a:r>
          </a:p>
        </p:txBody>
      </p:sp>
    </p:spTree>
    <p:extLst>
      <p:ext uri="{BB962C8B-B14F-4D97-AF65-F5344CB8AC3E}">
        <p14:creationId xmlns:p14="http://schemas.microsoft.com/office/powerpoint/2010/main" val="1396491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مستطيل 5"/>
          <p:cNvSpPr>
            <a:spLocks noChangeArrowheads="1"/>
          </p:cNvSpPr>
          <p:nvPr/>
        </p:nvSpPr>
        <p:spPr bwMode="auto">
          <a:xfrm>
            <a:off x="228600" y="850900"/>
            <a:ext cx="8991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rtl="0">
              <a:defRPr/>
            </a:pPr>
            <a:r>
              <a:rPr lang="en-US" sz="2800" b="1" i="1" u="sng" dirty="0">
                <a:solidFill>
                  <a:srgbClr val="0033CC"/>
                </a:solidFill>
                <a:latin typeface="+mn-lt"/>
                <a:cs typeface="Times New Roman" charset="0"/>
              </a:rPr>
              <a:t>Enzyme assays</a:t>
            </a:r>
            <a:r>
              <a:rPr lang="en-US" sz="2800" i="1" u="sng" dirty="0">
                <a:solidFill>
                  <a:srgbClr val="0033CC"/>
                </a:solidFill>
                <a:latin typeface="+mn-lt"/>
                <a:cs typeface="Times New Roman" charset="0"/>
              </a:rPr>
              <a:t>:</a:t>
            </a:r>
            <a:r>
              <a:rPr lang="en-US" sz="2800" dirty="0">
                <a:latin typeface="+mn-lt"/>
                <a:cs typeface="Times New Roman" charset="0"/>
              </a:rPr>
              <a:t> Are laboratory methods for measuring enzymatic activity.</a:t>
            </a:r>
          </a:p>
          <a:p>
            <a:pPr algn="ctr" rtl="0">
              <a:defRPr/>
            </a:pPr>
            <a:endParaRPr lang="ar-sa" sz="2800" dirty="0">
              <a:latin typeface="+mn-lt"/>
              <a:cs typeface="Times New Roman" charset="0"/>
            </a:endParaRPr>
          </a:p>
        </p:txBody>
      </p:sp>
      <p:sp>
        <p:nvSpPr>
          <p:cNvPr id="15363" name="مستطيل 6"/>
          <p:cNvSpPr>
            <a:spLocks noChangeArrowheads="1"/>
          </p:cNvSpPr>
          <p:nvPr/>
        </p:nvSpPr>
        <p:spPr bwMode="auto">
          <a:xfrm>
            <a:off x="152400" y="2057400"/>
            <a:ext cx="8839200" cy="4400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 rtl="0">
              <a:buFont typeface="Arial"/>
              <a:buChar char="•"/>
              <a:defRPr/>
            </a:pPr>
            <a:r>
              <a:rPr lang="en-US" sz="2800" dirty="0">
                <a:latin typeface="+mn-lt"/>
                <a:cs typeface="Aharoni" charset="0"/>
              </a:rPr>
              <a:t>All enzyme assays measure either the consumption of substrate or production of product over time.</a:t>
            </a:r>
          </a:p>
          <a:p>
            <a:pPr marL="457200" indent="-457200" algn="just" rtl="0">
              <a:buFont typeface="Arial"/>
              <a:buChar char="•"/>
              <a:defRPr/>
            </a:pPr>
            <a:endParaRPr lang="en-US" sz="2800" dirty="0">
              <a:solidFill>
                <a:srgbClr val="F2F2F2"/>
              </a:solidFill>
              <a:latin typeface="+mn-lt"/>
              <a:cs typeface="Times New Roman" charset="0"/>
            </a:endParaRPr>
          </a:p>
          <a:p>
            <a:pPr marL="457200" indent="-457200" algn="just" rtl="0">
              <a:buFont typeface="Arial"/>
              <a:buChar char="•"/>
              <a:defRPr/>
            </a:pPr>
            <a:endParaRPr lang="en-US" sz="2800" dirty="0">
              <a:solidFill>
                <a:srgbClr val="F2F2F2"/>
              </a:solidFill>
              <a:latin typeface="+mn-lt"/>
              <a:cs typeface="Times New Roman" charset="0"/>
            </a:endParaRPr>
          </a:p>
          <a:p>
            <a:pPr marL="457200" indent="-457200" algn="just" rtl="0">
              <a:buFont typeface="Arial"/>
              <a:buChar char="•"/>
              <a:defRPr/>
            </a:pPr>
            <a:endParaRPr lang="en-US" sz="2800" dirty="0">
              <a:solidFill>
                <a:srgbClr val="F2F2F2"/>
              </a:solidFill>
              <a:latin typeface="+mn-lt"/>
              <a:cs typeface="Times New Roman" charset="0"/>
            </a:endParaRPr>
          </a:p>
          <a:p>
            <a:pPr marL="457200" indent="-457200" algn="just" rtl="0">
              <a:buFont typeface="Arial"/>
              <a:buChar char="•"/>
              <a:defRPr/>
            </a:pPr>
            <a:endParaRPr lang="en-US" sz="2800" dirty="0">
              <a:solidFill>
                <a:srgbClr val="000000"/>
              </a:solidFill>
              <a:latin typeface="+mn-lt"/>
              <a:cs typeface="Times New Roman" charset="0"/>
            </a:endParaRPr>
          </a:p>
          <a:p>
            <a:pPr marL="457200" indent="-457200" algn="just" rtl="0">
              <a:buFont typeface="Arial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+mn-lt"/>
                <a:cs typeface="Times New Roman" charset="0"/>
              </a:rPr>
              <a:t>Different enzymes require different estimation methods depending on the type of reaction catalyzed, the nature of S and P or coenzyme. </a:t>
            </a:r>
          </a:p>
        </p:txBody>
      </p:sp>
      <p:sp>
        <p:nvSpPr>
          <p:cNvPr id="5124" name="مستطيل 8"/>
          <p:cNvSpPr>
            <a:spLocks noChangeArrowheads="1"/>
          </p:cNvSpPr>
          <p:nvPr/>
        </p:nvSpPr>
        <p:spPr bwMode="auto">
          <a:xfrm>
            <a:off x="1295400" y="3581400"/>
            <a:ext cx="6591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800" b="1"/>
              <a:t>S                          P + E</a:t>
            </a:r>
            <a:endParaRPr lang="ar-sa" sz="4800" b="1"/>
          </a:p>
        </p:txBody>
      </p:sp>
      <p:sp>
        <p:nvSpPr>
          <p:cNvPr id="11" name="سهم إلى اليمين 10"/>
          <p:cNvSpPr/>
          <p:nvPr/>
        </p:nvSpPr>
        <p:spPr>
          <a:xfrm>
            <a:off x="2209800" y="3810000"/>
            <a:ext cx="3886201" cy="1524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x-none"/>
          </a:p>
        </p:txBody>
      </p:sp>
      <p:sp>
        <p:nvSpPr>
          <p:cNvPr id="12" name="سهم إلى اليمين 11"/>
          <p:cNvSpPr/>
          <p:nvPr/>
        </p:nvSpPr>
        <p:spPr>
          <a:xfrm rot="10800000">
            <a:off x="2209800" y="4114800"/>
            <a:ext cx="3886201" cy="1524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x-none"/>
          </a:p>
        </p:txBody>
      </p:sp>
      <p:sp>
        <p:nvSpPr>
          <p:cNvPr id="5127" name="مربع نص 12"/>
          <p:cNvSpPr txBox="1">
            <a:spLocks noChangeArrowheads="1"/>
          </p:cNvSpPr>
          <p:nvPr/>
        </p:nvSpPr>
        <p:spPr bwMode="auto">
          <a:xfrm>
            <a:off x="3810000" y="3048000"/>
            <a:ext cx="685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5400" b="1">
                <a:solidFill>
                  <a:srgbClr val="0070C0"/>
                </a:solidFill>
              </a:rPr>
              <a:t>E</a:t>
            </a:r>
            <a:endParaRPr lang="ar-sa" sz="5400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مستطيل 10"/>
          <p:cNvSpPr>
            <a:spLocks noChangeArrowheads="1"/>
          </p:cNvSpPr>
          <p:nvPr/>
        </p:nvSpPr>
        <p:spPr bwMode="auto">
          <a:xfrm>
            <a:off x="304800" y="1600200"/>
            <a:ext cx="8686800" cy="535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sz="2400" b="1" dirty="0" smtClean="0">
                <a:latin typeface="+mn-lt"/>
              </a:rPr>
              <a:t>1.Fluorescence </a:t>
            </a:r>
            <a:r>
              <a:rPr lang="en-US" sz="2400" b="1" dirty="0">
                <a:latin typeface="+mn-lt"/>
              </a:rPr>
              <a:t>methods: </a:t>
            </a:r>
            <a:r>
              <a:rPr lang="en-US" sz="2400" dirty="0" smtClean="0">
                <a:latin typeface="+mn-lt"/>
              </a:rPr>
              <a:t>Using </a:t>
            </a:r>
            <a:r>
              <a:rPr lang="en-US" sz="2400" dirty="0">
                <a:latin typeface="+mn-lt"/>
              </a:rPr>
              <a:t>a </a:t>
            </a:r>
            <a:r>
              <a:rPr lang="en-US" sz="2400" dirty="0" err="1">
                <a:latin typeface="+mn-lt"/>
              </a:rPr>
              <a:t>fluorometer</a:t>
            </a:r>
            <a:r>
              <a:rPr lang="en-US" sz="2400" dirty="0">
                <a:latin typeface="+mn-lt"/>
              </a:rPr>
              <a:t> . </a:t>
            </a:r>
            <a:endParaRPr lang="en-US" sz="2400" dirty="0" smtClean="0">
              <a:latin typeface="+mn-lt"/>
            </a:endParaRPr>
          </a:p>
          <a:p>
            <a:pPr algn="just">
              <a:lnSpc>
                <a:spcPct val="130000"/>
              </a:lnSpc>
              <a:defRPr/>
            </a:pPr>
            <a:r>
              <a:rPr lang="en-US" sz="2400" dirty="0" smtClean="0">
                <a:latin typeface="+mn-lt"/>
              </a:rPr>
              <a:t>** </a:t>
            </a:r>
            <a:r>
              <a:rPr lang="en-US" sz="2400" dirty="0">
                <a:latin typeface="+mn-lt"/>
              </a:rPr>
              <a:t>e</a:t>
            </a:r>
            <a:r>
              <a:rPr lang="en-US" sz="2400" dirty="0" smtClean="0">
                <a:latin typeface="+mn-lt"/>
              </a:rPr>
              <a:t>.g</a:t>
            </a:r>
            <a:r>
              <a:rPr lang="en-US" sz="2400" dirty="0">
                <a:latin typeface="+mn-lt"/>
              </a:rPr>
              <a:t>. 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NAD</a:t>
            </a:r>
            <a:r>
              <a:rPr lang="en-US" sz="2400" baseline="30000" dirty="0">
                <a:solidFill>
                  <a:srgbClr val="0000FF"/>
                </a:solidFill>
                <a:latin typeface="+mn-lt"/>
              </a:rPr>
              <a:t>+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 and NADP</a:t>
            </a:r>
            <a:r>
              <a:rPr lang="en-US" sz="2400" baseline="30000" dirty="0">
                <a:solidFill>
                  <a:srgbClr val="0000FF"/>
                </a:solidFill>
                <a:latin typeface="+mn-lt"/>
              </a:rPr>
              <a:t>+</a:t>
            </a:r>
            <a:r>
              <a:rPr lang="en-US" sz="240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400" dirty="0">
                <a:latin typeface="+mn-lt"/>
              </a:rPr>
              <a:t>do not </a:t>
            </a:r>
            <a:r>
              <a:rPr lang="en-US" sz="2400" dirty="0" err="1">
                <a:latin typeface="+mn-lt"/>
              </a:rPr>
              <a:t>fluoresence</a:t>
            </a:r>
            <a:r>
              <a:rPr lang="en-US" sz="2400" dirty="0">
                <a:latin typeface="+mn-lt"/>
              </a:rPr>
              <a:t> in their oxidized forms, but the reduced form have a blue fluorescence reduction reaction</a:t>
            </a:r>
            <a:r>
              <a:rPr lang="en-US" sz="2400" b="1" dirty="0">
                <a:latin typeface="+mn-lt"/>
              </a:rPr>
              <a:t>. </a:t>
            </a:r>
            <a:endParaRPr lang="en-US" sz="2400" b="1" dirty="0" smtClean="0">
              <a:latin typeface="+mn-lt"/>
            </a:endParaRPr>
          </a:p>
          <a:p>
            <a:pPr marL="342900" indent="-342900" algn="just">
              <a:lnSpc>
                <a:spcPct val="130000"/>
              </a:lnSpc>
              <a:buFont typeface="+mj-lt"/>
              <a:buAutoNum type="arabicPeriod"/>
              <a:defRPr/>
            </a:pPr>
            <a:endParaRPr lang="en-US" sz="2400" b="1" dirty="0" smtClean="0">
              <a:latin typeface="+mn-lt"/>
            </a:endParaRPr>
          </a:p>
          <a:p>
            <a:pPr algn="just">
              <a:lnSpc>
                <a:spcPct val="130000"/>
              </a:lnSpc>
              <a:defRPr/>
            </a:pPr>
            <a:endParaRPr lang="en-US" sz="2400" b="1" dirty="0">
              <a:latin typeface="+mn-lt"/>
            </a:endParaRPr>
          </a:p>
          <a:p>
            <a:pPr algn="just">
              <a:lnSpc>
                <a:spcPct val="130000"/>
              </a:lnSpc>
              <a:defRPr/>
            </a:pPr>
            <a:r>
              <a:rPr lang="en-US" sz="2400" b="1" dirty="0" smtClean="0">
                <a:cs typeface="Arial"/>
              </a:rPr>
              <a:t>2.Manometric </a:t>
            </a:r>
            <a:r>
              <a:rPr lang="en-US" sz="2400" b="1" dirty="0">
                <a:cs typeface="Arial"/>
              </a:rPr>
              <a:t>methods: </a:t>
            </a:r>
            <a:r>
              <a:rPr lang="en-US" sz="2400" dirty="0" smtClean="0">
                <a:latin typeface="+mj-lt"/>
                <a:cs typeface="Arial"/>
              </a:rPr>
              <a:t>Using a manometer. </a:t>
            </a:r>
          </a:p>
          <a:p>
            <a:pPr algn="just">
              <a:lnSpc>
                <a:spcPct val="130000"/>
              </a:lnSpc>
              <a:defRPr/>
            </a:pPr>
            <a:r>
              <a:rPr lang="en-US" sz="2400" dirty="0" smtClean="0">
                <a:latin typeface="+mj-lt"/>
                <a:cs typeface="Arial"/>
              </a:rPr>
              <a:t>** It is suitable for reactions </a:t>
            </a:r>
            <a:r>
              <a:rPr lang="en-US" sz="2400" dirty="0">
                <a:latin typeface="+mj-lt"/>
                <a:cs typeface="Arial"/>
              </a:rPr>
              <a:t>in which </a:t>
            </a:r>
            <a:r>
              <a:rPr lang="en-US" sz="2400" dirty="0">
                <a:solidFill>
                  <a:srgbClr val="0033CC"/>
                </a:solidFill>
                <a:latin typeface="+mj-lt"/>
                <a:cs typeface="Arial"/>
              </a:rPr>
              <a:t>one of the component is a gas.</a:t>
            </a:r>
            <a:r>
              <a:rPr lang="en-US" sz="2400" dirty="0">
                <a:latin typeface="+mj-lt"/>
                <a:cs typeface="Arial"/>
              </a:rPr>
              <a:t> e.g. Oxidases (O</a:t>
            </a:r>
            <a:r>
              <a:rPr lang="en-US" sz="2400" baseline="-25000" dirty="0">
                <a:latin typeface="+mj-lt"/>
                <a:cs typeface="Arial"/>
              </a:rPr>
              <a:t>2 </a:t>
            </a:r>
            <a:r>
              <a:rPr lang="en-US" sz="2400" dirty="0">
                <a:latin typeface="+mj-lt"/>
                <a:cs typeface="Arial"/>
              </a:rPr>
              <a:t>uptake), Decarboxylase(CO</a:t>
            </a:r>
            <a:r>
              <a:rPr lang="en-US" sz="2400" baseline="-25000" dirty="0">
                <a:latin typeface="+mj-lt"/>
                <a:cs typeface="Arial"/>
              </a:rPr>
              <a:t>2 </a:t>
            </a:r>
            <a:r>
              <a:rPr lang="en-US" sz="2400" dirty="0">
                <a:latin typeface="+mj-lt"/>
                <a:cs typeface="Arial"/>
              </a:rPr>
              <a:t>output) </a:t>
            </a:r>
          </a:p>
          <a:p>
            <a:pPr marL="342900" indent="-342900" algn="just">
              <a:lnSpc>
                <a:spcPct val="130000"/>
              </a:lnSpc>
              <a:buFont typeface="+mj-lt"/>
              <a:buAutoNum type="arabicPeriod"/>
              <a:defRPr/>
            </a:pPr>
            <a:endParaRPr lang="en-US" sz="2400" b="1" dirty="0">
              <a:latin typeface="+mn-lt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6017" y="304800"/>
            <a:ext cx="89154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spc="50" dirty="0">
                <a:ln w="11430">
                  <a:noFill/>
                </a:ln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Methods of quantitatively following enzyme </a:t>
            </a:r>
            <a:r>
              <a:rPr lang="en-US" sz="3200" b="1" spc="50" dirty="0" smtClean="0">
                <a:ln w="11430">
                  <a:noFill/>
                </a:ln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reactions</a:t>
            </a:r>
            <a:endParaRPr lang="x-none" sz="3200" b="1" spc="50" dirty="0">
              <a:ln w="11430">
                <a:noFill/>
              </a:ln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2" name="Picture 1" descr="Screen Shot 2016-10-11 at 8.06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124200"/>
            <a:ext cx="2082800" cy="1371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11 at 8.07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311" y="4419600"/>
            <a:ext cx="2857500" cy="2156209"/>
          </a:xfrm>
          <a:prstGeom prst="rect">
            <a:avLst/>
          </a:prstGeom>
        </p:spPr>
      </p:pic>
      <p:pic>
        <p:nvPicPr>
          <p:cNvPr id="2" name="Picture 1" descr="Screen Shot 2016-10-11 at 8.06.5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524000"/>
            <a:ext cx="2209800" cy="2082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152400"/>
            <a:ext cx="8382000" cy="62370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defRPr/>
            </a:pPr>
            <a:endParaRPr lang="en-US" sz="2400" dirty="0">
              <a:latin typeface="+mn-lt"/>
              <a:cs typeface="Arial"/>
            </a:endParaRPr>
          </a:p>
          <a:p>
            <a:pPr algn="just">
              <a:lnSpc>
                <a:spcPct val="130000"/>
              </a:lnSpc>
              <a:defRPr/>
            </a:pPr>
            <a:r>
              <a:rPr lang="en-US" sz="2400" b="1" dirty="0" smtClean="0">
                <a:latin typeface="+mn-lt"/>
                <a:cs typeface="Arial"/>
              </a:rPr>
              <a:t>3. </a:t>
            </a:r>
            <a:r>
              <a:rPr lang="en-US" sz="2400" b="1" dirty="0" err="1">
                <a:latin typeface="+mn-lt"/>
                <a:cs typeface="Arial"/>
              </a:rPr>
              <a:t>Eletrode</a:t>
            </a:r>
            <a:r>
              <a:rPr lang="en-US" sz="2400" b="1" dirty="0">
                <a:latin typeface="+mn-lt"/>
                <a:cs typeface="Arial"/>
              </a:rPr>
              <a:t> </a:t>
            </a:r>
            <a:r>
              <a:rPr lang="en-US" sz="2400" b="1" dirty="0" smtClean="0">
                <a:latin typeface="+mn-lt"/>
                <a:cs typeface="Arial"/>
              </a:rPr>
              <a:t>Methods: </a:t>
            </a:r>
            <a:r>
              <a:rPr lang="en-US" sz="2400" dirty="0" smtClean="0">
                <a:latin typeface="+mn-lt"/>
                <a:cs typeface="Arial"/>
              </a:rPr>
              <a:t>Using a pH meter.</a:t>
            </a:r>
          </a:p>
          <a:p>
            <a:pPr algn="just">
              <a:lnSpc>
                <a:spcPct val="130000"/>
              </a:lnSpc>
              <a:defRPr/>
            </a:pPr>
            <a:r>
              <a:rPr lang="en-US" sz="2400" dirty="0" smtClean="0">
                <a:latin typeface="+mn-lt"/>
                <a:cs typeface="Arial"/>
              </a:rPr>
              <a:t>** </a:t>
            </a:r>
            <a:r>
              <a:rPr lang="en-US" sz="2400" dirty="0">
                <a:latin typeface="+mn-lt"/>
                <a:cs typeface="Arial"/>
              </a:rPr>
              <a:t>R</a:t>
            </a:r>
            <a:r>
              <a:rPr lang="en-US" sz="2400" dirty="0" smtClean="0">
                <a:latin typeface="+mn-lt"/>
                <a:cs typeface="Arial"/>
              </a:rPr>
              <a:t>eactions </a:t>
            </a:r>
            <a:r>
              <a:rPr lang="en-US" sz="2400" dirty="0">
                <a:latin typeface="+mn-lt"/>
                <a:cs typeface="Arial"/>
              </a:rPr>
              <a:t>which </a:t>
            </a:r>
            <a:r>
              <a:rPr lang="en-US" sz="2400" dirty="0">
                <a:solidFill>
                  <a:srgbClr val="0033CC"/>
                </a:solidFill>
                <a:latin typeface="+mn-lt"/>
                <a:cs typeface="Arial"/>
              </a:rPr>
              <a:t>involve the production of </a:t>
            </a:r>
            <a:r>
              <a:rPr lang="en-US" sz="2400" dirty="0" smtClean="0">
                <a:solidFill>
                  <a:srgbClr val="0033CC"/>
                </a:solidFill>
                <a:latin typeface="+mn-lt"/>
                <a:cs typeface="Arial"/>
              </a:rPr>
              <a:t>acids </a:t>
            </a:r>
            <a:r>
              <a:rPr lang="en-US" sz="2400" dirty="0" smtClean="0">
                <a:latin typeface="+mn-lt"/>
                <a:cs typeface="Arial"/>
              </a:rPr>
              <a:t>where</a:t>
            </a:r>
            <a:r>
              <a:rPr lang="en-US" sz="2400" dirty="0" smtClean="0">
                <a:solidFill>
                  <a:srgbClr val="0033CC"/>
                </a:solidFill>
                <a:latin typeface="+mn-lt"/>
                <a:cs typeface="Arial"/>
              </a:rPr>
              <a:t> </a:t>
            </a:r>
            <a:r>
              <a:rPr lang="en-US" sz="2400" dirty="0" smtClean="0">
                <a:latin typeface="+mn-lt"/>
                <a:cs typeface="Arial"/>
              </a:rPr>
              <a:t>H</a:t>
            </a:r>
            <a:r>
              <a:rPr lang="en-US" sz="2400" baseline="30000" dirty="0">
                <a:latin typeface="+mn-lt"/>
                <a:cs typeface="Arial"/>
              </a:rPr>
              <a:t>+</a:t>
            </a:r>
            <a:r>
              <a:rPr lang="en-US" sz="2400" dirty="0">
                <a:latin typeface="+mn-lt"/>
                <a:cs typeface="Arial"/>
              </a:rPr>
              <a:t> </a:t>
            </a:r>
            <a:r>
              <a:rPr lang="en-US" sz="2400" dirty="0" smtClean="0">
                <a:latin typeface="+mn-lt"/>
                <a:cs typeface="Arial"/>
              </a:rPr>
              <a:t>conc. is measured.</a:t>
            </a:r>
          </a:p>
          <a:p>
            <a:pPr algn="just">
              <a:lnSpc>
                <a:spcPct val="130000"/>
              </a:lnSpc>
              <a:defRPr/>
            </a:pPr>
            <a:endParaRPr lang="en-US" sz="2400" dirty="0" smtClean="0">
              <a:latin typeface="+mn-lt"/>
              <a:cs typeface="Arial"/>
            </a:endParaRPr>
          </a:p>
          <a:p>
            <a:pPr algn="just">
              <a:lnSpc>
                <a:spcPct val="130000"/>
              </a:lnSpc>
              <a:defRPr/>
            </a:pPr>
            <a:endParaRPr lang="en-US" sz="2400" dirty="0" smtClean="0">
              <a:latin typeface="+mn-lt"/>
              <a:cs typeface="Arial"/>
            </a:endParaRPr>
          </a:p>
          <a:p>
            <a:pPr algn="just">
              <a:lnSpc>
                <a:spcPct val="130000"/>
              </a:lnSpc>
              <a:defRPr/>
            </a:pPr>
            <a:endParaRPr lang="en-US" sz="2400" dirty="0">
              <a:latin typeface="+mn-lt"/>
              <a:cs typeface="Arial"/>
            </a:endParaRPr>
          </a:p>
          <a:p>
            <a:pPr algn="just">
              <a:lnSpc>
                <a:spcPct val="130000"/>
              </a:lnSpc>
              <a:defRPr/>
            </a:pPr>
            <a:endParaRPr lang="en-US" sz="2400" dirty="0">
              <a:latin typeface="+mn-lt"/>
              <a:cs typeface="Arial"/>
            </a:endParaRPr>
          </a:p>
          <a:p>
            <a:pPr algn="just">
              <a:lnSpc>
                <a:spcPct val="130000"/>
              </a:lnSpc>
              <a:defRPr/>
            </a:pPr>
            <a:r>
              <a:rPr lang="en-US" sz="2400" b="1" dirty="0" smtClean="0">
                <a:latin typeface="+mn-lt"/>
                <a:cs typeface="Arial"/>
              </a:rPr>
              <a:t>4. </a:t>
            </a:r>
            <a:r>
              <a:rPr lang="en-US" sz="2400" b="1" dirty="0" err="1">
                <a:latin typeface="+mn-lt"/>
                <a:cs typeface="Arial"/>
              </a:rPr>
              <a:t>Polarimetric</a:t>
            </a:r>
            <a:r>
              <a:rPr lang="en-US" sz="2400" b="1" dirty="0">
                <a:latin typeface="+mn-lt"/>
                <a:cs typeface="Arial"/>
              </a:rPr>
              <a:t> Method: </a:t>
            </a:r>
            <a:r>
              <a:rPr lang="en-US" sz="2400" dirty="0">
                <a:latin typeface="+mn-lt"/>
                <a:cs typeface="Arial"/>
              </a:rPr>
              <a:t>use </a:t>
            </a:r>
            <a:r>
              <a:rPr lang="en-US" sz="2400" dirty="0" err="1">
                <a:latin typeface="+mn-lt"/>
                <a:cs typeface="Arial"/>
              </a:rPr>
              <a:t>polarimeter</a:t>
            </a:r>
            <a:r>
              <a:rPr lang="en-US" sz="2400" dirty="0" smtClean="0">
                <a:latin typeface="+mn-lt"/>
                <a:cs typeface="Arial"/>
              </a:rPr>
              <a:t>.</a:t>
            </a:r>
          </a:p>
          <a:p>
            <a:pPr algn="just">
              <a:lnSpc>
                <a:spcPct val="130000"/>
              </a:lnSpc>
              <a:defRPr/>
            </a:pPr>
            <a:r>
              <a:rPr lang="en-US" sz="2400" dirty="0" smtClean="0">
                <a:latin typeface="+mn-lt"/>
                <a:cs typeface="Arial"/>
              </a:rPr>
              <a:t>**  </a:t>
            </a:r>
            <a:r>
              <a:rPr lang="en-US" sz="2400" dirty="0">
                <a:latin typeface="+mn-lt"/>
                <a:cs typeface="Arial"/>
              </a:rPr>
              <a:t>For </a:t>
            </a:r>
            <a:r>
              <a:rPr lang="en-US" sz="2400" dirty="0" err="1">
                <a:solidFill>
                  <a:srgbClr val="0033CC"/>
                </a:solidFill>
                <a:latin typeface="+mn-lt"/>
                <a:cs typeface="Arial"/>
              </a:rPr>
              <a:t>isomerases</a:t>
            </a:r>
            <a:r>
              <a:rPr lang="en-US" sz="2400" dirty="0">
                <a:solidFill>
                  <a:srgbClr val="0033CC"/>
                </a:solidFill>
                <a:latin typeface="+mn-lt"/>
                <a:cs typeface="Arial"/>
              </a:rPr>
              <a:t> that convert one isomer to another.      </a:t>
            </a:r>
          </a:p>
          <a:p>
            <a:pPr algn="just">
              <a:lnSpc>
                <a:spcPct val="130000"/>
              </a:lnSpc>
              <a:defRPr/>
            </a:pPr>
            <a:r>
              <a:rPr lang="en-US" sz="2400" dirty="0">
                <a:latin typeface="+mn-lt"/>
                <a:cs typeface="Arial"/>
              </a:rPr>
              <a:t> </a:t>
            </a:r>
            <a:r>
              <a:rPr lang="en-US" sz="2400" dirty="0" smtClean="0">
                <a:latin typeface="+mn-lt"/>
                <a:cs typeface="Arial"/>
              </a:rPr>
              <a:t>e.g.    </a:t>
            </a:r>
            <a:r>
              <a:rPr lang="en-US" sz="2400" dirty="0" smtClean="0">
                <a:solidFill>
                  <a:srgbClr val="193374"/>
                </a:solidFill>
                <a:latin typeface="+mn-lt"/>
                <a:cs typeface="Arial"/>
              </a:rPr>
              <a:t>D</a:t>
            </a:r>
            <a:r>
              <a:rPr lang="en-US" sz="2400" dirty="0">
                <a:solidFill>
                  <a:srgbClr val="193374"/>
                </a:solidFill>
                <a:latin typeface="+mn-lt"/>
                <a:cs typeface="Arial"/>
              </a:rPr>
              <a:t>-glucose </a:t>
            </a:r>
            <a:r>
              <a:rPr lang="en-US" sz="2400" dirty="0">
                <a:solidFill>
                  <a:srgbClr val="193374"/>
                </a:solidFill>
                <a:latin typeface="+mn-lt"/>
                <a:cs typeface="Arial"/>
                <a:sym typeface="Wingdings"/>
              </a:rPr>
              <a:t></a:t>
            </a:r>
            <a:r>
              <a:rPr lang="en-US" sz="2400" dirty="0">
                <a:solidFill>
                  <a:srgbClr val="193374"/>
                </a:solidFill>
                <a:latin typeface="+mn-lt"/>
                <a:cs typeface="Arial"/>
              </a:rPr>
              <a:t> L-glucose </a:t>
            </a:r>
          </a:p>
          <a:p>
            <a:pPr algn="just">
              <a:lnSpc>
                <a:spcPct val="130000"/>
              </a:lnSpc>
              <a:defRPr/>
            </a:pPr>
            <a:endParaRPr lang="en-US" sz="2200" dirty="0">
              <a:solidFill>
                <a:srgbClr val="193374"/>
              </a:solidFill>
              <a:latin typeface="+mn-lt"/>
              <a:cs typeface="Arial"/>
            </a:endParaRPr>
          </a:p>
          <a:p>
            <a:pPr algn="l" rtl="0">
              <a:defRPr/>
            </a:pPr>
            <a:endParaRPr lang="en-US" sz="2200" b="1" dirty="0">
              <a:latin typeface="+mn-lt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مستطيل 1"/>
          <p:cNvSpPr>
            <a:spLocks noChangeArrowheads="1"/>
          </p:cNvSpPr>
          <p:nvPr/>
        </p:nvSpPr>
        <p:spPr bwMode="auto">
          <a:xfrm>
            <a:off x="381000" y="1143000"/>
            <a:ext cx="5764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n-US" sz="2800" b="1" dirty="0" smtClean="0">
                <a:solidFill>
                  <a:srgbClr val="D60093"/>
                </a:solidFill>
                <a:latin typeface="+mn-lt"/>
                <a:cs typeface="Arial"/>
              </a:rPr>
              <a:t>5. </a:t>
            </a:r>
            <a:r>
              <a:rPr lang="en-US" sz="2800" b="1" dirty="0">
                <a:solidFill>
                  <a:srgbClr val="D60093"/>
                </a:solidFill>
                <a:latin typeface="+mn-lt"/>
                <a:cs typeface="Arial"/>
              </a:rPr>
              <a:t>Spectrophotometric methods. </a:t>
            </a:r>
          </a:p>
        </p:txBody>
      </p:sp>
      <p:sp>
        <p:nvSpPr>
          <p:cNvPr id="20482" name="مستطيل 2"/>
          <p:cNvSpPr>
            <a:spLocks noChangeArrowheads="1"/>
          </p:cNvSpPr>
          <p:nvPr/>
        </p:nvSpPr>
        <p:spPr bwMode="auto">
          <a:xfrm>
            <a:off x="381000" y="1905000"/>
            <a:ext cx="8382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rtl="0">
              <a:defRPr/>
            </a:pPr>
            <a:r>
              <a:rPr lang="en-US" sz="2800" dirty="0">
                <a:latin typeface="+mj-lt"/>
                <a:cs typeface="Times New Roman" charset="0"/>
              </a:rPr>
              <a:t>In spectrophotometric assays, you follow the course of the reaction </a:t>
            </a:r>
            <a:r>
              <a:rPr lang="en-US" sz="2800" dirty="0">
                <a:solidFill>
                  <a:schemeClr val="accent5"/>
                </a:solidFill>
                <a:latin typeface="+mj-lt"/>
                <a:cs typeface="Times New Roman" charset="0"/>
              </a:rPr>
              <a:t>by measuring a change in how much light the assay solution absorbs</a:t>
            </a:r>
            <a:r>
              <a:rPr lang="en-US" sz="2800" dirty="0">
                <a:latin typeface="+mj-lt"/>
                <a:cs typeface="Times New Roman" charset="0"/>
              </a:rPr>
              <a:t>. </a:t>
            </a:r>
          </a:p>
          <a:p>
            <a:pPr algn="just" rtl="0">
              <a:defRPr/>
            </a:pPr>
            <a:endParaRPr lang="en-US" sz="2800" dirty="0">
              <a:latin typeface="+mj-lt"/>
              <a:cs typeface="Times New Roman" charset="0"/>
            </a:endParaRPr>
          </a:p>
        </p:txBody>
      </p:sp>
      <p:pic>
        <p:nvPicPr>
          <p:cNvPr id="4" name="Picture 3" descr="Screen Shot 2016-10-11 at 8.11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0"/>
            <a:ext cx="7924800" cy="2123677"/>
          </a:xfrm>
          <a:prstGeom prst="rect">
            <a:avLst/>
          </a:prstGeom>
          <a:ln w="28575" cmpd="sng">
            <a:solidFill>
              <a:srgbClr val="D1282E"/>
            </a:solidFill>
          </a:ln>
        </p:spPr>
      </p:pic>
      <p:pic>
        <p:nvPicPr>
          <p:cNvPr id="5" name="Picture 8" descr="http://t2.gstatic.com/images?q=tbn:fjqeTUL_ACajrM:http://www.eng.auburn.edu/~simonal/spectrophotomet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4292" y="228600"/>
            <a:ext cx="28194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524000"/>
            <a:ext cx="1559098" cy="2362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686800" cy="6400800"/>
          </a:xfrm>
        </p:spPr>
        <p:txBody>
          <a:bodyPr rtlCol="0">
            <a:noAutofit/>
          </a:bodyPr>
          <a:lstStyle/>
          <a:p>
            <a:pPr marL="0" indent="0" algn="just" fontAlgn="auto">
              <a:lnSpc>
                <a:spcPct val="12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b="1" u="sng" dirty="0">
                <a:solidFill>
                  <a:srgbClr val="772399"/>
                </a:solidFill>
                <a:latin typeface="+mn-lt"/>
                <a:ea typeface="+mn-ea"/>
                <a:cs typeface="Abadi MT Condensed Light"/>
              </a:rPr>
              <a:t>Wavelength in this instrument </a:t>
            </a:r>
            <a:r>
              <a:rPr lang="en-US" sz="2400" b="1" u="sng" dirty="0" smtClean="0">
                <a:solidFill>
                  <a:srgbClr val="772399"/>
                </a:solidFill>
                <a:latin typeface="+mn-lt"/>
                <a:ea typeface="+mn-ea"/>
                <a:cs typeface="Abadi MT Condensed Light"/>
              </a:rPr>
              <a:t> is divided into:</a:t>
            </a:r>
            <a:endParaRPr lang="en-US" sz="2400" b="1" u="sng" dirty="0">
              <a:solidFill>
                <a:srgbClr val="772399"/>
              </a:solidFill>
              <a:latin typeface="+mn-lt"/>
              <a:ea typeface="+mn-ea"/>
              <a:cs typeface="Abadi MT Condensed Light"/>
            </a:endParaRPr>
          </a:p>
          <a:p>
            <a:pPr marL="0" indent="0" algn="just" fontAlgn="auto">
              <a:lnSpc>
                <a:spcPct val="12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400" dirty="0" smtClean="0">
                <a:solidFill>
                  <a:srgbClr val="000000"/>
                </a:solidFill>
                <a:latin typeface="+mn-lt"/>
                <a:ea typeface="+mn-ea"/>
                <a:cs typeface="Abadi MT Condensed Light"/>
              </a:rPr>
              <a:t>-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+mn-ea"/>
                <a:cs typeface="Abadi MT Condensed Light"/>
              </a:rPr>
              <a:t>Invisible </a:t>
            </a:r>
            <a:r>
              <a:rPr lang="en-US" dirty="0">
                <a:solidFill>
                  <a:srgbClr val="000000"/>
                </a:solidFill>
                <a:latin typeface="+mn-lt"/>
                <a:ea typeface="+mn-ea"/>
                <a:cs typeface="Abadi MT Condensed Light"/>
              </a:rPr>
              <a:t>range</a:t>
            </a:r>
            <a:r>
              <a:rPr lang="en-US" dirty="0">
                <a:solidFill>
                  <a:srgbClr val="009900"/>
                </a:solidFill>
                <a:latin typeface="+mn-lt"/>
                <a:ea typeface="+mn-ea"/>
                <a:cs typeface="Abadi MT Condensed Light"/>
              </a:rPr>
              <a:t>(</a:t>
            </a:r>
            <a:r>
              <a:rPr lang="en-US" dirty="0" smtClean="0">
                <a:solidFill>
                  <a:srgbClr val="009900"/>
                </a:solidFill>
                <a:latin typeface="+mn-lt"/>
                <a:ea typeface="+mn-ea"/>
                <a:cs typeface="Abadi MT Condensed Light"/>
              </a:rPr>
              <a:t>ultraviolet “UV”) </a:t>
            </a:r>
            <a:r>
              <a:rPr lang="en-US" dirty="0">
                <a:solidFill>
                  <a:srgbClr val="000000"/>
                </a:solidFill>
                <a:latin typeface="+mn-lt"/>
                <a:ea typeface="+mn-ea"/>
                <a:cs typeface="Abadi MT Condensed Light"/>
              </a:rPr>
              <a:t>from </a:t>
            </a:r>
            <a:r>
              <a:rPr lang="en-US" dirty="0">
                <a:solidFill>
                  <a:srgbClr val="009900"/>
                </a:solidFill>
                <a:latin typeface="+mn-lt"/>
                <a:ea typeface="+mn-ea"/>
                <a:cs typeface="Abadi MT Condensed Light"/>
              </a:rPr>
              <a:t>100 to 360 nm </a:t>
            </a:r>
          </a:p>
          <a:p>
            <a:pPr marL="349250" lvl="1" indent="0" algn="just"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  <a:latin typeface="+mn-lt"/>
                <a:ea typeface="+mn-ea"/>
                <a:cs typeface="Abadi MT Condensed Light"/>
              </a:rPr>
              <a:t>[</a:t>
            </a:r>
            <a:r>
              <a:rPr lang="en-US" sz="2000" dirty="0">
                <a:solidFill>
                  <a:srgbClr val="FF0000"/>
                </a:solidFill>
                <a:latin typeface="+mn-lt"/>
                <a:ea typeface="+mn-ea"/>
                <a:cs typeface="Abadi MT Condensed Light"/>
              </a:rPr>
              <a:t>Quartz cuvette are used] </a:t>
            </a:r>
          </a:p>
          <a:p>
            <a:pPr marL="0" indent="0" algn="just" fontAlgn="auto">
              <a:lnSpc>
                <a:spcPct val="12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  <a:ea typeface="+mn-ea"/>
                <a:cs typeface="Abadi MT Condensed Light"/>
              </a:rPr>
              <a:t>-Visible </a:t>
            </a:r>
            <a:r>
              <a:rPr lang="en-US" dirty="0">
                <a:solidFill>
                  <a:srgbClr val="000000"/>
                </a:solidFill>
                <a:latin typeface="+mn-lt"/>
                <a:ea typeface="+mn-ea"/>
                <a:cs typeface="Abadi MT Condensed Light"/>
              </a:rPr>
              <a:t>range </a:t>
            </a:r>
            <a:r>
              <a:rPr lang="en-US" dirty="0">
                <a:solidFill>
                  <a:srgbClr val="009900"/>
                </a:solidFill>
                <a:latin typeface="+mn-lt"/>
                <a:ea typeface="+mn-ea"/>
                <a:cs typeface="Abadi MT Condensed Light"/>
              </a:rPr>
              <a:t>(400 -700 nm) </a:t>
            </a:r>
            <a:endParaRPr lang="en-US" dirty="0" smtClean="0">
              <a:solidFill>
                <a:srgbClr val="009900"/>
              </a:solidFill>
              <a:latin typeface="+mn-lt"/>
              <a:ea typeface="+mn-ea"/>
              <a:cs typeface="Abadi MT Condensed Light"/>
            </a:endParaRPr>
          </a:p>
          <a:p>
            <a:pPr marL="349250" lvl="1" indent="0" algn="just"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/>
            </a:pPr>
            <a:r>
              <a:rPr lang="en-US" sz="2000" dirty="0" smtClean="0">
                <a:solidFill>
                  <a:srgbClr val="FF3300"/>
                </a:solidFill>
                <a:latin typeface="+mn-lt"/>
                <a:ea typeface="+mn-ea"/>
                <a:cs typeface="Abadi MT Condensed Light"/>
              </a:rPr>
              <a:t>[</a:t>
            </a:r>
            <a:r>
              <a:rPr lang="en-US" sz="2000" dirty="0">
                <a:solidFill>
                  <a:srgbClr val="FF3300"/>
                </a:solidFill>
                <a:latin typeface="+mn-lt"/>
                <a:ea typeface="+mn-ea"/>
                <a:cs typeface="Abadi MT Condensed Light"/>
              </a:rPr>
              <a:t>Glass or plastic cuvette are used] </a:t>
            </a:r>
            <a:endParaRPr lang="en-US" sz="2000" dirty="0" smtClean="0">
              <a:solidFill>
                <a:srgbClr val="FF3300"/>
              </a:solidFill>
              <a:latin typeface="+mn-lt"/>
              <a:ea typeface="+mn-ea"/>
              <a:cs typeface="Abadi MT Condensed Light"/>
            </a:endParaRPr>
          </a:p>
          <a:p>
            <a:pPr marL="349250" lvl="1" indent="0" algn="just"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/>
            </a:pPr>
            <a:endParaRPr lang="en-US" sz="2000" dirty="0">
              <a:solidFill>
                <a:srgbClr val="000000"/>
              </a:solidFill>
              <a:latin typeface="+mn-lt"/>
              <a:ea typeface="+mn-ea"/>
              <a:cs typeface="Abadi MT Condensed Light"/>
            </a:endParaRPr>
          </a:p>
          <a:p>
            <a:pPr marL="349250" lvl="1" indent="0" algn="just"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/>
            </a:pPr>
            <a:r>
              <a:rPr lang="en-US" sz="2000" b="1" dirty="0" smtClean="0">
                <a:solidFill>
                  <a:srgbClr val="7A9610"/>
                </a:solidFill>
                <a:latin typeface="+mn-lt"/>
                <a:ea typeface="+mn-ea"/>
                <a:cs typeface="Abadi MT Condensed Light"/>
              </a:rPr>
              <a:t>[ </a:t>
            </a:r>
            <a:r>
              <a:rPr lang="en-US" sz="2000" dirty="0" smtClean="0">
                <a:solidFill>
                  <a:srgbClr val="000000"/>
                </a:solidFill>
                <a:latin typeface="+mn-lt"/>
                <a:ea typeface="+mn-ea"/>
                <a:cs typeface="Abadi MT Condensed Light"/>
              </a:rPr>
              <a:t>If the 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+mn-ea"/>
                <a:cs typeface="Abadi MT Condensed Light"/>
              </a:rPr>
              <a:t>light is in the visible region you can actually see a change in the color of the assay, these are called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Abadi MT Condensed Light"/>
              </a:rPr>
              <a:t>colorimetric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Abadi MT Condensed Light"/>
              </a:rPr>
              <a:t>assays ]</a:t>
            </a:r>
            <a:endParaRPr lang="en-US" sz="2000" dirty="0" smtClean="0">
              <a:solidFill>
                <a:srgbClr val="000000"/>
              </a:solidFill>
              <a:latin typeface="+mn-lt"/>
              <a:ea typeface="+mn-ea"/>
              <a:cs typeface="Abadi MT Condensed Light"/>
            </a:endParaRPr>
          </a:p>
          <a:p>
            <a:pPr marL="349250" lvl="1" indent="0" algn="just" fontAlgn="auto">
              <a:lnSpc>
                <a:spcPct val="12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/>
            </a:pPr>
            <a:endParaRPr lang="en-US" u="sng" dirty="0" smtClean="0">
              <a:solidFill>
                <a:srgbClr val="772399"/>
              </a:solidFill>
              <a:latin typeface="+mn-lt"/>
              <a:ea typeface="+mn-ea"/>
              <a:cs typeface="Abadi MT Condensed Light"/>
            </a:endParaRPr>
          </a:p>
          <a:p>
            <a:pPr marL="0" indent="0" algn="just" fontAlgn="auto">
              <a:lnSpc>
                <a:spcPct val="12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u="sng" dirty="0" smtClean="0">
                <a:solidFill>
                  <a:srgbClr val="772399"/>
                </a:solidFill>
                <a:latin typeface="+mn-lt"/>
                <a:ea typeface="+mn-ea"/>
                <a:cs typeface="Abadi MT Condensed Light"/>
              </a:rPr>
              <a:t>What is blank solution?</a:t>
            </a:r>
            <a:r>
              <a:rPr lang="en-US" dirty="0" smtClean="0">
                <a:solidFill>
                  <a:srgbClr val="772399"/>
                </a:solidFill>
                <a:latin typeface="+mn-lt"/>
                <a:ea typeface="+mn-ea"/>
                <a:cs typeface="Abadi MT Condensed Light"/>
              </a:rPr>
              <a:t> </a:t>
            </a:r>
          </a:p>
          <a:p>
            <a:pPr marL="0" indent="0" algn="just" fontAlgn="auto">
              <a:lnSpc>
                <a:spcPct val="12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Abadi MT Condensed Light"/>
              </a:rPr>
              <a:t>It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Abadi MT Condensed Light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Abadi MT Condensed Light"/>
              </a:rPr>
              <a:t>is a solution that 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+mn-ea"/>
                <a:cs typeface="Abadi MT Condensed Light"/>
              </a:rPr>
              <a:t>contains </a:t>
            </a:r>
            <a:r>
              <a:rPr lang="en-US" dirty="0">
                <a:solidFill>
                  <a:srgbClr val="000000"/>
                </a:solidFill>
                <a:latin typeface="+mn-lt"/>
                <a:ea typeface="+mn-ea"/>
                <a:cs typeface="Abadi MT Condensed Light"/>
              </a:rPr>
              <a:t>everything except the compound to be </a:t>
            </a:r>
            <a:r>
              <a:rPr lang="en-US" dirty="0" smtClean="0">
                <a:solidFill>
                  <a:srgbClr val="000000"/>
                </a:solidFill>
                <a:latin typeface="+mn-lt"/>
                <a:ea typeface="+mn-ea"/>
                <a:cs typeface="Abadi MT Condensed Light"/>
              </a:rPr>
              <a:t>measured. </a:t>
            </a:r>
            <a:endParaRPr lang="en-US" dirty="0">
              <a:solidFill>
                <a:srgbClr val="000000"/>
              </a:solidFill>
              <a:latin typeface="+mn-lt"/>
              <a:ea typeface="+mn-ea"/>
              <a:cs typeface="Abadi MT Condensed Light"/>
            </a:endParaRPr>
          </a:p>
          <a:p>
            <a:pPr fontAlgn="auto">
              <a:spcAft>
                <a:spcPts val="0"/>
              </a:spcAft>
              <a:buFont typeface="Wingdings 2" pitchFamily="18" charset="2"/>
              <a:buChar char=""/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مربع نص 2"/>
          <p:cNvSpPr txBox="1">
            <a:spLocks noChangeArrowheads="1"/>
          </p:cNvSpPr>
          <p:nvPr/>
        </p:nvSpPr>
        <p:spPr bwMode="auto">
          <a:xfrm>
            <a:off x="152400" y="990600"/>
            <a:ext cx="8610600" cy="501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rtl="0" eaLnBrk="1" hangingPunct="1"/>
            <a:r>
              <a:rPr lang="en-US" dirty="0">
                <a:latin typeface="+mn-lt"/>
                <a:cs typeface="Times New Roman" charset="0"/>
              </a:rPr>
              <a:t>1- cases in which product absorb but not the substrate.</a:t>
            </a:r>
          </a:p>
          <a:p>
            <a:pPr algn="l" rtl="0" eaLnBrk="1" hangingPunct="1"/>
            <a:r>
              <a:rPr lang="en-US" dirty="0" smtClean="0">
                <a:latin typeface="+mn-lt"/>
                <a:cs typeface="Times New Roman" charset="0"/>
              </a:rPr>
              <a:t>e.g.   </a:t>
            </a:r>
          </a:p>
          <a:p>
            <a:pPr algn="l" rtl="0" eaLnBrk="1" hangingPunct="1"/>
            <a:r>
              <a:rPr lang="en-US" b="1" dirty="0" smtClean="0">
                <a:solidFill>
                  <a:srgbClr val="7030A0"/>
                </a:solidFill>
                <a:latin typeface="+mn-lt"/>
                <a:cs typeface="Times New Roman" charset="0"/>
              </a:rPr>
              <a:t>   </a:t>
            </a:r>
          </a:p>
          <a:p>
            <a:pPr algn="l" rtl="0" eaLnBrk="1" hangingPunct="1"/>
            <a:r>
              <a:rPr lang="en-US" b="1" dirty="0" smtClean="0">
                <a:solidFill>
                  <a:srgbClr val="7030A0"/>
                </a:solidFill>
                <a:latin typeface="+mn-lt"/>
                <a:cs typeface="Times New Roman" charset="0"/>
              </a:rPr>
              <a:t>   </a:t>
            </a:r>
            <a:r>
              <a:rPr lang="en-US" b="1" dirty="0" err="1">
                <a:solidFill>
                  <a:srgbClr val="7030A0"/>
                </a:solidFill>
                <a:latin typeface="+mn-lt"/>
                <a:cs typeface="Times New Roman" charset="0"/>
              </a:rPr>
              <a:t>Fumarate</a:t>
            </a:r>
            <a:r>
              <a:rPr lang="en-US" b="1" dirty="0">
                <a:solidFill>
                  <a:srgbClr val="7030A0"/>
                </a:solidFill>
                <a:latin typeface="+mn-lt"/>
                <a:cs typeface="Times New Roman" charset="0"/>
              </a:rPr>
              <a:t> </a:t>
            </a:r>
            <a:r>
              <a:rPr lang="en-US" dirty="0">
                <a:latin typeface="+mn-lt"/>
                <a:cs typeface="Times New Roman" charset="0"/>
              </a:rPr>
              <a:t>                                         </a:t>
            </a:r>
            <a:r>
              <a:rPr lang="en-US" b="1" dirty="0">
                <a:solidFill>
                  <a:srgbClr val="FF0000"/>
                </a:solidFill>
                <a:latin typeface="+mn-lt"/>
                <a:cs typeface="Times New Roman" charset="0"/>
              </a:rPr>
              <a:t>malate</a:t>
            </a:r>
          </a:p>
          <a:p>
            <a:pPr algn="l" rtl="0" eaLnBrk="1" hangingPunct="1"/>
            <a:endParaRPr lang="en-US" dirty="0" smtClean="0">
              <a:latin typeface="+mn-lt"/>
              <a:cs typeface="Times New Roman" charset="0"/>
            </a:endParaRPr>
          </a:p>
          <a:p>
            <a:pPr algn="l" rtl="0" eaLnBrk="1" hangingPunct="1"/>
            <a:endParaRPr lang="en-US" dirty="0">
              <a:latin typeface="+mn-lt"/>
              <a:cs typeface="Times New Roman" charset="0"/>
            </a:endParaRPr>
          </a:p>
          <a:p>
            <a:pPr algn="just" rtl="0" eaLnBrk="1" hangingPunct="1"/>
            <a:r>
              <a:rPr lang="en-US" dirty="0">
                <a:latin typeface="+mn-lt"/>
                <a:cs typeface="Times New Roman" charset="0"/>
              </a:rPr>
              <a:t>2- the Co-enzyme </a:t>
            </a:r>
            <a:r>
              <a:rPr lang="en-US" dirty="0" smtClean="0">
                <a:latin typeface="+mn-lt"/>
                <a:cs typeface="Times New Roman" charset="0"/>
              </a:rPr>
              <a:t>undergoes </a:t>
            </a:r>
            <a:r>
              <a:rPr lang="en-US" dirty="0">
                <a:latin typeface="+mn-lt"/>
                <a:cs typeface="Times New Roman" charset="0"/>
              </a:rPr>
              <a:t>change in absorption </a:t>
            </a:r>
            <a:r>
              <a:rPr lang="en-US" dirty="0" smtClean="0">
                <a:latin typeface="+mn-lt"/>
                <a:cs typeface="Times New Roman" charset="0"/>
              </a:rPr>
              <a:t>upon </a:t>
            </a:r>
            <a:r>
              <a:rPr lang="en-US" dirty="0">
                <a:latin typeface="+mn-lt"/>
                <a:cs typeface="Times New Roman" charset="0"/>
              </a:rPr>
              <a:t>reduction or </a:t>
            </a:r>
            <a:r>
              <a:rPr lang="en-US" dirty="0" smtClean="0">
                <a:latin typeface="+mn-lt"/>
                <a:cs typeface="Times New Roman" charset="0"/>
              </a:rPr>
              <a:t>oxidation</a:t>
            </a:r>
          </a:p>
          <a:p>
            <a:pPr algn="just" rtl="0" eaLnBrk="1" hangingPunct="1"/>
            <a:endParaRPr lang="en-US" sz="2800" dirty="0">
              <a:latin typeface="+mn-lt"/>
              <a:cs typeface="Times New Roman" charset="0"/>
            </a:endParaRPr>
          </a:p>
          <a:p>
            <a:pPr algn="ctr" rtl="0" eaLnBrk="1" hangingPunct="1"/>
            <a:r>
              <a:rPr lang="en-US" dirty="0">
                <a:latin typeface="+mn-lt"/>
                <a:cs typeface="Times New Roman" charset="0"/>
              </a:rPr>
              <a:t>Oxidized form                        Reduced form</a:t>
            </a:r>
          </a:p>
          <a:p>
            <a:pPr algn="ctr" rtl="0" eaLnBrk="1" hangingPunct="1"/>
            <a:r>
              <a:rPr lang="en-US" b="1" dirty="0">
                <a:solidFill>
                  <a:srgbClr val="0033CC"/>
                </a:solidFill>
                <a:latin typeface="+mn-lt"/>
                <a:cs typeface="Times New Roman" charset="0"/>
              </a:rPr>
              <a:t>NAD</a:t>
            </a:r>
            <a:r>
              <a:rPr lang="en-US" b="1" dirty="0">
                <a:latin typeface="+mn-lt"/>
                <a:cs typeface="Times New Roman" charset="0"/>
              </a:rPr>
              <a:t>                                         </a:t>
            </a:r>
            <a:r>
              <a:rPr lang="en-US" b="1" dirty="0">
                <a:solidFill>
                  <a:srgbClr val="009900"/>
                </a:solidFill>
                <a:latin typeface="+mn-lt"/>
                <a:cs typeface="Times New Roman" charset="0"/>
              </a:rPr>
              <a:t>NADH</a:t>
            </a:r>
          </a:p>
          <a:p>
            <a:pPr algn="ctr" rtl="0" eaLnBrk="1" hangingPunct="1"/>
            <a:r>
              <a:rPr lang="en-US" b="1" dirty="0">
                <a:latin typeface="+mn-lt"/>
                <a:cs typeface="Times New Roman" charset="0"/>
              </a:rPr>
              <a:t>  </a:t>
            </a:r>
            <a:r>
              <a:rPr lang="en-US" b="1" dirty="0">
                <a:solidFill>
                  <a:srgbClr val="0033CC"/>
                </a:solidFill>
                <a:latin typeface="+mn-lt"/>
                <a:cs typeface="Times New Roman" charset="0"/>
              </a:rPr>
              <a:t>NADP</a:t>
            </a:r>
            <a:r>
              <a:rPr lang="en-US" b="1" dirty="0">
                <a:latin typeface="+mn-lt"/>
                <a:cs typeface="Times New Roman" charset="0"/>
              </a:rPr>
              <a:t>                                       </a:t>
            </a:r>
            <a:r>
              <a:rPr lang="en-US" b="1" dirty="0">
                <a:solidFill>
                  <a:srgbClr val="009900"/>
                </a:solidFill>
                <a:latin typeface="+mn-lt"/>
                <a:cs typeface="Times New Roman" charset="0"/>
              </a:rPr>
              <a:t>NADPH</a:t>
            </a:r>
          </a:p>
          <a:p>
            <a:pPr algn="l" rtl="0" eaLnBrk="1" hangingPunct="1"/>
            <a:r>
              <a:rPr lang="en-US" sz="2800" b="1" dirty="0" smtClean="0">
                <a:latin typeface="+mn-lt"/>
                <a:cs typeface="Times New Roman" charset="0"/>
              </a:rPr>
              <a:t>   </a:t>
            </a:r>
            <a:endParaRPr lang="ar-sa" sz="2800" b="1" dirty="0">
              <a:latin typeface="+mn-lt"/>
              <a:cs typeface="Times New Roman" charset="0"/>
            </a:endParaRPr>
          </a:p>
        </p:txBody>
      </p:sp>
      <p:sp>
        <p:nvSpPr>
          <p:cNvPr id="4" name="سهم إلى اليمين 3"/>
          <p:cNvSpPr/>
          <p:nvPr/>
        </p:nvSpPr>
        <p:spPr>
          <a:xfrm>
            <a:off x="1981200" y="2286000"/>
            <a:ext cx="3352800" cy="2286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Georgia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0245" name="Rectangle 1"/>
          <p:cNvSpPr>
            <a:spLocks noChangeArrowheads="1"/>
          </p:cNvSpPr>
          <p:nvPr/>
        </p:nvSpPr>
        <p:spPr bwMode="auto">
          <a:xfrm>
            <a:off x="2209800" y="1905000"/>
            <a:ext cx="278447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baseline="30000" dirty="0" err="1">
                <a:solidFill>
                  <a:srgbClr val="D60093"/>
                </a:solidFill>
              </a:rPr>
              <a:t>Fumarate</a:t>
            </a:r>
            <a:r>
              <a:rPr lang="en-US" sz="3200" b="1" baseline="30000" dirty="0">
                <a:solidFill>
                  <a:srgbClr val="D60093"/>
                </a:solidFill>
              </a:rPr>
              <a:t> </a:t>
            </a:r>
            <a:r>
              <a:rPr lang="en-US" sz="3200" b="1" baseline="30000" dirty="0" err="1">
                <a:solidFill>
                  <a:srgbClr val="D60093"/>
                </a:solidFill>
              </a:rPr>
              <a:t>hydratase</a:t>
            </a:r>
            <a:endParaRPr lang="en-US" sz="3200" b="1" dirty="0">
              <a:solidFill>
                <a:srgbClr val="D6009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81000"/>
            <a:ext cx="937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000" b="1" baseline="30000" dirty="0">
                <a:solidFill>
                  <a:srgbClr val="0033CC"/>
                </a:solidFill>
                <a:latin typeface="+mn-lt"/>
              </a:rPr>
              <a:t>When the Spectrophotometric </a:t>
            </a:r>
            <a:r>
              <a:rPr lang="en-US" sz="4000" b="1" baseline="30000" dirty="0" smtClean="0">
                <a:solidFill>
                  <a:srgbClr val="0033CC"/>
                </a:solidFill>
                <a:latin typeface="+mn-lt"/>
              </a:rPr>
              <a:t>methods</a:t>
            </a:r>
            <a:r>
              <a:rPr lang="en-US" sz="4000" b="1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lang="en-US" sz="4000" b="1" baseline="30000" dirty="0" smtClean="0">
                <a:solidFill>
                  <a:srgbClr val="0033CC"/>
                </a:solidFill>
                <a:latin typeface="+mn-lt"/>
              </a:rPr>
              <a:t>can </a:t>
            </a:r>
            <a:r>
              <a:rPr lang="en-US" sz="4000" b="1" baseline="30000" dirty="0">
                <a:solidFill>
                  <a:srgbClr val="0033CC"/>
                </a:solidFill>
                <a:latin typeface="+mn-lt"/>
              </a:rPr>
              <a:t>be used</a:t>
            </a:r>
            <a:r>
              <a:rPr lang="en-US" sz="3600" b="1" baseline="30000" dirty="0">
                <a:solidFill>
                  <a:srgbClr val="0033CC"/>
                </a:solidFill>
              </a:rPr>
              <a:t>?</a:t>
            </a:r>
            <a:endParaRPr lang="en-US" sz="3600" b="1" dirty="0">
              <a:solidFill>
                <a:srgbClr val="0033CC"/>
              </a:solidFill>
            </a:endParaRPr>
          </a:p>
        </p:txBody>
      </p:sp>
      <p:sp>
        <p:nvSpPr>
          <p:cNvPr id="3" name="Donut 2"/>
          <p:cNvSpPr/>
          <p:nvPr/>
        </p:nvSpPr>
        <p:spPr>
          <a:xfrm>
            <a:off x="5334000" y="1828800"/>
            <a:ext cx="1371600" cy="990600"/>
          </a:xfrm>
          <a:prstGeom prst="donut">
            <a:avLst>
              <a:gd name="adj" fmla="val 5719"/>
            </a:avLst>
          </a:prstGeom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Curved Connector 5"/>
          <p:cNvCxnSpPr/>
          <p:nvPr/>
        </p:nvCxnSpPr>
        <p:spPr>
          <a:xfrm rot="10800000" flipV="1">
            <a:off x="6705600" y="1905000"/>
            <a:ext cx="838200" cy="15240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/>
          <p:cNvCxnSpPr/>
          <p:nvPr/>
        </p:nvCxnSpPr>
        <p:spPr>
          <a:xfrm rot="10800000" flipV="1">
            <a:off x="6858000" y="2133600"/>
            <a:ext cx="838200" cy="15240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 rot="10800000" flipV="1">
            <a:off x="6781800" y="2438400"/>
            <a:ext cx="914400" cy="15240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4835670">
            <a:off x="6980436" y="1396856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</a:t>
            </a:r>
            <a:endParaRPr lang="en-US" dirty="0"/>
          </a:p>
        </p:txBody>
      </p:sp>
      <p:sp>
        <p:nvSpPr>
          <p:cNvPr id="8" name="Donut 7"/>
          <p:cNvSpPr/>
          <p:nvPr/>
        </p:nvSpPr>
        <p:spPr>
          <a:xfrm>
            <a:off x="5105400" y="4114800"/>
            <a:ext cx="2895600" cy="1676400"/>
          </a:xfrm>
          <a:prstGeom prst="donut">
            <a:avLst>
              <a:gd name="adj" fmla="val 343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" name="Curved Connector 12"/>
          <p:cNvCxnSpPr/>
          <p:nvPr/>
        </p:nvCxnSpPr>
        <p:spPr>
          <a:xfrm rot="5400000">
            <a:off x="7962900" y="4381500"/>
            <a:ext cx="381000" cy="30480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0800000" flipV="1">
            <a:off x="7696200" y="4114800"/>
            <a:ext cx="457200" cy="30480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5400000">
            <a:off x="8039100" y="4610100"/>
            <a:ext cx="457200" cy="381000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2574987">
            <a:off x="7537896" y="3658717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UV. Light (</a:t>
            </a:r>
            <a:r>
              <a:rPr lang="en-US" b="1" dirty="0" smtClean="0">
                <a:solidFill>
                  <a:srgbClr val="FF0000"/>
                </a:solidFill>
              </a:rPr>
              <a:t>340 nm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838200" y="5943600"/>
            <a:ext cx="7467600" cy="747897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 rtl="0" eaLnBrk="0" hangingPunct="0">
              <a:lnSpc>
                <a:spcPct val="120000"/>
              </a:lnSpc>
            </a:pPr>
            <a:r>
              <a:rPr lang="en-US" b="1" dirty="0">
                <a:solidFill>
                  <a:srgbClr val="0000FF"/>
                </a:solidFill>
                <a:cs typeface="Times New Roman" charset="0"/>
              </a:rPr>
              <a:t>If </a:t>
            </a:r>
            <a:r>
              <a:rPr lang="en-US" b="1" dirty="0" smtClean="0">
                <a:solidFill>
                  <a:srgbClr val="0000FF"/>
                </a:solidFill>
                <a:cs typeface="Times New Roman" charset="0"/>
              </a:rPr>
              <a:t>reduced form was </a:t>
            </a:r>
            <a:r>
              <a:rPr lang="en-US" b="1" dirty="0">
                <a:solidFill>
                  <a:srgbClr val="0000FF"/>
                </a:solidFill>
                <a:cs typeface="Times New Roman" charset="0"/>
              </a:rPr>
              <a:t>product: increase the absorbance / min</a:t>
            </a:r>
            <a:endParaRPr lang="en-US" dirty="0">
              <a:cs typeface="Times New Roman" charset="0"/>
            </a:endParaRPr>
          </a:p>
          <a:p>
            <a:pPr algn="ctr" rtl="0" eaLnBrk="0" hangingPunct="0">
              <a:lnSpc>
                <a:spcPct val="120000"/>
              </a:lnSpc>
            </a:pPr>
            <a:r>
              <a:rPr lang="en-US" b="1" dirty="0">
                <a:solidFill>
                  <a:srgbClr val="0000FF"/>
                </a:solidFill>
                <a:cs typeface="Times New Roman" charset="0"/>
              </a:rPr>
              <a:t>If reduced form was </a:t>
            </a:r>
            <a:r>
              <a:rPr lang="en-US" b="1" dirty="0" smtClean="0">
                <a:solidFill>
                  <a:srgbClr val="0000FF"/>
                </a:solidFill>
                <a:cs typeface="Times New Roman" charset="0"/>
              </a:rPr>
              <a:t>substrate : </a:t>
            </a:r>
            <a:r>
              <a:rPr lang="en-US" b="1" dirty="0">
                <a:solidFill>
                  <a:srgbClr val="0000FF"/>
                </a:solidFill>
                <a:cs typeface="Times New Roman" charset="0"/>
              </a:rPr>
              <a:t>decrease the absorbance / min </a:t>
            </a:r>
            <a:endParaRPr lang="en-US" dirty="0">
              <a:cs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مستطيل 1"/>
          <p:cNvSpPr>
            <a:spLocks noChangeArrowheads="1"/>
          </p:cNvSpPr>
          <p:nvPr/>
        </p:nvSpPr>
        <p:spPr bwMode="auto">
          <a:xfrm>
            <a:off x="304800" y="228600"/>
            <a:ext cx="86106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rtl="0"/>
            <a:r>
              <a:rPr lang="en-US" sz="3200" b="1" u="sng" dirty="0" smtClean="0">
                <a:solidFill>
                  <a:srgbClr val="0033CC"/>
                </a:solidFill>
                <a:latin typeface="+mn-lt"/>
                <a:cs typeface="Times New Roman" charset="0"/>
              </a:rPr>
              <a:t>Alanine transaminase (ALT)</a:t>
            </a:r>
            <a:endParaRPr lang="en-US" b="1" u="sng" dirty="0">
              <a:solidFill>
                <a:srgbClr val="0033CC"/>
              </a:solidFill>
              <a:latin typeface="+mn-lt"/>
              <a:cs typeface="Times New Roman" charset="0"/>
            </a:endParaRPr>
          </a:p>
        </p:txBody>
      </p:sp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228600" y="990600"/>
            <a:ext cx="8610600" cy="224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latin typeface="+mn-lt"/>
                <a:cs typeface="Times New Roman" charset="0"/>
              </a:rPr>
              <a:t>ALT is an enzyme that catalyzes a type of reaction (transamination) between an amino acid and α-</a:t>
            </a:r>
            <a:r>
              <a:rPr lang="en-US" sz="2000" dirty="0" err="1" smtClean="0">
                <a:latin typeface="+mn-lt"/>
                <a:cs typeface="Times New Roman" charset="0"/>
              </a:rPr>
              <a:t>keto</a:t>
            </a:r>
            <a:r>
              <a:rPr lang="en-US" sz="2000" dirty="0" smtClean="0">
                <a:latin typeface="+mn-lt"/>
                <a:cs typeface="Times New Roman" charset="0"/>
              </a:rPr>
              <a:t> acid. </a:t>
            </a:r>
          </a:p>
          <a:p>
            <a:pPr algn="just">
              <a:lnSpc>
                <a:spcPct val="50000"/>
              </a:lnSpc>
            </a:pPr>
            <a:endParaRPr lang="en-US" sz="2000" dirty="0" smtClean="0">
              <a:latin typeface="+mn-lt"/>
              <a:cs typeface="Times New Roman" charset="0"/>
            </a:endParaRP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latin typeface="+mn-lt"/>
                <a:cs typeface="Times New Roman" charset="0"/>
              </a:rPr>
              <a:t>It is  important in the production of various amino acids.  </a:t>
            </a:r>
          </a:p>
          <a:p>
            <a:pPr algn="just">
              <a:lnSpc>
                <a:spcPct val="150000"/>
              </a:lnSpc>
            </a:pPr>
            <a:endParaRPr lang="en-US" sz="2800" dirty="0">
              <a:latin typeface="+mn-lt"/>
              <a:cs typeface="Times New Roman" charset="0"/>
            </a:endParaRPr>
          </a:p>
        </p:txBody>
      </p:sp>
      <p:pic>
        <p:nvPicPr>
          <p:cNvPr id="4" name="Picture 3" descr="Screen Shot 2015-09-15 at 8.22.42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3"/>
          <a:stretch/>
        </p:blipFill>
        <p:spPr>
          <a:xfrm>
            <a:off x="609600" y="2743200"/>
            <a:ext cx="8305800" cy="4114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26982</TotalTime>
  <Words>1287</Words>
  <Application>Microsoft Macintosh PowerPoint</Application>
  <PresentationFormat>On-screen Show (4:3)</PresentationFormat>
  <Paragraphs>211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Perception</vt:lpstr>
      <vt:lpstr>322 BCH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3</dc:title>
  <dc:creator>zaima</dc:creator>
  <cp:lastModifiedBy>Nora Saleh</cp:lastModifiedBy>
  <cp:revision>158</cp:revision>
  <cp:lastPrinted>2015-09-15T09:04:39Z</cp:lastPrinted>
  <dcterms:created xsi:type="dcterms:W3CDTF">2009-10-15T15:35:13Z</dcterms:created>
  <dcterms:modified xsi:type="dcterms:W3CDTF">2016-10-12T12:22:04Z</dcterms:modified>
</cp:coreProperties>
</file>