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78" r:id="rId3"/>
    <p:sldId id="287" r:id="rId4"/>
    <p:sldId id="257" r:id="rId5"/>
    <p:sldId id="281" r:id="rId6"/>
    <p:sldId id="260" r:id="rId7"/>
    <p:sldId id="259" r:id="rId8"/>
    <p:sldId id="279" r:id="rId9"/>
    <p:sldId id="258" r:id="rId10"/>
    <p:sldId id="276" r:id="rId11"/>
    <p:sldId id="277" r:id="rId12"/>
    <p:sldId id="285" r:id="rId13"/>
    <p:sldId id="280" r:id="rId14"/>
    <p:sldId id="288" r:id="rId15"/>
    <p:sldId id="289" r:id="rId16"/>
    <p:sldId id="282" r:id="rId17"/>
    <p:sldId id="284" r:id="rId18"/>
    <p:sldId id="261" r:id="rId19"/>
    <p:sldId id="290" r:id="rId20"/>
    <p:sldId id="262" r:id="rId21"/>
    <p:sldId id="263" r:id="rId22"/>
    <p:sldId id="283" r:id="rId23"/>
    <p:sldId id="264" r:id="rId24"/>
    <p:sldId id="265" r:id="rId25"/>
    <p:sldId id="286" r:id="rId26"/>
    <p:sldId id="266" r:id="rId2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54" d="100"/>
          <a:sy n="54" d="100"/>
        </p:scale>
        <p:origin x="960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05639-071C-42C9-AEFD-82077A61AF91}" type="datetimeFigureOut">
              <a:rPr lang="ar-SA" smtClean="0"/>
              <a:pPr/>
              <a:t>23/03/35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4ADB5-45CE-4D5A-B31C-DC6C2D030B4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05639-071C-42C9-AEFD-82077A61AF91}" type="datetimeFigureOut">
              <a:rPr lang="ar-SA" smtClean="0"/>
              <a:pPr/>
              <a:t>23/03/35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4ADB5-45CE-4D5A-B31C-DC6C2D030B4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05639-071C-42C9-AEFD-82077A61AF91}" type="datetimeFigureOut">
              <a:rPr lang="ar-SA" smtClean="0"/>
              <a:pPr/>
              <a:t>23/03/35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4ADB5-45CE-4D5A-B31C-DC6C2D030B4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05639-071C-42C9-AEFD-82077A61AF91}" type="datetimeFigureOut">
              <a:rPr lang="ar-SA" smtClean="0"/>
              <a:pPr/>
              <a:t>23/03/35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4ADB5-45CE-4D5A-B31C-DC6C2D030B4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05639-071C-42C9-AEFD-82077A61AF91}" type="datetimeFigureOut">
              <a:rPr lang="ar-SA" smtClean="0"/>
              <a:pPr/>
              <a:t>23/03/35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4ADB5-45CE-4D5A-B31C-DC6C2D030B4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05639-071C-42C9-AEFD-82077A61AF91}" type="datetimeFigureOut">
              <a:rPr lang="ar-SA" smtClean="0"/>
              <a:pPr/>
              <a:t>23/03/35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4ADB5-45CE-4D5A-B31C-DC6C2D030B4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05639-071C-42C9-AEFD-82077A61AF91}" type="datetimeFigureOut">
              <a:rPr lang="ar-SA" smtClean="0"/>
              <a:pPr/>
              <a:t>23/03/35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4ADB5-45CE-4D5A-B31C-DC6C2D030B4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05639-071C-42C9-AEFD-82077A61AF91}" type="datetimeFigureOut">
              <a:rPr lang="ar-SA" smtClean="0"/>
              <a:pPr/>
              <a:t>23/03/35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4ADB5-45CE-4D5A-B31C-DC6C2D030B4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05639-071C-42C9-AEFD-82077A61AF91}" type="datetimeFigureOut">
              <a:rPr lang="ar-SA" smtClean="0"/>
              <a:pPr/>
              <a:t>23/03/35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4ADB5-45CE-4D5A-B31C-DC6C2D030B4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05639-071C-42C9-AEFD-82077A61AF91}" type="datetimeFigureOut">
              <a:rPr lang="ar-SA" smtClean="0"/>
              <a:pPr/>
              <a:t>23/03/35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4ADB5-45CE-4D5A-B31C-DC6C2D030B4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05639-071C-42C9-AEFD-82077A61AF91}" type="datetimeFigureOut">
              <a:rPr lang="ar-SA" smtClean="0"/>
              <a:pPr/>
              <a:t>23/03/35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4ADB5-45CE-4D5A-B31C-DC6C2D030B4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705639-071C-42C9-AEFD-82077A61AF91}" type="datetimeFigureOut">
              <a:rPr lang="ar-SA" smtClean="0"/>
              <a:pPr/>
              <a:t>23/03/35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F4ADB5-45CE-4D5A-B31C-DC6C2D030B4C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rtl="0"/>
            <a:r>
              <a:rPr lang="en-US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Microscopy</a:t>
            </a:r>
            <a:endParaRPr lang="ar-SA" sz="7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rtl="0"/>
            <a:r>
              <a:rPr lang="ar-SA" dirty="0" smtClean="0"/>
              <a:t>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731837"/>
            <a:ext cx="8229600" cy="5721499"/>
          </a:xfrm>
        </p:spPr>
        <p:txBody>
          <a:bodyPr>
            <a:normAutofit/>
          </a:bodyPr>
          <a:lstStyle/>
          <a:p>
            <a:pPr marL="514350" indent="-514350" algn="l" rtl="0">
              <a:buNone/>
            </a:pPr>
            <a:r>
              <a:rPr lang="en-US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4) Objective lenses: 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To produce a magnified image with different magnification.  (</a:t>
            </a: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X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4, x10, x20, x40, and x100).</a:t>
            </a:r>
            <a:endParaRPr lang="en-US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bg1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  <a:p>
            <a:pPr marL="914400" lvl="1" indent="-514350" algn="l" rtl="0">
              <a:buFont typeface="Wingdings" pitchFamily="2" charset="2"/>
              <a:buChar char="Ø"/>
            </a:pPr>
            <a:r>
              <a:rPr lang="en-US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X100 objective lens: called Oil immersion objective.</a:t>
            </a:r>
          </a:p>
          <a:p>
            <a:pPr marL="914400" lvl="1" indent="-514350" algn="l" rtl="0">
              <a:buNone/>
            </a:pPr>
            <a:r>
              <a:rPr lang="en-US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FF66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To calculate the total magnification of the microscope:</a:t>
            </a:r>
          </a:p>
          <a:p>
            <a:pPr marL="914400" lvl="1" indent="-514350" algn="l" rtl="0">
              <a:buFont typeface="Arial" pitchFamily="34" charset="0"/>
              <a:buChar char="•"/>
            </a:pP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Total mag. </a:t>
            </a:r>
            <a: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</a:rPr>
              <a:t>=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objective lens mag. </a:t>
            </a:r>
            <a: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</a:rPr>
              <a:t>X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ocular lens mag.</a:t>
            </a:r>
          </a:p>
          <a:p>
            <a:pPr marL="914400" lvl="1" indent="-514350" algn="l" rtl="0">
              <a:buFont typeface="Arial" pitchFamily="34" charset="0"/>
              <a:buChar char="•"/>
            </a:pP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The lowest mag. = 4 X 10 = X40</a:t>
            </a:r>
          </a:p>
          <a:p>
            <a:pPr marL="914400" lvl="1" indent="-514350" algn="l" rtl="0">
              <a:buFont typeface="Arial" pitchFamily="34" charset="0"/>
              <a:buChar char="•"/>
            </a:pP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The highest mag. = 100 X 10 = X1000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46856" y="620688"/>
            <a:ext cx="8229600" cy="5472608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5) Slide holder: 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To hold the slide and prevent it from moving.</a:t>
            </a:r>
            <a:endParaRPr lang="en-US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  <a:p>
            <a:pPr algn="l" rtl="0">
              <a:buNone/>
            </a:pPr>
            <a:r>
              <a:rPr lang="en-US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6) Stage</a:t>
            </a:r>
          </a:p>
          <a:p>
            <a:pPr algn="l" rtl="0">
              <a:buNone/>
            </a:pPr>
            <a:r>
              <a:rPr lang="en-US" dirty="0" smtClean="0">
                <a:solidFill>
                  <a:schemeClr val="bg1"/>
                </a:solidFill>
              </a:rPr>
              <a:t>    Supports the slide/specimen</a:t>
            </a:r>
          </a:p>
          <a:p>
            <a:pPr algn="l" rtl="0">
              <a:buNone/>
            </a:pPr>
            <a:r>
              <a:rPr lang="en-US" dirty="0" smtClean="0">
                <a:solidFill>
                  <a:srgbClr val="00B0F0"/>
                </a:solidFill>
              </a:rPr>
              <a:t>7) Stage control knobs</a:t>
            </a:r>
          </a:p>
          <a:p>
            <a:pPr algn="l" rtl="0">
              <a:buNone/>
            </a:pPr>
            <a:r>
              <a:rPr lang="en-US" dirty="0" smtClean="0"/>
              <a:t>    </a:t>
            </a:r>
            <a:r>
              <a:rPr lang="en-US" dirty="0" smtClean="0">
                <a:solidFill>
                  <a:schemeClr val="bg1"/>
                </a:solidFill>
              </a:rPr>
              <a:t>It moves stage forwards, backwards.</a:t>
            </a:r>
          </a:p>
          <a:p>
            <a:pPr algn="l" rtl="0">
              <a:buNone/>
            </a:pPr>
            <a:r>
              <a:rPr lang="en-US" dirty="0" smtClean="0">
                <a:solidFill>
                  <a:schemeClr val="bg1"/>
                </a:solidFill>
              </a:rPr>
              <a:t>    It moves stage right to left  to adjust slide under objective lens.</a:t>
            </a:r>
          </a:p>
          <a:p>
            <a:pPr algn="l" rtl="0"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 algn="l" rtl="0">
              <a:buNone/>
            </a:pPr>
            <a:endParaRPr lang="en-US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l" rtl="0">
              <a:buNone/>
            </a:pPr>
            <a:endParaRPr lang="en-US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bg1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72608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8) Condenser: 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To collect the light in a cone shape from the light source to the object. </a:t>
            </a:r>
          </a:p>
          <a:p>
            <a:pPr algn="l" rtl="0">
              <a:buNone/>
            </a:pP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When using X40 or X100 lens raise the condenser up.</a:t>
            </a:r>
            <a:endParaRPr lang="en-US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bg1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  <a:p>
            <a:pPr algn="l" rtl="0">
              <a:buNone/>
            </a:pPr>
            <a:r>
              <a:rPr lang="en-US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9) Iris diaphragm: 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Control the intensity of light that goes to the condenser.</a:t>
            </a:r>
          </a:p>
          <a:p>
            <a:pPr algn="l" rtl="0">
              <a:buNone/>
            </a:pP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When using X100 lens open iris diaphragm.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472608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10) Course adjustment knob: 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Move the stage up and down rapidly to get approximate focusing.</a:t>
            </a:r>
            <a:endParaRPr lang="en-US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bg1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  <a:p>
            <a:pPr algn="l" rtl="0">
              <a:buNone/>
            </a:pPr>
            <a:r>
              <a:rPr lang="en-US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11) Fine adjustment knob: 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move the stage slowly to get fine focusing. </a:t>
            </a:r>
            <a:endParaRPr lang="en-US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bg1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B0F0"/>
                </a:solidFill>
              </a:rPr>
              <a:t>Immersion Oil</a:t>
            </a:r>
            <a:endParaRPr lang="ar-SA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l" rtl="0">
              <a:lnSpc>
                <a:spcPct val="160000"/>
              </a:lnSpc>
              <a:buNone/>
            </a:pPr>
            <a:r>
              <a:rPr lang="en-US" dirty="0" smtClean="0">
                <a:solidFill>
                  <a:schemeClr val="bg1"/>
                </a:solidFill>
              </a:rPr>
              <a:t>Microscope specimen is on a glass slide.</a:t>
            </a:r>
          </a:p>
          <a:p>
            <a:pPr algn="l" rtl="0">
              <a:lnSpc>
                <a:spcPct val="160000"/>
              </a:lnSpc>
              <a:buNone/>
            </a:pPr>
            <a:r>
              <a:rPr lang="en-US" dirty="0" smtClean="0">
                <a:solidFill>
                  <a:schemeClr val="bg1"/>
                </a:solidFill>
              </a:rPr>
              <a:t>• Light passes through glass slide           air           lens.</a:t>
            </a:r>
          </a:p>
          <a:p>
            <a:pPr algn="l" rtl="0">
              <a:lnSpc>
                <a:spcPct val="160000"/>
              </a:lnSpc>
              <a:buNone/>
            </a:pPr>
            <a:r>
              <a:rPr lang="en-US" dirty="0" smtClean="0">
                <a:solidFill>
                  <a:schemeClr val="bg1"/>
                </a:solidFill>
              </a:rPr>
              <a:t>     the light  gets </a:t>
            </a:r>
            <a:r>
              <a:rPr lang="en-US" i="1" dirty="0" smtClean="0">
                <a:solidFill>
                  <a:schemeClr val="bg1"/>
                </a:solidFill>
              </a:rPr>
              <a:t>refracted</a:t>
            </a:r>
          </a:p>
          <a:p>
            <a:pPr algn="l" rtl="0">
              <a:lnSpc>
                <a:spcPct val="160000"/>
              </a:lnSpc>
              <a:buNone/>
            </a:pPr>
            <a:r>
              <a:rPr lang="en-US" dirty="0" smtClean="0">
                <a:solidFill>
                  <a:schemeClr val="bg1"/>
                </a:solidFill>
              </a:rPr>
              <a:t>• At high magnification, this refraction of the light blurs the image</a:t>
            </a:r>
          </a:p>
          <a:p>
            <a:pPr algn="l" rtl="0">
              <a:lnSpc>
                <a:spcPct val="160000"/>
              </a:lnSpc>
              <a:buNone/>
            </a:pPr>
            <a:r>
              <a:rPr lang="en-US" dirty="0" smtClean="0">
                <a:solidFill>
                  <a:schemeClr val="bg1"/>
                </a:solidFill>
              </a:rPr>
              <a:t>• To eliminate refraction between slide and lens:</a:t>
            </a:r>
          </a:p>
          <a:p>
            <a:pPr algn="l" rtl="0">
              <a:lnSpc>
                <a:spcPct val="160000"/>
              </a:lnSpc>
              <a:buNone/>
            </a:pPr>
            <a:r>
              <a:rPr lang="en-US" b="1" dirty="0" smtClean="0">
                <a:solidFill>
                  <a:schemeClr val="bg1"/>
                </a:solidFill>
              </a:rPr>
              <a:t>    Eliminate the air, replace with immersion oil</a:t>
            </a:r>
          </a:p>
          <a:p>
            <a:pPr algn="l" rtl="0">
              <a:lnSpc>
                <a:spcPct val="160000"/>
              </a:lnSpc>
              <a:buNone/>
            </a:pPr>
            <a:r>
              <a:rPr lang="en-US" i="1" dirty="0" smtClean="0">
                <a:solidFill>
                  <a:schemeClr val="bg1"/>
                </a:solidFill>
              </a:rPr>
              <a:t>    (Immersion oil same index of refraction as glass)</a:t>
            </a:r>
            <a:endParaRPr lang="ar-SA" dirty="0" smtClean="0">
              <a:solidFill>
                <a:schemeClr val="bg1"/>
              </a:solidFill>
            </a:endParaRPr>
          </a:p>
          <a:p>
            <a:endParaRPr lang="ar-SA" dirty="0"/>
          </a:p>
        </p:txBody>
      </p:sp>
      <p:sp>
        <p:nvSpPr>
          <p:cNvPr id="4" name="Right Arrow 3"/>
          <p:cNvSpPr/>
          <p:nvPr/>
        </p:nvSpPr>
        <p:spPr>
          <a:xfrm>
            <a:off x="4429124" y="2357430"/>
            <a:ext cx="357190" cy="270318"/>
          </a:xfrm>
          <a:prstGeom prst="right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Right Arrow 4"/>
          <p:cNvSpPr/>
          <p:nvPr/>
        </p:nvSpPr>
        <p:spPr>
          <a:xfrm>
            <a:off x="5500694" y="2357430"/>
            <a:ext cx="357190" cy="270318"/>
          </a:xfrm>
          <a:prstGeom prst="right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    </a:t>
            </a:r>
            <a:endParaRPr lang="ar-SA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 </a:t>
            </a:r>
            <a:endParaRPr lang="ar-SA" dirty="0"/>
          </a:p>
        </p:txBody>
      </p:sp>
      <p:pic>
        <p:nvPicPr>
          <p:cNvPr id="4" name="Picture 2" descr="C:\My Documents\My Pictures\fig2.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571612"/>
            <a:ext cx="8490030" cy="4394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rtl="0"/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Dark field microscope</a:t>
            </a:r>
            <a:endParaRPr lang="ar-SA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12568"/>
          </a:xfrm>
        </p:spPr>
        <p:txBody>
          <a:bodyPr/>
          <a:lstStyle/>
          <a:p>
            <a:pPr algn="l" rtl="0"/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The condenser condenses the light on the object or specimen but out of the objective.</a:t>
            </a:r>
          </a:p>
          <a:p>
            <a:pPr algn="l" rtl="0"/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The result is dark background and bright object.</a:t>
            </a:r>
          </a:p>
          <a:p>
            <a:pPr algn="l" rtl="0">
              <a:buNone/>
            </a:pPr>
            <a:endParaRPr lang="en-US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l" rtl="0"/>
            <a:endParaRPr lang="en-US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l" rtl="0"/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Used: </a:t>
            </a:r>
          </a:p>
          <a:p>
            <a:pPr algn="l" rtl="0">
              <a:buNone/>
            </a:pP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	to see the motility of bacteria.</a:t>
            </a:r>
          </a:p>
          <a:p>
            <a:pPr algn="l" rtl="0">
              <a:buNone/>
            </a:pPr>
            <a:endParaRPr lang="ar-SA" dirty="0"/>
          </a:p>
        </p:txBody>
      </p:sp>
      <p:pic>
        <p:nvPicPr>
          <p:cNvPr id="30722" name="Picture 2" descr="http://www.euromex.com/media/images/B%20serie/86.091_DFHal-we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34980" y="3140968"/>
            <a:ext cx="2857500" cy="2857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24" name="Picture 4" descr="http://www2.wmin.ac.uk/~redwayk/lectures/Antibiotics/Spirochaetes.gif"/>
          <p:cNvPicPr>
            <a:picLocks noChangeAspect="1" noChangeArrowheads="1"/>
          </p:cNvPicPr>
          <p:nvPr/>
        </p:nvPicPr>
        <p:blipFill>
          <a:blip r:embed="rId3" cstate="print"/>
          <a:srcRect l="53403" t="20790" r="3207"/>
          <a:stretch>
            <a:fillRect/>
          </a:stretch>
        </p:blipFill>
        <p:spPr bwMode="auto">
          <a:xfrm rot="5400000">
            <a:off x="2984611" y="2712133"/>
            <a:ext cx="1872209" cy="30179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My Documents\My Pictures\fig2.7b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05469" y="1600200"/>
            <a:ext cx="393306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Phase contrast microscope</a:t>
            </a:r>
            <a:endParaRPr lang="ar-SA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Produce contrast between the cell and the background.</a:t>
            </a:r>
          </a:p>
          <a:p>
            <a:pPr algn="l" rtl="0"/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The </a:t>
            </a: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cells appear darker against a brighter background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</a:p>
          <a:p>
            <a:pPr algn="l" rtl="0">
              <a:buNone/>
            </a:pPr>
            <a:endParaRPr lang="en-US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l" rtl="0">
              <a:buNone/>
            </a:pPr>
            <a:endParaRPr lang="en-US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l" rtl="0">
              <a:buNone/>
            </a:pPr>
            <a:endParaRPr 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l" rtl="0"/>
            <a:endParaRPr lang="ar-SA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7170" name="Picture 2" descr="http://www.euromex.com/media/images/86.391_web.jpg"/>
          <p:cNvPicPr>
            <a:picLocks noChangeAspect="1" noChangeArrowheads="1"/>
          </p:cNvPicPr>
          <p:nvPr/>
        </p:nvPicPr>
        <p:blipFill>
          <a:blip r:embed="rId2" cstate="print"/>
          <a:srcRect l="16087" r="17048"/>
          <a:stretch>
            <a:fillRect/>
          </a:stretch>
        </p:blipFill>
        <p:spPr bwMode="auto">
          <a:xfrm>
            <a:off x="6929454" y="3357562"/>
            <a:ext cx="1767393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2" name="Picture 4" descr="http://www.olympusmicro.com/primer/java/dic/dicphaseos/dicphaseosjavafigure1.jpg"/>
          <p:cNvPicPr>
            <a:picLocks noChangeAspect="1" noChangeArrowheads="1"/>
          </p:cNvPicPr>
          <p:nvPr/>
        </p:nvPicPr>
        <p:blipFill>
          <a:blip r:embed="rId3" cstate="print"/>
          <a:srcRect l="68223" t="6936" r="2275" b="9836"/>
          <a:stretch>
            <a:fillRect/>
          </a:stretch>
        </p:blipFill>
        <p:spPr bwMode="auto">
          <a:xfrm rot="5400000">
            <a:off x="3241800" y="2687498"/>
            <a:ext cx="1872208" cy="42124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Phase contrast microscope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>
                <a:solidFill>
                  <a:schemeClr val="bg1"/>
                </a:solidFill>
              </a:rPr>
              <a:t>It has special condenser and  phase-plate which retards light waves that go through cells in specimen. This  makes contrast between cells and background. The cells appear darker against a brighter background.</a:t>
            </a:r>
          </a:p>
          <a:p>
            <a:pPr algn="l" rtl="0"/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Used: </a:t>
            </a:r>
          </a:p>
          <a:p>
            <a:pPr algn="l" rtl="0">
              <a:buNone/>
            </a:pPr>
            <a:r>
              <a:rPr lang="en-US" dirty="0" smtClean="0">
                <a:solidFill>
                  <a:schemeClr val="bg1"/>
                </a:solidFill>
              </a:rPr>
              <a:t>   Excellent way to observe living cells in wet preparations.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Microscope</a:t>
            </a:r>
            <a:endParaRPr lang="ar-SA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23528" y="2248272"/>
            <a:ext cx="5328592" cy="3773016"/>
          </a:xfrm>
        </p:spPr>
        <p:txBody>
          <a:bodyPr/>
          <a:lstStyle/>
          <a:p>
            <a:pPr algn="l" rtl="0"/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is an instrument used to see objects that are too small for the naked eye. </a:t>
            </a:r>
            <a:endParaRPr lang="ar-SA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030" name="Picture 6" descr="http://upload.wikimedia.org/wikipedia/commons/thumb/b/b1/Optical_microscope_nikon_alphaphot_%2B.jpg/220px-Optical_microscope_nikon_alphaphot_%2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1772816"/>
            <a:ext cx="3096344" cy="46867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Inverted microscope</a:t>
            </a:r>
            <a:endParaRPr lang="ar-SA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400304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>
                <a:solidFill>
                  <a:schemeClr val="bg1"/>
                </a:solidFill>
              </a:rPr>
              <a:t>There is a bigger working distance to allow use of cell culture flasks.</a:t>
            </a:r>
          </a:p>
          <a:p>
            <a:pPr algn="l" rtl="0"/>
            <a:r>
              <a:rPr lang="en-US" dirty="0" smtClean="0">
                <a:solidFill>
                  <a:schemeClr val="bg1"/>
                </a:solidFill>
              </a:rPr>
              <a:t>There is a bigger working distance to allow use of cell culture flasks.</a:t>
            </a:r>
          </a:p>
          <a:p>
            <a:pPr algn="l" rtl="0"/>
            <a:endParaRPr lang="en-US" dirty="0" smtClean="0">
              <a:solidFill>
                <a:schemeClr val="bg1"/>
              </a:solidFill>
            </a:endParaRPr>
          </a:p>
          <a:p>
            <a:pPr algn="l" rtl="0"/>
            <a:endParaRPr lang="en-US" dirty="0" smtClean="0">
              <a:solidFill>
                <a:schemeClr val="bg1"/>
              </a:solidFill>
            </a:endParaRPr>
          </a:p>
          <a:p>
            <a:pPr algn="l" rtl="0"/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5" name="عنصر نائب للمحتوى 2"/>
          <p:cNvSpPr txBox="1">
            <a:spLocks/>
          </p:cNvSpPr>
          <p:nvPr/>
        </p:nvSpPr>
        <p:spPr>
          <a:xfrm>
            <a:off x="467544" y="3929066"/>
            <a:ext cx="3960440" cy="2740294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Used: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	to see the effect of virus on the cells (cell culture flasks).</a:t>
            </a:r>
          </a:p>
          <a:p>
            <a:pPr marL="342900" marR="0" lvl="0" indent="-342900" algn="l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ar-SA" sz="3200" b="0" i="0" u="none" strike="noStrike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148" name="Picture 4" descr="http://www.tedpella.com/mscope_html/22443-Motic-AE20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3429000"/>
            <a:ext cx="3379491" cy="3240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Dissecting microscope</a:t>
            </a:r>
            <a:endParaRPr lang="ar-SA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412776"/>
            <a:ext cx="4686304" cy="3456384"/>
          </a:xfrm>
        </p:spPr>
        <p:txBody>
          <a:bodyPr>
            <a:normAutofit fontScale="92500" lnSpcReduction="20000"/>
          </a:bodyPr>
          <a:lstStyle/>
          <a:p>
            <a:pPr algn="l" rtl="0"/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 is a simple microscope.</a:t>
            </a:r>
          </a:p>
          <a:p>
            <a:pPr algn="l" rtl="0"/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 has  oculars and stage only.</a:t>
            </a:r>
          </a:p>
          <a:p>
            <a:pPr algn="l" rtl="0"/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 magnifies x10 only</a:t>
            </a:r>
          </a:p>
          <a:p>
            <a:pPr algn="l" rtl="0"/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Used</a:t>
            </a: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: </a:t>
            </a:r>
            <a:endParaRPr lang="en-US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l" rtl="0">
              <a:buNone/>
            </a:pP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	in </a:t>
            </a: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mycology to see the plate of fungi + dissecting of insect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  <a:endParaRPr 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128" name="Picture 8" descr="http://teacher.scholastic.com/activities/explorations/bug/images/dissecting_microscope.jpg"/>
          <p:cNvPicPr>
            <a:picLocks noChangeAspect="1" noChangeArrowheads="1"/>
          </p:cNvPicPr>
          <p:nvPr/>
        </p:nvPicPr>
        <p:blipFill>
          <a:blip r:embed="rId2" cstate="print"/>
          <a:srcRect t="55704"/>
          <a:stretch>
            <a:fillRect/>
          </a:stretch>
        </p:blipFill>
        <p:spPr bwMode="auto">
          <a:xfrm>
            <a:off x="2828156" y="4480469"/>
            <a:ext cx="2247900" cy="24049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2" descr="http://faculty.clintoncc.suny.edu/faculty/michael.gregory/files/bio%20102/bio%20102%20laboratory/fungi/Penicillin_6.jpg"/>
          <p:cNvPicPr>
            <a:picLocks noChangeAspect="1" noChangeArrowheads="1"/>
          </p:cNvPicPr>
          <p:nvPr/>
        </p:nvPicPr>
        <p:blipFill>
          <a:blip r:embed="rId3" cstate="print"/>
          <a:srcRect l="10035" t="10035" r="26408"/>
          <a:stretch>
            <a:fillRect/>
          </a:stretch>
        </p:blipFill>
        <p:spPr bwMode="auto">
          <a:xfrm>
            <a:off x="467544" y="4663255"/>
            <a:ext cx="2278466" cy="21501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 descr="C:\Users\Najola\Desktop\ksu\311\dissecting microscop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4942" y="1571612"/>
            <a:ext cx="3929058" cy="4942706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  <a:softEdge rad="635000"/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rtl="0"/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Non-light microscope</a:t>
            </a:r>
            <a:endParaRPr lang="ar-SA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l" rtl="0">
              <a:buFont typeface="+mj-lt"/>
              <a:buAutoNum type="arabicPeriod"/>
            </a:pP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Fluorescent microscope</a:t>
            </a:r>
          </a:p>
          <a:p>
            <a:pPr marL="514350" indent="-514350" algn="l" rtl="0">
              <a:buFont typeface="+mj-lt"/>
              <a:buAutoNum type="arabicPeriod"/>
            </a:pPr>
            <a:endParaRPr lang="en-US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Electron microscope (E.M)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rtl="0"/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Fluorescent microscope</a:t>
            </a:r>
            <a:endParaRPr lang="ar-SA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412777"/>
            <a:ext cx="4330824" cy="3096344"/>
          </a:xfrm>
        </p:spPr>
        <p:txBody>
          <a:bodyPr/>
          <a:lstStyle/>
          <a:p>
            <a:pPr algn="l" rtl="0"/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Produce </a:t>
            </a: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ultra violet light.</a:t>
            </a:r>
          </a:p>
          <a:p>
            <a:pPr algn="l" rtl="0"/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The slides stained with </a:t>
            </a:r>
            <a:r>
              <a:rPr lang="en-US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fluorochrome</a:t>
            </a: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 </a:t>
            </a:r>
          </a:p>
          <a:p>
            <a:pPr lvl="0" algn="l" rtl="0"/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Used: in immunology.</a:t>
            </a:r>
          </a:p>
          <a:p>
            <a:pPr algn="l" rtl="0">
              <a:buNone/>
            </a:pPr>
            <a:endParaRPr lang="ar-SA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098" name="Picture 2" descr="http://product-image.tradeindia.com/00171278/b/0/Advanced-Fluorescent-Microscop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340768"/>
            <a:ext cx="4186436" cy="51435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0" name="Picture 4" descr="http://www.kpl.com/images/cytoskel01-for-promo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68946" y="4293096"/>
            <a:ext cx="2266950" cy="22669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-99392"/>
            <a:ext cx="8229600" cy="114300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rtl="0"/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Electron microscope (E.M)</a:t>
            </a:r>
            <a:endParaRPr lang="ar-SA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052736"/>
            <a:ext cx="6563072" cy="4525963"/>
          </a:xfrm>
        </p:spPr>
        <p:txBody>
          <a:bodyPr/>
          <a:lstStyle/>
          <a:p>
            <a:pPr algn="l" rtl="0"/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Produce </a:t>
            </a: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electrons (electron beam).</a:t>
            </a:r>
          </a:p>
          <a:p>
            <a:pPr algn="l" rtl="0"/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Magnification= X100 000- X300 000</a:t>
            </a:r>
          </a:p>
          <a:p>
            <a:pPr algn="l" rtl="0"/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Resolution= 0.0003 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µm</a:t>
            </a:r>
            <a:endParaRPr 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l" rtl="0"/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Used</a:t>
            </a: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: </a:t>
            </a:r>
            <a:endParaRPr lang="en-US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l" rtl="0">
              <a:buNone/>
            </a:pP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	to </a:t>
            </a: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see viruses and the cell ingredients.</a:t>
            </a:r>
          </a:p>
          <a:p>
            <a:pPr algn="l" rtl="0"/>
            <a:endParaRPr lang="ar-SA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3074" name="Picture 2" descr="http://transmissionelectronmicroscope.org/wp-content/uploads/2011/06/TE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86908" y="2379424"/>
            <a:ext cx="3361556" cy="4289936"/>
          </a:xfrm>
          <a:prstGeom prst="rect">
            <a:avLst/>
          </a:prstGeom>
          <a:noFill/>
        </p:spPr>
      </p:pic>
      <p:pic>
        <p:nvPicPr>
          <p:cNvPr id="3076" name="Picture 4" descr="http://upload.wikimedia.org/wikipedia/commons/thumb/a/a4/Misc_pollen.jpg/400px-Misc_pollen.jpg"/>
          <p:cNvPicPr>
            <a:picLocks noChangeAspect="1" noChangeArrowheads="1"/>
          </p:cNvPicPr>
          <p:nvPr/>
        </p:nvPicPr>
        <p:blipFill>
          <a:blip r:embed="rId3" cstate="print"/>
          <a:srcRect t="16774"/>
          <a:stretch>
            <a:fillRect/>
          </a:stretch>
        </p:blipFill>
        <p:spPr bwMode="auto">
          <a:xfrm>
            <a:off x="1266056" y="4453712"/>
            <a:ext cx="3377952" cy="21436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Caring of Microscope</a:t>
            </a:r>
            <a:endParaRPr lang="ar-SA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lnSpcReduction="10000"/>
          </a:bodyPr>
          <a:lstStyle/>
          <a:p>
            <a:pPr algn="l" rtl="0">
              <a:lnSpc>
                <a:spcPct val="110000"/>
              </a:lnSpc>
            </a:pP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Clean only with a soft cloth/tissue</a:t>
            </a:r>
          </a:p>
          <a:p>
            <a:pPr algn="l" rtl="0">
              <a:lnSpc>
                <a:spcPct val="110000"/>
              </a:lnSpc>
            </a:pPr>
            <a:endParaRPr lang="en-US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l" rtl="0">
              <a:lnSpc>
                <a:spcPct val="110000"/>
              </a:lnSpc>
            </a:pP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Make sure it’s on a flat surface</a:t>
            </a:r>
          </a:p>
          <a:p>
            <a:pPr algn="l" rtl="0">
              <a:lnSpc>
                <a:spcPct val="110000"/>
              </a:lnSpc>
            </a:pPr>
            <a:endParaRPr lang="en-US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l" rtl="0">
              <a:lnSpc>
                <a:spcPct val="110000"/>
              </a:lnSpc>
            </a:pP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Be gentle with the microscope</a:t>
            </a:r>
          </a:p>
          <a:p>
            <a:pPr algn="l" rtl="0">
              <a:lnSpc>
                <a:spcPct val="110000"/>
              </a:lnSpc>
            </a:pPr>
            <a:endParaRPr lang="en-US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l" rtl="0">
              <a:lnSpc>
                <a:spcPct val="110000"/>
              </a:lnSpc>
            </a:pP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Carry it with 2 HANDS…one on the arm and the other on the base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media.cknxradio.com/atk/uploads/Brad_Moore/germ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2708920"/>
            <a:ext cx="3021698" cy="3129211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5" name="مربع نص 4"/>
          <p:cNvSpPr txBox="1"/>
          <p:nvPr/>
        </p:nvSpPr>
        <p:spPr>
          <a:xfrm>
            <a:off x="1259632" y="1457489"/>
            <a:ext cx="3932487" cy="132343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8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Edwardian Script ITC" pitchFamily="66" charset="0"/>
              </a:rPr>
              <a:t>Thank You</a:t>
            </a:r>
            <a:endParaRPr lang="ar-SA" sz="80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Edwardian Script ITC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 </a:t>
            </a:r>
            <a:endParaRPr lang="en-US" dirty="0"/>
          </a:p>
        </p:txBody>
      </p:sp>
      <p:pic>
        <p:nvPicPr>
          <p:cNvPr id="4" name="Picture 4" descr="E:\foundations\micrscopy\01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0"/>
            <a:ext cx="532859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/>
            <a:r>
              <a:rPr lang="en-US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Function of microscope</a:t>
            </a:r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:</a:t>
            </a:r>
            <a:endParaRPr lang="ar-SA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/>
          </a:bodyPr>
          <a:lstStyle/>
          <a:p>
            <a:pPr lvl="0" algn="l" rtl="0"/>
            <a:r>
              <a:rPr lang="en-US" sz="36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Magnification: </a:t>
            </a: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to 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magnify (enlarge) </a:t>
            </a: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the object being examined.</a:t>
            </a:r>
            <a:endParaRPr lang="en-US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  <a:p>
            <a:pPr lvl="0" algn="l" rtl="0"/>
            <a:r>
              <a:rPr lang="en-US" sz="36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Resolution: </a:t>
            </a:r>
            <a:r>
              <a:rPr lang="en-US" b="1" dirty="0" smtClean="0">
                <a:solidFill>
                  <a:schemeClr val="bg1"/>
                </a:solidFill>
              </a:rPr>
              <a:t>its ability to differentiate two objects when you view them on a specimen slide.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  <a:p>
            <a:pPr algn="l" rtl="0"/>
            <a:endParaRPr lang="ar-SA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62774" y="4594028"/>
            <a:ext cx="2790825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328592"/>
          </a:xfrm>
        </p:spPr>
        <p:txBody>
          <a:bodyPr>
            <a:normAutofit lnSpcReduction="10000"/>
          </a:bodyPr>
          <a:lstStyle/>
          <a:p>
            <a:pPr lvl="0" algn="l" rtl="0"/>
            <a:r>
              <a:rPr lang="en-US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Working distance: 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The distance between the objective and the object when the object is in focus.</a:t>
            </a:r>
          </a:p>
          <a:p>
            <a:pPr lvl="0" algn="l" rtl="0"/>
            <a:endParaRPr lang="en-US" b="1" spc="5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lvl="0" algn="l" rtl="0"/>
            <a:endParaRPr lang="en-US" b="1" spc="5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lvl="0" algn="l" rtl="0">
              <a:buNone/>
            </a:pPr>
            <a:endParaRPr lang="en-US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bg1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  <a:p>
            <a:pPr lvl="0" algn="l" rtl="0">
              <a:buNone/>
            </a:pPr>
            <a:endParaRPr lang="en-US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bg1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  <a:p>
            <a:pPr lvl="0" algn="l" rtl="0"/>
            <a:r>
              <a:rPr lang="en-US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Parfocal</a:t>
            </a:r>
            <a:r>
              <a:rPr lang="en-US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: 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When move from one objective lens to another you are still in approximate focusing.</a:t>
            </a:r>
            <a:endParaRPr lang="en-US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bg1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  <a:p>
            <a:pPr algn="l" rtl="0">
              <a:buNone/>
            </a:pPr>
            <a:endParaRPr lang="ar-SA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bg1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Terms Related To Microscopes</a:t>
            </a:r>
            <a:endParaRPr lang="ar-SA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Picture 2" descr="C:\My Documents\My Pictures\fig2.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774412"/>
            <a:ext cx="6182197" cy="1950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rtl="0"/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Types </a:t>
            </a:r>
            <a:r>
              <a:rPr lang="en-US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of light microscope</a:t>
            </a:r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:</a:t>
            </a:r>
            <a:endParaRPr lang="ar-SA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l" rtl="0">
              <a:buFont typeface="+mj-lt"/>
              <a:buAutoNum type="arabicPeriod"/>
            </a:pP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Bright field microscope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Dark </a:t>
            </a: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field 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microscope</a:t>
            </a:r>
            <a:endParaRPr 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Phase contrast microscope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Inverted microscope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Dissecting microscope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Bright field microscope</a:t>
            </a:r>
            <a:endParaRPr lang="ar-SA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lnSpc>
                <a:spcPct val="90000"/>
              </a:lnSpc>
            </a:pP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Produces a dark image against a brighter background</a:t>
            </a:r>
          </a:p>
          <a:p>
            <a:pPr algn="l" rtl="0">
              <a:lnSpc>
                <a:spcPct val="90000"/>
              </a:lnSpc>
            </a:pP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Has several objective lenses</a:t>
            </a:r>
          </a:p>
          <a:p>
            <a:pPr algn="l" rtl="0">
              <a:lnSpc>
                <a:spcPct val="90000"/>
              </a:lnSpc>
            </a:pP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Uses ordinary bulb light as source of light.</a:t>
            </a:r>
          </a:p>
          <a:p>
            <a:pPr algn="l" rtl="0">
              <a:lnSpc>
                <a:spcPct val="90000"/>
              </a:lnSpc>
            </a:pP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Total magnification is 1000x</a:t>
            </a:r>
          </a:p>
          <a:p>
            <a:pPr algn="l" rtl="0">
              <a:lnSpc>
                <a:spcPct val="90000"/>
              </a:lnSpc>
            </a:pP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The resolution is 0.2µm</a:t>
            </a:r>
          </a:p>
          <a:p>
            <a:pPr algn="l" rtl="0">
              <a:lnSpc>
                <a:spcPct val="90000"/>
              </a:lnSpc>
            </a:pP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 is mainly used to examine stained preparations.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Bright field Microscope parts</a:t>
            </a:r>
            <a:endParaRPr lang="ar-SA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7650" name="AutoShape 2" descr="https://casweb.ou.edu/pbell/histology/Images/Slides/Microscopy/microscope.labeled.jpg"/>
          <p:cNvSpPr>
            <a:spLocks noChangeAspect="1" noChangeArrowheads="1"/>
          </p:cNvSpPr>
          <p:nvPr/>
        </p:nvSpPr>
        <p:spPr bwMode="auto">
          <a:xfrm>
            <a:off x="-61913" y="-136525"/>
            <a:ext cx="304801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27652" name="Picture 4" descr="http://www.microbehunter.com/wp/wp-content/uploads/2009/microscope_parts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220755"/>
            <a:ext cx="8064896" cy="53765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rtl="0"/>
            <a:r>
              <a:rPr lang="en-US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Microscope </a:t>
            </a:r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parts</a:t>
            </a:r>
            <a:endParaRPr lang="ar-SA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l" rtl="0">
              <a:buNone/>
            </a:pPr>
            <a:r>
              <a:rPr lang="en-US" dirty="0" smtClean="0">
                <a:solidFill>
                  <a:srgbClr val="00B0F0"/>
                </a:solidFill>
              </a:rPr>
              <a:t>1) Ocular Lens/Eyepiece</a:t>
            </a:r>
          </a:p>
          <a:p>
            <a:pPr algn="l" rtl="0">
              <a:buNone/>
            </a:pPr>
            <a:r>
              <a:rPr lang="en-US" dirty="0" smtClean="0">
                <a:solidFill>
                  <a:schemeClr val="bg1"/>
                </a:solidFill>
              </a:rPr>
              <a:t>     Magnifies the specimen image </a:t>
            </a:r>
            <a:r>
              <a:rPr lang="en-US" dirty="0" err="1" smtClean="0">
                <a:solidFill>
                  <a:schemeClr val="bg1"/>
                </a:solidFill>
              </a:rPr>
              <a:t>10x</a:t>
            </a:r>
            <a:endParaRPr lang="en-US" dirty="0" smtClean="0">
              <a:solidFill>
                <a:schemeClr val="bg1"/>
              </a:solidFill>
            </a:endParaRPr>
          </a:p>
          <a:p>
            <a:pPr algn="l" rtl="0">
              <a:buNone/>
            </a:pPr>
            <a:r>
              <a:rPr lang="en-US" dirty="0" smtClean="0">
                <a:solidFill>
                  <a:srgbClr val="00B0F0"/>
                </a:solidFill>
              </a:rPr>
              <a:t>2) Nose piece</a:t>
            </a:r>
          </a:p>
          <a:p>
            <a:pPr algn="l" rtl="0">
              <a:buNone/>
            </a:pPr>
            <a:r>
              <a:rPr lang="en-US" dirty="0" smtClean="0">
                <a:solidFill>
                  <a:schemeClr val="bg1"/>
                </a:solidFill>
              </a:rPr>
              <a:t>    The Nose Piece holds the objective lenses and can be turned to increase the magnification</a:t>
            </a:r>
          </a:p>
          <a:p>
            <a:pPr algn="l" rtl="0">
              <a:buNone/>
            </a:pPr>
            <a:r>
              <a:rPr lang="en-US" dirty="0" smtClean="0">
                <a:solidFill>
                  <a:srgbClr val="00B0F0"/>
                </a:solidFill>
              </a:rPr>
              <a:t>3) Arm </a:t>
            </a:r>
          </a:p>
          <a:p>
            <a:pPr algn="l" rtl="0">
              <a:buNone/>
            </a:pPr>
            <a:r>
              <a:rPr lang="en-US" dirty="0" smtClean="0">
                <a:solidFill>
                  <a:schemeClr val="bg1"/>
                </a:solidFill>
              </a:rPr>
              <a:t>    Used to support the microscope when carried.  Holds the body tube, nose piece and objective lenses</a:t>
            </a:r>
            <a:endParaRPr lang="en-US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bg1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1637</TotalTime>
  <Words>733</Words>
  <Application>Microsoft Office PowerPoint</Application>
  <PresentationFormat>عرض على الشاشة (3:4)‏</PresentationFormat>
  <Paragraphs>116</Paragraphs>
  <Slides>26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6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26</vt:i4>
      </vt:variant>
    </vt:vector>
  </HeadingPairs>
  <TitlesOfParts>
    <vt:vector size="33" baseType="lpstr">
      <vt:lpstr>Arial</vt:lpstr>
      <vt:lpstr>Arial Black</vt:lpstr>
      <vt:lpstr>Calibri</vt:lpstr>
      <vt:lpstr>Edwardian Script ITC</vt:lpstr>
      <vt:lpstr>Times New Roman</vt:lpstr>
      <vt:lpstr>Wingdings</vt:lpstr>
      <vt:lpstr>سمة Office</vt:lpstr>
      <vt:lpstr>Microscopy</vt:lpstr>
      <vt:lpstr>Microscope</vt:lpstr>
      <vt:lpstr> </vt:lpstr>
      <vt:lpstr>Function of microscope:</vt:lpstr>
      <vt:lpstr>Terms Related To Microscopes</vt:lpstr>
      <vt:lpstr>Types of light microscope:</vt:lpstr>
      <vt:lpstr>Bright field microscope</vt:lpstr>
      <vt:lpstr>Bright field Microscope parts</vt:lpstr>
      <vt:lpstr>Microscope parts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Immersion Oil</vt:lpstr>
      <vt:lpstr> </vt:lpstr>
      <vt:lpstr>Dark field microscope</vt:lpstr>
      <vt:lpstr>عرض تقديمي في PowerPoint</vt:lpstr>
      <vt:lpstr>Phase contrast microscope</vt:lpstr>
      <vt:lpstr>Phase contrast microscope</vt:lpstr>
      <vt:lpstr>Inverted microscope</vt:lpstr>
      <vt:lpstr>Dissecting microscope</vt:lpstr>
      <vt:lpstr>Non-light microscope</vt:lpstr>
      <vt:lpstr>Fluorescent microscope</vt:lpstr>
      <vt:lpstr>Electron microscope (E.M)</vt:lpstr>
      <vt:lpstr>Caring of Microscope</vt:lpstr>
      <vt:lpstr>عرض تقديمي في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Microscopy</dc:title>
  <dc:creator>DELL</dc:creator>
  <cp:lastModifiedBy>اميرة الحوالي</cp:lastModifiedBy>
  <cp:revision>77</cp:revision>
  <dcterms:created xsi:type="dcterms:W3CDTF">2012-02-11T15:37:34Z</dcterms:created>
  <dcterms:modified xsi:type="dcterms:W3CDTF">2014-01-25T16:27:18Z</dcterms:modified>
</cp:coreProperties>
</file>