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9" r:id="rId3"/>
    <p:sldId id="294" r:id="rId4"/>
    <p:sldId id="295" r:id="rId5"/>
    <p:sldId id="302" r:id="rId6"/>
    <p:sldId id="303" r:id="rId7"/>
    <p:sldId id="304" r:id="rId8"/>
    <p:sldId id="305" r:id="rId9"/>
    <p:sldId id="301" r:id="rId10"/>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1511" autoAdjust="0"/>
  </p:normalViewPr>
  <p:slideViewPr>
    <p:cSldViewPr snapToGrid="0">
      <p:cViewPr varScale="1">
        <p:scale>
          <a:sx n="80" d="100"/>
          <a:sy n="80" d="100"/>
        </p:scale>
        <p:origin x="-444"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39426-17AB-45B0-94C8-B4C565C7182E}" type="datetimeFigureOut">
              <a:rPr lang="en-US" smtClean="0"/>
              <a:t>18/9/2017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824DCD-A29E-4913-B06D-67440F7FA8CA}" type="slidenum">
              <a:rPr lang="en-US" smtClean="0"/>
              <a:t>‹#›</a:t>
            </a:fld>
            <a:endParaRPr lang="en-US"/>
          </a:p>
        </p:txBody>
      </p:sp>
    </p:spTree>
    <p:extLst>
      <p:ext uri="{BB962C8B-B14F-4D97-AF65-F5344CB8AC3E}">
        <p14:creationId xmlns:p14="http://schemas.microsoft.com/office/powerpoint/2010/main" val="3703399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rollbackmalaria.org/"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cdc.gov/mmwr/preview/mmwrhtml/ss5701a1.htm"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Times New Roman" pitchFamily="18" charset="0"/>
                <a:ea typeface="+mn-ea"/>
                <a:cs typeface="Times New Roman" pitchFamily="18" charset="0"/>
              </a:rPr>
              <a:t>10 Essential Public Health Services</a:t>
            </a:r>
          </a:p>
          <a:p>
            <a:r>
              <a:rPr lang="en-US" sz="1200" b="0" i="0" kern="1200" dirty="0" smtClean="0">
                <a:solidFill>
                  <a:schemeClr val="tx1"/>
                </a:solidFill>
                <a:effectLst/>
                <a:latin typeface="Times New Roman" pitchFamily="18" charset="0"/>
                <a:ea typeface="+mn-ea"/>
                <a:cs typeface="Times New Roman" pitchFamily="18" charset="0"/>
              </a:rPr>
              <a:t>	The ten essential public health services provide the framework for the NPHPSP. Because the strength of a public health system rests on its capacity to effectively deliver the ten Essential Public Health Services, the NPHPSP instruments health systems assess how well they perform the following:</a:t>
            </a:r>
          </a:p>
          <a:p>
            <a:endParaRPr lang="en-US" sz="1200" b="1" i="0" kern="1200" dirty="0" smtClean="0">
              <a:solidFill>
                <a:schemeClr val="tx1"/>
              </a:solidFill>
              <a:effectLst/>
              <a:latin typeface="Times New Roman" pitchFamily="18" charset="0"/>
              <a:ea typeface="+mn-ea"/>
              <a:cs typeface="Times New Roman" pitchFamily="18" charset="0"/>
            </a:endParaRPr>
          </a:p>
          <a:p>
            <a:r>
              <a:rPr lang="en-US" sz="1200" b="1" i="0" kern="1200" dirty="0" smtClean="0">
                <a:solidFill>
                  <a:schemeClr val="tx1"/>
                </a:solidFill>
                <a:effectLst/>
                <a:latin typeface="Times New Roman" pitchFamily="18" charset="0"/>
                <a:ea typeface="+mn-ea"/>
                <a:cs typeface="Times New Roman" pitchFamily="18" charset="0"/>
              </a:rPr>
              <a:t>- Monitor</a:t>
            </a:r>
            <a:r>
              <a:rPr lang="en-US" sz="1200" b="0" i="0" kern="1200" dirty="0" smtClean="0">
                <a:solidFill>
                  <a:schemeClr val="tx1"/>
                </a:solidFill>
                <a:effectLst/>
                <a:latin typeface="Times New Roman" pitchFamily="18" charset="0"/>
                <a:ea typeface="+mn-ea"/>
                <a:cs typeface="Times New Roman" pitchFamily="18" charset="0"/>
              </a:rPr>
              <a:t> health status to identify community health problems.</a:t>
            </a:r>
          </a:p>
          <a:p>
            <a:r>
              <a:rPr lang="en-US" sz="1200" b="1" i="0" kern="1200" dirty="0" smtClean="0">
                <a:solidFill>
                  <a:schemeClr val="tx1"/>
                </a:solidFill>
                <a:effectLst/>
                <a:latin typeface="Times New Roman" pitchFamily="18" charset="0"/>
                <a:ea typeface="+mn-ea"/>
                <a:cs typeface="Times New Roman" pitchFamily="18" charset="0"/>
              </a:rPr>
              <a:t>- Diagnose and investigate</a:t>
            </a:r>
            <a:r>
              <a:rPr lang="en-US" sz="1200" b="0" i="0" kern="1200" dirty="0" smtClean="0">
                <a:solidFill>
                  <a:schemeClr val="tx1"/>
                </a:solidFill>
                <a:effectLst/>
                <a:latin typeface="Times New Roman" pitchFamily="18" charset="0"/>
                <a:ea typeface="+mn-ea"/>
                <a:cs typeface="Times New Roman" pitchFamily="18" charset="0"/>
              </a:rPr>
              <a:t> health problems and health hazards in the community.</a:t>
            </a:r>
          </a:p>
          <a:p>
            <a:r>
              <a:rPr lang="en-US" sz="1200" b="1" i="0" kern="1200" dirty="0" smtClean="0">
                <a:solidFill>
                  <a:schemeClr val="tx1"/>
                </a:solidFill>
                <a:effectLst/>
                <a:latin typeface="Times New Roman" pitchFamily="18" charset="0"/>
                <a:ea typeface="+mn-ea"/>
                <a:cs typeface="Times New Roman" pitchFamily="18" charset="0"/>
              </a:rPr>
              <a:t>- Inform, educate, and empower</a:t>
            </a:r>
            <a:r>
              <a:rPr lang="en-US" sz="1200" b="0" i="0" kern="1200" dirty="0" smtClean="0">
                <a:solidFill>
                  <a:schemeClr val="tx1"/>
                </a:solidFill>
                <a:effectLst/>
                <a:latin typeface="Times New Roman" pitchFamily="18" charset="0"/>
                <a:ea typeface="+mn-ea"/>
                <a:cs typeface="Times New Roman" pitchFamily="18" charset="0"/>
              </a:rPr>
              <a:t> people about health issues.</a:t>
            </a:r>
          </a:p>
          <a:p>
            <a:r>
              <a:rPr lang="en-US" sz="1200" b="1" i="0" kern="1200" dirty="0" smtClean="0">
                <a:solidFill>
                  <a:schemeClr val="tx1"/>
                </a:solidFill>
                <a:effectLst/>
                <a:latin typeface="Times New Roman" pitchFamily="18" charset="0"/>
                <a:ea typeface="+mn-ea"/>
                <a:cs typeface="Times New Roman" pitchFamily="18" charset="0"/>
              </a:rPr>
              <a:t>- Mobilize</a:t>
            </a:r>
            <a:r>
              <a:rPr lang="en-US" sz="1200" b="0" i="0" kern="1200" dirty="0" smtClean="0">
                <a:solidFill>
                  <a:schemeClr val="tx1"/>
                </a:solidFill>
                <a:effectLst/>
                <a:latin typeface="Times New Roman" pitchFamily="18" charset="0"/>
                <a:ea typeface="+mn-ea"/>
                <a:cs typeface="Times New Roman" pitchFamily="18" charset="0"/>
              </a:rPr>
              <a:t> community partnerships to identify and solve health problems.</a:t>
            </a:r>
          </a:p>
          <a:p>
            <a:r>
              <a:rPr lang="en-US" sz="1200" b="1" i="0" kern="1200" dirty="0" smtClean="0">
                <a:solidFill>
                  <a:schemeClr val="tx1"/>
                </a:solidFill>
                <a:effectLst/>
                <a:latin typeface="Times New Roman" pitchFamily="18" charset="0"/>
                <a:ea typeface="+mn-ea"/>
                <a:cs typeface="Times New Roman" pitchFamily="18" charset="0"/>
              </a:rPr>
              <a:t>- Develop policies and plans </a:t>
            </a:r>
            <a:r>
              <a:rPr lang="en-US" sz="1200" b="0" i="0" kern="1200" dirty="0" smtClean="0">
                <a:solidFill>
                  <a:schemeClr val="tx1"/>
                </a:solidFill>
                <a:effectLst/>
                <a:latin typeface="Times New Roman" pitchFamily="18" charset="0"/>
                <a:ea typeface="+mn-ea"/>
                <a:cs typeface="Times New Roman" pitchFamily="18" charset="0"/>
              </a:rPr>
              <a:t>that support individual and community health efforts.</a:t>
            </a:r>
          </a:p>
          <a:p>
            <a:r>
              <a:rPr lang="en-US" sz="1200" b="1" i="0" kern="1200" dirty="0" smtClean="0">
                <a:solidFill>
                  <a:schemeClr val="tx1"/>
                </a:solidFill>
                <a:effectLst/>
                <a:latin typeface="Times New Roman" pitchFamily="18" charset="0"/>
                <a:ea typeface="+mn-ea"/>
                <a:cs typeface="Times New Roman" pitchFamily="18" charset="0"/>
              </a:rPr>
              <a:t>- Enforce</a:t>
            </a:r>
            <a:r>
              <a:rPr lang="en-US" sz="1200" b="0" i="0" kern="1200" dirty="0" smtClean="0">
                <a:solidFill>
                  <a:schemeClr val="tx1"/>
                </a:solidFill>
                <a:effectLst/>
                <a:latin typeface="Times New Roman" pitchFamily="18" charset="0"/>
                <a:ea typeface="+mn-ea"/>
                <a:cs typeface="Times New Roman" pitchFamily="18" charset="0"/>
              </a:rPr>
              <a:t> laws and regulations that protect health and ensure safety.</a:t>
            </a:r>
          </a:p>
          <a:p>
            <a:r>
              <a:rPr lang="en-US" sz="1200" b="1" i="0" kern="1200" dirty="0" smtClean="0">
                <a:solidFill>
                  <a:schemeClr val="tx1"/>
                </a:solidFill>
                <a:effectLst/>
                <a:latin typeface="Times New Roman" pitchFamily="18" charset="0"/>
                <a:ea typeface="+mn-ea"/>
                <a:cs typeface="Times New Roman" pitchFamily="18" charset="0"/>
              </a:rPr>
              <a:t>- Link</a:t>
            </a:r>
            <a:r>
              <a:rPr lang="en-US" sz="1200" b="0" i="0" kern="1200" dirty="0" smtClean="0">
                <a:solidFill>
                  <a:schemeClr val="tx1"/>
                </a:solidFill>
                <a:effectLst/>
                <a:latin typeface="Times New Roman" pitchFamily="18" charset="0"/>
                <a:ea typeface="+mn-ea"/>
                <a:cs typeface="Times New Roman" pitchFamily="18" charset="0"/>
              </a:rPr>
              <a:t> people to needed personal health services and assure the provision of health care when otherwise unavailable.</a:t>
            </a:r>
          </a:p>
          <a:p>
            <a:r>
              <a:rPr lang="en-US" sz="1200" b="1" i="0" kern="1200" dirty="0" smtClean="0">
                <a:solidFill>
                  <a:schemeClr val="tx1"/>
                </a:solidFill>
                <a:effectLst/>
                <a:latin typeface="Times New Roman" pitchFamily="18" charset="0"/>
                <a:ea typeface="+mn-ea"/>
                <a:cs typeface="Times New Roman" pitchFamily="18" charset="0"/>
              </a:rPr>
              <a:t>- Assure</a:t>
            </a:r>
            <a:r>
              <a:rPr lang="en-US" sz="1200" b="0" i="0" kern="1200" dirty="0" smtClean="0">
                <a:solidFill>
                  <a:schemeClr val="tx1"/>
                </a:solidFill>
                <a:effectLst/>
                <a:latin typeface="Times New Roman" pitchFamily="18" charset="0"/>
                <a:ea typeface="+mn-ea"/>
                <a:cs typeface="Times New Roman" pitchFamily="18" charset="0"/>
              </a:rPr>
              <a:t> a competent public health and personal healthcare workforce.</a:t>
            </a:r>
          </a:p>
          <a:p>
            <a:r>
              <a:rPr lang="en-US" sz="1200" b="1" i="0" kern="1200" dirty="0" smtClean="0">
                <a:solidFill>
                  <a:schemeClr val="tx1"/>
                </a:solidFill>
                <a:effectLst/>
                <a:latin typeface="Times New Roman" pitchFamily="18" charset="0"/>
                <a:ea typeface="+mn-ea"/>
                <a:cs typeface="Times New Roman" pitchFamily="18" charset="0"/>
              </a:rPr>
              <a:t>- Evaluate </a:t>
            </a:r>
            <a:r>
              <a:rPr lang="en-US" sz="1200" b="0" i="0" kern="1200" dirty="0" smtClean="0">
                <a:solidFill>
                  <a:schemeClr val="tx1"/>
                </a:solidFill>
                <a:effectLst/>
                <a:latin typeface="Times New Roman" pitchFamily="18" charset="0"/>
                <a:ea typeface="+mn-ea"/>
                <a:cs typeface="Times New Roman" pitchFamily="18" charset="0"/>
              </a:rPr>
              <a:t>effectiveness, accessibility, and quality of personal and population-based health services.</a:t>
            </a:r>
          </a:p>
          <a:p>
            <a:r>
              <a:rPr lang="en-US" sz="1200" b="1" i="0" kern="1200" dirty="0" smtClean="0">
                <a:solidFill>
                  <a:schemeClr val="tx1"/>
                </a:solidFill>
                <a:effectLst/>
                <a:latin typeface="Times New Roman" pitchFamily="18" charset="0"/>
                <a:ea typeface="+mn-ea"/>
                <a:cs typeface="Times New Roman" pitchFamily="18" charset="0"/>
              </a:rPr>
              <a:t>- Research</a:t>
            </a:r>
            <a:r>
              <a:rPr lang="en-US" sz="1200" b="0" i="0" kern="1200" dirty="0" smtClean="0">
                <a:solidFill>
                  <a:schemeClr val="tx1"/>
                </a:solidFill>
                <a:effectLst/>
                <a:latin typeface="Times New Roman" pitchFamily="18" charset="0"/>
                <a:ea typeface="+mn-ea"/>
                <a:cs typeface="Times New Roman" pitchFamily="18" charset="0"/>
              </a:rPr>
              <a:t> for new insights and innovative solutions to health problems.</a:t>
            </a:r>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4</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5</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6</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Times New Roman" pitchFamily="18" charset="0"/>
                <a:ea typeface="+mn-ea"/>
                <a:cs typeface="Times New Roman" pitchFamily="18" charset="0"/>
              </a:rPr>
              <a:t>1- Reductions in Child Mortality</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Child mortality, a key measurement of United Nations Millennium Development Goal 4, is defined as deaths in children aged &lt;5 years and serves as a major indicator of a nation's health and development, tracking health services and outcomes as well as important social and economic indicators. Currently, an estimated 8.1 million children die each year before reaching their fifth birthday, a decrease of approximately 2 million during the past decade. From 77 deaths per 1,000 live births in 2000, the child mortality rate declined to 62 per 1,000 in 2009. The annual rate of decline in the child mortality rate has increased substantially, from 1.3% per year in the 1990s to 2.2% since 2000. Approximately 99% of all childhood deaths occur in low-income and middle-income countries, with 49% occurring in sub-Saharan Africa and 33% in southern Asia.</a:t>
            </a:r>
          </a:p>
          <a:p>
            <a:r>
              <a:rPr lang="en-US" sz="1200" b="0" i="0" kern="1200" dirty="0" smtClean="0">
                <a:solidFill>
                  <a:schemeClr val="tx1"/>
                </a:solidFill>
                <a:effectLst/>
                <a:latin typeface="Times New Roman" pitchFamily="18" charset="0"/>
                <a:ea typeface="+mn-ea"/>
                <a:cs typeface="Times New Roman" pitchFamily="18" charset="0"/>
              </a:rPr>
              <a:t>Approximately 68% of deaths among children aged &lt;5 years are attributable to infectious diseases, most notably diarrhea, pneumonia, malaria, and acquired immunodeficiency syndrome (AIDS). Undernutrition contributes to at least one third of all childhood deaths, usually in interaction with infectious causes. The vast majority of gains in child survival have been accomplished through scale-up of interventions such as immunization, micronutrient supplementation, access to safe water, insecticide-treated </a:t>
            </a:r>
            <a:r>
              <a:rPr lang="en-US" sz="1200" b="0" i="0" kern="1200" dirty="0" err="1" smtClean="0">
                <a:solidFill>
                  <a:schemeClr val="tx1"/>
                </a:solidFill>
                <a:effectLst/>
                <a:latin typeface="Times New Roman" pitchFamily="18" charset="0"/>
                <a:ea typeface="+mn-ea"/>
                <a:cs typeface="Times New Roman" pitchFamily="18" charset="0"/>
              </a:rPr>
              <a:t>bednets</a:t>
            </a:r>
            <a:r>
              <a:rPr lang="en-US" sz="1200" b="0" i="0" kern="1200" dirty="0" smtClean="0">
                <a:solidFill>
                  <a:schemeClr val="tx1"/>
                </a:solidFill>
                <a:effectLst/>
                <a:latin typeface="Times New Roman" pitchFamily="18" charset="0"/>
                <a:ea typeface="+mn-ea"/>
                <a:cs typeface="Times New Roman" pitchFamily="18" charset="0"/>
              </a:rPr>
              <a:t>, oral rehydration therapy, antibiotics, antimalarial therapy, and antiretroviral therapies. Increased financial resources, strong partnerships, intensified country support, and innovations in service delivery approaches have made these gains possible. Because of the success in reducing the number of deaths caused by infection, 41% of childhood deaths now occur among neonates; leading causes of neonatal death are preterm birth complications, birth asphyxia, and sepsis (</a:t>
            </a:r>
            <a:r>
              <a:rPr lang="en-US" sz="1200" b="0" i="1" kern="1200" dirty="0" smtClean="0">
                <a:solidFill>
                  <a:schemeClr val="tx1"/>
                </a:solidFill>
                <a:effectLst/>
                <a:latin typeface="Times New Roman" pitchFamily="18" charset="0"/>
                <a:ea typeface="+mn-ea"/>
                <a:cs typeface="Times New Roman" pitchFamily="18" charset="0"/>
              </a:rPr>
              <a:t>4</a:t>
            </a:r>
            <a:r>
              <a:rPr lang="en-US" sz="1200" b="0" i="0" kern="1200" dirty="0" smtClean="0">
                <a:solidFill>
                  <a:schemeClr val="tx1"/>
                </a:solidFill>
                <a:effectLst/>
                <a:latin typeface="Times New Roman" pitchFamily="18" charset="0"/>
                <a:ea typeface="+mn-ea"/>
                <a:cs typeface="Times New Roman" pitchFamily="18" charset="0"/>
              </a:rPr>
              <a:t>).</a:t>
            </a:r>
          </a:p>
          <a:p>
            <a:r>
              <a:rPr lang="en-US" sz="1200" b="1" i="0" kern="1200" dirty="0" smtClean="0">
                <a:solidFill>
                  <a:schemeClr val="tx1"/>
                </a:solidFill>
                <a:effectLst/>
                <a:latin typeface="Times New Roman" pitchFamily="18" charset="0"/>
                <a:ea typeface="+mn-ea"/>
                <a:cs typeface="Times New Roman" pitchFamily="18" charset="0"/>
              </a:rPr>
              <a:t>2- Vaccine-Preventable Diseases</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Expanded vaccination coverage is one of the most cost-effective ways to advance global welfare (</a:t>
            </a:r>
            <a:r>
              <a:rPr lang="en-US" sz="1200" b="0" i="1" kern="1200" dirty="0" smtClean="0">
                <a:solidFill>
                  <a:schemeClr val="tx1"/>
                </a:solidFill>
                <a:effectLst/>
                <a:latin typeface="Times New Roman" pitchFamily="18" charset="0"/>
                <a:ea typeface="+mn-ea"/>
                <a:cs typeface="Times New Roman" pitchFamily="18" charset="0"/>
              </a:rPr>
              <a:t>5</a:t>
            </a:r>
            <a:r>
              <a:rPr lang="en-US" sz="1200" b="0" i="0" kern="1200" dirty="0" smtClean="0">
                <a:solidFill>
                  <a:schemeClr val="tx1"/>
                </a:solidFill>
                <a:effectLst/>
                <a:latin typeface="Times New Roman" pitchFamily="18" charset="0"/>
                <a:ea typeface="+mn-ea"/>
                <a:cs typeface="Times New Roman" pitchFamily="18" charset="0"/>
              </a:rPr>
              <a:t>). In the first decade of the 21st century, an estimated 2.5 million deaths were prevented each year among children aged &lt;5 years through the use of measles, polio, and diphtheria-tetanus-pertussis vaccines. Expanded coverage with measles vaccine resulted in a 78% decline in measles mortality from 2000 to 2008, averting an estimated 12.7 million deaths. Polio eradication efforts decreased the number of countries with endemic disease from 20 to four, with fewer than 1,500 cases reported in 2010. Global coverage with the third dose of diphtheria-tetanus-pertussis vaccine (a performance measure for vaccination programs) increased from 74% to 82%. Newer vaccines, including hepatitis B vaccine and </a:t>
            </a:r>
            <a:r>
              <a:rPr lang="en-US" sz="1200" b="0" i="1" kern="1200" dirty="0" err="1" smtClean="0">
                <a:solidFill>
                  <a:schemeClr val="tx1"/>
                </a:solidFill>
                <a:effectLst/>
                <a:latin typeface="Times New Roman" pitchFamily="18" charset="0"/>
                <a:ea typeface="+mn-ea"/>
                <a:cs typeface="Times New Roman" pitchFamily="18" charset="0"/>
              </a:rPr>
              <a:t>Haemophilus</a:t>
            </a:r>
            <a:r>
              <a:rPr lang="en-US" sz="1200" b="0" i="1" kern="1200" dirty="0" smtClean="0">
                <a:solidFill>
                  <a:schemeClr val="tx1"/>
                </a:solidFill>
                <a:effectLst/>
                <a:latin typeface="Times New Roman" pitchFamily="18" charset="0"/>
                <a:ea typeface="+mn-ea"/>
                <a:cs typeface="Times New Roman" pitchFamily="18" charset="0"/>
              </a:rPr>
              <a:t> </a:t>
            </a:r>
            <a:r>
              <a:rPr lang="en-US" sz="1200" b="0" i="1" kern="1200" dirty="0" err="1" smtClean="0">
                <a:solidFill>
                  <a:schemeClr val="tx1"/>
                </a:solidFill>
                <a:effectLst/>
                <a:latin typeface="Times New Roman" pitchFamily="18" charset="0"/>
                <a:ea typeface="+mn-ea"/>
                <a:cs typeface="Times New Roman" pitchFamily="18" charset="0"/>
              </a:rPr>
              <a:t>influenzae</a:t>
            </a:r>
            <a:r>
              <a:rPr lang="en-US" sz="1200" b="0" i="0" kern="1200" dirty="0" smtClean="0">
                <a:solidFill>
                  <a:schemeClr val="tx1"/>
                </a:solidFill>
                <a:effectLst/>
                <a:latin typeface="Times New Roman" pitchFamily="18" charset="0"/>
                <a:ea typeface="+mn-ea"/>
                <a:cs typeface="Times New Roman" pitchFamily="18" charset="0"/>
              </a:rPr>
              <a:t> type B (Hib) vaccine also are now widely used in national immunization programs globally. The number of countries using hepatitis B vaccine increased from 107 in 2000, to 178 in 2009; with global vaccination coverage of 70% achieved by the end of the decade, at least 700,000 deaths from cirrhosis and liver cancer are expected to be averted in each annual birth cohort in these 178 countries. During 2000--2009, the number of countries using Hib vaccine worldwide increased from 62 to 161; the resulting global coverage of 38% prevented an estimated 130,000 pneumonia and meningitis deaths annually among children aged &lt;5 years.</a:t>
            </a:r>
          </a:p>
          <a:p>
            <a:r>
              <a:rPr lang="en-US" sz="1200" b="0" i="0" kern="1200" dirty="0" smtClean="0">
                <a:solidFill>
                  <a:schemeClr val="tx1"/>
                </a:solidFill>
                <a:effectLst/>
                <a:latin typeface="Times New Roman" pitchFamily="18" charset="0"/>
                <a:ea typeface="+mn-ea"/>
                <a:cs typeface="Times New Roman" pitchFamily="18" charset="0"/>
              </a:rPr>
              <a:t>Studies of disease burden and vaccine efficacy and creation of innovative financing mechanisms accelerated development and use in developing countries of vaccines licensed during the decade. As a result, new and underutilized vaccines for global use (i.e., pneumococcal conjugate [PCV], rotavirus, and rubella vaccines), and vaccines recommended for introduction in certain regions or in countries where certain criteria are met (e.g., Japanese encephalitis, human papillomavirus, meningococcal group A conjugate, and typhoid vaccines) are expected to be available around the world much more quickly than they have been in the past. By the end of 2009, 44 countries had introduced PCV (11% of the global birth cohort), 23 had introduced rotavirus vaccine (11% of the global birth cohort), and 130 had introduced rubella vaccine (42% of the global birth cohort). Substantial work remains for these vaccines to be more widely introduced in developing countries.</a:t>
            </a:r>
          </a:p>
          <a:p>
            <a:r>
              <a:rPr lang="en-US" sz="1200" b="1" i="0" kern="1200" dirty="0" smtClean="0">
                <a:solidFill>
                  <a:schemeClr val="tx1"/>
                </a:solidFill>
                <a:effectLst/>
                <a:latin typeface="Times New Roman" pitchFamily="18" charset="0"/>
                <a:ea typeface="+mn-ea"/>
                <a:cs typeface="Times New Roman" pitchFamily="18" charset="0"/>
              </a:rPr>
              <a:t>3- Access to Safe Water and Sanitation</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Water-related diseases, principally the 2.5 billion cases of diarrhea that occur annually, are the second leading cause of childhood mortality worldwide (</a:t>
            </a:r>
            <a:r>
              <a:rPr lang="en-US" sz="1200" b="0" i="1" kern="1200" dirty="0" smtClean="0">
                <a:solidFill>
                  <a:schemeClr val="tx1"/>
                </a:solidFill>
                <a:effectLst/>
                <a:latin typeface="Times New Roman" pitchFamily="18" charset="0"/>
                <a:ea typeface="+mn-ea"/>
                <a:cs typeface="Times New Roman" pitchFamily="18" charset="0"/>
              </a:rPr>
              <a:t>6</a:t>
            </a:r>
            <a:r>
              <a:rPr lang="en-US" sz="1200" b="0" i="0" kern="1200" dirty="0" smtClean="0">
                <a:solidFill>
                  <a:schemeClr val="tx1"/>
                </a:solidFill>
                <a:effectLst/>
                <a:latin typeface="Times New Roman" pitchFamily="18" charset="0"/>
                <a:ea typeface="+mn-ea"/>
                <a:cs typeface="Times New Roman" pitchFamily="18" charset="0"/>
              </a:rPr>
              <a:t>). Diarrhea, almost 90% of which is related to inadequate water, sanitation, and hygiene (WASH), kills 1.5 million children aged &lt;5 years annually, more children than AIDS, malaria, and measles combined (</a:t>
            </a:r>
            <a:r>
              <a:rPr lang="en-US" sz="1200" b="0" i="1" kern="1200" dirty="0" smtClean="0">
                <a:solidFill>
                  <a:schemeClr val="tx1"/>
                </a:solidFill>
                <a:effectLst/>
                <a:latin typeface="Times New Roman" pitchFamily="18" charset="0"/>
                <a:ea typeface="+mn-ea"/>
                <a:cs typeface="Times New Roman" pitchFamily="18" charset="0"/>
              </a:rPr>
              <a:t>6</a:t>
            </a:r>
            <a:r>
              <a:rPr lang="en-US" sz="1200" b="0" i="0" kern="1200" dirty="0" smtClean="0">
                <a:solidFill>
                  <a:schemeClr val="tx1"/>
                </a:solidFill>
                <a:effectLst/>
                <a:latin typeface="Times New Roman" pitchFamily="18" charset="0"/>
                <a:ea typeface="+mn-ea"/>
                <a:cs typeface="Times New Roman" pitchFamily="18" charset="0"/>
              </a:rPr>
              <a:t>). From 2000 to 2008, the world's population increased from 6.1 billion to 6.7 billion, while the proportion of the world's population with access to improved drinking water sources increased from 83% to 87% (covering an additional 800 million persons), and the proportion with access to improved sanitation increased from 58% to 61% (covering an additional 570 million persons) (</a:t>
            </a:r>
            <a:r>
              <a:rPr lang="en-US" sz="1200" b="0" i="1" kern="1200" dirty="0" smtClean="0">
                <a:solidFill>
                  <a:schemeClr val="tx1"/>
                </a:solidFill>
                <a:effectLst/>
                <a:latin typeface="Times New Roman" pitchFamily="18" charset="0"/>
                <a:ea typeface="+mn-ea"/>
                <a:cs typeface="Times New Roman" pitchFamily="18" charset="0"/>
              </a:rPr>
              <a:t>7</a:t>
            </a:r>
            <a:r>
              <a:rPr lang="en-US" sz="1200" b="0" i="0" kern="1200" dirty="0" smtClean="0">
                <a:solidFill>
                  <a:schemeClr val="tx1"/>
                </a:solidFill>
                <a:effectLst/>
                <a:latin typeface="Times New Roman" pitchFamily="18" charset="0"/>
                <a:ea typeface="+mn-ea"/>
                <a:cs typeface="Times New Roman" pitchFamily="18" charset="0"/>
              </a:rPr>
              <a:t>). These gains were made through WASH initiatives to increase water and sanitation coverage and promote hygienic behaviors (e.g., handwashing), as well as through maintaining existing services.</a:t>
            </a:r>
          </a:p>
          <a:p>
            <a:r>
              <a:rPr lang="en-US" sz="1200" b="0" i="0" kern="1200" dirty="0" smtClean="0">
                <a:solidFill>
                  <a:schemeClr val="tx1"/>
                </a:solidFill>
                <a:effectLst/>
                <a:latin typeface="Times New Roman" pitchFamily="18" charset="0"/>
                <a:ea typeface="+mn-ea"/>
                <a:cs typeface="Times New Roman" pitchFamily="18" charset="0"/>
              </a:rPr>
              <a:t>During the previous century, in Europe, North America, and Japan, drinking water treatment virtually eliminated waterborne diseases such as cholera and typhoid (</a:t>
            </a:r>
            <a:r>
              <a:rPr lang="en-US" sz="1200" b="0" i="1" kern="1200" dirty="0" smtClean="0">
                <a:solidFill>
                  <a:schemeClr val="tx1"/>
                </a:solidFill>
                <a:effectLst/>
                <a:latin typeface="Times New Roman" pitchFamily="18" charset="0"/>
                <a:ea typeface="+mn-ea"/>
                <a:cs typeface="Times New Roman" pitchFamily="18" charset="0"/>
              </a:rPr>
              <a:t>8,9</a:t>
            </a:r>
            <a:r>
              <a:rPr lang="en-US" sz="1200" b="0" i="0" kern="1200" dirty="0" smtClean="0">
                <a:solidFill>
                  <a:schemeClr val="tx1"/>
                </a:solidFill>
                <a:effectLst/>
                <a:latin typeface="Times New Roman" pitchFamily="18" charset="0"/>
                <a:ea typeface="+mn-ea"/>
                <a:cs typeface="Times New Roman" pitchFamily="18" charset="0"/>
              </a:rPr>
              <a:t>). More recently, although improved WASH access has resulted in significant progress in controlling water-related disease in certain countries (e.g., Mexico and Chile), neglect of WASH infrastructure has contributed to large, deadly, waterborne outbreaks in others (e.g., cholera in Zimbabwe) (</a:t>
            </a:r>
            <a:r>
              <a:rPr lang="en-US" sz="1200" b="0" i="1" kern="1200" dirty="0" smtClean="0">
                <a:solidFill>
                  <a:schemeClr val="tx1"/>
                </a:solidFill>
                <a:effectLst/>
                <a:latin typeface="Times New Roman" pitchFamily="18" charset="0"/>
                <a:ea typeface="+mn-ea"/>
                <a:cs typeface="Times New Roman" pitchFamily="18" charset="0"/>
              </a:rPr>
              <a:t>10</a:t>
            </a:r>
            <a:r>
              <a:rPr lang="en-US" sz="1200" b="0" i="0" kern="1200" dirty="0" smtClean="0">
                <a:solidFill>
                  <a:schemeClr val="tx1"/>
                </a:solidFill>
                <a:effectLst/>
                <a:latin typeface="Times New Roman" pitchFamily="18" charset="0"/>
                <a:ea typeface="+mn-ea"/>
                <a:cs typeface="Times New Roman" pitchFamily="18" charset="0"/>
              </a:rPr>
              <a:t>). Continued improvements in global WASH coverage require intensifying current efforts, including long-term, </a:t>
            </a:r>
            <a:r>
              <a:rPr lang="en-US" sz="1200" b="0" i="0" kern="1200" dirty="0" err="1" smtClean="0">
                <a:solidFill>
                  <a:schemeClr val="tx1"/>
                </a:solidFill>
                <a:effectLst/>
                <a:latin typeface="Times New Roman" pitchFamily="18" charset="0"/>
                <a:ea typeface="+mn-ea"/>
                <a:cs typeface="Times New Roman" pitchFamily="18" charset="0"/>
              </a:rPr>
              <a:t>multisectoral</a:t>
            </a:r>
            <a:r>
              <a:rPr lang="en-US" sz="1200" b="0" i="0" kern="1200" dirty="0" smtClean="0">
                <a:solidFill>
                  <a:schemeClr val="tx1"/>
                </a:solidFill>
                <a:effectLst/>
                <a:latin typeface="Times New Roman" pitchFamily="18" charset="0"/>
                <a:ea typeface="+mn-ea"/>
                <a:cs typeface="Times New Roman" pitchFamily="18" charset="0"/>
              </a:rPr>
              <a:t> commitment to constructing and maintaining water and sanitation systems, behavior change promotion, and WASH-related disease surveillance.</a:t>
            </a:r>
          </a:p>
          <a:p>
            <a:r>
              <a:rPr lang="en-US" sz="1200" b="1" i="0" kern="1200" dirty="0" smtClean="0">
                <a:solidFill>
                  <a:schemeClr val="tx1"/>
                </a:solidFill>
                <a:effectLst/>
                <a:latin typeface="Times New Roman" pitchFamily="18" charset="0"/>
                <a:ea typeface="+mn-ea"/>
                <a:cs typeface="Times New Roman" pitchFamily="18" charset="0"/>
              </a:rPr>
              <a:t>4- Malaria Prevention and Control</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Malaria is the fifth leading cause of death from infectious disease worldwide and the second leading cause in Africa, after human immunodeficiency virus/(HIV)/AIDS (</a:t>
            </a:r>
            <a:r>
              <a:rPr lang="en-US" sz="1200" b="0" i="1" kern="1200" dirty="0" smtClean="0">
                <a:solidFill>
                  <a:schemeClr val="tx1"/>
                </a:solidFill>
                <a:effectLst/>
                <a:latin typeface="Times New Roman" pitchFamily="18" charset="0"/>
                <a:ea typeface="+mn-ea"/>
                <a:cs typeface="Times New Roman" pitchFamily="18" charset="0"/>
              </a:rPr>
              <a:t>11</a:t>
            </a:r>
            <a:r>
              <a:rPr lang="en-US" sz="1200" b="0" i="0" kern="1200" dirty="0" smtClean="0">
                <a:solidFill>
                  <a:schemeClr val="tx1"/>
                </a:solidFill>
                <a:effectLst/>
                <a:latin typeface="Times New Roman" pitchFamily="18" charset="0"/>
                <a:ea typeface="+mn-ea"/>
                <a:cs typeface="Times New Roman" pitchFamily="18" charset="0"/>
              </a:rPr>
              <a:t>). The Roll Back Malaria partnership launched in 1998 is a coordinated response to malaria (additional information available at</a:t>
            </a:r>
            <a:r>
              <a:rPr lang="en-US" sz="1200" b="0" i="0" u="sng" kern="1200" dirty="0" smtClean="0">
                <a:solidFill>
                  <a:schemeClr val="tx1"/>
                </a:solidFill>
                <a:effectLst/>
                <a:latin typeface="Times New Roman" pitchFamily="18" charset="0"/>
                <a:ea typeface="+mn-ea"/>
                <a:cs typeface="Times New Roman" pitchFamily="18" charset="0"/>
                <a:hlinkClick r:id="rId3"/>
              </a:rPr>
              <a:t>http://www.rollbackmalaria.org</a:t>
            </a:r>
            <a:r>
              <a:rPr lang="en-US" sz="1200" b="0" i="0" kern="1200" dirty="0" smtClean="0">
                <a:solidFill>
                  <a:schemeClr val="tx1"/>
                </a:solidFill>
                <a:effectLst/>
                <a:latin typeface="Times New Roman" pitchFamily="18" charset="0"/>
                <a:ea typeface="+mn-ea"/>
                <a:cs typeface="Times New Roman" pitchFamily="18" charset="0"/>
              </a:rPr>
              <a:t>). During 2003--2010, financial assistance to malaria-endemic countries increased from approximately $100 million annually to nearly $1.8 billion annually, enabling increased coverage with insecticide-treated </a:t>
            </a:r>
            <a:r>
              <a:rPr lang="en-US" sz="1200" b="0" i="0" kern="1200" dirty="0" err="1" smtClean="0">
                <a:solidFill>
                  <a:schemeClr val="tx1"/>
                </a:solidFill>
                <a:effectLst/>
                <a:latin typeface="Times New Roman" pitchFamily="18" charset="0"/>
                <a:ea typeface="+mn-ea"/>
                <a:cs typeface="Times New Roman" pitchFamily="18" charset="0"/>
              </a:rPr>
              <a:t>bednets</a:t>
            </a:r>
            <a:r>
              <a:rPr lang="en-US" sz="1200" b="0" i="0" kern="1200" dirty="0" smtClean="0">
                <a:solidFill>
                  <a:schemeClr val="tx1"/>
                </a:solidFill>
                <a:effectLst/>
                <a:latin typeface="Times New Roman" pitchFamily="18" charset="0"/>
                <a:ea typeface="+mn-ea"/>
                <a:cs typeface="Times New Roman" pitchFamily="18" charset="0"/>
              </a:rPr>
              <a:t>, indoor residual spraying, rapid diagnosis and prompt treatment with artemisinin combination therapy, and intermittent preventive treatment during pregnancy (</a:t>
            </a:r>
            <a:r>
              <a:rPr lang="en-US" sz="1200" b="0" i="1" kern="1200" dirty="0" smtClean="0">
                <a:solidFill>
                  <a:schemeClr val="tx1"/>
                </a:solidFill>
                <a:effectLst/>
                <a:latin typeface="Times New Roman" pitchFamily="18" charset="0"/>
                <a:ea typeface="+mn-ea"/>
                <a:cs typeface="Times New Roman" pitchFamily="18" charset="0"/>
              </a:rPr>
              <a:t>12</a:t>
            </a:r>
            <a:r>
              <a:rPr lang="en-US" sz="1200" b="0" i="0" kern="1200" dirty="0" smtClean="0">
                <a:solidFill>
                  <a:schemeClr val="tx1"/>
                </a:solidFill>
                <a:effectLst/>
                <a:latin typeface="Times New Roman" pitchFamily="18" charset="0"/>
                <a:ea typeface="+mn-ea"/>
                <a:cs typeface="Times New Roman" pitchFamily="18" charset="0"/>
              </a:rPr>
              <a:t>). As a result, in sub-Saharan Africa, household ownership of insecticide-treated </a:t>
            </a:r>
            <a:r>
              <a:rPr lang="en-US" sz="1200" b="0" i="0" kern="1200" dirty="0" err="1" smtClean="0">
                <a:solidFill>
                  <a:schemeClr val="tx1"/>
                </a:solidFill>
                <a:effectLst/>
                <a:latin typeface="Times New Roman" pitchFamily="18" charset="0"/>
                <a:ea typeface="+mn-ea"/>
                <a:cs typeface="Times New Roman" pitchFamily="18" charset="0"/>
              </a:rPr>
              <a:t>bednets</a:t>
            </a:r>
            <a:r>
              <a:rPr lang="en-US" sz="1200" b="0" i="0" kern="1200" dirty="0" smtClean="0">
                <a:solidFill>
                  <a:schemeClr val="tx1"/>
                </a:solidFill>
                <a:effectLst/>
                <a:latin typeface="Times New Roman" pitchFamily="18" charset="0"/>
                <a:ea typeface="+mn-ea"/>
                <a:cs typeface="Times New Roman" pitchFamily="18" charset="0"/>
              </a:rPr>
              <a:t> increased from 3% in 2000 to 42% in 2009, protecting approximately 75% of the at-risk population. Protection with indoor residual spraying increased from 13 million households in 2005 to 75 million in 2009. Over the course of the past decade, the estimated number of malaria cases worldwide peaked at 244 million in 2005 but declined to 225 million in 2009. This decline was associated with a 21% decrease in estimated global malaria deaths, from approximately 985,000 in 2000 to 781,000 in 2009.</a:t>
            </a:r>
          </a:p>
          <a:p>
            <a:r>
              <a:rPr lang="en-US" sz="1200" b="1" i="0" kern="1200" dirty="0" smtClean="0">
                <a:solidFill>
                  <a:schemeClr val="tx1"/>
                </a:solidFill>
                <a:effectLst/>
                <a:latin typeface="Times New Roman" pitchFamily="18" charset="0"/>
                <a:ea typeface="+mn-ea"/>
                <a:cs typeface="Times New Roman" pitchFamily="18" charset="0"/>
              </a:rPr>
              <a:t>5- Prevention and Control of HIV/AIDS</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The HIV epidemic continues to be a major global health challenge, with an estimated 33.3 million persons living with HIV at the end of 2009, compared with 28.6 million in 2001 (</a:t>
            </a:r>
            <a:r>
              <a:rPr lang="en-US" sz="1200" b="0" i="1" kern="1200" dirty="0" smtClean="0">
                <a:solidFill>
                  <a:schemeClr val="tx1"/>
                </a:solidFill>
                <a:effectLst/>
                <a:latin typeface="Times New Roman" pitchFamily="18" charset="0"/>
                <a:ea typeface="+mn-ea"/>
                <a:cs typeface="Times New Roman" pitchFamily="18" charset="0"/>
              </a:rPr>
              <a:t>13</a:t>
            </a:r>
            <a:r>
              <a:rPr lang="en-US" sz="1200" b="0" i="0" kern="1200" dirty="0" smtClean="0">
                <a:solidFill>
                  <a:schemeClr val="tx1"/>
                </a:solidFill>
                <a:effectLst/>
                <a:latin typeface="Times New Roman" pitchFamily="18" charset="0"/>
                <a:ea typeface="+mn-ea"/>
                <a:cs typeface="Times New Roman" pitchFamily="18" charset="0"/>
              </a:rPr>
              <a:t>). In 2009, 68% of persons living with HIV (22.5 million) were in sub-Saharan Africa (</a:t>
            </a:r>
            <a:r>
              <a:rPr lang="en-US" sz="1200" b="0" i="1" kern="1200" dirty="0" smtClean="0">
                <a:solidFill>
                  <a:schemeClr val="tx1"/>
                </a:solidFill>
                <a:effectLst/>
                <a:latin typeface="Times New Roman" pitchFamily="18" charset="0"/>
                <a:ea typeface="+mn-ea"/>
                <a:cs typeface="Times New Roman" pitchFamily="18" charset="0"/>
              </a:rPr>
              <a:t>13</a:t>
            </a:r>
            <a:r>
              <a:rPr lang="en-US" sz="1200" b="0" i="0" kern="1200" dirty="0" smtClean="0">
                <a:solidFill>
                  <a:schemeClr val="tx1"/>
                </a:solidFill>
                <a:effectLst/>
                <a:latin typeface="Times New Roman" pitchFamily="18" charset="0"/>
                <a:ea typeface="+mn-ea"/>
                <a:cs typeface="Times New Roman" pitchFamily="18" charset="0"/>
              </a:rPr>
              <a:t>). Despite this increase, the number of new infections annually has declined from an estimated 3.1 million in 2001 to 2.6 million in 2009. A decline also has been observed in the estimated number of AIDS-related deaths worldwide, from a peak of 2.1 million in 2004 to an estimated 1.8 million deaths in 2009 (</a:t>
            </a:r>
            <a:r>
              <a:rPr lang="en-US" sz="1200" b="0" i="1" kern="1200" dirty="0" smtClean="0">
                <a:solidFill>
                  <a:schemeClr val="tx1"/>
                </a:solidFill>
                <a:effectLst/>
                <a:latin typeface="Times New Roman" pitchFamily="18" charset="0"/>
                <a:ea typeface="+mn-ea"/>
                <a:cs typeface="Times New Roman" pitchFamily="18" charset="0"/>
              </a:rPr>
              <a:t>13</a:t>
            </a:r>
            <a:r>
              <a:rPr lang="en-US" sz="1200" b="0" i="0" kern="1200" dirty="0" smtClean="0">
                <a:solidFill>
                  <a:schemeClr val="tx1"/>
                </a:solidFill>
                <a:effectLst/>
                <a:latin typeface="Times New Roman" pitchFamily="18" charset="0"/>
                <a:ea typeface="+mn-ea"/>
                <a:cs typeface="Times New Roman" pitchFamily="18" charset="0"/>
              </a:rPr>
              <a:t>). Public health interventions possibly contributing to decreasing global HIV incidence have included the expansion of programs for provider-initiated HIV testing and counseling, prevention of mother-to-child HIV transmission, which covered an estimated 53% of pregnancies in HIV-positive mothers in 2009 (</a:t>
            </a:r>
            <a:r>
              <a:rPr lang="en-US" sz="1200" b="0" i="1" kern="1200" dirty="0" smtClean="0">
                <a:solidFill>
                  <a:schemeClr val="tx1"/>
                </a:solidFill>
                <a:effectLst/>
                <a:latin typeface="Times New Roman" pitchFamily="18" charset="0"/>
                <a:ea typeface="+mn-ea"/>
                <a:cs typeface="Times New Roman" pitchFamily="18" charset="0"/>
              </a:rPr>
              <a:t>14</a:t>
            </a:r>
            <a:r>
              <a:rPr lang="en-US" sz="1200" b="0" i="0" kern="1200" dirty="0" smtClean="0">
                <a:solidFill>
                  <a:schemeClr val="tx1"/>
                </a:solidFill>
                <a:effectLst/>
                <a:latin typeface="Times New Roman" pitchFamily="18" charset="0"/>
                <a:ea typeface="+mn-ea"/>
                <a:cs typeface="Times New Roman" pitchFamily="18" charset="0"/>
              </a:rPr>
              <a:t>), expanded availability and use of condoms and sterile injection equipment, improved blood safety, and antiretroviral therapy (ART). The scale-up of these interventions, including the provision of ART to 5.25 million persons in low-income and middle-income countries in 2009, has been concurrent with the decline in mortality (</a:t>
            </a:r>
            <a:r>
              <a:rPr lang="en-US" sz="1200" b="0" i="1" kern="1200" dirty="0" smtClean="0">
                <a:solidFill>
                  <a:schemeClr val="tx1"/>
                </a:solidFill>
                <a:effectLst/>
                <a:latin typeface="Times New Roman" pitchFamily="18" charset="0"/>
                <a:ea typeface="+mn-ea"/>
                <a:cs typeface="Times New Roman" pitchFamily="18" charset="0"/>
              </a:rPr>
              <a:t>15</a:t>
            </a:r>
            <a:r>
              <a:rPr lang="en-US" sz="1200" b="0" i="0" kern="1200" dirty="0" smtClean="0">
                <a:solidFill>
                  <a:schemeClr val="tx1"/>
                </a:solidFill>
                <a:effectLst/>
                <a:latin typeface="Times New Roman" pitchFamily="18" charset="0"/>
                <a:ea typeface="+mn-ea"/>
                <a:cs typeface="Times New Roman" pitchFamily="18" charset="0"/>
              </a:rPr>
              <a:t>). By averting new infections and offering improved health and longer lives to those already infected, these programs have enabled millions to contribute productively to families, communities, and economies.</a:t>
            </a:r>
          </a:p>
          <a:p>
            <a:r>
              <a:rPr lang="en-US" sz="1200" b="1" i="0" kern="1200" dirty="0" smtClean="0">
                <a:solidFill>
                  <a:schemeClr val="tx1"/>
                </a:solidFill>
                <a:effectLst/>
                <a:latin typeface="Times New Roman" pitchFamily="18" charset="0"/>
                <a:ea typeface="+mn-ea"/>
                <a:cs typeface="Times New Roman" pitchFamily="18" charset="0"/>
              </a:rPr>
              <a:t>6- Tuberculosis Control</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During the past decade, 81 million new tuberculosis (TB) cases and 10 million deaths from TB occurred, largely in sub-Saharan Africa and Asia (</a:t>
            </a:r>
            <a:r>
              <a:rPr lang="en-US" sz="1200" b="0" i="1" kern="1200" dirty="0" smtClean="0">
                <a:solidFill>
                  <a:schemeClr val="tx1"/>
                </a:solidFill>
                <a:effectLst/>
                <a:latin typeface="Times New Roman" pitchFamily="18" charset="0"/>
                <a:ea typeface="+mn-ea"/>
                <a:cs typeface="Times New Roman" pitchFamily="18" charset="0"/>
              </a:rPr>
              <a:t>16</a:t>
            </a:r>
            <a:r>
              <a:rPr lang="en-US" sz="1200" b="0" i="0" kern="1200" dirty="0" smtClean="0">
                <a:solidFill>
                  <a:schemeClr val="tx1"/>
                </a:solidFill>
                <a:effectLst/>
                <a:latin typeface="Times New Roman" pitchFamily="18" charset="0"/>
                <a:ea typeface="+mn-ea"/>
                <a:cs typeface="Times New Roman" pitchFamily="18" charset="0"/>
              </a:rPr>
              <a:t>). In 1995, the World Health Organization (WHO) published its directly observed therapy, short-course (DOTS) strategy for TB control, focusing on finding and successfully treating TB cases with standardized regimens and rigorous treatment and program monitoring (</a:t>
            </a:r>
            <a:r>
              <a:rPr lang="en-US" sz="1200" b="0" i="1" kern="1200" dirty="0" smtClean="0">
                <a:solidFill>
                  <a:schemeClr val="tx1"/>
                </a:solidFill>
                <a:effectLst/>
                <a:latin typeface="Times New Roman" pitchFamily="18" charset="0"/>
                <a:ea typeface="+mn-ea"/>
                <a:cs typeface="Times New Roman" pitchFamily="18" charset="0"/>
              </a:rPr>
              <a:t>16,17</a:t>
            </a:r>
            <a:r>
              <a:rPr lang="en-US" sz="1200" b="0" i="0" kern="1200" dirty="0" smtClean="0">
                <a:solidFill>
                  <a:schemeClr val="tx1"/>
                </a:solidFill>
                <a:effectLst/>
                <a:latin typeface="Times New Roman" pitchFamily="18" charset="0"/>
                <a:ea typeface="+mn-ea"/>
                <a:cs typeface="Times New Roman" pitchFamily="18" charset="0"/>
              </a:rPr>
              <a:t>). Since 1995, DOTS has resulted in 41 million cases cured and 6 million deaths prevented (</a:t>
            </a:r>
            <a:r>
              <a:rPr lang="en-US" sz="1200" b="0" i="1" kern="1200" dirty="0" smtClean="0">
                <a:solidFill>
                  <a:schemeClr val="tx1"/>
                </a:solidFill>
                <a:effectLst/>
                <a:latin typeface="Times New Roman" pitchFamily="18" charset="0"/>
                <a:ea typeface="+mn-ea"/>
                <a:cs typeface="Times New Roman" pitchFamily="18" charset="0"/>
              </a:rPr>
              <a:t>16</a:t>
            </a:r>
            <a:r>
              <a:rPr lang="en-US" sz="1200" b="0" i="0" kern="1200" dirty="0" smtClean="0">
                <a:solidFill>
                  <a:schemeClr val="tx1"/>
                </a:solidFill>
                <a:effectLst/>
                <a:latin typeface="Times New Roman" pitchFamily="18" charset="0"/>
                <a:ea typeface="+mn-ea"/>
                <a:cs typeface="Times New Roman" pitchFamily="18" charset="0"/>
              </a:rPr>
              <a:t>). Since 2000, case detection and treatment success rates each have risen nearly 20%, with incidence and prevalence declining in every region. The world is on track to reduce TB mortality to 50% of 1990 levels by 2015 (</a:t>
            </a:r>
            <a:r>
              <a:rPr lang="en-US" sz="1200" b="0" i="1" kern="1200" dirty="0" smtClean="0">
                <a:solidFill>
                  <a:schemeClr val="tx1"/>
                </a:solidFill>
                <a:effectLst/>
                <a:latin typeface="Times New Roman" pitchFamily="18" charset="0"/>
                <a:ea typeface="+mn-ea"/>
                <a:cs typeface="Times New Roman" pitchFamily="18" charset="0"/>
              </a:rPr>
              <a:t>16</a:t>
            </a:r>
            <a:r>
              <a:rPr lang="en-US" sz="1200" b="0" i="0" kern="1200" dirty="0" smtClean="0">
                <a:solidFill>
                  <a:schemeClr val="tx1"/>
                </a:solidFill>
                <a:effectLst/>
                <a:latin typeface="Times New Roman" pitchFamily="18" charset="0"/>
                <a:ea typeface="+mn-ea"/>
                <a:cs typeface="Times New Roman" pitchFamily="18" charset="0"/>
              </a:rPr>
              <a:t>). DOTS also is cost effective: in sub-Saharan Africa, implementation of DOTS at a cost of $12 billion (U.S.) would produce $129 billion in economic benefits to the region in 10 years (</a:t>
            </a:r>
            <a:r>
              <a:rPr lang="en-US" sz="1200" b="0" i="1" kern="1200" dirty="0" smtClean="0">
                <a:solidFill>
                  <a:schemeClr val="tx1"/>
                </a:solidFill>
                <a:effectLst/>
                <a:latin typeface="Times New Roman" pitchFamily="18" charset="0"/>
                <a:ea typeface="+mn-ea"/>
                <a:cs typeface="Times New Roman" pitchFamily="18" charset="0"/>
              </a:rPr>
              <a:t>18</a:t>
            </a:r>
            <a:r>
              <a:rPr lang="en-US" sz="1200" b="0" i="0" kern="1200" dirty="0" smtClean="0">
                <a:solidFill>
                  <a:schemeClr val="tx1"/>
                </a:solidFill>
                <a:effectLst/>
                <a:latin typeface="Times New Roman" pitchFamily="18" charset="0"/>
                <a:ea typeface="+mn-ea"/>
                <a:cs typeface="Times New Roman" pitchFamily="18" charset="0"/>
              </a:rPr>
              <a:t>).</a:t>
            </a:r>
          </a:p>
          <a:p>
            <a:r>
              <a:rPr lang="en-US" sz="1200" b="0" i="0" kern="1200" dirty="0" smtClean="0">
                <a:solidFill>
                  <a:schemeClr val="tx1"/>
                </a:solidFill>
                <a:effectLst/>
                <a:latin typeface="Times New Roman" pitchFamily="18" charset="0"/>
                <a:ea typeface="+mn-ea"/>
                <a:cs typeface="Times New Roman" pitchFamily="18" charset="0"/>
              </a:rPr>
              <a:t>Despite these successes, HIV-related and multidrug-resistant TB threaten to undermine progress, and TB incidence is declining, but slowly. HIV infection is the primary reason for failure to meet TB control targets in settings with high HIV prevalence, and TB is a major cause of death among persons living with HIV/AIDS. Interventions such as initiation of antiretroviral therapy in TB patients </a:t>
            </a:r>
            <a:r>
              <a:rPr lang="en-US" sz="1200" b="0" i="0" kern="1200" dirty="0" err="1" smtClean="0">
                <a:solidFill>
                  <a:schemeClr val="tx1"/>
                </a:solidFill>
                <a:effectLst/>
                <a:latin typeface="Times New Roman" pitchFamily="18" charset="0"/>
                <a:ea typeface="+mn-ea"/>
                <a:cs typeface="Times New Roman" pitchFamily="18" charset="0"/>
              </a:rPr>
              <a:t>coinfected</a:t>
            </a:r>
            <a:r>
              <a:rPr lang="en-US" sz="1200" b="0" i="0" kern="1200" dirty="0" smtClean="0">
                <a:solidFill>
                  <a:schemeClr val="tx1"/>
                </a:solidFill>
                <a:effectLst/>
                <a:latin typeface="Times New Roman" pitchFamily="18" charset="0"/>
                <a:ea typeface="+mn-ea"/>
                <a:cs typeface="Times New Roman" pitchFamily="18" charset="0"/>
              </a:rPr>
              <a:t> with HIV can decrease mortality. To address the threat of multidrug-resistant TB, DOTS-Plus strategies, which incorporate practical steps to improve infection control and special guidance on use and quality control of second-line drugs, have been implemented in countries with a high prevalence of this disease (</a:t>
            </a:r>
            <a:r>
              <a:rPr lang="en-US" sz="1200" b="0" i="1" kern="1200" dirty="0" smtClean="0">
                <a:solidFill>
                  <a:schemeClr val="tx1"/>
                </a:solidFill>
                <a:effectLst/>
                <a:latin typeface="Times New Roman" pitchFamily="18" charset="0"/>
                <a:ea typeface="+mn-ea"/>
                <a:cs typeface="Times New Roman" pitchFamily="18" charset="0"/>
              </a:rPr>
              <a:t>18</a:t>
            </a:r>
            <a:r>
              <a:rPr lang="en-US" sz="1200" b="0" i="0" kern="1200" dirty="0" smtClean="0">
                <a:solidFill>
                  <a:schemeClr val="tx1"/>
                </a:solidFill>
                <a:effectLst/>
                <a:latin typeface="Times New Roman" pitchFamily="18" charset="0"/>
                <a:ea typeface="+mn-ea"/>
                <a:cs typeface="Times New Roman" pitchFamily="18" charset="0"/>
              </a:rPr>
              <a:t>).</a:t>
            </a:r>
          </a:p>
          <a:p>
            <a:r>
              <a:rPr lang="en-US" sz="1200" b="1" i="0" kern="1200" dirty="0" smtClean="0">
                <a:solidFill>
                  <a:schemeClr val="tx1"/>
                </a:solidFill>
                <a:effectLst/>
                <a:latin typeface="Times New Roman" pitchFamily="18" charset="0"/>
                <a:ea typeface="+mn-ea"/>
                <a:cs typeface="Times New Roman" pitchFamily="18" charset="0"/>
              </a:rPr>
              <a:t>7- Control of Neglected Tropical Diseases</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Neglected tropical diseases affect approximately 1 billion persons worldwide. Three of these diseases have been targeted for elimination or eradication: </a:t>
            </a:r>
            <a:r>
              <a:rPr lang="en-US" sz="1200" b="0" i="0" kern="1200" dirty="0" err="1" smtClean="0">
                <a:solidFill>
                  <a:schemeClr val="tx1"/>
                </a:solidFill>
                <a:effectLst/>
                <a:latin typeface="Times New Roman" pitchFamily="18" charset="0"/>
                <a:ea typeface="+mn-ea"/>
                <a:cs typeface="Times New Roman" pitchFamily="18" charset="0"/>
              </a:rPr>
              <a:t>dracunculiasis</a:t>
            </a:r>
            <a:r>
              <a:rPr lang="en-US" sz="1200" b="0" i="0" kern="1200" dirty="0" smtClean="0">
                <a:solidFill>
                  <a:schemeClr val="tx1"/>
                </a:solidFill>
                <a:effectLst/>
                <a:latin typeface="Times New Roman" pitchFamily="18" charset="0"/>
                <a:ea typeface="+mn-ea"/>
                <a:cs typeface="Times New Roman" pitchFamily="18" charset="0"/>
              </a:rPr>
              <a:t> (Guinea worm disease), onchocerciasis (river blindness) in the Americas, and lymphatic </a:t>
            </a:r>
            <a:r>
              <a:rPr lang="en-US" sz="1200" b="0" i="0" kern="1200" dirty="0" err="1" smtClean="0">
                <a:solidFill>
                  <a:schemeClr val="tx1"/>
                </a:solidFill>
                <a:effectLst/>
                <a:latin typeface="Times New Roman" pitchFamily="18" charset="0"/>
                <a:ea typeface="+mn-ea"/>
                <a:cs typeface="Times New Roman" pitchFamily="18" charset="0"/>
              </a:rPr>
              <a:t>filariasis</a:t>
            </a:r>
            <a:r>
              <a:rPr lang="en-US" sz="1200" b="0" i="0" kern="1200" dirty="0" smtClean="0">
                <a:solidFill>
                  <a:schemeClr val="tx1"/>
                </a:solidFill>
                <a:effectLst/>
                <a:latin typeface="Times New Roman" pitchFamily="18" charset="0"/>
                <a:ea typeface="+mn-ea"/>
                <a:cs typeface="Times New Roman" pitchFamily="18" charset="0"/>
              </a:rPr>
              <a:t>. Of these programs, those targeting </a:t>
            </a:r>
            <a:r>
              <a:rPr lang="en-US" sz="1200" b="0" i="0" kern="1200" dirty="0" err="1" smtClean="0">
                <a:solidFill>
                  <a:schemeClr val="tx1"/>
                </a:solidFill>
                <a:effectLst/>
                <a:latin typeface="Times New Roman" pitchFamily="18" charset="0"/>
                <a:ea typeface="+mn-ea"/>
                <a:cs typeface="Times New Roman" pitchFamily="18" charset="0"/>
              </a:rPr>
              <a:t>dracunculiasis</a:t>
            </a:r>
            <a:r>
              <a:rPr lang="en-US" sz="1200" b="0" i="0" kern="1200" dirty="0" smtClean="0">
                <a:solidFill>
                  <a:schemeClr val="tx1"/>
                </a:solidFill>
                <a:effectLst/>
                <a:latin typeface="Times New Roman" pitchFamily="18" charset="0"/>
                <a:ea typeface="+mn-ea"/>
                <a:cs typeface="Times New Roman" pitchFamily="18" charset="0"/>
              </a:rPr>
              <a:t> and onchocerciasis in the Americas are on the verge of success. In 1986, an estimated 3.5 million cases of </a:t>
            </a:r>
            <a:r>
              <a:rPr lang="en-US" sz="1200" b="0" i="0" kern="1200" dirty="0" err="1" smtClean="0">
                <a:solidFill>
                  <a:schemeClr val="tx1"/>
                </a:solidFill>
                <a:effectLst/>
                <a:latin typeface="Times New Roman" pitchFamily="18" charset="0"/>
                <a:ea typeface="+mn-ea"/>
                <a:cs typeface="Times New Roman" pitchFamily="18" charset="0"/>
              </a:rPr>
              <a:t>dracunculiasis</a:t>
            </a:r>
            <a:r>
              <a:rPr lang="en-US" sz="1200" b="0" i="0" kern="1200" dirty="0" smtClean="0">
                <a:solidFill>
                  <a:schemeClr val="tx1"/>
                </a:solidFill>
                <a:effectLst/>
                <a:latin typeface="Times New Roman" pitchFamily="18" charset="0"/>
                <a:ea typeface="+mn-ea"/>
                <a:cs typeface="Times New Roman" pitchFamily="18" charset="0"/>
              </a:rPr>
              <a:t> occurred in 20 countries. Using filters, safe water sources, </a:t>
            </a:r>
            <a:r>
              <a:rPr lang="en-US" sz="1200" b="0" i="0" kern="1200" dirty="0" err="1" smtClean="0">
                <a:solidFill>
                  <a:schemeClr val="tx1"/>
                </a:solidFill>
                <a:effectLst/>
                <a:latin typeface="Times New Roman" pitchFamily="18" charset="0"/>
                <a:ea typeface="+mn-ea"/>
                <a:cs typeface="Times New Roman" pitchFamily="18" charset="0"/>
              </a:rPr>
              <a:t>larvicide</a:t>
            </a:r>
            <a:r>
              <a:rPr lang="en-US" sz="1200" b="0" i="0" kern="1200" dirty="0" smtClean="0">
                <a:solidFill>
                  <a:schemeClr val="tx1"/>
                </a:solidFill>
                <a:effectLst/>
                <a:latin typeface="Times New Roman" pitchFamily="18" charset="0"/>
                <a:ea typeface="+mn-ea"/>
                <a:cs typeface="Times New Roman" pitchFamily="18" charset="0"/>
              </a:rPr>
              <a:t>, and most importantly, health education to encourage water filtration and prevention of water contamination, </a:t>
            </a:r>
            <a:r>
              <a:rPr lang="en-US" sz="1200" b="0" i="0" kern="1200" dirty="0" err="1" smtClean="0">
                <a:solidFill>
                  <a:schemeClr val="tx1"/>
                </a:solidFill>
                <a:effectLst/>
                <a:latin typeface="Times New Roman" pitchFamily="18" charset="0"/>
                <a:ea typeface="+mn-ea"/>
                <a:cs typeface="Times New Roman" pitchFamily="18" charset="0"/>
              </a:rPr>
              <a:t>dracunculiasis</a:t>
            </a:r>
            <a:r>
              <a:rPr lang="en-US" sz="1200" b="0" i="0" kern="1200" dirty="0" smtClean="0">
                <a:solidFill>
                  <a:schemeClr val="tx1"/>
                </a:solidFill>
                <a:effectLst/>
                <a:latin typeface="Times New Roman" pitchFamily="18" charset="0"/>
                <a:ea typeface="+mn-ea"/>
                <a:cs typeface="Times New Roman" pitchFamily="18" charset="0"/>
              </a:rPr>
              <a:t> transmission has been interrupted in all but four countries (Southern Sudan, Mali, Ethiopia, and Ghana), with most remaining cases in Southern Sudan. With only 1,797 cases reported in 2010, including 10 cases from an outbreak in Chad, the goal of eradication in 2012 is within reach.</a:t>
            </a:r>
          </a:p>
          <a:p>
            <a:r>
              <a:rPr lang="en-US" sz="1200" b="0" i="0" kern="1200" dirty="0" smtClean="0">
                <a:solidFill>
                  <a:schemeClr val="tx1"/>
                </a:solidFill>
                <a:effectLst/>
                <a:latin typeface="Times New Roman" pitchFamily="18" charset="0"/>
                <a:ea typeface="+mn-ea"/>
                <a:cs typeface="Times New Roman" pitchFamily="18" charset="0"/>
              </a:rPr>
              <a:t>The Onchocerciasis Elimination Program in the Americas began in 1992 to use mass drug administration to reduce blindness from onchocerciasis among the 500,000 persons at risk in six countries. By 2010, new cases of </a:t>
            </a:r>
            <a:r>
              <a:rPr lang="en-US" sz="1200" b="0" i="0" kern="1200" dirty="0" err="1" smtClean="0">
                <a:solidFill>
                  <a:schemeClr val="tx1"/>
                </a:solidFill>
                <a:effectLst/>
                <a:latin typeface="Times New Roman" pitchFamily="18" charset="0"/>
                <a:ea typeface="+mn-ea"/>
                <a:cs typeface="Times New Roman" pitchFamily="18" charset="0"/>
              </a:rPr>
              <a:t>onchocercal</a:t>
            </a:r>
            <a:r>
              <a:rPr lang="en-US" sz="1200" b="0" i="0" kern="1200" dirty="0" smtClean="0">
                <a:solidFill>
                  <a:schemeClr val="tx1"/>
                </a:solidFill>
                <a:effectLst/>
                <a:latin typeface="Times New Roman" pitchFamily="18" charset="0"/>
                <a:ea typeface="+mn-ea"/>
                <a:cs typeface="Times New Roman" pitchFamily="18" charset="0"/>
              </a:rPr>
              <a:t> blindness were eliminated in all 13 regional foci, and </a:t>
            </a:r>
            <a:r>
              <a:rPr lang="en-US" sz="1200" b="0" i="1" kern="1200" dirty="0" err="1" smtClean="0">
                <a:solidFill>
                  <a:schemeClr val="tx1"/>
                </a:solidFill>
                <a:effectLst/>
                <a:latin typeface="Times New Roman" pitchFamily="18" charset="0"/>
                <a:ea typeface="+mn-ea"/>
                <a:cs typeface="Times New Roman" pitchFamily="18" charset="0"/>
              </a:rPr>
              <a:t>Onchocerca</a:t>
            </a:r>
            <a:r>
              <a:rPr lang="en-US" sz="1200" b="0" i="1" kern="1200" dirty="0" smtClean="0">
                <a:solidFill>
                  <a:schemeClr val="tx1"/>
                </a:solidFill>
                <a:effectLst/>
                <a:latin typeface="Times New Roman" pitchFamily="18" charset="0"/>
                <a:ea typeface="+mn-ea"/>
                <a:cs typeface="Times New Roman" pitchFamily="18" charset="0"/>
              </a:rPr>
              <a:t> </a:t>
            </a:r>
            <a:r>
              <a:rPr lang="en-US" sz="1200" b="0" i="1" kern="1200" dirty="0" err="1" smtClean="0">
                <a:solidFill>
                  <a:schemeClr val="tx1"/>
                </a:solidFill>
                <a:effectLst/>
                <a:latin typeface="Times New Roman" pitchFamily="18" charset="0"/>
                <a:ea typeface="+mn-ea"/>
                <a:cs typeface="Times New Roman" pitchFamily="18" charset="0"/>
              </a:rPr>
              <a:t>volvulus</a:t>
            </a:r>
            <a:r>
              <a:rPr lang="en-US" sz="1200" b="0" i="0" kern="1200" dirty="0" err="1" smtClean="0">
                <a:solidFill>
                  <a:schemeClr val="tx1"/>
                </a:solidFill>
                <a:effectLst/>
                <a:latin typeface="Times New Roman" pitchFamily="18" charset="0"/>
                <a:ea typeface="+mn-ea"/>
                <a:cs typeface="Times New Roman" pitchFamily="18" charset="0"/>
              </a:rPr>
              <a:t>transmission</a:t>
            </a:r>
            <a:r>
              <a:rPr lang="en-US" sz="1200" b="0" i="0" kern="1200" dirty="0" smtClean="0">
                <a:solidFill>
                  <a:schemeClr val="tx1"/>
                </a:solidFill>
                <a:effectLst/>
                <a:latin typeface="Times New Roman" pitchFamily="18" charset="0"/>
                <a:ea typeface="+mn-ea"/>
                <a:cs typeface="Times New Roman" pitchFamily="18" charset="0"/>
              </a:rPr>
              <a:t> was interrupted completely in eight of these. The goal is to eliminate transmission in all foci in the Americas by 2012.</a:t>
            </a:r>
          </a:p>
          <a:p>
            <a:r>
              <a:rPr lang="en-US" sz="1200" b="0" i="0" kern="1200" dirty="0" smtClean="0">
                <a:solidFill>
                  <a:schemeClr val="tx1"/>
                </a:solidFill>
                <a:effectLst/>
                <a:latin typeface="Times New Roman" pitchFamily="18" charset="0"/>
                <a:ea typeface="+mn-ea"/>
                <a:cs typeface="Times New Roman" pitchFamily="18" charset="0"/>
              </a:rPr>
              <a:t>In 2000, 1.34 billion persons in 72 countries were at risk for lymphatic </a:t>
            </a:r>
            <a:r>
              <a:rPr lang="en-US" sz="1200" b="0" i="0" kern="1200" dirty="0" err="1" smtClean="0">
                <a:solidFill>
                  <a:schemeClr val="tx1"/>
                </a:solidFill>
                <a:effectLst/>
                <a:latin typeface="Times New Roman" pitchFamily="18" charset="0"/>
                <a:ea typeface="+mn-ea"/>
                <a:cs typeface="Times New Roman" pitchFamily="18" charset="0"/>
              </a:rPr>
              <a:t>filariasis</a:t>
            </a:r>
            <a:r>
              <a:rPr lang="en-US" sz="1200" b="0" i="0" kern="1200" dirty="0" smtClean="0">
                <a:solidFill>
                  <a:schemeClr val="tx1"/>
                </a:solidFill>
                <a:effectLst/>
                <a:latin typeface="Times New Roman" pitchFamily="18" charset="0"/>
                <a:ea typeface="+mn-ea"/>
                <a:cs typeface="Times New Roman" pitchFamily="18" charset="0"/>
              </a:rPr>
              <a:t> and required mass drug administration, and 120 million were infected. With elimination targeted for 2020, the Global </a:t>
            </a:r>
            <a:r>
              <a:rPr lang="en-US" sz="1200" b="0" i="0" kern="1200" dirty="0" err="1" smtClean="0">
                <a:solidFill>
                  <a:schemeClr val="tx1"/>
                </a:solidFill>
                <a:effectLst/>
                <a:latin typeface="Times New Roman" pitchFamily="18" charset="0"/>
                <a:ea typeface="+mn-ea"/>
                <a:cs typeface="Times New Roman" pitchFamily="18" charset="0"/>
              </a:rPr>
              <a:t>Programme</a:t>
            </a:r>
            <a:r>
              <a:rPr lang="en-US" sz="1200" b="0" i="0" kern="1200" dirty="0" smtClean="0">
                <a:solidFill>
                  <a:schemeClr val="tx1"/>
                </a:solidFill>
                <a:effectLst/>
                <a:latin typeface="Times New Roman" pitchFamily="18" charset="0"/>
                <a:ea typeface="+mn-ea"/>
                <a:cs typeface="Times New Roman" pitchFamily="18" charset="0"/>
              </a:rPr>
              <a:t> to Eliminate Lymphatic </a:t>
            </a:r>
            <a:r>
              <a:rPr lang="en-US" sz="1200" b="0" i="0" kern="1200" dirty="0" err="1" smtClean="0">
                <a:solidFill>
                  <a:schemeClr val="tx1"/>
                </a:solidFill>
                <a:effectLst/>
                <a:latin typeface="Times New Roman" pitchFamily="18" charset="0"/>
                <a:ea typeface="+mn-ea"/>
                <a:cs typeface="Times New Roman" pitchFamily="18" charset="0"/>
              </a:rPr>
              <a:t>Filariasis</a:t>
            </a:r>
            <a:r>
              <a:rPr lang="en-US" sz="1200" b="0" i="0" kern="1200" dirty="0" smtClean="0">
                <a:solidFill>
                  <a:schemeClr val="tx1"/>
                </a:solidFill>
                <a:effectLst/>
                <a:latin typeface="Times New Roman" pitchFamily="18" charset="0"/>
                <a:ea typeface="+mn-ea"/>
                <a:cs typeface="Times New Roman" pitchFamily="18" charset="0"/>
              </a:rPr>
              <a:t>, begun in 2000, has delivered approximately 3 billion courses of </a:t>
            </a:r>
            <a:r>
              <a:rPr lang="en-US" sz="1200" b="0" i="0" kern="1200" dirty="0" err="1" smtClean="0">
                <a:solidFill>
                  <a:schemeClr val="tx1"/>
                </a:solidFill>
                <a:effectLst/>
                <a:latin typeface="Times New Roman" pitchFamily="18" charset="0"/>
                <a:ea typeface="+mn-ea"/>
                <a:cs typeface="Times New Roman" pitchFamily="18" charset="0"/>
              </a:rPr>
              <a:t>antifilarial</a:t>
            </a:r>
            <a:r>
              <a:rPr lang="en-US" sz="1200" b="0" i="0" kern="1200" dirty="0" smtClean="0">
                <a:solidFill>
                  <a:schemeClr val="tx1"/>
                </a:solidFill>
                <a:effectLst/>
                <a:latin typeface="Times New Roman" pitchFamily="18" charset="0"/>
                <a:ea typeface="+mn-ea"/>
                <a:cs typeface="Times New Roman" pitchFamily="18" charset="0"/>
              </a:rPr>
              <a:t> treatment at a cost of $0.05--$0.50 per person. Nine of the 72 countries have reached the WHO target for stopping mass drug administration. During 2000--2007, the program prevented infection in an estimated 6.6 million newborns, prevented disease in 9.5 million persons, and averted 32 million disability-adjusted life years.</a:t>
            </a:r>
          </a:p>
          <a:p>
            <a:r>
              <a:rPr lang="en-US" sz="1200" b="1" i="0" kern="1200" dirty="0" smtClean="0">
                <a:solidFill>
                  <a:schemeClr val="tx1"/>
                </a:solidFill>
                <a:effectLst/>
                <a:latin typeface="Times New Roman" pitchFamily="18" charset="0"/>
                <a:ea typeface="+mn-ea"/>
                <a:cs typeface="Times New Roman" pitchFamily="18" charset="0"/>
              </a:rPr>
              <a:t>8- Tobacco Control</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In 2000, 4.8 million premature deaths were attributable to tobacco use (</a:t>
            </a:r>
            <a:r>
              <a:rPr lang="en-US" sz="1200" b="0" i="1" kern="1200" dirty="0" smtClean="0">
                <a:solidFill>
                  <a:schemeClr val="tx1"/>
                </a:solidFill>
                <a:effectLst/>
                <a:latin typeface="Times New Roman" pitchFamily="18" charset="0"/>
                <a:ea typeface="+mn-ea"/>
                <a:cs typeface="Times New Roman" pitchFamily="18" charset="0"/>
              </a:rPr>
              <a:t>19</a:t>
            </a:r>
            <a:r>
              <a:rPr lang="en-US" sz="1200" b="0" i="0" kern="1200" dirty="0" smtClean="0">
                <a:solidFill>
                  <a:schemeClr val="tx1"/>
                </a:solidFill>
                <a:effectLst/>
                <a:latin typeface="Times New Roman" pitchFamily="18" charset="0"/>
                <a:ea typeface="+mn-ea"/>
                <a:cs typeface="Times New Roman" pitchFamily="18" charset="0"/>
              </a:rPr>
              <a:t>). By the end of the decade, that number had risen to 5.4 million (</a:t>
            </a:r>
            <a:r>
              <a:rPr lang="en-US" sz="1200" b="0" i="1" kern="1200" dirty="0" smtClean="0">
                <a:solidFill>
                  <a:schemeClr val="tx1"/>
                </a:solidFill>
                <a:effectLst/>
                <a:latin typeface="Times New Roman" pitchFamily="18" charset="0"/>
                <a:ea typeface="+mn-ea"/>
                <a:cs typeface="Times New Roman" pitchFamily="18" charset="0"/>
              </a:rPr>
              <a:t>20</a:t>
            </a:r>
            <a:r>
              <a:rPr lang="en-US" sz="1200" b="0" i="0" kern="1200" dirty="0" smtClean="0">
                <a:solidFill>
                  <a:schemeClr val="tx1"/>
                </a:solidFill>
                <a:effectLst/>
                <a:latin typeface="Times New Roman" pitchFamily="18" charset="0"/>
                <a:ea typeface="+mn-ea"/>
                <a:cs typeface="Times New Roman" pitchFamily="18" charset="0"/>
              </a:rPr>
              <a:t>). In 2003, commitments were made through the WHO Framework Convention on Tobacco Control (WHO FCTC), WHO's first global health treaty, which was adopted by 168 countries by 2010 (</a:t>
            </a:r>
            <a:r>
              <a:rPr lang="en-US" sz="1200" b="0" i="1" kern="1200" dirty="0" smtClean="0">
                <a:solidFill>
                  <a:schemeClr val="tx1"/>
                </a:solidFill>
                <a:effectLst/>
                <a:latin typeface="Times New Roman" pitchFamily="18" charset="0"/>
                <a:ea typeface="+mn-ea"/>
                <a:cs typeface="Times New Roman" pitchFamily="18" charset="0"/>
              </a:rPr>
              <a:t>21</a:t>
            </a:r>
            <a:r>
              <a:rPr lang="en-US" sz="1200" b="0" i="0" kern="1200" dirty="0" smtClean="0">
                <a:solidFill>
                  <a:schemeClr val="tx1"/>
                </a:solidFill>
                <a:effectLst/>
                <a:latin typeface="Times New Roman" pitchFamily="18" charset="0"/>
                <a:ea typeface="+mn-ea"/>
                <a:cs typeface="Times New Roman" pitchFamily="18" charset="0"/>
              </a:rPr>
              <a:t>) and four more by June 2011. In addition, WHO developed a package of strategies called MPOWER (monitor tobacco use, protect from tobacco smoke, offer help to quit, warn about the dangers, enforce marketing bans, and raise taxes on tobacco) to support WHO FCTC (</a:t>
            </a:r>
            <a:r>
              <a:rPr lang="en-US" sz="1200" b="0" i="1" kern="1200" dirty="0" smtClean="0">
                <a:solidFill>
                  <a:schemeClr val="tx1"/>
                </a:solidFill>
                <a:effectLst/>
                <a:latin typeface="Times New Roman" pitchFamily="18" charset="0"/>
                <a:ea typeface="+mn-ea"/>
                <a:cs typeface="Times New Roman" pitchFamily="18" charset="0"/>
              </a:rPr>
              <a:t>20</a:t>
            </a:r>
            <a:r>
              <a:rPr lang="en-US" sz="1200" b="0" i="0" kern="1200" dirty="0" smtClean="0">
                <a:solidFill>
                  <a:schemeClr val="tx1"/>
                </a:solidFill>
                <a:effectLst/>
                <a:latin typeface="Times New Roman" pitchFamily="18" charset="0"/>
                <a:ea typeface="+mn-ea"/>
                <a:cs typeface="Times New Roman" pitchFamily="18" charset="0"/>
              </a:rPr>
              <a:t>). By 2010, 163 countries had completed youth surveys, and 14 had completed adult surveys as part of the Global Tobacco Surveillance System (</a:t>
            </a:r>
            <a:r>
              <a:rPr lang="en-US" sz="1200" b="0" i="1" u="sng" kern="1200" dirty="0" smtClean="0">
                <a:solidFill>
                  <a:schemeClr val="tx1"/>
                </a:solidFill>
                <a:effectLst/>
                <a:latin typeface="Times New Roman" pitchFamily="18" charset="0"/>
                <a:ea typeface="+mn-ea"/>
                <a:cs typeface="Times New Roman" pitchFamily="18" charset="0"/>
                <a:hlinkClick r:id="rId4"/>
              </a:rPr>
              <a:t>22</a:t>
            </a:r>
            <a:r>
              <a:rPr lang="en-US" sz="1200" b="0" i="0" kern="1200" dirty="0" smtClean="0">
                <a:solidFill>
                  <a:schemeClr val="tx1"/>
                </a:solidFill>
                <a:effectLst/>
                <a:latin typeface="Times New Roman" pitchFamily="18" charset="0"/>
                <a:ea typeface="+mn-ea"/>
                <a:cs typeface="Times New Roman" pitchFamily="18" charset="0"/>
              </a:rPr>
              <a:t>). Survey findings enable countries to track tobacco use and respond with interventions such as price increases; smoke-free policies; bans on tobacco advertising, promotion, and sponsorship; and tobacco-related health information provided via mass media campaigns and graphic health warnings (</a:t>
            </a:r>
            <a:r>
              <a:rPr lang="en-US" sz="1200" b="0" i="1" kern="1200" dirty="0" smtClean="0">
                <a:solidFill>
                  <a:schemeClr val="tx1"/>
                </a:solidFill>
                <a:effectLst/>
                <a:latin typeface="Times New Roman" pitchFamily="18" charset="0"/>
                <a:ea typeface="+mn-ea"/>
                <a:cs typeface="Times New Roman" pitchFamily="18" charset="0"/>
              </a:rPr>
              <a:t>20</a:t>
            </a:r>
            <a:r>
              <a:rPr lang="en-US" sz="1200" b="0" i="0" kern="1200" dirty="0" smtClean="0">
                <a:solidFill>
                  <a:schemeClr val="tx1"/>
                </a:solidFill>
                <a:effectLst/>
                <a:latin typeface="Times New Roman" pitchFamily="18" charset="0"/>
                <a:ea typeface="+mn-ea"/>
                <a:cs typeface="Times New Roman" pitchFamily="18" charset="0"/>
              </a:rPr>
              <a:t>).</a:t>
            </a:r>
          </a:p>
          <a:p>
            <a:r>
              <a:rPr lang="en-US" sz="1200" b="0" i="0" kern="1200" dirty="0" smtClean="0">
                <a:solidFill>
                  <a:schemeClr val="tx1"/>
                </a:solidFill>
                <a:effectLst/>
                <a:latin typeface="Times New Roman" pitchFamily="18" charset="0"/>
                <a:ea typeface="+mn-ea"/>
                <a:cs typeface="Times New Roman" pitchFamily="18" charset="0"/>
              </a:rPr>
              <a:t>Smoke-free environments, a component of WHO FCTC and MPOWER, protect persons from tobacco smoke. The U.S. Surgeon General's report conclusion that no safe level of exposure to tobacco smoke exists (</a:t>
            </a:r>
            <a:r>
              <a:rPr lang="en-US" sz="1200" b="0" i="1" kern="1200" dirty="0" smtClean="0">
                <a:solidFill>
                  <a:schemeClr val="tx1"/>
                </a:solidFill>
                <a:effectLst/>
                <a:latin typeface="Times New Roman" pitchFamily="18" charset="0"/>
                <a:ea typeface="+mn-ea"/>
                <a:cs typeface="Times New Roman" pitchFamily="18" charset="0"/>
              </a:rPr>
              <a:t>23</a:t>
            </a:r>
            <a:r>
              <a:rPr lang="en-US" sz="1200" b="0" i="0" kern="1200" dirty="0" smtClean="0">
                <a:solidFill>
                  <a:schemeClr val="tx1"/>
                </a:solidFill>
                <a:effectLst/>
                <a:latin typeface="Times New Roman" pitchFamily="18" charset="0"/>
                <a:ea typeface="+mn-ea"/>
                <a:cs typeface="Times New Roman" pitchFamily="18" charset="0"/>
              </a:rPr>
              <a:t>) and studies showing that smoke-free laws do not harm businesses have heightened worldwide interest in smoke-free policies. By the end of the decade, about half of the world's population was protected in health-care and educational facilities, although only about 5% of persons were protected by laws encompassing all public places (</a:t>
            </a:r>
            <a:r>
              <a:rPr lang="en-US" sz="1200" b="0" i="1" kern="1200" dirty="0" smtClean="0">
                <a:solidFill>
                  <a:schemeClr val="tx1"/>
                </a:solidFill>
                <a:effectLst/>
                <a:latin typeface="Times New Roman" pitchFamily="18" charset="0"/>
                <a:ea typeface="+mn-ea"/>
                <a:cs typeface="Times New Roman" pitchFamily="18" charset="0"/>
              </a:rPr>
              <a:t>24</a:t>
            </a:r>
            <a:r>
              <a:rPr lang="en-US" sz="1200" b="0" i="0" kern="1200" dirty="0" smtClean="0">
                <a:solidFill>
                  <a:schemeClr val="tx1"/>
                </a:solidFill>
                <a:effectLst/>
                <a:latin typeface="Times New Roman" pitchFamily="18" charset="0"/>
                <a:ea typeface="+mn-ea"/>
                <a:cs typeface="Times New Roman" pitchFamily="18" charset="0"/>
              </a:rPr>
              <a:t>). The total global population covered by comprehensive smoke-free laws increased from 3.1% in 2007 to 5.4% in 2008, providing protection for an additional 154 million persons (</a:t>
            </a:r>
            <a:r>
              <a:rPr lang="en-US" sz="1200" b="0" i="1" kern="1200" dirty="0" smtClean="0">
                <a:solidFill>
                  <a:schemeClr val="tx1"/>
                </a:solidFill>
                <a:effectLst/>
                <a:latin typeface="Times New Roman" pitchFamily="18" charset="0"/>
                <a:ea typeface="+mn-ea"/>
                <a:cs typeface="Times New Roman" pitchFamily="18" charset="0"/>
              </a:rPr>
              <a:t>24</a:t>
            </a:r>
            <a:r>
              <a:rPr lang="en-US" sz="1200" b="0" i="0" kern="1200" dirty="0" smtClean="0">
                <a:solidFill>
                  <a:schemeClr val="tx1"/>
                </a:solidFill>
                <a:effectLst/>
                <a:latin typeface="Times New Roman" pitchFamily="18" charset="0"/>
                <a:ea typeface="+mn-ea"/>
                <a:cs typeface="Times New Roman" pitchFamily="18" charset="0"/>
              </a:rPr>
              <a:t>).</a:t>
            </a:r>
          </a:p>
          <a:p>
            <a:r>
              <a:rPr lang="en-US" sz="1200" b="1" i="0" kern="1200" dirty="0" smtClean="0">
                <a:solidFill>
                  <a:schemeClr val="tx1"/>
                </a:solidFill>
                <a:effectLst/>
                <a:latin typeface="Times New Roman" pitchFamily="18" charset="0"/>
                <a:ea typeface="+mn-ea"/>
                <a:cs typeface="Times New Roman" pitchFamily="18" charset="0"/>
              </a:rPr>
              <a:t>9- Increased Awareness and Response for Improving Global Road Safety</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Since 2000, when the International Federation of the Red Cross </a:t>
            </a:r>
            <a:r>
              <a:rPr lang="en-US" sz="1200" b="0" i="1" kern="1200" dirty="0" smtClean="0">
                <a:solidFill>
                  <a:schemeClr val="tx1"/>
                </a:solidFill>
                <a:effectLst/>
                <a:latin typeface="Times New Roman" pitchFamily="18" charset="0"/>
                <a:ea typeface="+mn-ea"/>
                <a:cs typeface="Times New Roman" pitchFamily="18" charset="0"/>
              </a:rPr>
              <a:t>International Disasters Report</a:t>
            </a:r>
            <a:r>
              <a:rPr lang="en-US" sz="1200" b="0" i="0" kern="1200" dirty="0" smtClean="0">
                <a:solidFill>
                  <a:schemeClr val="tx1"/>
                </a:solidFill>
                <a:effectLst/>
                <a:latin typeface="Times New Roman" pitchFamily="18" charset="0"/>
                <a:ea typeface="+mn-ea"/>
                <a:cs typeface="Times New Roman" pitchFamily="18" charset="0"/>
              </a:rPr>
              <a:t> raised an alarm regarding the worldwide impact of road traffic injuries, significant progress has been made in establishing a global response strategy (</a:t>
            </a:r>
            <a:r>
              <a:rPr lang="en-US" sz="1200" b="0" i="1" kern="1200" dirty="0" smtClean="0">
                <a:solidFill>
                  <a:schemeClr val="tx1"/>
                </a:solidFill>
                <a:effectLst/>
                <a:latin typeface="Times New Roman" pitchFamily="18" charset="0"/>
                <a:ea typeface="+mn-ea"/>
                <a:cs typeface="Times New Roman" pitchFamily="18" charset="0"/>
              </a:rPr>
              <a:t>25,26</a:t>
            </a:r>
            <a:r>
              <a:rPr lang="en-US" sz="1200" b="0" i="0" kern="1200" dirty="0" smtClean="0">
                <a:solidFill>
                  <a:schemeClr val="tx1"/>
                </a:solidFill>
                <a:effectLst/>
                <a:latin typeface="Times New Roman" pitchFamily="18" charset="0"/>
                <a:ea typeface="+mn-ea"/>
                <a:cs typeface="Times New Roman" pitchFamily="18" charset="0"/>
              </a:rPr>
              <a:t>). In 2001, WHO launched a 5-year plan to improve global road safety; in 2004, along with the World Bank, WHO issued the </a:t>
            </a:r>
            <a:r>
              <a:rPr lang="en-US" sz="1200" b="0" i="1" kern="1200" dirty="0" smtClean="0">
                <a:solidFill>
                  <a:schemeClr val="tx1"/>
                </a:solidFill>
                <a:effectLst/>
                <a:latin typeface="Times New Roman" pitchFamily="18" charset="0"/>
                <a:ea typeface="+mn-ea"/>
                <a:cs typeface="Times New Roman" pitchFamily="18" charset="0"/>
              </a:rPr>
              <a:t>World Report on Road Traffic Injury Prevention </a:t>
            </a:r>
            <a:r>
              <a:rPr lang="en-US" sz="1200" b="0" i="0" kern="1200" dirty="0" smtClean="0">
                <a:solidFill>
                  <a:schemeClr val="tx1"/>
                </a:solidFill>
                <a:effectLst/>
                <a:latin typeface="Times New Roman" pitchFamily="18" charset="0"/>
                <a:ea typeface="+mn-ea"/>
                <a:cs typeface="Times New Roman" pitchFamily="18" charset="0"/>
              </a:rPr>
              <a:t>(</a:t>
            </a:r>
            <a:r>
              <a:rPr lang="en-US" sz="1200" b="0" i="1" kern="1200" dirty="0" smtClean="0">
                <a:solidFill>
                  <a:schemeClr val="tx1"/>
                </a:solidFill>
                <a:effectLst/>
                <a:latin typeface="Times New Roman" pitchFamily="18" charset="0"/>
                <a:ea typeface="+mn-ea"/>
                <a:cs typeface="Times New Roman" pitchFamily="18" charset="0"/>
              </a:rPr>
              <a:t>26</a:t>
            </a:r>
            <a:r>
              <a:rPr lang="en-US" sz="1200" b="0" i="0" kern="1200" dirty="0" smtClean="0">
                <a:solidFill>
                  <a:schemeClr val="tx1"/>
                </a:solidFill>
                <a:effectLst/>
                <a:latin typeface="Times New Roman" pitchFamily="18" charset="0"/>
                <a:ea typeface="+mn-ea"/>
                <a:cs typeface="Times New Roman" pitchFamily="18" charset="0"/>
              </a:rPr>
              <a:t>). From 2001 to 2009, the number of annual traffic-related fatalities in the European Union declined 36%, from 55,700 to 34,900 (</a:t>
            </a:r>
            <a:r>
              <a:rPr lang="en-US" sz="1200" b="0" i="1" kern="1200" dirty="0" smtClean="0">
                <a:solidFill>
                  <a:schemeClr val="tx1"/>
                </a:solidFill>
                <a:effectLst/>
                <a:latin typeface="Times New Roman" pitchFamily="18" charset="0"/>
                <a:ea typeface="+mn-ea"/>
                <a:cs typeface="Times New Roman" pitchFamily="18" charset="0"/>
              </a:rPr>
              <a:t>27</a:t>
            </a:r>
            <a:r>
              <a:rPr lang="en-US" sz="1200" b="0" i="0" kern="1200" dirty="0" smtClean="0">
                <a:solidFill>
                  <a:schemeClr val="tx1"/>
                </a:solidFill>
                <a:effectLst/>
                <a:latin typeface="Times New Roman" pitchFamily="18" charset="0"/>
                <a:ea typeface="+mn-ea"/>
                <a:cs typeface="Times New Roman" pitchFamily="18" charset="0"/>
              </a:rPr>
              <a:t>). The largest declines in the traffic-related mortality rates from 2000 to 2009 were observed in Spain and Portugal; rates decreased 59.2% in Spain, from 14.5 deaths per 100,000 population to 5.9, and 47% in Portugal, from 12.9 to 6.8 (</a:t>
            </a:r>
            <a:r>
              <a:rPr lang="en-US" sz="1200" b="0" i="1" kern="1200" dirty="0" smtClean="0">
                <a:solidFill>
                  <a:schemeClr val="tx1"/>
                </a:solidFill>
                <a:effectLst/>
                <a:latin typeface="Times New Roman" pitchFamily="18" charset="0"/>
                <a:ea typeface="+mn-ea"/>
                <a:cs typeface="Times New Roman" pitchFamily="18" charset="0"/>
              </a:rPr>
              <a:t>28</a:t>
            </a:r>
            <a:r>
              <a:rPr lang="en-US" sz="1200" b="0" i="0" kern="1200" dirty="0" smtClean="0">
                <a:solidFill>
                  <a:schemeClr val="tx1"/>
                </a:solidFill>
                <a:effectLst/>
                <a:latin typeface="Times New Roman" pitchFamily="18" charset="0"/>
                <a:ea typeface="+mn-ea"/>
                <a:cs typeface="Times New Roman" pitchFamily="18" charset="0"/>
              </a:rPr>
              <a:t>).</a:t>
            </a:r>
          </a:p>
          <a:p>
            <a:r>
              <a:rPr lang="en-US" sz="1200" b="0" i="0" kern="1200" dirty="0" smtClean="0">
                <a:solidFill>
                  <a:schemeClr val="tx1"/>
                </a:solidFill>
                <a:effectLst/>
                <a:latin typeface="Times New Roman" pitchFamily="18" charset="0"/>
                <a:ea typeface="+mn-ea"/>
                <a:cs typeface="Times New Roman" pitchFamily="18" charset="0"/>
              </a:rPr>
              <a:t>Despite such advances in road safety in developed countries, approximately 1.3 million persons die on the world's roads each year (3,000 every day), and this number is projected to double by 2030. Much of the projected worldwide increase is expected to come from low-income and middle income countries, which already account for 90% of global road deaths despite having less than half of the world's vehicles, and where the number of autos in use in rapidly emerging economies is expected to expand </a:t>
            </a:r>
            <a:r>
              <a:rPr lang="en-US" sz="1200" b="0" i="0" kern="1200" dirty="0" err="1" smtClean="0">
                <a:solidFill>
                  <a:schemeClr val="tx1"/>
                </a:solidFill>
                <a:effectLst/>
                <a:latin typeface="Times New Roman" pitchFamily="18" charset="0"/>
                <a:ea typeface="+mn-ea"/>
                <a:cs typeface="Times New Roman" pitchFamily="18" charset="0"/>
              </a:rPr>
              <a:t>sixfold</a:t>
            </a:r>
            <a:r>
              <a:rPr lang="en-US" sz="1200" b="0" i="0" kern="1200" dirty="0" smtClean="0">
                <a:solidFill>
                  <a:schemeClr val="tx1"/>
                </a:solidFill>
                <a:effectLst/>
                <a:latin typeface="Times New Roman" pitchFamily="18" charset="0"/>
                <a:ea typeface="+mn-ea"/>
                <a:cs typeface="Times New Roman" pitchFamily="18" charset="0"/>
              </a:rPr>
              <a:t> by 2018, potentially without corresponding improvements in road infrastructure or traffic safety. The Commission for Global Road Safety issued recommendations in 2006 and 2010, further raising the profile of global road traffic injuries and culminating in 2009 with adoption of a United Nations General Assembly resolution proclaiming the period 2011--2020 as the Decade of Action for Road Safety (</a:t>
            </a:r>
            <a:r>
              <a:rPr lang="en-US" sz="1200" b="0" i="1" kern="1200" dirty="0" smtClean="0">
                <a:solidFill>
                  <a:schemeClr val="tx1"/>
                </a:solidFill>
                <a:effectLst/>
                <a:latin typeface="Times New Roman" pitchFamily="18" charset="0"/>
                <a:ea typeface="+mn-ea"/>
                <a:cs typeface="Times New Roman" pitchFamily="18" charset="0"/>
              </a:rPr>
              <a:t>29,30</a:t>
            </a:r>
            <a:r>
              <a:rPr lang="en-US" sz="1200" b="0" i="0" kern="1200" dirty="0" smtClean="0">
                <a:solidFill>
                  <a:schemeClr val="tx1"/>
                </a:solidFill>
                <a:effectLst/>
                <a:latin typeface="Times New Roman" pitchFamily="18" charset="0"/>
                <a:ea typeface="+mn-ea"/>
                <a:cs typeface="Times New Roman" pitchFamily="18" charset="0"/>
              </a:rPr>
              <a:t>). The resolution established a 2020 goal of stabilizing and then reducing the forecasted growth of road traffic fatalities around the world by increasing road safety activities, including improved road and vehicle design, speed control, seat belt and helmet use, improved public transport, reduced alcohol-impaired driving, and more effective care of the injured at the national, regional, and global levels. If this goal is achieved, over the decade it could save 5 million lives and $3 trillion and prevent 50 million serious injuries. </a:t>
            </a:r>
          </a:p>
          <a:p>
            <a:r>
              <a:rPr lang="en-US" sz="1200" b="1" i="0" kern="1200" dirty="0" smtClean="0">
                <a:solidFill>
                  <a:schemeClr val="tx1"/>
                </a:solidFill>
                <a:effectLst/>
                <a:latin typeface="Times New Roman" pitchFamily="18" charset="0"/>
                <a:ea typeface="+mn-ea"/>
                <a:cs typeface="Times New Roman" pitchFamily="18" charset="0"/>
              </a:rPr>
              <a:t>10- Improved Preparedness and Response to Global Health Threats</a:t>
            </a:r>
            <a:endParaRPr lang="en-US" sz="1200" b="0" i="0" kern="1200" dirty="0" smtClean="0">
              <a:solidFill>
                <a:schemeClr val="tx1"/>
              </a:solidFill>
              <a:effectLst/>
              <a:latin typeface="Times New Roman" pitchFamily="18" charset="0"/>
              <a:ea typeface="+mn-ea"/>
              <a:cs typeface="Times New Roman" pitchFamily="18" charset="0"/>
            </a:endParaRPr>
          </a:p>
          <a:p>
            <a:r>
              <a:rPr lang="en-US" sz="1200" b="0" i="0" kern="1200" dirty="0" smtClean="0">
                <a:solidFill>
                  <a:schemeClr val="tx1"/>
                </a:solidFill>
                <a:effectLst/>
                <a:latin typeface="Times New Roman" pitchFamily="18" charset="0"/>
                <a:ea typeface="+mn-ea"/>
                <a:cs typeface="Times New Roman" pitchFamily="18" charset="0"/>
              </a:rPr>
              <a:t>Pandemic diseases and emerging diseases such as AIDS, severe acute respiratory syndrome, and influenza continue to cause fear, economic instability, severe illness, and premature death. In the past decade, the public health community has improved preparedness for and detection of pandemic threats and is now responding more effectively than before. The 2005 International Health Regulations, which entered into force in 2007, have modernized the international legal framework to improve systematic preparedness and response to pandemic and other emerging public health threats. Use of the Internet and other media for public health surveillance has expanded, and the Global Public Health Information Network, CDC's Global Disease Detection Operations Center (GDDOC), additional international influenza response networks, and other systems routinely detect and respond to clusters of unusual disease earlier than traditional surveillance. Laboratory and epidemiologic capacity also has improved. For example, since 2006, GDDOC worked with ministries of health to add availability of 185 new diagnostic tests in 59 countries, enabling these countries to conduct tests for pathogens they could not previously perform. Since 2000, a total of 21 new Field Epidemiology Training Programs have been established, three of which are now self-sustained. From 2000 to 2010, these new programs graduated approximately 500 epidemiologists. Cooperative agreements with ministries of health, regional training conducted in collaboration with WHO and other international organizations, and vital public health work to reduce transmission at the animal-human interface also have contributed to reducing the risk of influenza pandemics.</a:t>
            </a:r>
          </a:p>
          <a:p>
            <a:r>
              <a:rPr lang="en-US" sz="1200" b="0" i="0" kern="1200" dirty="0" smtClean="0">
                <a:solidFill>
                  <a:schemeClr val="tx1"/>
                </a:solidFill>
                <a:effectLst/>
                <a:latin typeface="Times New Roman" pitchFamily="18" charset="0"/>
                <a:ea typeface="+mn-ea"/>
                <a:cs typeface="Times New Roman" pitchFamily="18" charset="0"/>
              </a:rPr>
              <a:t>As a result of these and other efforts, the global response to the 2009 influenza A (H1N1) pandemic, which affected more than 214 countries and territories, was the most rapid and effective response to an influenza pandemic in history. The pandemic virus was rapidly identified and characterized. Epidemiologic investigations were conducted to characterize the severity and risk groups, and surveillance data were used to estimate the burden of disease and guide the response in real time. Within weeks of detecting the pandemic virus, diagnostic reagents were provided to laboratories in 146 countries, and laboratory and clinical training was provided, in collaboration with partners, to more than 6,100 health professionals in 34 countries. A vaccine was developed within 20 weeks of virus detection, and through an international donation program, made available to 86 countries. The lessons and experiences of the 2009 H1N1 response continue to inform preparedness efforts for future influenza pandemics as well as future public health emergencies.</a:t>
            </a:r>
          </a:p>
          <a:p>
            <a:endParaRPr lang="en-US" dirty="0"/>
          </a:p>
        </p:txBody>
      </p:sp>
      <p:sp>
        <p:nvSpPr>
          <p:cNvPr id="4" name="Slide Number Placeholder 3"/>
          <p:cNvSpPr>
            <a:spLocks noGrp="1"/>
          </p:cNvSpPr>
          <p:nvPr>
            <p:ph type="sldNum" sz="quarter" idx="10"/>
          </p:nvPr>
        </p:nvSpPr>
        <p:spPr/>
        <p:txBody>
          <a:bodyPr/>
          <a:lstStyle/>
          <a:p>
            <a:fld id="{9F824DCD-A29E-4913-B06D-67440F7FA8CA}" type="slidenum">
              <a:rPr lang="en-US" smtClean="0"/>
              <a:t>7</a:t>
            </a:fld>
            <a:endParaRPr lang="en-US"/>
          </a:p>
        </p:txBody>
      </p:sp>
    </p:spTree>
    <p:extLst>
      <p:ext uri="{BB962C8B-B14F-4D97-AF65-F5344CB8AC3E}">
        <p14:creationId xmlns:p14="http://schemas.microsoft.com/office/powerpoint/2010/main" val="3253638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itchFamily="34" charset="0"/>
              <a:buNone/>
            </a:pPr>
            <a:r>
              <a:rPr lang="en-US" sz="1200" dirty="0" smtClean="0">
                <a:solidFill>
                  <a:schemeClr val="tx1"/>
                </a:solidFill>
                <a:latin typeface="Times New Roman" pitchFamily="18" charset="0"/>
                <a:cs typeface="Times New Roman" pitchFamily="18" charset="0"/>
              </a:rPr>
              <a:t>The field of public health is highly varied and encompasses many academic disciplines. However, public health is mainly composed of the following core areas:</a:t>
            </a:r>
          </a:p>
          <a:p>
            <a:pPr marL="800100" lvl="1" indent="-342900">
              <a:buFont typeface="Arial" pitchFamily="34" charset="0"/>
              <a:buChar char="•"/>
            </a:pPr>
            <a:endParaRPr lang="en-US" sz="1200" dirty="0" smtClean="0">
              <a:solidFill>
                <a:schemeClr val="tx1"/>
              </a:solidFill>
              <a:latin typeface="Times New Roman" pitchFamily="18" charset="0"/>
              <a:cs typeface="Times New Roman" pitchFamily="18" charset="0"/>
            </a:endParaRPr>
          </a:p>
          <a:p>
            <a:pPr marL="800100" lvl="1" indent="-342900">
              <a:buFont typeface="Arial" pitchFamily="34" charset="0"/>
              <a:buChar char="•"/>
            </a:pPr>
            <a:r>
              <a:rPr lang="en-US" sz="1200" dirty="0" smtClean="0">
                <a:solidFill>
                  <a:schemeClr val="tx1"/>
                </a:solidFill>
                <a:latin typeface="Times New Roman" pitchFamily="18" charset="0"/>
                <a:cs typeface="Times New Roman" pitchFamily="18" charset="0"/>
              </a:rPr>
              <a:t>Behavioral Science/Health Education, 	• Biostatistics,</a:t>
            </a:r>
          </a:p>
          <a:p>
            <a:pPr marL="800100" lvl="1" indent="-342900">
              <a:buFont typeface="Arial" pitchFamily="34" charset="0"/>
              <a:buChar char="•"/>
            </a:pPr>
            <a:r>
              <a:rPr lang="en-US" sz="1200" dirty="0" smtClean="0">
                <a:solidFill>
                  <a:schemeClr val="tx1"/>
                </a:solidFill>
                <a:latin typeface="Times New Roman" pitchFamily="18" charset="0"/>
                <a:cs typeface="Times New Roman" pitchFamily="18" charset="0"/>
              </a:rPr>
              <a:t>Emergency Medical Services, 	• Environmental Health,</a:t>
            </a:r>
          </a:p>
          <a:p>
            <a:pPr marL="800100" lvl="1" indent="-342900">
              <a:buFont typeface="Arial" pitchFamily="34" charset="0"/>
              <a:buChar char="•"/>
            </a:pPr>
            <a:r>
              <a:rPr lang="en-US" sz="1200" dirty="0" smtClean="0">
                <a:solidFill>
                  <a:schemeClr val="tx1"/>
                </a:solidFill>
                <a:latin typeface="Times New Roman" pitchFamily="18" charset="0"/>
                <a:cs typeface="Times New Roman" pitchFamily="18" charset="0"/>
              </a:rPr>
              <a:t>Epidemiology, 			• Health Services Administration/Management,</a:t>
            </a:r>
          </a:p>
          <a:p>
            <a:pPr marL="800100" lvl="1" indent="-342900">
              <a:buFont typeface="Arial" pitchFamily="34" charset="0"/>
              <a:buChar char="•"/>
            </a:pPr>
            <a:r>
              <a:rPr lang="en-US" sz="1200" dirty="0" smtClean="0">
                <a:solidFill>
                  <a:schemeClr val="tx1"/>
                </a:solidFill>
                <a:latin typeface="Times New Roman" pitchFamily="18" charset="0"/>
                <a:cs typeface="Times New Roman" pitchFamily="18" charset="0"/>
              </a:rPr>
              <a:t>International/Global Health, 		• Maternal and Child Health,</a:t>
            </a:r>
          </a:p>
          <a:p>
            <a:pPr marL="800100" lvl="1" indent="-342900">
              <a:buFont typeface="Arial" pitchFamily="34" charset="0"/>
              <a:buChar char="•"/>
            </a:pPr>
            <a:r>
              <a:rPr lang="en-US" sz="1200" dirty="0" smtClean="0">
                <a:solidFill>
                  <a:schemeClr val="tx1"/>
                </a:solidFill>
                <a:latin typeface="Times New Roman" pitchFamily="18" charset="0"/>
                <a:cs typeface="Times New Roman" pitchFamily="18" charset="0"/>
              </a:rPr>
              <a:t>Nutrition, 			• Public Health Laboratory Practice, </a:t>
            </a:r>
          </a:p>
          <a:p>
            <a:pPr marL="800100" lvl="1" indent="-342900">
              <a:buFont typeface="Arial" pitchFamily="34" charset="0"/>
              <a:buChar char="•"/>
            </a:pPr>
            <a:r>
              <a:rPr lang="en-US" sz="1200" dirty="0" smtClean="0">
                <a:solidFill>
                  <a:schemeClr val="tx1"/>
                </a:solidFill>
                <a:latin typeface="Times New Roman" pitchFamily="18" charset="0"/>
                <a:cs typeface="Times New Roman" pitchFamily="18" charset="0"/>
              </a:rPr>
              <a:t>Public Health Policy,  and		• Public Health Practice.</a:t>
            </a:r>
            <a:r>
              <a:rPr lang="en-US" sz="1200" baseline="0" dirty="0" smtClean="0">
                <a:solidFill>
                  <a:schemeClr val="tx1"/>
                </a:solidFill>
                <a:latin typeface="Times New Roman" pitchFamily="18" charset="0"/>
                <a:cs typeface="Times New Roman" pitchFamily="18" charset="0"/>
              </a:rPr>
              <a:t> </a:t>
            </a:r>
            <a:endParaRPr lang="en-US" sz="1200" dirty="0" smtClean="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F824DCD-A29E-4913-B06D-67440F7FA8CA}" type="slidenum">
              <a:rPr lang="en-US" smtClean="0"/>
              <a:t>8</a:t>
            </a:fld>
            <a:endParaRPr lang="en-US"/>
          </a:p>
        </p:txBody>
      </p:sp>
    </p:spTree>
    <p:extLst>
      <p:ext uri="{BB962C8B-B14F-4D97-AF65-F5344CB8AC3E}">
        <p14:creationId xmlns:p14="http://schemas.microsoft.com/office/powerpoint/2010/main" val="3253638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27/12/1438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27/12/1438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27/12/1438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27/12/1438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27/12/1438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27/12/1438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who.int/rpc/meetings/wr2004/en/index8.html"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cdc.gov/mmwr/preview/mmwrhtml/mm6024a4.ht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whatispublichealth.org/what"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33601"/>
            <a:ext cx="9144000" cy="1376362"/>
          </a:xfrm>
        </p:spPr>
        <p:txBody>
          <a:bodyPr>
            <a:normAutofit fontScale="90000"/>
          </a:bodyPr>
          <a:lstStyle/>
          <a:p>
            <a:r>
              <a:rPr lang="en-US" sz="4800" dirty="0">
                <a:latin typeface="Times New Roman" pitchFamily="18" charset="0"/>
                <a:cs typeface="Times New Roman" pitchFamily="18" charset="0"/>
              </a:rPr>
              <a:t>Principles of Public Health &amp; Epidemiology</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577518" y="4355532"/>
            <a:ext cx="7717395" cy="1655762"/>
          </a:xfrm>
        </p:spPr>
        <p:txBody>
          <a:bodyPr>
            <a:noAutofit/>
          </a:bodyPr>
          <a:lstStyle/>
          <a:p>
            <a:r>
              <a:rPr lang="en-US" sz="2800" dirty="0">
                <a:solidFill>
                  <a:srgbClr val="0084BD"/>
                </a:solidFill>
                <a:latin typeface="Times New Roman" pitchFamily="18" charset="0"/>
                <a:cs typeface="Times New Roman" pitchFamily="18" charset="0"/>
              </a:rPr>
              <a:t>Osama A </a:t>
            </a:r>
            <a:r>
              <a:rPr lang="en-US" sz="2800" dirty="0" err="1">
                <a:solidFill>
                  <a:srgbClr val="0084BD"/>
                </a:solidFill>
                <a:latin typeface="Times New Roman" pitchFamily="18" charset="0"/>
                <a:cs typeface="Times New Roman" pitchFamily="18" charset="0"/>
              </a:rPr>
              <a:t>Samarkandi</a:t>
            </a:r>
            <a:r>
              <a:rPr lang="en-US" sz="2800" dirty="0">
                <a:solidFill>
                  <a:srgbClr val="0084BD"/>
                </a:solidFill>
                <a:latin typeface="Times New Roman" pitchFamily="18" charset="0"/>
                <a:cs typeface="Times New Roman" pitchFamily="18" charset="0"/>
              </a:rPr>
              <a:t>, PhD, RN </a:t>
            </a:r>
          </a:p>
          <a:p>
            <a:r>
              <a:rPr lang="en-US" sz="2800" dirty="0" smtClean="0">
                <a:solidFill>
                  <a:srgbClr val="0084BD"/>
                </a:solidFill>
                <a:latin typeface="Times New Roman" pitchFamily="18" charset="0"/>
                <a:cs typeface="Times New Roman" pitchFamily="18" charset="0"/>
              </a:rPr>
              <a:t>EMS </a:t>
            </a:r>
            <a:r>
              <a:rPr lang="en-US" sz="2800" dirty="0">
                <a:solidFill>
                  <a:srgbClr val="0084BD"/>
                </a:solidFill>
                <a:latin typeface="Times New Roman" pitchFamily="18" charset="0"/>
                <a:cs typeface="Times New Roman" pitchFamily="18" charset="0"/>
              </a:rPr>
              <a:t>313; Public Health for EMS Professionals</a:t>
            </a:r>
            <a:br>
              <a:rPr lang="en-US" sz="2800" dirty="0">
                <a:solidFill>
                  <a:srgbClr val="0084BD"/>
                </a:solidFill>
                <a:latin typeface="Times New Roman" pitchFamily="18" charset="0"/>
                <a:cs typeface="Times New Roman" pitchFamily="18" charset="0"/>
              </a:rPr>
            </a:br>
            <a:endParaRPr lang="en-US" sz="28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527214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lstStyle/>
          <a:p>
            <a:pPr algn="ctr"/>
            <a:r>
              <a:rPr lang="en-US" sz="3600" b="1" dirty="0">
                <a:solidFill>
                  <a:schemeClr val="bg1"/>
                </a:solidFill>
                <a:latin typeface="Times New Roman" pitchFamily="18" charset="0"/>
                <a:cs typeface="Times New Roman" pitchFamily="18" charset="0"/>
              </a:rPr>
              <a:t>What is “Public Health”</a:t>
            </a:r>
            <a:endParaRPr lang="en-US" sz="3600" b="1" dirty="0">
              <a:solidFill>
                <a:schemeClr val="bg1"/>
              </a:solidFill>
              <a:latin typeface="Times New Roman" pitchFamily="18" charset="0"/>
              <a:cs typeface="Times New Roman" pitchFamily="18" charset="0"/>
            </a:endParaRPr>
          </a:p>
        </p:txBody>
      </p:sp>
      <p:sp>
        <p:nvSpPr>
          <p:cNvPr id="12" name="Rectangle 3"/>
          <p:cNvSpPr txBox="1">
            <a:spLocks noChangeArrowheads="1"/>
          </p:cNvSpPr>
          <p:nvPr/>
        </p:nvSpPr>
        <p:spPr>
          <a:xfrm>
            <a:off x="609600" y="3075214"/>
            <a:ext cx="10972800" cy="70757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000" dirty="0" smtClean="0">
                <a:latin typeface="Times New Roman" pitchFamily="18" charset="0"/>
                <a:cs typeface="Times New Roman" pitchFamily="18" charset="0"/>
              </a:rPr>
              <a:t>http</a:t>
            </a:r>
            <a:r>
              <a:rPr lang="en-US" sz="5000" dirty="0">
                <a:latin typeface="Times New Roman" pitchFamily="18" charset="0"/>
                <a:cs typeface="Times New Roman" pitchFamily="18" charset="0"/>
              </a:rPr>
              <a:t>://www.whatispublichealth.org/what </a:t>
            </a:r>
          </a:p>
        </p:txBody>
      </p:sp>
    </p:spTree>
    <p:extLst>
      <p:ext uri="{BB962C8B-B14F-4D97-AF65-F5344CB8AC3E}">
        <p14:creationId xmlns:p14="http://schemas.microsoft.com/office/powerpoint/2010/main" val="2679650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WHOs’ Definition of </a:t>
            </a:r>
            <a:r>
              <a:rPr lang="en-US" sz="3600" b="1" dirty="0" smtClean="0">
                <a:solidFill>
                  <a:schemeClr val="bg1"/>
                </a:solidFill>
                <a:latin typeface="Times New Roman" pitchFamily="18" charset="0"/>
                <a:cs typeface="Times New Roman" pitchFamily="18" charset="0"/>
              </a:rPr>
              <a:t>“</a:t>
            </a:r>
            <a:r>
              <a:rPr lang="en-US" sz="3600" b="1" dirty="0">
                <a:solidFill>
                  <a:schemeClr val="bg1"/>
                </a:solidFill>
                <a:latin typeface="Times New Roman" pitchFamily="18" charset="0"/>
                <a:cs typeface="Times New Roman" pitchFamily="18" charset="0"/>
              </a:rPr>
              <a:t>Public Health”</a:t>
            </a:r>
            <a:endParaRPr lang="en-US" sz="3600" b="1" dirty="0">
              <a:solidFill>
                <a:schemeClr val="bg1"/>
              </a:solidFill>
              <a:latin typeface="Times New Roman" pitchFamily="18" charset="0"/>
              <a:cs typeface="Times New Roman" pitchFamily="18" charset="0"/>
            </a:endParaRPr>
          </a:p>
        </p:txBody>
      </p:sp>
      <p:sp>
        <p:nvSpPr>
          <p:cNvPr id="7" name="Rectangle 3"/>
          <p:cNvSpPr txBox="1">
            <a:spLocks noChangeArrowheads="1"/>
          </p:cNvSpPr>
          <p:nvPr/>
        </p:nvSpPr>
        <p:spPr>
          <a:xfrm>
            <a:off x="620486" y="2220687"/>
            <a:ext cx="10951028" cy="2057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latin typeface="Times New Roman" pitchFamily="18" charset="0"/>
                <a:cs typeface="Times New Roman" pitchFamily="18" charset="0"/>
              </a:rPr>
              <a:t>Public Health is the science and art of preventing disease, prolonging life and promoting health through the organized efforts of society</a:t>
            </a:r>
            <a:endParaRPr lang="en-US" dirty="0">
              <a:latin typeface="Times New Roman" pitchFamily="18" charset="0"/>
              <a:cs typeface="Times New Roman" pitchFamily="18" charset="0"/>
            </a:endParaRPr>
          </a:p>
        </p:txBody>
      </p:sp>
      <p:sp>
        <p:nvSpPr>
          <p:cNvPr id="8" name="Rectangle 3"/>
          <p:cNvSpPr txBox="1">
            <a:spLocks noChangeArrowheads="1"/>
          </p:cNvSpPr>
          <p:nvPr/>
        </p:nvSpPr>
        <p:spPr bwMode="auto">
          <a:xfrm>
            <a:off x="544286" y="5736771"/>
            <a:ext cx="1102722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endParaRPr lang="en-US" sz="1800" dirty="0" smtClean="0">
              <a:latin typeface="Times New Roman" pitchFamily="18" charset="0"/>
              <a:cs typeface="Times New Roman" pitchFamily="18" charset="0"/>
            </a:endParaRPr>
          </a:p>
          <a:p>
            <a:r>
              <a:rPr lang="en-US" sz="1800" dirty="0">
                <a:latin typeface="Times New Roman" pitchFamily="18" charset="0"/>
                <a:cs typeface="Times New Roman" pitchFamily="18" charset="0"/>
                <a:hlinkClick r:id="rId3"/>
              </a:rPr>
              <a:t>http://</a:t>
            </a:r>
            <a:r>
              <a:rPr lang="en-US" sz="1800" dirty="0" smtClean="0">
                <a:latin typeface="Times New Roman" pitchFamily="18" charset="0"/>
                <a:cs typeface="Times New Roman" pitchFamily="18" charset="0"/>
                <a:hlinkClick r:id="rId3"/>
              </a:rPr>
              <a:t>www.who.int/rpc/meetings/wr2004/en/index8.html</a:t>
            </a:r>
            <a:r>
              <a:rPr lang="en-US" sz="1800" dirty="0" smtClean="0">
                <a:latin typeface="Times New Roman" pitchFamily="18" charset="0"/>
                <a:cs typeface="Times New Roman" pitchFamily="18" charset="0"/>
              </a:rPr>
              <a:t>  </a:t>
            </a:r>
            <a:endParaRPr lang="en-US" sz="1800" dirty="0">
              <a:latin typeface="Times New Roman" pitchFamily="18" charset="0"/>
              <a:cs typeface="Times New Roman" pitchFamily="18" charset="0"/>
            </a:endParaRPr>
          </a:p>
        </p:txBody>
      </p:sp>
      <p:pic>
        <p:nvPicPr>
          <p:cNvPr id="9" name="Picture 9" descr="https://si0.twimg.com/profile_images/2189537674/WHO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486" y="898071"/>
            <a:ext cx="1190625" cy="119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484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Public Health Functions &amp; </a:t>
            </a:r>
            <a:r>
              <a:rPr lang="en-US" sz="3600" b="1" dirty="0" smtClean="0">
                <a:solidFill>
                  <a:schemeClr val="bg1"/>
                </a:solidFill>
                <a:latin typeface="Times New Roman" pitchFamily="18" charset="0"/>
                <a:cs typeface="Times New Roman" pitchFamily="18" charset="0"/>
              </a:rPr>
              <a:t>Services</a:t>
            </a:r>
            <a:endParaRPr lang="en-US" sz="3600" b="1" dirty="0">
              <a:solidFill>
                <a:schemeClr val="bg1"/>
              </a:solidFill>
              <a:latin typeface="Times New Roman" pitchFamily="18" charset="0"/>
              <a:cs typeface="Times New Roman" pitchFamily="18" charset="0"/>
            </a:endParaRPr>
          </a:p>
        </p:txBody>
      </p:sp>
      <p:sp>
        <p:nvSpPr>
          <p:cNvPr id="4" name="TextBox 7"/>
          <p:cNvSpPr txBox="1">
            <a:spLocks noChangeArrowheads="1"/>
          </p:cNvSpPr>
          <p:nvPr/>
        </p:nvSpPr>
        <p:spPr bwMode="auto">
          <a:xfrm>
            <a:off x="562348" y="1295400"/>
            <a:ext cx="11266714" cy="4401205"/>
          </a:xfrm>
          <a:prstGeom prst="rect">
            <a:avLst/>
          </a:prstGeom>
          <a:noFill/>
          <a:ln w="9525">
            <a:noFill/>
            <a:miter lim="800000"/>
            <a:headEnd/>
            <a:tailEnd/>
          </a:ln>
        </p:spPr>
        <p:txBody>
          <a:bodyPr wrap="square">
            <a:spAutoFit/>
          </a:bodyPr>
          <a:lstStyle/>
          <a:p>
            <a:r>
              <a:rPr lang="en-US" sz="2000" b="1" u="sng" dirty="0">
                <a:latin typeface="Times New Roman" pitchFamily="18" charset="0"/>
                <a:cs typeface="Times New Roman" pitchFamily="18" charset="0"/>
              </a:rPr>
              <a:t>3 Core functions &amp; 10 Essential </a:t>
            </a:r>
            <a:r>
              <a:rPr lang="en-US" sz="2000" b="1" u="sng" dirty="0" smtClean="0">
                <a:latin typeface="Times New Roman" pitchFamily="18" charset="0"/>
                <a:cs typeface="Times New Roman" pitchFamily="18" charset="0"/>
              </a:rPr>
              <a:t>services: </a:t>
            </a: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Assessment</a:t>
            </a:r>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Identify problems related to the public’s health, and measure their </a:t>
            </a:r>
            <a:r>
              <a:rPr lang="en-US" sz="2000" dirty="0" smtClean="0">
                <a:latin typeface="Times New Roman" pitchFamily="18" charset="0"/>
                <a:cs typeface="Times New Roman" pitchFamily="18" charset="0"/>
              </a:rPr>
              <a:t>extent;</a:t>
            </a:r>
            <a:endParaRPr lang="en-US" sz="2000" dirty="0">
              <a:latin typeface="Times New Roman" pitchFamily="18" charset="0"/>
              <a:cs typeface="Times New Roman" pitchFamily="18" charset="0"/>
            </a:endParaRPr>
          </a:p>
          <a:p>
            <a:pPr marL="800100" lvl="1" indent="-342900">
              <a:buFont typeface="Arial" pitchFamily="34" charset="0"/>
              <a:buChar char="•"/>
            </a:pPr>
            <a:r>
              <a:rPr lang="en-US" sz="2000" dirty="0" smtClean="0">
                <a:latin typeface="Times New Roman" pitchFamily="18" charset="0"/>
                <a:cs typeface="Times New Roman" pitchFamily="18" charset="0"/>
              </a:rPr>
              <a:t>Monitor Health, </a:t>
            </a:r>
          </a:p>
          <a:p>
            <a:pPr marL="800100" lvl="1" indent="-342900">
              <a:buFont typeface="Arial" pitchFamily="34" charset="0"/>
              <a:buChar char="•"/>
            </a:pPr>
            <a:r>
              <a:rPr lang="en-US" sz="2000" dirty="0" smtClean="0">
                <a:latin typeface="Times New Roman" pitchFamily="18" charset="0"/>
                <a:cs typeface="Times New Roman" pitchFamily="18" charset="0"/>
              </a:rPr>
              <a:t>Diagnosed and Investigate. </a:t>
            </a:r>
          </a:p>
          <a:p>
            <a:r>
              <a:rPr lang="en-US" sz="2000" b="1" dirty="0" smtClean="0">
                <a:latin typeface="Times New Roman" pitchFamily="18" charset="0"/>
                <a:cs typeface="Times New Roman" pitchFamily="18" charset="0"/>
              </a:rPr>
              <a:t>Policy </a:t>
            </a:r>
            <a:r>
              <a:rPr lang="en-US" sz="2000" b="1" dirty="0">
                <a:latin typeface="Times New Roman" pitchFamily="18" charset="0"/>
                <a:cs typeface="Times New Roman" pitchFamily="18" charset="0"/>
              </a:rPr>
              <a:t>Setting: </a:t>
            </a:r>
            <a:r>
              <a:rPr lang="en-US" sz="2000" dirty="0">
                <a:latin typeface="Times New Roman" pitchFamily="18" charset="0"/>
                <a:cs typeface="Times New Roman" pitchFamily="18" charset="0"/>
              </a:rPr>
              <a:t>Prioritize problems, find possible solutions, set regulations to achieve change, and predict effect on the </a:t>
            </a:r>
            <a:r>
              <a:rPr lang="en-US" sz="2000" dirty="0" smtClean="0">
                <a:latin typeface="Times New Roman" pitchFamily="18" charset="0"/>
                <a:cs typeface="Times New Roman" pitchFamily="18" charset="0"/>
              </a:rPr>
              <a:t>population;</a:t>
            </a:r>
            <a:endParaRPr lang="en-US" sz="2000" dirty="0">
              <a:latin typeface="Times New Roman" pitchFamily="18" charset="0"/>
              <a:cs typeface="Times New Roman" pitchFamily="18" charset="0"/>
            </a:endParaRPr>
          </a:p>
          <a:p>
            <a:pPr marL="800100" lvl="1" indent="-342900">
              <a:buFont typeface="Arial" pitchFamily="34" charset="0"/>
              <a:buChar char="•"/>
            </a:pPr>
            <a:r>
              <a:rPr lang="en-US" sz="2000" dirty="0" smtClean="0">
                <a:latin typeface="Times New Roman" pitchFamily="18" charset="0"/>
                <a:cs typeface="Times New Roman" pitchFamily="18" charset="0"/>
              </a:rPr>
              <a:t>Inform Education Empower,  </a:t>
            </a:r>
            <a:endParaRPr lang="en-US" sz="2000" dirty="0">
              <a:latin typeface="Times New Roman" pitchFamily="18" charset="0"/>
              <a:cs typeface="Times New Roman" pitchFamily="18" charset="0"/>
            </a:endParaRPr>
          </a:p>
          <a:p>
            <a:pPr marL="800100" lvl="1" indent="-342900">
              <a:buFont typeface="Arial" pitchFamily="34" charset="0"/>
              <a:buChar char="•"/>
            </a:pPr>
            <a:r>
              <a:rPr lang="en-US" sz="2000" dirty="0" smtClean="0">
                <a:latin typeface="Times New Roman" pitchFamily="18" charset="0"/>
                <a:cs typeface="Times New Roman" pitchFamily="18" charset="0"/>
              </a:rPr>
              <a:t>Mobilize Community Partnership,</a:t>
            </a:r>
          </a:p>
          <a:p>
            <a:pPr marL="800100" lvl="1" indent="-342900">
              <a:buFont typeface="Arial" pitchFamily="34" charset="0"/>
              <a:buChar char="•"/>
            </a:pPr>
            <a:r>
              <a:rPr lang="en-US" sz="2000" dirty="0" smtClean="0">
                <a:latin typeface="Times New Roman" pitchFamily="18" charset="0"/>
                <a:cs typeface="Times New Roman" pitchFamily="18" charset="0"/>
              </a:rPr>
              <a:t>Develop Policies. </a:t>
            </a:r>
            <a:endParaRPr lang="en-US" sz="2000" dirty="0">
              <a:latin typeface="Times New Roman" pitchFamily="18" charset="0"/>
              <a:cs typeface="Times New Roman" pitchFamily="18" charset="0"/>
            </a:endParaRPr>
          </a:p>
          <a:p>
            <a:r>
              <a:rPr lang="en-US" sz="2000" b="1" dirty="0">
                <a:latin typeface="Times New Roman" pitchFamily="18" charset="0"/>
                <a:cs typeface="Times New Roman" pitchFamily="18" charset="0"/>
              </a:rPr>
              <a:t>Assurance: </a:t>
            </a:r>
            <a:r>
              <a:rPr lang="en-US" sz="2000" dirty="0">
                <a:latin typeface="Times New Roman" pitchFamily="18" charset="0"/>
                <a:cs typeface="Times New Roman" pitchFamily="18" charset="0"/>
              </a:rPr>
              <a:t>Provide services as determined by policy, and monitor </a:t>
            </a:r>
            <a:r>
              <a:rPr lang="en-US" sz="2000" dirty="0" smtClean="0">
                <a:latin typeface="Times New Roman" pitchFamily="18" charset="0"/>
                <a:cs typeface="Times New Roman" pitchFamily="18" charset="0"/>
              </a:rPr>
              <a:t>compliance;</a:t>
            </a:r>
            <a:endParaRPr lang="en-US" sz="2000" dirty="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1- Enforce Lows, 			2- Link to … and provide care,</a:t>
            </a:r>
            <a:endParaRPr lang="en-US" sz="2000" dirty="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3- Assure Competent workforce, 	4- Evaluate,</a:t>
            </a:r>
          </a:p>
          <a:p>
            <a:pPr lvl="1"/>
            <a:r>
              <a:rPr lang="en-US" sz="2000" dirty="0">
                <a:latin typeface="Times New Roman" pitchFamily="18" charset="0"/>
                <a:cs typeface="Times New Roman" pitchFamily="18" charset="0"/>
              </a:rPr>
              <a:t>5- </a:t>
            </a:r>
            <a:r>
              <a:rPr lang="en-US" sz="2000" dirty="0" smtClean="0">
                <a:latin typeface="Times New Roman" pitchFamily="18" charset="0"/>
                <a:cs typeface="Times New Roman" pitchFamily="18" charset="0"/>
              </a:rPr>
              <a:t>Research.</a:t>
            </a:r>
            <a:r>
              <a:rPr lang="en-US"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p:txBody>
      </p:sp>
      <p:sp>
        <p:nvSpPr>
          <p:cNvPr id="5" name="Rectangle 4"/>
          <p:cNvSpPr/>
          <p:nvPr/>
        </p:nvSpPr>
        <p:spPr>
          <a:xfrm>
            <a:off x="562348" y="5934670"/>
            <a:ext cx="11067303" cy="646331"/>
          </a:xfrm>
          <a:prstGeom prst="rect">
            <a:avLst/>
          </a:prstGeom>
        </p:spPr>
        <p:txBody>
          <a:bodyPr wrap="square">
            <a:spAutoFit/>
          </a:bodyPr>
          <a:lstStyle/>
          <a:p>
            <a:r>
              <a:rPr lang="en-US" dirty="0" smtClean="0">
                <a:latin typeface="Times New Roman" pitchFamily="18" charset="0"/>
                <a:cs typeface="Times New Roman" pitchFamily="18" charset="0"/>
              </a:rPr>
              <a:t>Reading; </a:t>
            </a:r>
            <a:endParaRPr lang="en-US" dirty="0" smtClean="0">
              <a:latin typeface="Times New Roman" pitchFamily="18" charset="0"/>
              <a:cs typeface="Times New Roman" pitchFamily="18" charset="0"/>
              <a:hlinkClick r:id=""/>
            </a:endParaRPr>
          </a:p>
          <a:p>
            <a:r>
              <a:rPr lang="en-US" dirty="0" smtClean="0">
                <a:latin typeface="Times New Roman" pitchFamily="18" charset="0"/>
                <a:cs typeface="Times New Roman" pitchFamily="18" charset="0"/>
                <a:hlinkClick r:id=""/>
              </a:rPr>
              <a:t>http://www.apha.org/programs/standards/performancestandardsprogram/resexxentialservices.htm</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713379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Essential Public Health Services</a:t>
            </a:r>
            <a:endParaRPr lang="en-US" sz="3600" b="1" dirty="0">
              <a:solidFill>
                <a:schemeClr val="bg1"/>
              </a:solidFill>
              <a:latin typeface="Times New Roman" pitchFamily="18" charset="0"/>
              <a:cs typeface="Times New Roman" pitchFamily="18" charset="0"/>
            </a:endParaRPr>
          </a:p>
        </p:txBody>
      </p:sp>
      <p:pic>
        <p:nvPicPr>
          <p:cNvPr id="6" name="Picture 2" descr="EssentialServices"/>
          <p:cNvPicPr>
            <a:picLocks noChangeAspect="1" noChangeArrowheads="1"/>
          </p:cNvPicPr>
          <p:nvPr/>
        </p:nvPicPr>
        <p:blipFill>
          <a:blip r:embed="rId4" cstate="print"/>
          <a:srcRect/>
          <a:stretch>
            <a:fillRect/>
          </a:stretch>
        </p:blipFill>
        <p:spPr>
          <a:xfrm>
            <a:off x="2221671" y="1609124"/>
            <a:ext cx="7706097" cy="5035126"/>
          </a:xfrm>
          <a:prstGeom prst="rect">
            <a:avLst/>
          </a:prstGeom>
          <a:noFill/>
        </p:spPr>
      </p:pic>
    </p:spTree>
    <p:extLst>
      <p:ext uri="{BB962C8B-B14F-4D97-AF65-F5344CB8AC3E}">
        <p14:creationId xmlns:p14="http://schemas.microsoft.com/office/powerpoint/2010/main" val="25640587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1472541" y="38100"/>
            <a:ext cx="9167750"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The foundation of KSA national health system</a:t>
            </a:r>
            <a:endParaRPr lang="en-US" sz="3600" b="1" dirty="0">
              <a:solidFill>
                <a:schemeClr val="bg1"/>
              </a:solidFill>
              <a:latin typeface="Times New Roman" pitchFamily="18" charset="0"/>
              <a:cs typeface="Times New Roman" pitchFamily="18" charset="0"/>
            </a:endParaRPr>
          </a:p>
        </p:txBody>
      </p:sp>
      <p:grpSp>
        <p:nvGrpSpPr>
          <p:cNvPr id="4" name="Group 3"/>
          <p:cNvGrpSpPr/>
          <p:nvPr/>
        </p:nvGrpSpPr>
        <p:grpSpPr>
          <a:xfrm>
            <a:off x="2405743" y="1510298"/>
            <a:ext cx="7380514" cy="4876800"/>
            <a:chOff x="1371600" y="1524000"/>
            <a:chExt cx="6248400" cy="4325938"/>
          </a:xfrm>
        </p:grpSpPr>
        <p:sp>
          <p:nvSpPr>
            <p:cNvPr id="5" name="AutoShape 18"/>
            <p:cNvSpPr>
              <a:spLocks noChangeArrowheads="1"/>
            </p:cNvSpPr>
            <p:nvPr/>
          </p:nvSpPr>
          <p:spPr bwMode="auto">
            <a:xfrm>
              <a:off x="1371600" y="1524000"/>
              <a:ext cx="6248400" cy="4267200"/>
            </a:xfrm>
            <a:prstGeom prst="triangle">
              <a:avLst>
                <a:gd name="adj" fmla="val 50000"/>
              </a:avLst>
            </a:prstGeom>
            <a:gradFill rotWithShape="0">
              <a:gsLst>
                <a:gs pos="0">
                  <a:srgbClr val="FFFF66"/>
                </a:gs>
                <a:gs pos="100000">
                  <a:srgbClr val="76762F"/>
                </a:gs>
              </a:gsLst>
              <a:lin ang="5400000" scaled="1"/>
            </a:gradFill>
            <a:ln w="28575">
              <a:solidFill>
                <a:schemeClr val="tx1"/>
              </a:solidFill>
              <a:miter lim="800000"/>
              <a:headEnd/>
              <a:tailEnd/>
            </a:ln>
            <a:effectLst/>
          </p:spPr>
          <p:txBody>
            <a:bodyPr wrap="none" anchor="ctr"/>
            <a:lstStyle/>
            <a:p>
              <a:endParaRPr lang="en-US" sz="1400" b="1">
                <a:latin typeface="Times New Roman" pitchFamily="18" charset="0"/>
                <a:cs typeface="Times New Roman" pitchFamily="18" charset="0"/>
              </a:endParaRPr>
            </a:p>
          </p:txBody>
        </p:sp>
        <p:sp>
          <p:nvSpPr>
            <p:cNvPr id="7" name="Line 20"/>
            <p:cNvSpPr>
              <a:spLocks noChangeShapeType="1"/>
            </p:cNvSpPr>
            <p:nvPr/>
          </p:nvSpPr>
          <p:spPr bwMode="auto">
            <a:xfrm>
              <a:off x="2819400" y="3810000"/>
              <a:ext cx="3352800" cy="0"/>
            </a:xfrm>
            <a:prstGeom prst="line">
              <a:avLst/>
            </a:prstGeom>
            <a:noFill/>
            <a:ln w="76200">
              <a:solidFill>
                <a:schemeClr val="tx1"/>
              </a:solidFill>
              <a:round/>
              <a:headEnd/>
              <a:tailEnd/>
            </a:ln>
            <a:effectLst/>
          </p:spPr>
          <p:txBody>
            <a:bodyPr/>
            <a:lstStyle/>
            <a:p>
              <a:endParaRPr lang="en-US" sz="1400" b="1">
                <a:latin typeface="Times New Roman" pitchFamily="18" charset="0"/>
                <a:cs typeface="Times New Roman" pitchFamily="18" charset="0"/>
              </a:endParaRPr>
            </a:p>
          </p:txBody>
        </p:sp>
        <p:sp>
          <p:nvSpPr>
            <p:cNvPr id="8" name="Line 21"/>
            <p:cNvSpPr>
              <a:spLocks noChangeShapeType="1"/>
            </p:cNvSpPr>
            <p:nvPr/>
          </p:nvSpPr>
          <p:spPr bwMode="auto">
            <a:xfrm>
              <a:off x="2286000" y="4572000"/>
              <a:ext cx="4419600" cy="0"/>
            </a:xfrm>
            <a:prstGeom prst="line">
              <a:avLst/>
            </a:prstGeom>
            <a:noFill/>
            <a:ln w="76200">
              <a:solidFill>
                <a:schemeClr val="tx1"/>
              </a:solidFill>
              <a:round/>
              <a:headEnd/>
              <a:tailEnd/>
            </a:ln>
            <a:effectLst/>
          </p:spPr>
          <p:txBody>
            <a:bodyPr/>
            <a:lstStyle/>
            <a:p>
              <a:endParaRPr lang="en-US" sz="1400" b="1">
                <a:latin typeface="Times New Roman" pitchFamily="18" charset="0"/>
                <a:cs typeface="Times New Roman" pitchFamily="18" charset="0"/>
              </a:endParaRPr>
            </a:p>
          </p:txBody>
        </p:sp>
        <p:sp>
          <p:nvSpPr>
            <p:cNvPr id="9" name="Text Box 22"/>
            <p:cNvSpPr txBox="1">
              <a:spLocks noChangeArrowheads="1"/>
            </p:cNvSpPr>
            <p:nvPr/>
          </p:nvSpPr>
          <p:spPr bwMode="auto">
            <a:xfrm>
              <a:off x="3505200" y="3124200"/>
              <a:ext cx="2057400" cy="523875"/>
            </a:xfrm>
            <a:prstGeom prst="rect">
              <a:avLst/>
            </a:prstGeom>
            <a:noFill/>
            <a:ln w="9525">
              <a:noFill/>
              <a:miter lim="800000"/>
              <a:headEnd/>
              <a:tailEnd/>
            </a:ln>
            <a:effectLst/>
          </p:spPr>
          <p:txBody>
            <a:bodyPr>
              <a:spAutoFit/>
            </a:bodyPr>
            <a:lstStyle/>
            <a:p>
              <a:pPr algn="ctr">
                <a:spcBef>
                  <a:spcPct val="50000"/>
                </a:spcBef>
              </a:pPr>
              <a:r>
                <a:rPr lang="en-US" sz="1400" b="1" dirty="0">
                  <a:latin typeface="Times New Roman" pitchFamily="18" charset="0"/>
                  <a:cs typeface="Times New Roman" pitchFamily="18" charset="0"/>
                </a:rPr>
                <a:t>Secondary Medical Care</a:t>
              </a:r>
            </a:p>
          </p:txBody>
        </p:sp>
        <p:sp>
          <p:nvSpPr>
            <p:cNvPr id="10" name="Text Box 23"/>
            <p:cNvSpPr txBox="1">
              <a:spLocks noChangeArrowheads="1"/>
            </p:cNvSpPr>
            <p:nvPr/>
          </p:nvSpPr>
          <p:spPr bwMode="auto">
            <a:xfrm>
              <a:off x="2819400" y="4035425"/>
              <a:ext cx="3352800" cy="307975"/>
            </a:xfrm>
            <a:prstGeom prst="rect">
              <a:avLst/>
            </a:prstGeom>
            <a:noFill/>
            <a:ln w="9525">
              <a:noFill/>
              <a:miter lim="800000"/>
              <a:headEnd/>
              <a:tailEnd/>
            </a:ln>
            <a:effectLst/>
          </p:spPr>
          <p:txBody>
            <a:bodyPr>
              <a:spAutoFit/>
            </a:bodyPr>
            <a:lstStyle/>
            <a:p>
              <a:pPr algn="ctr">
                <a:spcBef>
                  <a:spcPct val="50000"/>
                </a:spcBef>
              </a:pPr>
              <a:r>
                <a:rPr lang="en-US" sz="1400" b="1" dirty="0">
                  <a:latin typeface="Times New Roman" pitchFamily="18" charset="0"/>
                  <a:cs typeface="Times New Roman" pitchFamily="18" charset="0"/>
                </a:rPr>
                <a:t>Primary Medical Care</a:t>
              </a:r>
            </a:p>
          </p:txBody>
        </p:sp>
        <p:sp>
          <p:nvSpPr>
            <p:cNvPr id="12" name="Text Box 24"/>
            <p:cNvSpPr txBox="1">
              <a:spLocks noChangeArrowheads="1"/>
            </p:cNvSpPr>
            <p:nvPr/>
          </p:nvSpPr>
          <p:spPr bwMode="auto">
            <a:xfrm>
              <a:off x="2209800" y="4572000"/>
              <a:ext cx="4800600" cy="1277938"/>
            </a:xfrm>
            <a:prstGeom prst="rect">
              <a:avLst/>
            </a:prstGeom>
            <a:noFill/>
            <a:ln w="9525">
              <a:noFill/>
              <a:miter lim="800000"/>
              <a:headEnd/>
              <a:tailEnd/>
            </a:ln>
            <a:effectLst/>
          </p:spPr>
          <p:txBody>
            <a:bodyPr>
              <a:spAutoFit/>
            </a:bodyPr>
            <a:lstStyle/>
            <a:p>
              <a:pPr marL="285750" indent="-285750">
                <a:spcBef>
                  <a:spcPct val="50000"/>
                </a:spcBef>
                <a:buFont typeface="Arial" pitchFamily="34" charset="0"/>
                <a:buChar char="•"/>
              </a:pPr>
              <a:r>
                <a:rPr lang="en-US" sz="1400" b="1" dirty="0">
                  <a:latin typeface="Times New Roman" pitchFamily="18" charset="0"/>
                  <a:cs typeface="Times New Roman" pitchFamily="18" charset="0"/>
                </a:rPr>
                <a:t>Essential Population-Based Public Health Services</a:t>
              </a:r>
            </a:p>
            <a:p>
              <a:pPr marL="285750" indent="-285750">
                <a:spcBef>
                  <a:spcPct val="50000"/>
                </a:spcBef>
                <a:buFont typeface="Arial" pitchFamily="34" charset="0"/>
                <a:buChar char="•"/>
              </a:pPr>
              <a:r>
                <a:rPr lang="en-US" sz="1400" b="1" dirty="0">
                  <a:latin typeface="Times New Roman" pitchFamily="18" charset="0"/>
                  <a:cs typeface="Times New Roman" pitchFamily="18" charset="0"/>
                </a:rPr>
                <a:t>Human Resources Development(Training)</a:t>
              </a:r>
            </a:p>
            <a:p>
              <a:pPr marL="285750" indent="-285750">
                <a:spcBef>
                  <a:spcPct val="50000"/>
                </a:spcBef>
                <a:buFont typeface="Arial" pitchFamily="34" charset="0"/>
                <a:buChar char="•"/>
              </a:pPr>
              <a:r>
                <a:rPr lang="en-US" sz="1400" b="1" dirty="0">
                  <a:latin typeface="Times New Roman" pitchFamily="18" charset="0"/>
                  <a:cs typeface="Times New Roman" pitchFamily="18" charset="0"/>
                </a:rPr>
                <a:t>Information Systems</a:t>
              </a:r>
            </a:p>
            <a:p>
              <a:pPr marL="285750" indent="-285750">
                <a:spcBef>
                  <a:spcPct val="50000"/>
                </a:spcBef>
                <a:buFont typeface="Arial" pitchFamily="34" charset="0"/>
                <a:buChar char="•"/>
              </a:pPr>
              <a:r>
                <a:rPr lang="en-US" sz="1400" b="1" dirty="0">
                  <a:latin typeface="Times New Roman" pitchFamily="18" charset="0"/>
                  <a:cs typeface="Times New Roman" pitchFamily="18" charset="0"/>
                </a:rPr>
                <a:t>Community Planning </a:t>
              </a:r>
              <a:r>
                <a:rPr lang="en-US" sz="1400" b="1" dirty="0" smtClean="0">
                  <a:latin typeface="Times New Roman" pitchFamily="18" charset="0"/>
                  <a:cs typeface="Times New Roman" pitchFamily="18" charset="0"/>
                </a:rPr>
                <a:t>Systems</a:t>
              </a:r>
              <a:endParaRPr lang="en-US" sz="1400" b="1" dirty="0">
                <a:latin typeface="Times New Roman" pitchFamily="18" charset="0"/>
                <a:cs typeface="Times New Roman" pitchFamily="18" charset="0"/>
              </a:endParaRPr>
            </a:p>
          </p:txBody>
        </p:sp>
        <p:sp>
          <p:nvSpPr>
            <p:cNvPr id="13" name="Text Box 10"/>
            <p:cNvSpPr txBox="1">
              <a:spLocks noChangeArrowheads="1"/>
            </p:cNvSpPr>
            <p:nvPr/>
          </p:nvSpPr>
          <p:spPr bwMode="auto">
            <a:xfrm>
              <a:off x="3962400" y="2133600"/>
              <a:ext cx="990600" cy="738188"/>
            </a:xfrm>
            <a:prstGeom prst="rect">
              <a:avLst/>
            </a:prstGeom>
            <a:noFill/>
            <a:ln w="9525">
              <a:noFill/>
              <a:miter lim="800000"/>
              <a:headEnd/>
              <a:tailEnd/>
            </a:ln>
            <a:effectLst/>
          </p:spPr>
          <p:txBody>
            <a:bodyPr>
              <a:spAutoFit/>
            </a:bodyPr>
            <a:lstStyle/>
            <a:p>
              <a:pPr algn="ctr">
                <a:spcBef>
                  <a:spcPct val="50000"/>
                </a:spcBef>
              </a:pPr>
              <a:r>
                <a:rPr lang="en-US" sz="1400" b="1" dirty="0">
                  <a:latin typeface="Times New Roman" pitchFamily="18" charset="0"/>
                  <a:cs typeface="Times New Roman" pitchFamily="18" charset="0"/>
                </a:rPr>
                <a:t>Tertiary Medical Care</a:t>
              </a:r>
            </a:p>
          </p:txBody>
        </p:sp>
        <p:sp>
          <p:nvSpPr>
            <p:cNvPr id="14" name="Line 20"/>
            <p:cNvSpPr>
              <a:spLocks noChangeShapeType="1"/>
            </p:cNvSpPr>
            <p:nvPr/>
          </p:nvSpPr>
          <p:spPr bwMode="auto">
            <a:xfrm>
              <a:off x="3475704" y="2925096"/>
              <a:ext cx="2057400" cy="0"/>
            </a:xfrm>
            <a:prstGeom prst="line">
              <a:avLst/>
            </a:prstGeom>
            <a:noFill/>
            <a:ln w="76200">
              <a:solidFill>
                <a:schemeClr val="tx1"/>
              </a:solidFill>
              <a:round/>
              <a:headEnd/>
              <a:tailEnd/>
            </a:ln>
            <a:effectLst/>
          </p:spPr>
          <p:txBody>
            <a:bodyPr/>
            <a:lstStyle/>
            <a:p>
              <a:endParaRPr lang="en-US" sz="1400" b="1">
                <a:latin typeface="Times New Roman" pitchFamily="18" charset="0"/>
                <a:cs typeface="Times New Roman" pitchFamily="18" charset="0"/>
              </a:endParaRPr>
            </a:p>
          </p:txBody>
        </p:sp>
      </p:grpSp>
    </p:spTree>
    <p:extLst>
      <p:ext uri="{BB962C8B-B14F-4D97-AF65-F5344CB8AC3E}">
        <p14:creationId xmlns:p14="http://schemas.microsoft.com/office/powerpoint/2010/main" val="4053150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70016" y="38100"/>
            <a:ext cx="11044052" cy="838200"/>
          </a:xfrm>
        </p:spPr>
        <p:txBody>
          <a:bodyPr>
            <a:normAutofit fontScale="90000"/>
          </a:bodyPr>
          <a:lstStyle/>
          <a:p>
            <a:pPr algn="ctr"/>
            <a:r>
              <a:rPr lang="en-US" sz="3600" b="1" dirty="0">
                <a:solidFill>
                  <a:schemeClr val="bg1"/>
                </a:solidFill>
                <a:latin typeface="Times New Roman" pitchFamily="18" charset="0"/>
                <a:cs typeface="Times New Roman" pitchFamily="18" charset="0"/>
              </a:rPr>
              <a:t>10 Great Public Health </a:t>
            </a:r>
            <a:r>
              <a:rPr lang="en-US" sz="3600" b="1" dirty="0" smtClean="0">
                <a:solidFill>
                  <a:schemeClr val="bg1"/>
                </a:solidFill>
                <a:latin typeface="Times New Roman" pitchFamily="18" charset="0"/>
                <a:cs typeface="Times New Roman" pitchFamily="18" charset="0"/>
              </a:rPr>
              <a:t>Achievements Worldwide</a:t>
            </a:r>
            <a:r>
              <a:rPr lang="en-US" sz="3600" b="1" dirty="0">
                <a:solidFill>
                  <a:schemeClr val="bg1"/>
                </a:solidFill>
                <a:latin typeface="Times New Roman" pitchFamily="18" charset="0"/>
                <a:cs typeface="Times New Roman" pitchFamily="18" charset="0"/>
              </a:rPr>
              <a:t>, 2001-2010</a:t>
            </a:r>
            <a:endParaRPr lang="en-US" sz="3600" b="1" dirty="0">
              <a:solidFill>
                <a:schemeClr val="bg1"/>
              </a:solidFill>
              <a:latin typeface="Times New Roman" pitchFamily="18" charset="0"/>
              <a:cs typeface="Times New Roman" pitchFamily="18" charset="0"/>
            </a:endParaRPr>
          </a:p>
        </p:txBody>
      </p:sp>
      <p:sp>
        <p:nvSpPr>
          <p:cNvPr id="15" name="Rectangle 14"/>
          <p:cNvSpPr/>
          <p:nvPr/>
        </p:nvSpPr>
        <p:spPr>
          <a:xfrm>
            <a:off x="609600" y="6183868"/>
            <a:ext cx="8077200" cy="369332"/>
          </a:xfrm>
          <a:prstGeom prst="rect">
            <a:avLst/>
          </a:prstGeom>
        </p:spPr>
        <p:txBody>
          <a:bodyPr wrap="square">
            <a:spAutoFit/>
          </a:bodyPr>
          <a:lstStyle/>
          <a:p>
            <a:r>
              <a:rPr lang="en-US" dirty="0" smtClean="0">
                <a:latin typeface="Times New Roman" pitchFamily="18" charset="0"/>
                <a:cs typeface="Times New Roman" pitchFamily="18" charset="0"/>
              </a:rPr>
              <a:t>Reading</a:t>
            </a:r>
            <a:r>
              <a:rPr lang="en-US" dirty="0">
                <a:latin typeface="Times New Roman" pitchFamily="18" charset="0"/>
                <a:cs typeface="Times New Roman" pitchFamily="18" charset="0"/>
              </a:rPr>
              <a:t>; </a:t>
            </a:r>
            <a:r>
              <a:rPr lang="en-US" dirty="0">
                <a:latin typeface="Times New Roman" pitchFamily="18" charset="0"/>
                <a:cs typeface="Times New Roman" pitchFamily="18" charset="0"/>
                <a:hlinkClick r:id="rId4"/>
              </a:rPr>
              <a:t>http://</a:t>
            </a:r>
            <a:r>
              <a:rPr lang="en-US" dirty="0" smtClean="0">
                <a:latin typeface="Times New Roman" pitchFamily="18" charset="0"/>
                <a:cs typeface="Times New Roman" pitchFamily="18" charset="0"/>
                <a:hlinkClick r:id="rId4"/>
              </a:rPr>
              <a:t>www.cdc.gov/mmwr/preview/mmwrhtml/mm6024a4.htm</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16" name="Rectangle 15"/>
          <p:cNvSpPr/>
          <p:nvPr/>
        </p:nvSpPr>
        <p:spPr>
          <a:xfrm>
            <a:off x="609600" y="1216354"/>
            <a:ext cx="8229600" cy="4967514"/>
          </a:xfrm>
          <a:prstGeom prst="rect">
            <a:avLst/>
          </a:prstGeom>
        </p:spPr>
        <p:txBody>
          <a:bodyPr wrap="square">
            <a:spAutoFit/>
          </a:bodyPr>
          <a:lstStyle/>
          <a:p>
            <a:pPr marL="1104900" lvl="1" indent="-533400" fontAlgn="auto">
              <a:lnSpc>
                <a:spcPct val="95000"/>
              </a:lnSpc>
              <a:spcBef>
                <a:spcPct val="20000"/>
              </a:spcBef>
              <a:spcAft>
                <a:spcPts val="0"/>
              </a:spcAft>
              <a:buFontTx/>
              <a:buAutoNum type="arabicPeriod"/>
              <a:defRPr/>
            </a:pPr>
            <a:r>
              <a:rPr lang="en-US" sz="2400" dirty="0">
                <a:latin typeface="Times New Roman" pitchFamily="18" charset="0"/>
                <a:cs typeface="Times New Roman" pitchFamily="18" charset="0"/>
              </a:rPr>
              <a:t>Reductions in Child Mortality</a:t>
            </a:r>
            <a:r>
              <a:rPr lang="en-US" sz="2400" dirty="0" smtClean="0">
                <a:latin typeface="Times New Roman" pitchFamily="18" charset="0"/>
                <a:cs typeface="Times New Roman" pitchFamily="18" charset="0"/>
              </a:rPr>
              <a:t>,</a:t>
            </a:r>
          </a:p>
          <a:p>
            <a:pPr marL="1104900" lvl="1" indent="-533400" fontAlgn="auto">
              <a:lnSpc>
                <a:spcPct val="95000"/>
              </a:lnSpc>
              <a:spcBef>
                <a:spcPct val="20000"/>
              </a:spcBef>
              <a:spcAft>
                <a:spcPts val="0"/>
              </a:spcAft>
              <a:buFontTx/>
              <a:buAutoNum type="arabicPeriod"/>
              <a:defRPr/>
            </a:pPr>
            <a:r>
              <a:rPr lang="en-US" sz="2400" dirty="0">
                <a:latin typeface="Times New Roman" pitchFamily="18" charset="0"/>
                <a:cs typeface="Times New Roman" pitchFamily="18" charset="0"/>
              </a:rPr>
              <a:t>Vaccine-Preventable </a:t>
            </a:r>
            <a:r>
              <a:rPr lang="en-US" sz="2400" dirty="0" smtClean="0">
                <a:latin typeface="Times New Roman" pitchFamily="18" charset="0"/>
                <a:cs typeface="Times New Roman" pitchFamily="18" charset="0"/>
              </a:rPr>
              <a:t>Diseases,</a:t>
            </a:r>
          </a:p>
          <a:p>
            <a:pPr marL="1104900" lvl="1" indent="-533400" fontAlgn="auto">
              <a:lnSpc>
                <a:spcPct val="95000"/>
              </a:lnSpc>
              <a:spcBef>
                <a:spcPct val="20000"/>
              </a:spcBef>
              <a:spcAft>
                <a:spcPts val="0"/>
              </a:spcAft>
              <a:buFontTx/>
              <a:buAutoNum type="arabicPeriod"/>
              <a:defRPr/>
            </a:pPr>
            <a:r>
              <a:rPr lang="en-US" sz="2400" dirty="0">
                <a:latin typeface="Times New Roman" pitchFamily="18" charset="0"/>
                <a:cs typeface="Times New Roman" pitchFamily="18" charset="0"/>
              </a:rPr>
              <a:t>Access to Safe Water and </a:t>
            </a:r>
            <a:r>
              <a:rPr lang="en-US" sz="2400" dirty="0" smtClean="0">
                <a:latin typeface="Times New Roman" pitchFamily="18" charset="0"/>
                <a:cs typeface="Times New Roman" pitchFamily="18" charset="0"/>
              </a:rPr>
              <a:t>Sanitation,</a:t>
            </a:r>
          </a:p>
          <a:p>
            <a:pPr marL="1104900" lvl="1" indent="-533400" fontAlgn="auto">
              <a:lnSpc>
                <a:spcPct val="95000"/>
              </a:lnSpc>
              <a:spcBef>
                <a:spcPct val="20000"/>
              </a:spcBef>
              <a:spcAft>
                <a:spcPts val="0"/>
              </a:spcAft>
              <a:buFontTx/>
              <a:buAutoNum type="arabicPeriod"/>
              <a:defRPr/>
            </a:pPr>
            <a:r>
              <a:rPr lang="en-US" sz="2400" dirty="0">
                <a:latin typeface="Times New Roman" pitchFamily="18" charset="0"/>
                <a:cs typeface="Times New Roman" pitchFamily="18" charset="0"/>
              </a:rPr>
              <a:t>Malaria Prevention and </a:t>
            </a:r>
            <a:r>
              <a:rPr lang="en-US" sz="2400" dirty="0" smtClean="0">
                <a:latin typeface="Times New Roman" pitchFamily="18" charset="0"/>
                <a:cs typeface="Times New Roman" pitchFamily="18" charset="0"/>
              </a:rPr>
              <a:t>Control, </a:t>
            </a:r>
          </a:p>
          <a:p>
            <a:pPr marL="1104900" lvl="1" indent="-533400" fontAlgn="auto">
              <a:lnSpc>
                <a:spcPct val="95000"/>
              </a:lnSpc>
              <a:spcBef>
                <a:spcPct val="20000"/>
              </a:spcBef>
              <a:spcAft>
                <a:spcPts val="0"/>
              </a:spcAft>
              <a:buFontTx/>
              <a:buAutoNum type="arabicPeriod"/>
              <a:defRPr/>
            </a:pPr>
            <a:r>
              <a:rPr lang="en-US" sz="2400" dirty="0">
                <a:latin typeface="Times New Roman" pitchFamily="18" charset="0"/>
                <a:cs typeface="Times New Roman" pitchFamily="18" charset="0"/>
              </a:rPr>
              <a:t>Prevention and Control of </a:t>
            </a:r>
            <a:r>
              <a:rPr lang="en-US" sz="2400" dirty="0" smtClean="0">
                <a:latin typeface="Times New Roman" pitchFamily="18" charset="0"/>
                <a:cs typeface="Times New Roman" pitchFamily="18" charset="0"/>
              </a:rPr>
              <a:t>HIV/AIDS,</a:t>
            </a:r>
          </a:p>
          <a:p>
            <a:pPr marL="1104900" lvl="1" indent="-533400" fontAlgn="auto">
              <a:lnSpc>
                <a:spcPct val="95000"/>
              </a:lnSpc>
              <a:spcBef>
                <a:spcPct val="20000"/>
              </a:spcBef>
              <a:spcAft>
                <a:spcPts val="0"/>
              </a:spcAft>
              <a:buFontTx/>
              <a:buAutoNum type="arabicPeriod"/>
              <a:defRPr/>
            </a:pPr>
            <a:r>
              <a:rPr lang="en-US" sz="2400" dirty="0" smtClean="0">
                <a:latin typeface="Times New Roman" pitchFamily="18" charset="0"/>
                <a:cs typeface="Times New Roman" pitchFamily="18" charset="0"/>
              </a:rPr>
              <a:t>Tuberculosis (TB) Control,</a:t>
            </a:r>
          </a:p>
          <a:p>
            <a:pPr marL="1104900" lvl="1" indent="-533400" fontAlgn="auto">
              <a:lnSpc>
                <a:spcPct val="95000"/>
              </a:lnSpc>
              <a:spcBef>
                <a:spcPct val="20000"/>
              </a:spcBef>
              <a:spcAft>
                <a:spcPts val="0"/>
              </a:spcAft>
              <a:buFontTx/>
              <a:buAutoNum type="arabicPeriod"/>
              <a:defRPr/>
            </a:pPr>
            <a:r>
              <a:rPr lang="en-US" sz="2400" dirty="0">
                <a:latin typeface="Times New Roman" pitchFamily="18" charset="0"/>
                <a:cs typeface="Times New Roman" pitchFamily="18" charset="0"/>
              </a:rPr>
              <a:t>Control of Neglected Tropical </a:t>
            </a:r>
            <a:r>
              <a:rPr lang="en-US" sz="2400" dirty="0" smtClean="0">
                <a:latin typeface="Times New Roman" pitchFamily="18" charset="0"/>
                <a:cs typeface="Times New Roman" pitchFamily="18" charset="0"/>
              </a:rPr>
              <a:t>Diseases,</a:t>
            </a:r>
          </a:p>
          <a:p>
            <a:pPr marL="1104900" lvl="1" indent="-533400" fontAlgn="auto">
              <a:lnSpc>
                <a:spcPct val="95000"/>
              </a:lnSpc>
              <a:spcBef>
                <a:spcPct val="20000"/>
              </a:spcBef>
              <a:spcAft>
                <a:spcPts val="0"/>
              </a:spcAft>
              <a:buFontTx/>
              <a:buAutoNum type="arabicPeriod"/>
              <a:defRPr/>
            </a:pPr>
            <a:r>
              <a:rPr lang="en-US" sz="2400" dirty="0">
                <a:latin typeface="Times New Roman" pitchFamily="18" charset="0"/>
                <a:cs typeface="Times New Roman" pitchFamily="18" charset="0"/>
              </a:rPr>
              <a:t>Tobacco </a:t>
            </a:r>
            <a:r>
              <a:rPr lang="en-US" sz="2400" dirty="0" smtClean="0">
                <a:latin typeface="Times New Roman" pitchFamily="18" charset="0"/>
                <a:cs typeface="Times New Roman" pitchFamily="18" charset="0"/>
              </a:rPr>
              <a:t>Control,</a:t>
            </a:r>
            <a:endParaRPr lang="en-US" sz="2400" dirty="0">
              <a:latin typeface="Times New Roman" pitchFamily="18" charset="0"/>
              <a:cs typeface="Times New Roman" pitchFamily="18" charset="0"/>
            </a:endParaRPr>
          </a:p>
          <a:p>
            <a:pPr marL="1104900" lvl="1" indent="-533400" fontAlgn="auto">
              <a:lnSpc>
                <a:spcPct val="95000"/>
              </a:lnSpc>
              <a:spcBef>
                <a:spcPct val="20000"/>
              </a:spcBef>
              <a:spcAft>
                <a:spcPts val="0"/>
              </a:spcAft>
              <a:buFontTx/>
              <a:buAutoNum type="arabicPeriod"/>
              <a:defRPr/>
            </a:pPr>
            <a:r>
              <a:rPr lang="en-US" sz="2400" dirty="0">
                <a:latin typeface="Times New Roman" pitchFamily="18" charset="0"/>
                <a:cs typeface="Times New Roman" pitchFamily="18" charset="0"/>
              </a:rPr>
              <a:t>Increased Awareness and Response for Improving Global Road </a:t>
            </a:r>
            <a:r>
              <a:rPr lang="en-US" sz="2400" dirty="0" smtClean="0">
                <a:latin typeface="Times New Roman" pitchFamily="18" charset="0"/>
                <a:cs typeface="Times New Roman" pitchFamily="18" charset="0"/>
              </a:rPr>
              <a:t>Safety, and</a:t>
            </a:r>
          </a:p>
          <a:p>
            <a:pPr marL="1104900" lvl="1" indent="-533400" fontAlgn="auto">
              <a:lnSpc>
                <a:spcPct val="95000"/>
              </a:lnSpc>
              <a:spcBef>
                <a:spcPct val="20000"/>
              </a:spcBef>
              <a:spcAft>
                <a:spcPts val="0"/>
              </a:spcAft>
              <a:buFontTx/>
              <a:buAutoNum type="arabicPeriod"/>
              <a:defRPr/>
            </a:pPr>
            <a:r>
              <a:rPr lang="en-US" sz="2400" dirty="0">
                <a:latin typeface="Times New Roman" pitchFamily="18" charset="0"/>
                <a:cs typeface="Times New Roman" pitchFamily="18" charset="0"/>
              </a:rPr>
              <a:t>Improved Preparedness and Response to Global Health </a:t>
            </a:r>
            <a:r>
              <a:rPr lang="en-US" sz="2400" dirty="0" smtClean="0">
                <a:latin typeface="Times New Roman" pitchFamily="18" charset="0"/>
                <a:cs typeface="Times New Roman" pitchFamily="18" charset="0"/>
              </a:rPr>
              <a:t>Threats. </a:t>
            </a:r>
          </a:p>
        </p:txBody>
      </p:sp>
      <p:sp>
        <p:nvSpPr>
          <p:cNvPr id="17" name="Rectangle 16"/>
          <p:cNvSpPr/>
          <p:nvPr/>
        </p:nvSpPr>
        <p:spPr>
          <a:xfrm rot="18248521">
            <a:off x="5968061" y="2942989"/>
            <a:ext cx="3733991" cy="630942"/>
          </a:xfrm>
          <a:prstGeom prst="rect">
            <a:avLst/>
          </a:prstGeom>
          <a:noFill/>
        </p:spPr>
        <p:txBody>
          <a:bodyPr wrap="square" lIns="91440" tIns="45720" rIns="91440" bIns="45720">
            <a:spAutoFit/>
          </a:bodyPr>
          <a:lstStyle/>
          <a:p>
            <a:pPr algn="ctr"/>
            <a:r>
              <a:rPr lang="en-US" sz="35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Assignment # 2</a:t>
            </a:r>
            <a:endParaRPr lang="en-US" sz="35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31133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570016" y="38100"/>
            <a:ext cx="11044052" cy="838200"/>
          </a:xfrm>
        </p:spPr>
        <p:txBody>
          <a:bodyPr>
            <a:normAutofit/>
          </a:bodyPr>
          <a:lstStyle/>
          <a:p>
            <a:pPr algn="ctr"/>
            <a:r>
              <a:rPr lang="en-US" sz="3600" b="1" dirty="0">
                <a:solidFill>
                  <a:schemeClr val="bg1"/>
                </a:solidFill>
                <a:latin typeface="Times New Roman" pitchFamily="18" charset="0"/>
                <a:cs typeface="Times New Roman" pitchFamily="18" charset="0"/>
              </a:rPr>
              <a:t>Public Health Disciplines</a:t>
            </a:r>
            <a:endParaRPr lang="en-US" sz="3600" b="1" dirty="0">
              <a:solidFill>
                <a:schemeClr val="bg1"/>
              </a:solidFill>
              <a:latin typeface="Times New Roman" pitchFamily="18" charset="0"/>
              <a:cs typeface="Times New Roman" pitchFamily="18" charset="0"/>
            </a:endParaRPr>
          </a:p>
        </p:txBody>
      </p:sp>
      <p:sp>
        <p:nvSpPr>
          <p:cNvPr id="17" name="Rectangle 16"/>
          <p:cNvSpPr/>
          <p:nvPr/>
        </p:nvSpPr>
        <p:spPr>
          <a:xfrm rot="18248521">
            <a:off x="5968061" y="2942989"/>
            <a:ext cx="3733991" cy="630942"/>
          </a:xfrm>
          <a:prstGeom prst="rect">
            <a:avLst/>
          </a:prstGeom>
          <a:noFill/>
        </p:spPr>
        <p:txBody>
          <a:bodyPr wrap="square" lIns="91440" tIns="45720" rIns="91440" bIns="45720">
            <a:spAutoFit/>
          </a:bodyPr>
          <a:lstStyle/>
          <a:p>
            <a:pPr algn="ctr"/>
            <a:r>
              <a:rPr lang="en-US" sz="35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Assignment # 2</a:t>
            </a:r>
            <a:endParaRPr lang="en-US" sz="35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endParaRPr>
          </a:p>
        </p:txBody>
      </p:sp>
      <p:sp>
        <p:nvSpPr>
          <p:cNvPr id="6" name="Title 1"/>
          <p:cNvSpPr txBox="1">
            <a:spLocks/>
          </p:cNvSpPr>
          <p:nvPr/>
        </p:nvSpPr>
        <p:spPr bwMode="auto">
          <a:xfrm>
            <a:off x="578922" y="1524000"/>
            <a:ext cx="8077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4400">
                <a:solidFill>
                  <a:srgbClr val="BBC8B0"/>
                </a:solidFill>
                <a:latin typeface="+mj-lt"/>
                <a:ea typeface="+mj-ea"/>
                <a:cs typeface="+mj-cs"/>
              </a:defRPr>
            </a:lvl1pPr>
            <a:lvl2pPr algn="l" rtl="0" eaLnBrk="1" fontAlgn="base" hangingPunct="1">
              <a:spcBef>
                <a:spcPct val="0"/>
              </a:spcBef>
              <a:spcAft>
                <a:spcPct val="0"/>
              </a:spcAft>
              <a:defRPr sz="4400">
                <a:solidFill>
                  <a:srgbClr val="BBC8B0"/>
                </a:solidFill>
                <a:latin typeface="Arial" charset="0"/>
              </a:defRPr>
            </a:lvl2pPr>
            <a:lvl3pPr algn="l" rtl="0" eaLnBrk="1" fontAlgn="base" hangingPunct="1">
              <a:spcBef>
                <a:spcPct val="0"/>
              </a:spcBef>
              <a:spcAft>
                <a:spcPct val="0"/>
              </a:spcAft>
              <a:defRPr sz="4400">
                <a:solidFill>
                  <a:srgbClr val="BBC8B0"/>
                </a:solidFill>
                <a:latin typeface="Arial" charset="0"/>
              </a:defRPr>
            </a:lvl3pPr>
            <a:lvl4pPr algn="l" rtl="0" eaLnBrk="1" fontAlgn="base" hangingPunct="1">
              <a:spcBef>
                <a:spcPct val="0"/>
              </a:spcBef>
              <a:spcAft>
                <a:spcPct val="0"/>
              </a:spcAft>
              <a:defRPr sz="4400">
                <a:solidFill>
                  <a:srgbClr val="BBC8B0"/>
                </a:solidFill>
                <a:latin typeface="Arial" charset="0"/>
              </a:defRPr>
            </a:lvl4pPr>
            <a:lvl5pPr algn="l" rtl="0" eaLnBrk="1" fontAlgn="base" hangingPunct="1">
              <a:spcBef>
                <a:spcPct val="0"/>
              </a:spcBef>
              <a:spcAft>
                <a:spcPct val="0"/>
              </a:spcAft>
              <a:defRPr sz="4400">
                <a:solidFill>
                  <a:srgbClr val="BBC8B0"/>
                </a:solidFill>
                <a:latin typeface="Arial" charset="0"/>
              </a:defRPr>
            </a:lvl5pPr>
            <a:lvl6pPr marL="457200" algn="l" rtl="0" eaLnBrk="1" fontAlgn="base" hangingPunct="1">
              <a:spcBef>
                <a:spcPct val="0"/>
              </a:spcBef>
              <a:spcAft>
                <a:spcPct val="0"/>
              </a:spcAft>
              <a:defRPr sz="4400">
                <a:solidFill>
                  <a:srgbClr val="BBC8B0"/>
                </a:solidFill>
                <a:latin typeface="Arial" charset="0"/>
              </a:defRPr>
            </a:lvl6pPr>
            <a:lvl7pPr marL="914400" algn="l" rtl="0" eaLnBrk="1" fontAlgn="base" hangingPunct="1">
              <a:spcBef>
                <a:spcPct val="0"/>
              </a:spcBef>
              <a:spcAft>
                <a:spcPct val="0"/>
              </a:spcAft>
              <a:defRPr sz="4400">
                <a:solidFill>
                  <a:srgbClr val="BBC8B0"/>
                </a:solidFill>
                <a:latin typeface="Arial" charset="0"/>
              </a:defRPr>
            </a:lvl7pPr>
            <a:lvl8pPr marL="1371600" algn="l" rtl="0" eaLnBrk="1" fontAlgn="base" hangingPunct="1">
              <a:spcBef>
                <a:spcPct val="0"/>
              </a:spcBef>
              <a:spcAft>
                <a:spcPct val="0"/>
              </a:spcAft>
              <a:defRPr sz="4400">
                <a:solidFill>
                  <a:srgbClr val="BBC8B0"/>
                </a:solidFill>
                <a:latin typeface="Arial" charset="0"/>
              </a:defRPr>
            </a:lvl8pPr>
            <a:lvl9pPr marL="1828800" algn="l" rtl="0" eaLnBrk="1" fontAlgn="base" hangingPunct="1">
              <a:spcBef>
                <a:spcPct val="0"/>
              </a:spcBef>
              <a:spcAft>
                <a:spcPct val="0"/>
              </a:spcAft>
              <a:defRPr sz="4400">
                <a:solidFill>
                  <a:srgbClr val="BBC8B0"/>
                </a:solidFill>
                <a:latin typeface="Arial" charset="0"/>
              </a:defRPr>
            </a:lvl9pPr>
          </a:lstStyle>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Behavioral Science/Health Education, </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Biostatistics,</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Emergency Medical Services,</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Environmental Health,</a:t>
            </a:r>
          </a:p>
          <a:p>
            <a:pPr marL="800100" lvl="1" indent="-342900">
              <a:buFont typeface="Arial" pitchFamily="34" charset="0"/>
              <a:buChar char="•"/>
            </a:pPr>
            <a:r>
              <a:rPr lang="en-US" sz="4000" b="1" dirty="0" smtClean="0">
                <a:solidFill>
                  <a:schemeClr val="tx1"/>
                </a:solidFill>
                <a:latin typeface="Times New Roman" pitchFamily="18" charset="0"/>
                <a:cs typeface="Times New Roman" pitchFamily="18" charset="0"/>
              </a:rPr>
              <a:t>E</a:t>
            </a:r>
            <a:r>
              <a:rPr lang="en-US" sz="4000" b="1" dirty="0" smtClean="0">
                <a:solidFill>
                  <a:srgbClr val="FFFF00"/>
                </a:solidFill>
                <a:latin typeface="Times New Roman" pitchFamily="18" charset="0"/>
                <a:cs typeface="Times New Roman" pitchFamily="18" charset="0"/>
              </a:rPr>
              <a:t>p</a:t>
            </a:r>
            <a:r>
              <a:rPr lang="en-US" sz="4000" b="1" dirty="0" smtClean="0">
                <a:solidFill>
                  <a:schemeClr val="tx1"/>
                </a:solidFill>
                <a:latin typeface="Times New Roman" pitchFamily="18" charset="0"/>
                <a:cs typeface="Times New Roman" pitchFamily="18" charset="0"/>
              </a:rPr>
              <a:t>i</a:t>
            </a:r>
            <a:r>
              <a:rPr lang="en-US" sz="4000" b="1" dirty="0" smtClean="0">
                <a:solidFill>
                  <a:srgbClr val="FFFF00"/>
                </a:solidFill>
                <a:latin typeface="Times New Roman" pitchFamily="18" charset="0"/>
                <a:cs typeface="Times New Roman" pitchFamily="18" charset="0"/>
              </a:rPr>
              <a:t>d</a:t>
            </a:r>
            <a:r>
              <a:rPr lang="en-US" sz="4000" b="1" dirty="0" smtClean="0">
                <a:solidFill>
                  <a:schemeClr val="tx1"/>
                </a:solidFill>
                <a:latin typeface="Times New Roman" pitchFamily="18" charset="0"/>
                <a:cs typeface="Times New Roman" pitchFamily="18" charset="0"/>
              </a:rPr>
              <a:t>e</a:t>
            </a:r>
            <a:r>
              <a:rPr lang="en-US" sz="4000" b="1" dirty="0" smtClean="0">
                <a:solidFill>
                  <a:srgbClr val="FFFF00"/>
                </a:solidFill>
                <a:latin typeface="Times New Roman" pitchFamily="18" charset="0"/>
                <a:cs typeface="Times New Roman" pitchFamily="18" charset="0"/>
              </a:rPr>
              <a:t>m</a:t>
            </a:r>
            <a:r>
              <a:rPr lang="en-US" sz="4000" b="1" dirty="0" smtClean="0">
                <a:solidFill>
                  <a:schemeClr val="tx1"/>
                </a:solidFill>
                <a:latin typeface="Times New Roman" pitchFamily="18" charset="0"/>
                <a:cs typeface="Times New Roman" pitchFamily="18" charset="0"/>
              </a:rPr>
              <a:t>i</a:t>
            </a:r>
            <a:r>
              <a:rPr lang="en-US" sz="4000" b="1" dirty="0" smtClean="0">
                <a:solidFill>
                  <a:srgbClr val="FFFF00"/>
                </a:solidFill>
                <a:latin typeface="Times New Roman" pitchFamily="18" charset="0"/>
                <a:cs typeface="Times New Roman" pitchFamily="18" charset="0"/>
              </a:rPr>
              <a:t>o</a:t>
            </a:r>
            <a:r>
              <a:rPr lang="en-US" sz="4000" b="1" dirty="0" smtClean="0">
                <a:solidFill>
                  <a:schemeClr val="tx1"/>
                </a:solidFill>
                <a:latin typeface="Times New Roman" pitchFamily="18" charset="0"/>
                <a:cs typeface="Times New Roman" pitchFamily="18" charset="0"/>
              </a:rPr>
              <a:t>l</a:t>
            </a:r>
            <a:r>
              <a:rPr lang="en-US" sz="4000" b="1" dirty="0" smtClean="0">
                <a:solidFill>
                  <a:srgbClr val="FFFF00"/>
                </a:solidFill>
                <a:latin typeface="Times New Roman" pitchFamily="18" charset="0"/>
                <a:cs typeface="Times New Roman" pitchFamily="18" charset="0"/>
              </a:rPr>
              <a:t>o</a:t>
            </a:r>
            <a:r>
              <a:rPr lang="en-US" sz="4000" b="1" dirty="0" smtClean="0">
                <a:solidFill>
                  <a:schemeClr val="tx1"/>
                </a:solidFill>
                <a:latin typeface="Times New Roman" pitchFamily="18" charset="0"/>
                <a:cs typeface="Times New Roman" pitchFamily="18" charset="0"/>
              </a:rPr>
              <a:t>g</a:t>
            </a:r>
            <a:r>
              <a:rPr lang="en-US" sz="4000" b="1" dirty="0" smtClean="0">
                <a:solidFill>
                  <a:srgbClr val="FFFF00"/>
                </a:solidFill>
                <a:latin typeface="Times New Roman" pitchFamily="18" charset="0"/>
                <a:cs typeface="Times New Roman" pitchFamily="18" charset="0"/>
              </a:rPr>
              <a:t>y</a:t>
            </a:r>
            <a:r>
              <a:rPr lang="en-US" sz="4000" b="1" dirty="0" smtClean="0">
                <a:solidFill>
                  <a:schemeClr val="tx1"/>
                </a:solidFill>
                <a:latin typeface="Times New Roman" pitchFamily="18" charset="0"/>
                <a:cs typeface="Times New Roman" pitchFamily="18" charset="0"/>
              </a:rPr>
              <a:t>,</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Health Services Administration/Management,</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International/Global Health,</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Maternal and Child Health,</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Nutrition,</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Public Health Laboratory Practice, </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Public Health Policy, </a:t>
            </a:r>
          </a:p>
          <a:p>
            <a:pPr marL="800100" lvl="1" indent="-342900">
              <a:buFont typeface="Arial" pitchFamily="34" charset="0"/>
              <a:buChar char="•"/>
            </a:pPr>
            <a:r>
              <a:rPr lang="en-US" sz="2200" dirty="0" smtClean="0">
                <a:solidFill>
                  <a:schemeClr val="tx1"/>
                </a:solidFill>
                <a:latin typeface="Times New Roman" pitchFamily="18" charset="0"/>
                <a:cs typeface="Times New Roman" pitchFamily="18" charset="0"/>
              </a:rPr>
              <a:t>Public Health Practice, </a:t>
            </a:r>
          </a:p>
        </p:txBody>
      </p:sp>
      <p:sp>
        <p:nvSpPr>
          <p:cNvPr id="7" name="Rectangle 6"/>
          <p:cNvSpPr/>
          <p:nvPr/>
        </p:nvSpPr>
        <p:spPr>
          <a:xfrm>
            <a:off x="578922" y="6059561"/>
            <a:ext cx="7924800" cy="430887"/>
          </a:xfrm>
          <a:prstGeom prst="rect">
            <a:avLst/>
          </a:prstGeom>
        </p:spPr>
        <p:txBody>
          <a:bodyPr wrap="square">
            <a:spAutoFit/>
          </a:bodyPr>
          <a:lstStyle/>
          <a:p>
            <a:pPr lvl="1"/>
            <a:r>
              <a:rPr lang="en-US" sz="2200" dirty="0" smtClean="0">
                <a:latin typeface="Times New Roman" pitchFamily="18" charset="0"/>
                <a:cs typeface="Times New Roman" pitchFamily="18" charset="0"/>
              </a:rPr>
              <a:t>Reading</a:t>
            </a:r>
            <a:r>
              <a:rPr lang="en-US" sz="2200" dirty="0">
                <a:latin typeface="Times New Roman" pitchFamily="18" charset="0"/>
                <a:cs typeface="Times New Roman" pitchFamily="18" charset="0"/>
              </a:rPr>
              <a:t>: </a:t>
            </a:r>
            <a:r>
              <a:rPr lang="en-US" sz="2200" dirty="0">
                <a:latin typeface="Times New Roman" pitchFamily="18" charset="0"/>
                <a:cs typeface="Times New Roman" pitchFamily="18" charset="0"/>
                <a:hlinkClick r:id="rId4"/>
              </a:rPr>
              <a:t>http://</a:t>
            </a:r>
            <a:r>
              <a:rPr lang="en-US" sz="2200" dirty="0" smtClean="0">
                <a:latin typeface="Times New Roman" pitchFamily="18" charset="0"/>
                <a:cs typeface="Times New Roman" pitchFamily="18" charset="0"/>
                <a:hlinkClick r:id="rId4"/>
              </a:rPr>
              <a:t>www.whatispublichealth.org/what</a:t>
            </a:r>
            <a:r>
              <a:rPr lang="en-US" sz="2200" dirty="0" smtClean="0">
                <a:latin typeface="Times New Roman" pitchFamily="18" charset="0"/>
                <a:cs typeface="Times New Roman" pitchFamily="18" charset="0"/>
              </a:rPr>
              <a:t> </a:t>
            </a:r>
            <a:endParaRPr lang="en-US" sz="2200" dirty="0">
              <a:latin typeface="Times New Roman" pitchFamily="18" charset="0"/>
              <a:cs typeface="Times New Roman" pitchFamily="18" charset="0"/>
            </a:endParaRPr>
          </a:p>
        </p:txBody>
      </p:sp>
    </p:spTree>
    <p:extLst>
      <p:ext uri="{BB962C8B-B14F-4D97-AF65-F5344CB8AC3E}">
        <p14:creationId xmlns:p14="http://schemas.microsoft.com/office/powerpoint/2010/main" val="467762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1" name="Rectangle 2"/>
          <p:cNvSpPr>
            <a:spLocks noGrp="1" noChangeArrowheads="1"/>
          </p:cNvSpPr>
          <p:nvPr>
            <p:ph type="title"/>
          </p:nvPr>
        </p:nvSpPr>
        <p:spPr>
          <a:xfrm>
            <a:off x="2235200" y="38100"/>
            <a:ext cx="7924800" cy="838200"/>
          </a:xfrm>
        </p:spPr>
        <p:txBody>
          <a:bodyPr>
            <a:normAutofit/>
          </a:bodyPr>
          <a:lstStyle/>
          <a:p>
            <a:pPr algn="ctr"/>
            <a:r>
              <a:rPr lang="en-US" sz="3600" b="1" dirty="0">
                <a:solidFill>
                  <a:schemeClr val="bg1"/>
                </a:solidFill>
                <a:latin typeface="Times New Roman" pitchFamily="18" charset="0"/>
                <a:cs typeface="Times New Roman" pitchFamily="18" charset="0"/>
              </a:rPr>
              <a:t>Questions</a:t>
            </a:r>
          </a:p>
        </p:txBody>
      </p:sp>
      <p:sp>
        <p:nvSpPr>
          <p:cNvPr id="9" name="Rectangle 2"/>
          <p:cNvSpPr txBox="1">
            <a:spLocks noChangeArrowheads="1"/>
          </p:cNvSpPr>
          <p:nvPr/>
        </p:nvSpPr>
        <p:spPr bwMode="auto">
          <a:xfrm>
            <a:off x="3810000" y="1638300"/>
            <a:ext cx="45720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4800" b="1">
                <a:solidFill>
                  <a:srgbClr val="4B5436"/>
                </a:solidFill>
                <a:latin typeface="+mj-lt"/>
                <a:ea typeface="+mj-ea"/>
                <a:cs typeface="+mj-cs"/>
              </a:defRPr>
            </a:lvl1pPr>
            <a:lvl2pPr algn="l" rtl="0" eaLnBrk="1" fontAlgn="base" hangingPunct="1">
              <a:spcBef>
                <a:spcPct val="0"/>
              </a:spcBef>
              <a:spcAft>
                <a:spcPct val="0"/>
              </a:spcAft>
              <a:defRPr sz="4400">
                <a:solidFill>
                  <a:srgbClr val="BBC8B0"/>
                </a:solidFill>
                <a:latin typeface="Arial" charset="0"/>
              </a:defRPr>
            </a:lvl2pPr>
            <a:lvl3pPr algn="l" rtl="0" eaLnBrk="1" fontAlgn="base" hangingPunct="1">
              <a:spcBef>
                <a:spcPct val="0"/>
              </a:spcBef>
              <a:spcAft>
                <a:spcPct val="0"/>
              </a:spcAft>
              <a:defRPr sz="4400">
                <a:solidFill>
                  <a:srgbClr val="BBC8B0"/>
                </a:solidFill>
                <a:latin typeface="Arial" charset="0"/>
              </a:defRPr>
            </a:lvl3pPr>
            <a:lvl4pPr algn="l" rtl="0" eaLnBrk="1" fontAlgn="base" hangingPunct="1">
              <a:spcBef>
                <a:spcPct val="0"/>
              </a:spcBef>
              <a:spcAft>
                <a:spcPct val="0"/>
              </a:spcAft>
              <a:defRPr sz="4400">
                <a:solidFill>
                  <a:srgbClr val="BBC8B0"/>
                </a:solidFill>
                <a:latin typeface="Arial" charset="0"/>
              </a:defRPr>
            </a:lvl4pPr>
            <a:lvl5pPr algn="l" rtl="0" eaLnBrk="1" fontAlgn="base" hangingPunct="1">
              <a:spcBef>
                <a:spcPct val="0"/>
              </a:spcBef>
              <a:spcAft>
                <a:spcPct val="0"/>
              </a:spcAft>
              <a:defRPr sz="4400">
                <a:solidFill>
                  <a:srgbClr val="BBC8B0"/>
                </a:solidFill>
                <a:latin typeface="Arial" charset="0"/>
              </a:defRPr>
            </a:lvl5pPr>
            <a:lvl6pPr marL="457200" algn="l" rtl="0" eaLnBrk="1" fontAlgn="base" hangingPunct="1">
              <a:spcBef>
                <a:spcPct val="0"/>
              </a:spcBef>
              <a:spcAft>
                <a:spcPct val="0"/>
              </a:spcAft>
              <a:defRPr sz="4400">
                <a:solidFill>
                  <a:srgbClr val="BBC8B0"/>
                </a:solidFill>
                <a:latin typeface="Arial" charset="0"/>
              </a:defRPr>
            </a:lvl6pPr>
            <a:lvl7pPr marL="914400" algn="l" rtl="0" eaLnBrk="1" fontAlgn="base" hangingPunct="1">
              <a:spcBef>
                <a:spcPct val="0"/>
              </a:spcBef>
              <a:spcAft>
                <a:spcPct val="0"/>
              </a:spcAft>
              <a:defRPr sz="4400">
                <a:solidFill>
                  <a:srgbClr val="BBC8B0"/>
                </a:solidFill>
                <a:latin typeface="Arial" charset="0"/>
              </a:defRPr>
            </a:lvl7pPr>
            <a:lvl8pPr marL="1371600" algn="l" rtl="0" eaLnBrk="1" fontAlgn="base" hangingPunct="1">
              <a:spcBef>
                <a:spcPct val="0"/>
              </a:spcBef>
              <a:spcAft>
                <a:spcPct val="0"/>
              </a:spcAft>
              <a:defRPr sz="4400">
                <a:solidFill>
                  <a:srgbClr val="BBC8B0"/>
                </a:solidFill>
                <a:latin typeface="Arial" charset="0"/>
              </a:defRPr>
            </a:lvl8pPr>
            <a:lvl9pPr marL="1828800" algn="l" rtl="0" eaLnBrk="1" fontAlgn="base" hangingPunct="1">
              <a:spcBef>
                <a:spcPct val="0"/>
              </a:spcBef>
              <a:spcAft>
                <a:spcPct val="0"/>
              </a:spcAft>
              <a:defRPr sz="4400">
                <a:solidFill>
                  <a:srgbClr val="BBC8B0"/>
                </a:solidFill>
                <a:latin typeface="Arial" charset="0"/>
              </a:defRPr>
            </a:lvl9pPr>
          </a:lstStyle>
          <a:p>
            <a:pPr algn="ctr"/>
            <a:r>
              <a:rPr lang="en-US" sz="22000" dirty="0" smtClean="0">
                <a:solidFill>
                  <a:srgbClr val="0084BD"/>
                </a:solidFill>
                <a:latin typeface="Times New Roman" pitchFamily="18" charset="0"/>
                <a:cs typeface="Times New Roman" pitchFamily="18" charset="0"/>
              </a:rPr>
              <a:t>?</a:t>
            </a:r>
            <a:endParaRPr lang="en-US" sz="22000" dirty="0">
              <a:solidFill>
                <a:srgbClr val="0084BD"/>
              </a:solidFill>
              <a:latin typeface="Times New Roman" pitchFamily="18" charset="0"/>
              <a:cs typeface="Times New Roman" pitchFamily="18" charset="0"/>
            </a:endParaRPr>
          </a:p>
        </p:txBody>
      </p:sp>
    </p:spTree>
    <p:extLst>
      <p:ext uri="{BB962C8B-B14F-4D97-AF65-F5344CB8AC3E}">
        <p14:creationId xmlns:p14="http://schemas.microsoft.com/office/powerpoint/2010/main" val="2717964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820</Words>
  <Application>Microsoft Office PowerPoint</Application>
  <PresentationFormat>Custom</PresentationFormat>
  <Paragraphs>119</Paragraphs>
  <Slides>9</Slides>
  <Notes>5</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Principles of Public Health &amp; Epidemiology</vt:lpstr>
      <vt:lpstr>What is “Public Health”</vt:lpstr>
      <vt:lpstr>WHOs’ Definition of “Public Health”</vt:lpstr>
      <vt:lpstr>Public Health Functions &amp; Services</vt:lpstr>
      <vt:lpstr>Essential Public Health Services</vt:lpstr>
      <vt:lpstr>The foundation of KSA national health system</vt:lpstr>
      <vt:lpstr>10 Great Public Health Achievements Worldwide, 2001-2010</vt:lpstr>
      <vt:lpstr>Public Health Disciplines</vt:lpstr>
      <vt:lpstr>Questions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User</cp:lastModifiedBy>
  <cp:revision>30</cp:revision>
  <dcterms:created xsi:type="dcterms:W3CDTF">2017-03-15T21:22:10Z</dcterms:created>
  <dcterms:modified xsi:type="dcterms:W3CDTF">2017-09-18T09:00:43Z</dcterms:modified>
</cp:coreProperties>
</file>