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9" r:id="rId2"/>
    <p:sldId id="285" r:id="rId3"/>
    <p:sldId id="279" r:id="rId4"/>
    <p:sldId id="270" r:id="rId5"/>
    <p:sldId id="271" r:id="rId6"/>
    <p:sldId id="275" r:id="rId7"/>
    <p:sldId id="286" r:id="rId8"/>
    <p:sldId id="274" r:id="rId9"/>
    <p:sldId id="278" r:id="rId10"/>
    <p:sldId id="277" r:id="rId11"/>
    <p:sldId id="280" r:id="rId12"/>
    <p:sldId id="258" r:id="rId13"/>
    <p:sldId id="281"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023D3-97DF-487A-BD39-90DACD79DF3C}" type="datetimeFigureOut">
              <a:rPr lang="en-GB" smtClean="0"/>
              <a:t>30/08/2015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1241DC-28F9-47EA-9E07-97D9EC4543C1}" type="slidenum">
              <a:rPr lang="en-GB" smtClean="0"/>
              <a:t>‹#›</a:t>
            </a:fld>
            <a:endParaRPr lang="en-GB"/>
          </a:p>
        </p:txBody>
      </p:sp>
    </p:spTree>
    <p:extLst>
      <p:ext uri="{BB962C8B-B14F-4D97-AF65-F5344CB8AC3E}">
        <p14:creationId xmlns:p14="http://schemas.microsoft.com/office/powerpoint/2010/main" val="3716446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835150" y="692150"/>
            <a:ext cx="5327650" cy="750888"/>
          </a:xfrm>
        </p:spPr>
        <p:txBody>
          <a:bodyPr/>
          <a:lstStyle>
            <a:lvl1pPr>
              <a:defRPr sz="2800" b="1"/>
            </a:lvl1pPr>
          </a:lstStyle>
          <a:p>
            <a:r>
              <a:rPr lang="en-US" smtClean="0"/>
              <a:t>Click to edit Master title style</a:t>
            </a:r>
            <a:endParaRPr lang="ru-RU"/>
          </a:p>
        </p:txBody>
      </p:sp>
      <p:sp>
        <p:nvSpPr>
          <p:cNvPr id="5123" name="Rectangle 3"/>
          <p:cNvSpPr>
            <a:spLocks noGrp="1" noChangeArrowheads="1"/>
          </p:cNvSpPr>
          <p:nvPr>
            <p:ph type="subTitle" idx="1"/>
          </p:nvPr>
        </p:nvSpPr>
        <p:spPr>
          <a:xfrm>
            <a:off x="1835150" y="1412875"/>
            <a:ext cx="5327650" cy="503238"/>
          </a:xfrm>
        </p:spPr>
        <p:txBody>
          <a:bodyPr/>
          <a:lstStyle>
            <a:lvl1pPr marL="0" indent="0">
              <a:buFontTx/>
              <a:buNone/>
              <a:defRPr sz="2400" b="1">
                <a:solidFill>
                  <a:schemeClr val="bg1"/>
                </a:solidFill>
              </a:defRPr>
            </a:lvl1pPr>
          </a:lstStyle>
          <a:p>
            <a:r>
              <a:rPr lang="en-US" smtClean="0"/>
              <a:t>Click to edit Master subtitle style</a:t>
            </a:r>
            <a:endParaRPr lang="ru-RU"/>
          </a:p>
        </p:txBody>
      </p:sp>
    </p:spTree>
    <p:extLst>
      <p:ext uri="{BB962C8B-B14F-4D97-AF65-F5344CB8AC3E}">
        <p14:creationId xmlns:p14="http://schemas.microsoft.com/office/powerpoint/2010/main" val="3480557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6152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64163" y="476250"/>
            <a:ext cx="1655762" cy="56880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476250"/>
            <a:ext cx="4816475" cy="56880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73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49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9944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1268413"/>
            <a:ext cx="3198812"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9525" y="1268413"/>
            <a:ext cx="320040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183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389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00038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998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71947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9484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476250"/>
            <a:ext cx="6048375"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68313" y="1268413"/>
            <a:ext cx="6551612" cy="4895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0"/>
            <a:r>
              <a:rPr lang="ru-RU" smtClean="0"/>
              <a:t>Третий уровень</a:t>
            </a:r>
          </a:p>
          <a:p>
            <a:pPr lvl="1"/>
            <a:r>
              <a:rPr lang="ru-RU" smtClean="0"/>
              <a:t>Четвертый уровень</a:t>
            </a:r>
          </a:p>
          <a:p>
            <a:pPr lvl="2"/>
            <a:r>
              <a:rPr lang="ru-RU" smtClean="0"/>
              <a:t>Пятый уровень</a:t>
            </a:r>
          </a:p>
        </p:txBody>
      </p:sp>
    </p:spTree>
    <p:extLst>
      <p:ext uri="{BB962C8B-B14F-4D97-AF65-F5344CB8AC3E}">
        <p14:creationId xmlns:p14="http://schemas.microsoft.com/office/powerpoint/2010/main" val="35859145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har char="•"/>
        <a:defRPr sz="2800">
          <a:solidFill>
            <a:schemeClr val="bg2"/>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bg2"/>
          </a:solidFill>
          <a:latin typeface="+mn-lt"/>
        </a:defRPr>
      </a:lvl2pPr>
      <a:lvl3pPr marL="1143000" indent="-228600" algn="l" rtl="0" eaLnBrk="1" fontAlgn="base" hangingPunct="1">
        <a:spcBef>
          <a:spcPct val="20000"/>
        </a:spcBef>
        <a:spcAft>
          <a:spcPct val="0"/>
        </a:spcAft>
        <a:buChar char="•"/>
        <a:defRPr sz="2400">
          <a:solidFill>
            <a:schemeClr val="bg2"/>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itwadi.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ar.wikipedia.org/wiki/%D8%AA%D8%B7%D8%A8%D9%8A%D9%82%D8%A7%D8%AA_%D9%88%D9%8A%D8%A8"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xYKKro8UMp0"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Sputnik_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upload.wikimedia.org/wikipedia/commons/6/69/ABC_Clarke_predicts_internet_and_PC.og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antbrY7IwmM" TargetMode="External"/><Relationship Id="rId2" Type="http://schemas.openxmlformats.org/officeDocument/2006/relationships/hyperlink" Target="http://www.youtube.com/watch?v=bMAV2RaaZXI&amp;index=2&amp;list=PLBei6dkcMlV_EZTIuaBZ1sB1T5FVmYm3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7504" y="4581128"/>
            <a:ext cx="4319538" cy="720080"/>
          </a:xfrm>
        </p:spPr>
        <p:txBody>
          <a:bodyPr/>
          <a:lstStyle/>
          <a:p>
            <a:pPr algn="ctr"/>
            <a:r>
              <a:rPr lang="ar-SA" dirty="0" smtClean="0"/>
              <a:t>الإعلام الجديد</a:t>
            </a:r>
            <a:endParaRPr lang="en-GB" dirty="0"/>
          </a:p>
        </p:txBody>
      </p:sp>
      <p:sp>
        <p:nvSpPr>
          <p:cNvPr id="5" name="Subtitle 4"/>
          <p:cNvSpPr>
            <a:spLocks noGrp="1"/>
          </p:cNvSpPr>
          <p:nvPr>
            <p:ph type="subTitle" idx="1"/>
          </p:nvPr>
        </p:nvSpPr>
        <p:spPr>
          <a:xfrm>
            <a:off x="467544" y="5445224"/>
            <a:ext cx="3888432" cy="720080"/>
          </a:xfrm>
        </p:spPr>
        <p:txBody>
          <a:bodyPr/>
          <a:lstStyle/>
          <a:p>
            <a:r>
              <a:rPr lang="ar-SA" dirty="0" smtClean="0"/>
              <a:t> </a:t>
            </a:r>
            <a:r>
              <a:rPr lang="ar-SA" dirty="0" smtClean="0"/>
              <a:t>نشأة الإعلام الجديد</a:t>
            </a:r>
            <a:endParaRPr lang="en-GB" dirty="0"/>
          </a:p>
        </p:txBody>
      </p:sp>
    </p:spTree>
    <p:extLst>
      <p:ext uri="{BB962C8B-B14F-4D97-AF65-F5344CB8AC3E}">
        <p14:creationId xmlns:p14="http://schemas.microsoft.com/office/powerpoint/2010/main" val="55688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000" dirty="0" smtClean="0"/>
              <a:t>Web 1.0</a:t>
            </a:r>
            <a:endParaRPr lang="en-GB" sz="4000" dirty="0"/>
          </a:p>
        </p:txBody>
      </p:sp>
      <p:sp>
        <p:nvSpPr>
          <p:cNvPr id="3" name="Content Placeholder 2"/>
          <p:cNvSpPr>
            <a:spLocks noGrp="1"/>
          </p:cNvSpPr>
          <p:nvPr>
            <p:ph idx="1"/>
          </p:nvPr>
        </p:nvSpPr>
        <p:spPr/>
        <p:txBody>
          <a:bodyPr/>
          <a:lstStyle/>
          <a:p>
            <a:pPr algn="r" rtl="1"/>
            <a:r>
              <a:rPr lang="ar-SA" dirty="0" smtClean="0">
                <a:solidFill>
                  <a:schemeClr val="accent6">
                    <a:lumMod val="10000"/>
                  </a:schemeClr>
                </a:solidFill>
                <a:cs typeface="AL-Mohanad Bold" pitchFamily="2" charset="-78"/>
              </a:rPr>
              <a:t>هو مجموعة من الوثائق ذات طبيعة نص تشعبي ، موصولة بعضها ببعض، وتعمل داخل الانترنت، و تحتاج لمستعرض (</a:t>
            </a:r>
            <a:r>
              <a:rPr lang="en-GB" dirty="0" smtClean="0">
                <a:solidFill>
                  <a:schemeClr val="accent6">
                    <a:lumMod val="10000"/>
                  </a:schemeClr>
                </a:solidFill>
                <a:cs typeface="AL-Mohanad Bold" pitchFamily="2" charset="-78"/>
              </a:rPr>
              <a:t>Browser</a:t>
            </a:r>
            <a:r>
              <a:rPr lang="ar-SA" dirty="0" smtClean="0">
                <a:solidFill>
                  <a:schemeClr val="accent6">
                    <a:lumMod val="10000"/>
                  </a:schemeClr>
                </a:solidFill>
                <a:cs typeface="AL-Mohanad Bold" pitchFamily="2" charset="-78"/>
              </a:rPr>
              <a:t>) </a:t>
            </a:r>
          </a:p>
          <a:p>
            <a:pPr algn="r" rtl="1"/>
            <a:endParaRPr lang="ar-SA" dirty="0">
              <a:solidFill>
                <a:schemeClr val="accent6">
                  <a:lumMod val="10000"/>
                </a:schemeClr>
              </a:solidFill>
              <a:cs typeface="AL-Mohanad Bold" pitchFamily="2" charset="-78"/>
            </a:endParaRPr>
          </a:p>
          <a:p>
            <a:pPr algn="r" rtl="1"/>
            <a:r>
              <a:rPr lang="ar-SA" dirty="0">
                <a:solidFill>
                  <a:schemeClr val="accent6">
                    <a:lumMod val="10000"/>
                  </a:schemeClr>
                </a:solidFill>
                <a:cs typeface="AL-Mohanad Bold" pitchFamily="2" charset="-78"/>
              </a:rPr>
              <a:t>لمعلومات التي تكون في الويب 1.0 يتم نشرها بطريقة ثابتة وفي أغلب الأحيان تعتمد على لغة </a:t>
            </a:r>
            <a:r>
              <a:rPr lang="en-GB" dirty="0">
                <a:solidFill>
                  <a:schemeClr val="accent6">
                    <a:lumMod val="10000"/>
                  </a:schemeClr>
                </a:solidFill>
                <a:cs typeface="AL-Mohanad Bold" pitchFamily="2" charset="-78"/>
              </a:rPr>
              <a:t>HTML،</a:t>
            </a:r>
            <a:r>
              <a:rPr lang="ar-SA" dirty="0">
                <a:solidFill>
                  <a:schemeClr val="accent6">
                    <a:lumMod val="10000"/>
                  </a:schemeClr>
                </a:solidFill>
                <a:cs typeface="AL-Mohanad Bold" pitchFamily="2" charset="-78"/>
              </a:rPr>
              <a:t>فعلى سبيل المثال يمكن أن نشبه الويب 1.0 ب “المجلة”</a:t>
            </a:r>
            <a:endParaRPr lang="ar-SA" dirty="0" smtClean="0">
              <a:solidFill>
                <a:schemeClr val="accent6">
                  <a:lumMod val="10000"/>
                </a:schemeClr>
              </a:solidFill>
              <a:cs typeface="AL-Mohanad Bold" pitchFamily="2" charset="-78"/>
            </a:endParaRPr>
          </a:p>
          <a:p>
            <a:pPr algn="r" rtl="1"/>
            <a:endParaRPr lang="ar-SA" dirty="0">
              <a:solidFill>
                <a:schemeClr val="accent6">
                  <a:lumMod val="10000"/>
                </a:schemeClr>
              </a:solidFill>
              <a:cs typeface="AL-Mohanad Bold" pitchFamily="2" charset="-78"/>
            </a:endParaRPr>
          </a:p>
          <a:p>
            <a:pPr algn="r" rtl="1"/>
            <a:endParaRPr lang="en-GB" dirty="0">
              <a:solidFill>
                <a:schemeClr val="accent6">
                  <a:lumMod val="10000"/>
                </a:schemeClr>
              </a:solidFill>
              <a:cs typeface="AL-Mohanad Bold" pitchFamily="2" charset="-78"/>
            </a:endParaRPr>
          </a:p>
        </p:txBody>
      </p:sp>
    </p:spTree>
    <p:extLst>
      <p:ext uri="{BB962C8B-B14F-4D97-AF65-F5344CB8AC3E}">
        <p14:creationId xmlns:p14="http://schemas.microsoft.com/office/powerpoint/2010/main" val="2551805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smtClean="0">
                <a:solidFill>
                  <a:schemeClr val="accent6">
                    <a:lumMod val="25000"/>
                  </a:schemeClr>
                </a:solidFill>
                <a:cs typeface="AL-Mohanad Bold" pitchFamily="2" charset="-78"/>
              </a:rPr>
              <a:t>مثال:</a:t>
            </a:r>
          </a:p>
          <a:p>
            <a:pPr algn="r" rtl="1"/>
            <a:endParaRPr lang="ar-SA" dirty="0">
              <a:solidFill>
                <a:schemeClr val="accent6">
                  <a:lumMod val="25000"/>
                </a:schemeClr>
              </a:solidFill>
              <a:cs typeface="AL-Mohanad Bold" pitchFamily="2" charset="-78"/>
            </a:endParaRPr>
          </a:p>
          <a:p>
            <a:pPr algn="r" rtl="1"/>
            <a:r>
              <a:rPr lang="en-GB" dirty="0">
                <a:solidFill>
                  <a:schemeClr val="accent6">
                    <a:lumMod val="25000"/>
                  </a:schemeClr>
                </a:solidFill>
                <a:cs typeface="AL-Mohanad Bold" pitchFamily="2" charset="-78"/>
                <a:hlinkClick r:id="rId2"/>
              </a:rPr>
              <a:t>http://itwadi.com</a:t>
            </a:r>
            <a:r>
              <a:rPr lang="en-GB" dirty="0" smtClean="0">
                <a:solidFill>
                  <a:schemeClr val="accent6">
                    <a:lumMod val="25000"/>
                  </a:schemeClr>
                </a:solidFill>
                <a:cs typeface="AL-Mohanad Bold" pitchFamily="2" charset="-78"/>
                <a:hlinkClick r:id="rId2"/>
              </a:rPr>
              <a:t>/</a:t>
            </a:r>
            <a:endParaRPr lang="ar-SA" dirty="0" smtClean="0">
              <a:solidFill>
                <a:schemeClr val="accent6">
                  <a:lumMod val="25000"/>
                </a:schemeClr>
              </a:solidFill>
              <a:cs typeface="AL-Mohanad Bold" pitchFamily="2" charset="-78"/>
            </a:endParaRPr>
          </a:p>
          <a:p>
            <a:pPr algn="r" rtl="1"/>
            <a:endParaRPr lang="ar-SA" dirty="0" smtClean="0">
              <a:solidFill>
                <a:schemeClr val="accent6">
                  <a:lumMod val="25000"/>
                </a:schemeClr>
              </a:solidFill>
              <a:cs typeface="AL-Mohanad Bold" pitchFamily="2" charset="-78"/>
            </a:endParaRPr>
          </a:p>
          <a:p>
            <a:pPr algn="r" rtl="1">
              <a:buFont typeface="Arial" panose="020B0604020202020204" pitchFamily="34" charset="0"/>
              <a:buChar char="•"/>
            </a:pPr>
            <a:r>
              <a:rPr lang="en-GB" dirty="0">
                <a:solidFill>
                  <a:schemeClr val="accent6">
                    <a:lumMod val="25000"/>
                  </a:schemeClr>
                </a:solidFill>
                <a:cs typeface="AL-Mohanad Bold" pitchFamily="2" charset="-78"/>
              </a:rPr>
              <a:t>https://maktoob.news.yahoo.com/</a:t>
            </a:r>
            <a:endParaRPr lang="ar-SA" dirty="0">
              <a:solidFill>
                <a:schemeClr val="accent6">
                  <a:lumMod val="25000"/>
                </a:schemeClr>
              </a:solidFill>
              <a:cs typeface="AL-Mohanad Bold" pitchFamily="2" charset="-78"/>
            </a:endParaRPr>
          </a:p>
          <a:p>
            <a:pPr algn="r" rtl="1"/>
            <a:endParaRPr lang="en-GB" dirty="0">
              <a:solidFill>
                <a:schemeClr val="accent6">
                  <a:lumMod val="25000"/>
                </a:schemeClr>
              </a:solidFill>
              <a:cs typeface="AL-Mohanad Bold" pitchFamily="2" charset="-78"/>
            </a:endParaRPr>
          </a:p>
        </p:txBody>
      </p:sp>
    </p:spTree>
    <p:extLst>
      <p:ext uri="{BB962C8B-B14F-4D97-AF65-F5344CB8AC3E}">
        <p14:creationId xmlns:p14="http://schemas.microsoft.com/office/powerpoint/2010/main" val="1183771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638691"/>
            <a:ext cx="4896544" cy="6370975"/>
          </a:xfrm>
          <a:prstGeom prst="rect">
            <a:avLst/>
          </a:prstGeom>
          <a:noFill/>
        </p:spPr>
        <p:txBody>
          <a:bodyPr wrap="square" rtlCol="1" anchor="ctr">
            <a:spAutoFit/>
          </a:bodyPr>
          <a:lstStyle/>
          <a:p>
            <a:pPr lvl="1" algn="ctr" rtl="1" fontAlgn="base">
              <a:spcBef>
                <a:spcPct val="0"/>
              </a:spcBef>
              <a:spcAft>
                <a:spcPct val="0"/>
              </a:spcAft>
            </a:pPr>
            <a:endParaRPr lang="ar-KW" sz="2400" dirty="0">
              <a:solidFill>
                <a:srgbClr val="336699"/>
              </a:solidFill>
              <a:cs typeface="AL-Mohanad Bold" pitchFamily="2" charset="-78"/>
            </a:endParaRPr>
          </a:p>
          <a:p>
            <a:pPr lvl="1" algn="ctr" rtl="1" fontAlgn="base">
              <a:spcBef>
                <a:spcPct val="0"/>
              </a:spcBef>
              <a:spcAft>
                <a:spcPct val="0"/>
              </a:spcAft>
            </a:pPr>
            <a:r>
              <a:rPr lang="ar-SA" sz="2400" dirty="0">
                <a:solidFill>
                  <a:srgbClr val="336699"/>
                </a:solidFill>
                <a:cs typeface="AL-Mohanad Bold" pitchFamily="2" charset="-78"/>
              </a:rPr>
              <a:t>الويب 2.0 هو فلسفة أو أسلوب جديد لتقديم خدمات الجيل الثاني من الإنترنت، تعتمد على دعم الاتصال بين مستخدمي الإنترنت، وتعظيم دور المستخدم في إثراء المحتوى الرقمي على الإنترنت، والتعاون بين مختلف مستخدمي الإنترنت في بناء مجتمعات إلكترونية، وتنعكس تلك الفلسفة في عدد من التطبيقات التي تحقق سمات وخصائص الويب 2.0</a:t>
            </a:r>
          </a:p>
          <a:p>
            <a:pPr lvl="1" algn="ctr" rtl="1" fontAlgn="base">
              <a:spcBef>
                <a:spcPct val="0"/>
              </a:spcBef>
              <a:spcAft>
                <a:spcPct val="0"/>
              </a:spcAft>
            </a:pPr>
            <a:r>
              <a:rPr lang="ar-SA" sz="2400" dirty="0">
                <a:solidFill>
                  <a:srgbClr val="336699"/>
                </a:solidFill>
                <a:cs typeface="AL-Mohanad Bold" pitchFamily="2" charset="-78"/>
              </a:rPr>
              <a:t>الويب 2,0 هو مصطلح يطلق على المواقع ، الخدمات ، </a:t>
            </a:r>
            <a:r>
              <a:rPr lang="ar-SA" sz="2400" dirty="0" err="1">
                <a:solidFill>
                  <a:srgbClr val="336699"/>
                </a:solidFill>
                <a:cs typeface="AL-Mohanad Bold" pitchFamily="2" charset="-78"/>
              </a:rPr>
              <a:t>و</a:t>
            </a:r>
            <a:r>
              <a:rPr lang="ar-SA" sz="2400" dirty="0">
                <a:solidFill>
                  <a:srgbClr val="336699"/>
                </a:solidFill>
                <a:cs typeface="AL-Mohanad Bold" pitchFamily="2" charset="-78"/>
              </a:rPr>
              <a:t> التطبيقات التي تتوفر </a:t>
            </a:r>
            <a:r>
              <a:rPr lang="ar-SA" sz="2400" dirty="0" err="1">
                <a:solidFill>
                  <a:srgbClr val="336699"/>
                </a:solidFill>
                <a:cs typeface="AL-Mohanad Bold" pitchFamily="2" charset="-78"/>
              </a:rPr>
              <a:t>بها</a:t>
            </a:r>
            <a:r>
              <a:rPr lang="ar-SA" sz="2400" dirty="0">
                <a:solidFill>
                  <a:srgbClr val="336699"/>
                </a:solidFill>
                <a:cs typeface="AL-Mohanad Bold" pitchFamily="2" charset="-78"/>
              </a:rPr>
              <a:t> مجموعة من الخصائص تؤهلها لأن يطلق عليها هذا اللقب كما يمكن أن نطلق عليه ويب القراءة والكتابة . </a:t>
            </a:r>
          </a:p>
          <a:p>
            <a:pPr lvl="1" algn="ctr" rtl="1" fontAlgn="base">
              <a:spcBef>
                <a:spcPct val="0"/>
              </a:spcBef>
              <a:spcAft>
                <a:spcPct val="0"/>
              </a:spcAft>
            </a:pPr>
            <a:endParaRPr lang="en-US" sz="2400" dirty="0">
              <a:solidFill>
                <a:srgbClr val="336699"/>
              </a:solidFill>
              <a:cs typeface="AL-Mohanad Bold" pitchFamily="2" charset="-78"/>
            </a:endParaRPr>
          </a:p>
          <a:p>
            <a:pPr algn="ctr" rtl="1" fontAlgn="base">
              <a:spcBef>
                <a:spcPct val="0"/>
              </a:spcBef>
              <a:spcAft>
                <a:spcPct val="0"/>
              </a:spcAft>
            </a:pPr>
            <a:endParaRPr lang="ar-SA" sz="2400" dirty="0">
              <a:solidFill>
                <a:srgbClr val="336699"/>
              </a:solidFill>
              <a:cs typeface="AL-Mohanad Bold" pitchFamily="2" charset="-78"/>
            </a:endParaRPr>
          </a:p>
        </p:txBody>
      </p:sp>
      <p:sp>
        <p:nvSpPr>
          <p:cNvPr id="7" name="Rectangle 6"/>
          <p:cNvSpPr/>
          <p:nvPr/>
        </p:nvSpPr>
        <p:spPr>
          <a:xfrm>
            <a:off x="6039333" y="1556792"/>
            <a:ext cx="341760" cy="769441"/>
          </a:xfrm>
          <a:prstGeom prst="rect">
            <a:avLst/>
          </a:prstGeom>
        </p:spPr>
        <p:txBody>
          <a:bodyPr wrap="none">
            <a:spAutoFit/>
          </a:bodyPr>
          <a:lstStyle/>
          <a:p>
            <a:pPr algn="ctr" rtl="1" fontAlgn="base">
              <a:spcBef>
                <a:spcPct val="0"/>
              </a:spcBef>
              <a:spcAft>
                <a:spcPct val="0"/>
              </a:spcAft>
            </a:pPr>
            <a:r>
              <a:rPr lang="ar-SA" sz="4400" b="1" cap="all" dirty="0" smtClean="0">
                <a:ln w="9000" cmpd="sng">
                  <a:solidFill>
                    <a:srgbClr val="2A5682">
                      <a:shade val="50000"/>
                      <a:satMod val="120000"/>
                    </a:srgbClr>
                  </a:solidFill>
                  <a:prstDash val="solid"/>
                </a:ln>
                <a:gradFill>
                  <a:gsLst>
                    <a:gs pos="0">
                      <a:srgbClr val="2A5682">
                        <a:shade val="20000"/>
                        <a:satMod val="245000"/>
                      </a:srgbClr>
                    </a:gs>
                    <a:gs pos="43000">
                      <a:srgbClr val="2A5682">
                        <a:satMod val="255000"/>
                      </a:srgbClr>
                    </a:gs>
                    <a:gs pos="48000">
                      <a:srgbClr val="2A5682">
                        <a:shade val="85000"/>
                        <a:satMod val="255000"/>
                      </a:srgbClr>
                    </a:gs>
                    <a:gs pos="100000">
                      <a:srgbClr val="2A5682">
                        <a:shade val="20000"/>
                        <a:satMod val="245000"/>
                      </a:srgbClr>
                    </a:gs>
                  </a:gsLst>
                  <a:lin ang="5400000"/>
                </a:gradFill>
                <a:effectLst>
                  <a:reflection blurRad="12700" stA="28000" endPos="45000" dist="1000" dir="5400000" sy="-100000" algn="bl" rotWithShape="0"/>
                </a:effectLst>
              </a:rPr>
              <a:t> </a:t>
            </a:r>
            <a:endParaRPr lang="ar-KW" sz="4400" b="1" cap="all" dirty="0">
              <a:ln w="9000" cmpd="sng">
                <a:solidFill>
                  <a:srgbClr val="2A5682">
                    <a:shade val="50000"/>
                    <a:satMod val="120000"/>
                  </a:srgbClr>
                </a:solidFill>
                <a:prstDash val="solid"/>
              </a:ln>
              <a:gradFill>
                <a:gsLst>
                  <a:gs pos="0">
                    <a:srgbClr val="2A5682">
                      <a:shade val="20000"/>
                      <a:satMod val="245000"/>
                    </a:srgbClr>
                  </a:gs>
                  <a:gs pos="43000">
                    <a:srgbClr val="2A5682">
                      <a:satMod val="255000"/>
                    </a:srgbClr>
                  </a:gs>
                  <a:gs pos="48000">
                    <a:srgbClr val="2A5682">
                      <a:shade val="85000"/>
                      <a:satMod val="255000"/>
                    </a:srgbClr>
                  </a:gs>
                  <a:gs pos="100000">
                    <a:srgbClr val="2A5682">
                      <a:shade val="20000"/>
                      <a:satMod val="245000"/>
                    </a:srgbClr>
                  </a:gs>
                </a:gsLst>
                <a:lin ang="5400000"/>
              </a:gradFill>
              <a:effectLst>
                <a:reflection blurRad="12700" stA="28000" endPos="45000" dist="1000" dir="5400000" sy="-100000" algn="bl" rotWithShape="0"/>
              </a:effectLst>
            </a:endParaRPr>
          </a:p>
        </p:txBody>
      </p:sp>
      <p:sp>
        <p:nvSpPr>
          <p:cNvPr id="3" name="Title 2"/>
          <p:cNvSpPr>
            <a:spLocks noGrp="1"/>
          </p:cNvSpPr>
          <p:nvPr>
            <p:ph type="title"/>
          </p:nvPr>
        </p:nvSpPr>
        <p:spPr>
          <a:xfrm>
            <a:off x="4929223" y="1433934"/>
            <a:ext cx="2159695" cy="507578"/>
          </a:xfrm>
        </p:spPr>
        <p:txBody>
          <a:bodyPr/>
          <a:lstStyle/>
          <a:p>
            <a:r>
              <a:rPr lang="en-GB" sz="4000" dirty="0" smtClean="0"/>
              <a:t>Web 2.0</a:t>
            </a:r>
            <a:endParaRPr lang="en-GB" sz="4000" dirty="0"/>
          </a:p>
        </p:txBody>
      </p:sp>
      <p:sp>
        <p:nvSpPr>
          <p:cNvPr id="4" name="Content Placeholder 3"/>
          <p:cNvSpPr>
            <a:spLocks noGrp="1"/>
          </p:cNvSpPr>
          <p:nvPr>
            <p:ph idx="1"/>
          </p:nvPr>
        </p:nvSpPr>
        <p:spPr>
          <a:xfrm>
            <a:off x="468313" y="2204863"/>
            <a:ext cx="5255815" cy="3959399"/>
          </a:xfrm>
        </p:spPr>
        <p:txBody>
          <a:bodyPr/>
          <a:lstStyle/>
          <a:p>
            <a:endParaRPr lang="en-GB"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780928"/>
            <a:ext cx="38100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52258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smtClean="0">
                <a:solidFill>
                  <a:schemeClr val="accent6">
                    <a:lumMod val="25000"/>
                  </a:schemeClr>
                </a:solidFill>
                <a:cs typeface="AL-Mohanad Bold" pitchFamily="2" charset="-78"/>
              </a:rPr>
              <a:t>مثال  ل ويب 2:</a:t>
            </a:r>
          </a:p>
          <a:p>
            <a:pPr algn="r" rtl="1"/>
            <a:endParaRPr lang="ar-SA" dirty="0">
              <a:solidFill>
                <a:schemeClr val="accent6">
                  <a:lumMod val="25000"/>
                </a:schemeClr>
              </a:solidFill>
              <a:cs typeface="AL-Mohanad Bold" pitchFamily="2" charset="-78"/>
            </a:endParaRPr>
          </a:p>
          <a:p>
            <a:pPr algn="r" rtl="1"/>
            <a:r>
              <a:rPr lang="en-GB" dirty="0">
                <a:solidFill>
                  <a:schemeClr val="accent6">
                    <a:lumMod val="25000"/>
                  </a:schemeClr>
                </a:solidFill>
                <a:cs typeface="AL-Mohanad Bold" pitchFamily="2" charset="-78"/>
              </a:rPr>
              <a:t>https://www.goodreads.com/</a:t>
            </a:r>
          </a:p>
        </p:txBody>
      </p:sp>
    </p:spTree>
    <p:extLst>
      <p:ext uri="{BB962C8B-B14F-4D97-AF65-F5344CB8AC3E}">
        <p14:creationId xmlns:p14="http://schemas.microsoft.com/office/powerpoint/2010/main" val="9461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65925083"/>
              </p:ext>
            </p:extLst>
          </p:nvPr>
        </p:nvGraphicFramePr>
        <p:xfrm>
          <a:off x="144008" y="1124744"/>
          <a:ext cx="8964496" cy="5680950"/>
        </p:xfrm>
        <a:graphic>
          <a:graphicData uri="http://schemas.openxmlformats.org/drawingml/2006/table">
            <a:tbl>
              <a:tblPr>
                <a:tableStyleId>{616DA210-FB5B-4158-B5E0-FEB733F419BA}</a:tableStyleId>
              </a:tblPr>
              <a:tblGrid>
                <a:gridCol w="4482248"/>
                <a:gridCol w="4482248"/>
              </a:tblGrid>
              <a:tr h="229137">
                <a:tc>
                  <a:txBody>
                    <a:bodyPr/>
                    <a:lstStyle/>
                    <a:p>
                      <a:pPr algn="ctr" rtl="1"/>
                      <a:r>
                        <a:rPr lang="ar-SA" sz="2800" b="1" dirty="0"/>
                        <a:t>ويب 2.0</a:t>
                      </a:r>
                    </a:p>
                  </a:txBody>
                  <a:tcPr marL="45663" marR="45663" marT="22831" marB="22831" anchor="ctr">
                    <a:solidFill>
                      <a:srgbClr val="FFC000"/>
                    </a:solidFill>
                  </a:tcPr>
                </a:tc>
                <a:tc>
                  <a:txBody>
                    <a:bodyPr/>
                    <a:lstStyle/>
                    <a:p>
                      <a:pPr algn="ctr" rtl="1"/>
                      <a:r>
                        <a:rPr lang="ar-SA" sz="2800" b="1" dirty="0"/>
                        <a:t>ويب 1.0</a:t>
                      </a:r>
                    </a:p>
                  </a:txBody>
                  <a:tcPr marL="45663" marR="45663" marT="22831" marB="22831" anchor="ctr">
                    <a:solidFill>
                      <a:srgbClr val="FFC000"/>
                    </a:solidFill>
                  </a:tcPr>
                </a:tc>
              </a:tr>
              <a:tr h="916766">
                <a:tc>
                  <a:txBody>
                    <a:bodyPr/>
                    <a:lstStyle/>
                    <a:p>
                      <a:pPr algn="r" rtl="1"/>
                      <a:r>
                        <a:rPr lang="ar-SA" sz="1600" dirty="0"/>
                        <a:t>مدونات، مواقع بسيطة ذات تصميم احترافي تمكن صاحبها من إضافة المقالات بشكل متقدم، </a:t>
                      </a:r>
                      <a:r>
                        <a:rPr lang="ar-SA" sz="1600" u="sng" dirty="0"/>
                        <a:t>ويمكن للزوار الإطلاع على المقالات والتعليق عليها وحتى تقييمها.</a:t>
                      </a:r>
                    </a:p>
                  </a:txBody>
                  <a:tcPr marL="45663" marR="45663" marT="22831" marB="22831" anchor="ctr"/>
                </a:tc>
                <a:tc>
                  <a:txBody>
                    <a:bodyPr/>
                    <a:lstStyle/>
                    <a:p>
                      <a:pPr algn="r" rtl="1"/>
                      <a:r>
                        <a:rPr lang="ar-SA" sz="1800" dirty="0"/>
                        <a:t>مواقع </a:t>
                      </a:r>
                      <a:r>
                        <a:rPr lang="ar-SA" sz="1800" u="sng" dirty="0"/>
                        <a:t>شخصية،</a:t>
                      </a:r>
                      <a:r>
                        <a:rPr lang="ar-SA" sz="1800" dirty="0"/>
                        <a:t> عبارة عن مواقع تقدم من خلال صاحبها ما يريده هو ويمكن للزوار الاطلاع على محتوياتها.</a:t>
                      </a:r>
                    </a:p>
                  </a:txBody>
                  <a:tcPr marL="45663" marR="45663" marT="22831" marB="22831" anchor="ctr"/>
                </a:tc>
              </a:tr>
              <a:tr h="744859">
                <a:tc>
                  <a:txBody>
                    <a:bodyPr/>
                    <a:lstStyle/>
                    <a:p>
                      <a:pPr algn="r" rtl="1"/>
                      <a:r>
                        <a:rPr lang="ar-SA" sz="1600" u="sng" dirty="0"/>
                        <a:t>شبكات اجتماعية</a:t>
                      </a:r>
                      <a:r>
                        <a:rPr lang="ar-SA" sz="1600" dirty="0"/>
                        <a:t>، تمكن مستخدميها من عمل الملفات الشخصية وتبادل التعليقات والتعرف على الأصدقاء وتكوين الجماعات الافتراضية.</a:t>
                      </a:r>
                    </a:p>
                  </a:txBody>
                  <a:tcPr marL="45663" marR="45663" marT="22831" marB="22831" anchor="ctr"/>
                </a:tc>
                <a:tc>
                  <a:txBody>
                    <a:bodyPr/>
                    <a:lstStyle/>
                    <a:p>
                      <a:pPr algn="r" rtl="1"/>
                      <a:r>
                        <a:rPr lang="ar-SA" sz="1800" dirty="0"/>
                        <a:t>مواقع جماعية، مواقع لا تختلف كثيراً عن المواقع الشخصية إلا أنها تتحدث عن مجموعة من الناس هم غالباً </a:t>
                      </a:r>
                      <a:r>
                        <a:rPr lang="ar-SA" sz="1800" u="sng" dirty="0"/>
                        <a:t>أعضاء في جماعة معينة.</a:t>
                      </a:r>
                    </a:p>
                  </a:txBody>
                  <a:tcPr marL="45663" marR="45663" marT="22831" marB="22831" anchor="ctr"/>
                </a:tc>
              </a:tr>
              <a:tr h="916766">
                <a:tc>
                  <a:txBody>
                    <a:bodyPr/>
                    <a:lstStyle/>
                    <a:p>
                      <a:pPr algn="r" rtl="1"/>
                      <a:r>
                        <a:rPr lang="ar-SA" sz="1600" u="sng" dirty="0"/>
                        <a:t>مواقع استضافة ومشاركة ملفات</a:t>
                      </a:r>
                      <a:r>
                        <a:rPr lang="ar-SA" sz="1600" dirty="0"/>
                        <a:t>، تقدم لمستخدميها خدمة استضافة الملفات ومشاركتها في الإنترنت مع جميع الناس أو مع مجموعة معينة منهم، كما تقدم في بعض الأحيان خدمة النسخ الاحتياطي.</a:t>
                      </a:r>
                    </a:p>
                  </a:txBody>
                  <a:tcPr marL="45663" marR="45663" marT="22831" marB="22831" anchor="ctr"/>
                </a:tc>
                <a:tc>
                  <a:txBody>
                    <a:bodyPr/>
                    <a:lstStyle/>
                    <a:p>
                      <a:pPr algn="r" rtl="1"/>
                      <a:r>
                        <a:rPr lang="ar-SA" sz="1800" dirty="0"/>
                        <a:t>مواقع محتويات، مواقع تقدم لزوارها عن طريق صاحبها </a:t>
                      </a:r>
                      <a:r>
                        <a:rPr lang="ar-SA" sz="1800" u="sng" dirty="0"/>
                        <a:t>ملفات مختارة </a:t>
                      </a:r>
                      <a:r>
                        <a:rPr lang="ar-SA" sz="1800" dirty="0"/>
                        <a:t>عبره، حيث يستطيع الجميع تنزيلها والإطلاع عليه.</a:t>
                      </a:r>
                    </a:p>
                  </a:txBody>
                  <a:tcPr marL="45663" marR="45663" marT="22831" marB="22831" anchor="ctr"/>
                </a:tc>
              </a:tr>
              <a:tr h="572951">
                <a:tc>
                  <a:txBody>
                    <a:bodyPr/>
                    <a:lstStyle/>
                    <a:p>
                      <a:pPr algn="r" rtl="1"/>
                      <a:r>
                        <a:rPr lang="ar-SA" sz="1600" dirty="0" err="1"/>
                        <a:t>الويكي</a:t>
                      </a:r>
                      <a:r>
                        <a:rPr lang="ar-SA" sz="1600" dirty="0"/>
                        <a:t>، مواقع تقدم </a:t>
                      </a:r>
                      <a:r>
                        <a:rPr lang="ar-SA" sz="1600" u="sng" dirty="0"/>
                        <a:t>المعلومات بطريقة </a:t>
                      </a:r>
                      <a:r>
                        <a:rPr lang="ar-SA" sz="1600" u="sng" dirty="0" err="1"/>
                        <a:t>تشاركية</a:t>
                      </a:r>
                      <a:r>
                        <a:rPr lang="ar-SA" sz="1600" u="sng" dirty="0"/>
                        <a:t> </a:t>
                      </a:r>
                      <a:r>
                        <a:rPr lang="ar-SA" sz="1600" dirty="0"/>
                        <a:t>حيث يستطيع الأعضاء كتابة المقالات والتعديل عليها.</a:t>
                      </a:r>
                    </a:p>
                  </a:txBody>
                  <a:tcPr marL="45663" marR="45663" marT="22831" marB="22831" anchor="ctr"/>
                </a:tc>
                <a:tc>
                  <a:txBody>
                    <a:bodyPr/>
                    <a:lstStyle/>
                    <a:p>
                      <a:pPr algn="r" rtl="1"/>
                      <a:r>
                        <a:rPr lang="ar-SA" sz="1800" dirty="0"/>
                        <a:t>صفحات </a:t>
                      </a:r>
                      <a:r>
                        <a:rPr lang="ar-SA" sz="1800" u="sng" dirty="0"/>
                        <a:t>الأسئلة المتكررة، </a:t>
                      </a:r>
                      <a:r>
                        <a:rPr lang="ar-SA" sz="1800" dirty="0"/>
                        <a:t>غالباً ما تكون جامدة ولا تتغير وتكون مقدمة عبر إدارة الموقع.</a:t>
                      </a:r>
                    </a:p>
                  </a:txBody>
                  <a:tcPr marL="45663" marR="45663" marT="22831" marB="22831" anchor="ctr"/>
                </a:tc>
              </a:tr>
              <a:tr h="572951">
                <a:tc>
                  <a:txBody>
                    <a:bodyPr/>
                    <a:lstStyle/>
                    <a:p>
                      <a:pPr algn="r" rtl="1"/>
                      <a:r>
                        <a:rPr lang="ar-SA" sz="1600" u="none" strike="noStrike" dirty="0">
                          <a:solidFill>
                            <a:schemeClr val="bg1">
                              <a:lumMod val="75000"/>
                            </a:schemeClr>
                          </a:solidFill>
                          <a:hlinkClick r:id="rId2" tooltip="تطبيقات ويب"/>
                        </a:rPr>
                        <a:t>تطبيقات ويب</a:t>
                      </a:r>
                      <a:r>
                        <a:rPr lang="ar-SA" sz="1600" dirty="0">
                          <a:solidFill>
                            <a:schemeClr val="bg1">
                              <a:lumMod val="75000"/>
                            </a:schemeClr>
                          </a:solidFill>
                        </a:rPr>
                        <a:t>، </a:t>
                      </a:r>
                      <a:r>
                        <a:rPr lang="ar-SA" sz="1600" dirty="0"/>
                        <a:t>برمجيات احترافية مقدمة عبر تقنيات ولغات برمجة ويب ٢.</a:t>
                      </a:r>
                    </a:p>
                  </a:txBody>
                  <a:tcPr marL="45663" marR="45663" marT="22831" marB="22831" anchor="ctr"/>
                </a:tc>
                <a:tc>
                  <a:txBody>
                    <a:bodyPr/>
                    <a:lstStyle/>
                    <a:p>
                      <a:pPr algn="r" rtl="1"/>
                      <a:r>
                        <a:rPr lang="ar-SA" sz="1800" u="sng" dirty="0"/>
                        <a:t>برمجيات بسيطة</a:t>
                      </a:r>
                      <a:r>
                        <a:rPr lang="ar-SA" sz="1800" dirty="0"/>
                        <a:t>، تقدم بعض الإمكانات البسيطة لمستخدم ويب.</a:t>
                      </a:r>
                    </a:p>
                  </a:txBody>
                  <a:tcPr marL="45663" marR="45663" marT="22831" marB="22831" anchor="ctr"/>
                </a:tc>
              </a:tr>
              <a:tr h="916766">
                <a:tc>
                  <a:txBody>
                    <a:bodyPr/>
                    <a:lstStyle/>
                    <a:p>
                      <a:pPr algn="r" rtl="1"/>
                      <a:r>
                        <a:rPr lang="ar-SA" sz="1600" dirty="0"/>
                        <a:t>خدمة </a:t>
                      </a:r>
                      <a:r>
                        <a:rPr lang="ar-SA" sz="1600" dirty="0" smtClean="0"/>
                        <a:t> </a:t>
                      </a:r>
                      <a:r>
                        <a:rPr lang="en-US" sz="1600" dirty="0"/>
                        <a:t>RSS)، </a:t>
                      </a:r>
                      <a:r>
                        <a:rPr lang="ar-SA" sz="1600" dirty="0"/>
                        <a:t>خدمة لتبادل الأخبار </a:t>
                      </a:r>
                      <a:r>
                        <a:rPr lang="ar-SA" sz="1600" dirty="0" smtClean="0"/>
                        <a:t>المجلوبة </a:t>
                      </a:r>
                      <a:r>
                        <a:rPr lang="ar-SA" sz="1600" dirty="0"/>
                        <a:t>من منتدى أو مدونة أو أي موقع آخر دون الحاجة للوصول إليه كما أنها جيدة في حالة التجوال.</a:t>
                      </a:r>
                    </a:p>
                  </a:txBody>
                  <a:tcPr marL="45663" marR="45663" marT="22831" marB="22831" anchor="ctr"/>
                </a:tc>
                <a:tc>
                  <a:txBody>
                    <a:bodyPr/>
                    <a:lstStyle/>
                    <a:p>
                      <a:pPr algn="r" rtl="1"/>
                      <a:r>
                        <a:rPr lang="ar-SA" sz="1800" dirty="0" smtClean="0"/>
                        <a:t>خدمات تصفح</a:t>
                      </a:r>
                      <a:endParaRPr lang="ar-SA" sz="1800" dirty="0"/>
                    </a:p>
                  </a:txBody>
                  <a:tcPr marL="45663" marR="45663" marT="22831" marB="22831" anchor="ctr"/>
                </a:tc>
              </a:tr>
              <a:tr h="401044">
                <a:tc>
                  <a:txBody>
                    <a:bodyPr/>
                    <a:lstStyle/>
                    <a:p>
                      <a:pPr algn="r" rtl="1"/>
                      <a:r>
                        <a:rPr lang="ar-SA" sz="1600" dirty="0"/>
                        <a:t>تحرير وتعديل المحتوي </a:t>
                      </a:r>
                      <a:r>
                        <a:rPr lang="ar-SA" sz="1600" u="sng" dirty="0"/>
                        <a:t>يكون عن طريق المستخدمين</a:t>
                      </a:r>
                      <a:r>
                        <a:rPr lang="ar-SA" sz="1600" dirty="0"/>
                        <a:t>.</a:t>
                      </a:r>
                    </a:p>
                  </a:txBody>
                  <a:tcPr marL="45663" marR="45663" marT="22831" marB="22831" anchor="ctr"/>
                </a:tc>
                <a:tc>
                  <a:txBody>
                    <a:bodyPr/>
                    <a:lstStyle/>
                    <a:p>
                      <a:pPr algn="r" rtl="1"/>
                      <a:r>
                        <a:rPr lang="ar-SA" sz="1800" dirty="0"/>
                        <a:t>تحرير وتعديل المحتوي يكون عن طريق </a:t>
                      </a:r>
                      <a:r>
                        <a:rPr lang="ar-SA" sz="1800" u="sng" dirty="0"/>
                        <a:t>مدير النظام.</a:t>
                      </a:r>
                    </a:p>
                  </a:txBody>
                  <a:tcPr marL="45663" marR="45663" marT="22831" marB="22831" anchor="ctr"/>
                </a:tc>
              </a:tr>
            </a:tbl>
          </a:graphicData>
        </a:graphic>
      </p:graphicFrame>
      <p:sp>
        <p:nvSpPr>
          <p:cNvPr id="4" name="مربع نص 4"/>
          <p:cNvSpPr txBox="1"/>
          <p:nvPr/>
        </p:nvSpPr>
        <p:spPr>
          <a:xfrm>
            <a:off x="467544" y="404664"/>
            <a:ext cx="6874578" cy="646331"/>
          </a:xfrm>
          <a:prstGeom prst="rect">
            <a:avLst/>
          </a:prstGeom>
          <a:noFill/>
        </p:spPr>
        <p:txBody>
          <a:bodyPr wrap="square" rtlCol="1">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r" rtl="1" fontAlgn="base">
              <a:spcBef>
                <a:spcPct val="0"/>
              </a:spcBef>
              <a:spcAft>
                <a:spcPct val="0"/>
              </a:spcAft>
            </a:pPr>
            <a:r>
              <a:rPr lang="ar-KW"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الفروق بين</a:t>
            </a:r>
            <a:r>
              <a:rPr lang="ar-SA"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 الجيلين </a:t>
            </a:r>
            <a:r>
              <a:rPr lang="ar-KW"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في </a:t>
            </a:r>
            <a:r>
              <a:rPr lang="ar-SA" sz="3600" b="1" dirty="0" err="1">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a:t>
            </a:r>
            <a:r>
              <a:rPr lang="ar-KW"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جدول </a:t>
            </a:r>
            <a:r>
              <a:rPr lang="ar-SA"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a:t>
            </a:r>
          </a:p>
        </p:txBody>
      </p:sp>
    </p:spTree>
    <p:extLst>
      <p:ext uri="{BB962C8B-B14F-4D97-AF65-F5344CB8AC3E}">
        <p14:creationId xmlns:p14="http://schemas.microsoft.com/office/powerpoint/2010/main" val="3980134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395536" y="2060848"/>
          <a:ext cx="8352927" cy="3574953"/>
        </p:xfrm>
        <a:graphic>
          <a:graphicData uri="http://schemas.openxmlformats.org/drawingml/2006/table">
            <a:tbl>
              <a:tblPr rtl="1" firstRow="1" bandRow="1">
                <a:tableStyleId>{ED083AE6-46FA-4A59-8FB0-9F97EB10719F}</a:tableStyleId>
              </a:tblPr>
              <a:tblGrid>
                <a:gridCol w="2387731"/>
                <a:gridCol w="2640894"/>
                <a:gridCol w="3324302"/>
              </a:tblGrid>
              <a:tr h="535363">
                <a:tc>
                  <a:txBody>
                    <a:bodyPr/>
                    <a:lstStyle/>
                    <a:p>
                      <a:pPr algn="r" rtl="1"/>
                      <a:r>
                        <a:rPr lang="ar-SA" sz="2400" dirty="0">
                          <a:effectLst>
                            <a:glow rad="228600">
                              <a:schemeClr val="accent4">
                                <a:satMod val="175000"/>
                                <a:alpha val="40000"/>
                              </a:schemeClr>
                            </a:glow>
                          </a:effectLst>
                        </a:rPr>
                        <a:t>الخصائص</a:t>
                      </a:r>
                      <a:endParaRPr lang="ar-SA" sz="2400" b="1" dirty="0">
                        <a:effectLst>
                          <a:glow rad="228600">
                            <a:schemeClr val="accent4">
                              <a:satMod val="175000"/>
                              <a:alpha val="40000"/>
                            </a:schemeClr>
                          </a:glow>
                        </a:effectLst>
                      </a:endParaRPr>
                    </a:p>
                  </a:txBody>
                  <a:tcPr/>
                </a:tc>
                <a:tc>
                  <a:txBody>
                    <a:bodyPr/>
                    <a:lstStyle/>
                    <a:p>
                      <a:pPr algn="r" rtl="1"/>
                      <a:r>
                        <a:rPr lang="ar-SA" sz="2400" dirty="0">
                          <a:effectLst>
                            <a:glow rad="228600">
                              <a:schemeClr val="accent4">
                                <a:satMod val="175000"/>
                                <a:alpha val="40000"/>
                              </a:schemeClr>
                            </a:glow>
                          </a:effectLst>
                        </a:rPr>
                        <a:t>الويب 1.0</a:t>
                      </a:r>
                      <a:endParaRPr lang="ar-SA" sz="2400" b="1" dirty="0">
                        <a:effectLst>
                          <a:glow rad="228600">
                            <a:schemeClr val="accent4">
                              <a:satMod val="175000"/>
                              <a:alpha val="40000"/>
                            </a:schemeClr>
                          </a:glow>
                        </a:effectLst>
                      </a:endParaRPr>
                    </a:p>
                  </a:txBody>
                  <a:tcPr/>
                </a:tc>
                <a:tc>
                  <a:txBody>
                    <a:bodyPr/>
                    <a:lstStyle/>
                    <a:p>
                      <a:pPr algn="r" rtl="1"/>
                      <a:r>
                        <a:rPr lang="ar-SA" sz="2400" dirty="0">
                          <a:effectLst>
                            <a:glow rad="228600">
                              <a:schemeClr val="accent4">
                                <a:satMod val="175000"/>
                                <a:alpha val="40000"/>
                              </a:schemeClr>
                            </a:glow>
                          </a:effectLst>
                        </a:rPr>
                        <a:t>الويب 2.0</a:t>
                      </a:r>
                      <a:endParaRPr lang="ar-SA" sz="2400" b="1" dirty="0">
                        <a:effectLst>
                          <a:glow rad="228600">
                            <a:schemeClr val="accent4">
                              <a:satMod val="175000"/>
                              <a:alpha val="40000"/>
                            </a:schemeClr>
                          </a:glow>
                        </a:effectLst>
                      </a:endParaRPr>
                    </a:p>
                  </a:txBody>
                  <a:tcPr/>
                </a:tc>
              </a:tr>
              <a:tr h="535363">
                <a:tc>
                  <a:txBody>
                    <a:bodyPr/>
                    <a:lstStyle/>
                    <a:p>
                      <a:pPr marL="457200" indent="-457200" algn="r" rtl="1">
                        <a:buFont typeface="Arial" pitchFamily="34" charset="0"/>
                        <a:buChar char="•"/>
                      </a:pPr>
                      <a:r>
                        <a:rPr lang="ar-SA" sz="2400" dirty="0"/>
                        <a:t>نمط الاستخدام </a:t>
                      </a:r>
                      <a:endParaRPr lang="ar-SA" sz="2400" b="1" dirty="0"/>
                    </a:p>
                  </a:txBody>
                  <a:tcPr>
                    <a:solidFill>
                      <a:srgbClr val="FFC000"/>
                    </a:solidFill>
                  </a:tcPr>
                </a:tc>
                <a:tc>
                  <a:txBody>
                    <a:bodyPr/>
                    <a:lstStyle/>
                    <a:p>
                      <a:pPr algn="r" rtl="1"/>
                      <a:r>
                        <a:rPr lang="ar-SA" sz="2400" dirty="0"/>
                        <a:t>قراءة</a:t>
                      </a:r>
                      <a:endParaRPr lang="ar-SA" sz="2400" b="1" dirty="0"/>
                    </a:p>
                  </a:txBody>
                  <a:tcPr/>
                </a:tc>
                <a:tc>
                  <a:txBody>
                    <a:bodyPr/>
                    <a:lstStyle/>
                    <a:p>
                      <a:pPr algn="r" rtl="1"/>
                      <a:r>
                        <a:rPr lang="ar-SA" sz="2400" dirty="0"/>
                        <a:t>مساهمات وكتابة</a:t>
                      </a:r>
                      <a:endParaRPr lang="ar-SA" sz="2400" b="1" dirty="0"/>
                    </a:p>
                  </a:txBody>
                  <a:tcPr/>
                </a:tc>
              </a:tr>
              <a:tr h="463186">
                <a:tc>
                  <a:txBody>
                    <a:bodyPr/>
                    <a:lstStyle/>
                    <a:p>
                      <a:pPr marL="457200" indent="-457200" algn="r" rtl="1">
                        <a:buFont typeface="Arial" pitchFamily="34" charset="0"/>
                        <a:buChar char="•"/>
                      </a:pPr>
                      <a:r>
                        <a:rPr lang="ar-SA" sz="2400" dirty="0"/>
                        <a:t>وحدة المحتوى </a:t>
                      </a:r>
                      <a:endParaRPr lang="ar-SA" sz="2400" b="1" dirty="0"/>
                    </a:p>
                  </a:txBody>
                  <a:tcPr>
                    <a:solidFill>
                      <a:srgbClr val="FFC000"/>
                    </a:solidFill>
                  </a:tcPr>
                </a:tc>
                <a:tc>
                  <a:txBody>
                    <a:bodyPr/>
                    <a:lstStyle/>
                    <a:p>
                      <a:pPr algn="r" rtl="1"/>
                      <a:r>
                        <a:rPr lang="ar-SA" sz="2400" dirty="0"/>
                        <a:t>الصفحة</a:t>
                      </a:r>
                      <a:endParaRPr lang="ar-SA" sz="2400" b="1" dirty="0"/>
                    </a:p>
                  </a:txBody>
                  <a:tcPr/>
                </a:tc>
                <a:tc>
                  <a:txBody>
                    <a:bodyPr/>
                    <a:lstStyle/>
                    <a:p>
                      <a:pPr algn="r" rtl="1"/>
                      <a:r>
                        <a:rPr lang="ar-SA" sz="2400" dirty="0"/>
                        <a:t>التسجيل</a:t>
                      </a:r>
                      <a:endParaRPr lang="ar-SA" sz="2400" b="1" dirty="0"/>
                    </a:p>
                  </a:txBody>
                  <a:tcPr/>
                </a:tc>
              </a:tr>
              <a:tr h="463186">
                <a:tc>
                  <a:txBody>
                    <a:bodyPr/>
                    <a:lstStyle/>
                    <a:p>
                      <a:pPr marL="457200" indent="-457200" algn="r" rtl="1">
                        <a:buFont typeface="Arial" pitchFamily="34" charset="0"/>
                        <a:buChar char="•"/>
                      </a:pPr>
                      <a:r>
                        <a:rPr lang="ar-SA" sz="2400" dirty="0"/>
                        <a:t>الحالة</a:t>
                      </a:r>
                      <a:endParaRPr lang="ar-SA" sz="2400" b="1" dirty="0"/>
                    </a:p>
                  </a:txBody>
                  <a:tcPr>
                    <a:solidFill>
                      <a:srgbClr val="FFC000"/>
                    </a:solidFill>
                  </a:tcPr>
                </a:tc>
                <a:tc>
                  <a:txBody>
                    <a:bodyPr/>
                    <a:lstStyle/>
                    <a:p>
                      <a:pPr algn="r" rtl="1"/>
                      <a:r>
                        <a:rPr lang="ar-SA" sz="2400" dirty="0"/>
                        <a:t>ثابت</a:t>
                      </a:r>
                      <a:endParaRPr lang="ar-SA" sz="2400" b="1" dirty="0"/>
                    </a:p>
                  </a:txBody>
                  <a:tcPr/>
                </a:tc>
                <a:tc>
                  <a:txBody>
                    <a:bodyPr/>
                    <a:lstStyle/>
                    <a:p>
                      <a:pPr algn="r" rtl="1"/>
                      <a:r>
                        <a:rPr lang="ar-SA" sz="2400" dirty="0"/>
                        <a:t>متغير</a:t>
                      </a:r>
                      <a:endParaRPr lang="ar-SA" sz="2400" b="1" dirty="0"/>
                    </a:p>
                  </a:txBody>
                  <a:tcPr/>
                </a:tc>
              </a:tr>
              <a:tr h="955230">
                <a:tc>
                  <a:txBody>
                    <a:bodyPr/>
                    <a:lstStyle/>
                    <a:p>
                      <a:pPr marL="457200" indent="-457200" algn="r" rtl="1">
                        <a:buFont typeface="Arial" pitchFamily="34" charset="0"/>
                        <a:buChar char="•"/>
                      </a:pPr>
                      <a:r>
                        <a:rPr lang="ar-SA" sz="2400" dirty="0"/>
                        <a:t>الإطلاع على المحتوى</a:t>
                      </a:r>
                      <a:endParaRPr lang="ar-SA" sz="2400" b="1" dirty="0"/>
                    </a:p>
                  </a:txBody>
                  <a:tcPr>
                    <a:solidFill>
                      <a:srgbClr val="FFC000"/>
                    </a:solidFill>
                  </a:tcPr>
                </a:tc>
                <a:tc>
                  <a:txBody>
                    <a:bodyPr/>
                    <a:lstStyle/>
                    <a:p>
                      <a:pPr algn="r" rtl="1"/>
                      <a:r>
                        <a:rPr lang="ar-SA" sz="2400" dirty="0"/>
                        <a:t>عبر المتصفح</a:t>
                      </a:r>
                      <a:endParaRPr lang="ar-SA" sz="2400" b="1" dirty="0"/>
                    </a:p>
                  </a:txBody>
                  <a:tcPr/>
                </a:tc>
                <a:tc>
                  <a:txBody>
                    <a:bodyPr/>
                    <a:lstStyle/>
                    <a:p>
                      <a:pPr algn="r" rtl="1"/>
                      <a:r>
                        <a:rPr lang="ar-SA" sz="2400" dirty="0"/>
                        <a:t>عبر المتصفح، </a:t>
                      </a:r>
                      <a:r>
                        <a:rPr lang="en-US" sz="2400" dirty="0" smtClean="0"/>
                        <a:t>RSS</a:t>
                      </a:r>
                      <a:r>
                        <a:rPr lang="en-US" sz="2400" dirty="0"/>
                        <a:t>، </a:t>
                      </a:r>
                      <a:r>
                        <a:rPr lang="ar-SA" sz="2400" dirty="0"/>
                        <a:t>الأجهزة المحمولة … الخ.</a:t>
                      </a:r>
                      <a:endParaRPr lang="ar-SA" sz="2400" b="1" dirty="0"/>
                    </a:p>
                  </a:txBody>
                  <a:tcPr/>
                </a:tc>
              </a:tr>
              <a:tr h="622625">
                <a:tc>
                  <a:txBody>
                    <a:bodyPr/>
                    <a:lstStyle/>
                    <a:p>
                      <a:pPr marL="457200" indent="-457200" algn="r" rtl="1">
                        <a:buFont typeface="Arial" pitchFamily="34" charset="0"/>
                        <a:buChar char="•"/>
                      </a:pPr>
                      <a:r>
                        <a:rPr lang="ar-SA" sz="2400" dirty="0"/>
                        <a:t>تكوين المحتوى</a:t>
                      </a:r>
                      <a:endParaRPr lang="ar-SA" sz="2400" b="1" dirty="0"/>
                    </a:p>
                  </a:txBody>
                  <a:tcPr>
                    <a:solidFill>
                      <a:srgbClr val="FFC000"/>
                    </a:solidFill>
                  </a:tcPr>
                </a:tc>
                <a:tc>
                  <a:txBody>
                    <a:bodyPr/>
                    <a:lstStyle/>
                    <a:p>
                      <a:pPr algn="r" rtl="1"/>
                      <a:r>
                        <a:rPr lang="ar-SA" sz="2400" dirty="0"/>
                        <a:t>من خلال مؤلفي الموقع</a:t>
                      </a:r>
                      <a:endParaRPr lang="ar-SA" sz="2400" b="1" dirty="0"/>
                    </a:p>
                  </a:txBody>
                  <a:tcPr/>
                </a:tc>
                <a:tc>
                  <a:txBody>
                    <a:bodyPr/>
                    <a:lstStyle/>
                    <a:p>
                      <a:pPr algn="r" rtl="1"/>
                      <a:r>
                        <a:rPr lang="ar-SA" sz="2400" dirty="0"/>
                        <a:t>من خلال أي شخص</a:t>
                      </a:r>
                      <a:endParaRPr lang="ar-SA" sz="2400" b="1" dirty="0"/>
                    </a:p>
                  </a:txBody>
                  <a:tcPr/>
                </a:tc>
              </a:tr>
            </a:tbl>
          </a:graphicData>
        </a:graphic>
      </p:graphicFrame>
      <p:sp>
        <p:nvSpPr>
          <p:cNvPr id="5" name="مربع نص 4"/>
          <p:cNvSpPr txBox="1"/>
          <p:nvPr/>
        </p:nvSpPr>
        <p:spPr>
          <a:xfrm>
            <a:off x="395536" y="908720"/>
            <a:ext cx="6874578" cy="646331"/>
          </a:xfrm>
          <a:prstGeom prst="rect">
            <a:avLst/>
          </a:prstGeom>
          <a:noFill/>
        </p:spPr>
        <p:txBody>
          <a:bodyPr wrap="square" rtlCol="1">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r" rtl="1" fontAlgn="base">
              <a:spcBef>
                <a:spcPct val="0"/>
              </a:spcBef>
              <a:spcAft>
                <a:spcPct val="0"/>
              </a:spcAft>
            </a:pPr>
            <a:r>
              <a:rPr lang="ar-KW"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ويمكن اختصار الفروق بينهم في </a:t>
            </a:r>
            <a:r>
              <a:rPr lang="ar-SA" sz="3600" b="1" dirty="0" err="1">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ال</a:t>
            </a:r>
            <a:r>
              <a:rPr lang="ar-KW"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جدول </a:t>
            </a:r>
            <a:r>
              <a:rPr lang="ar-SA" sz="3600" b="1" dirty="0">
                <a:ln>
                  <a:prstDash val="solid"/>
                </a:ln>
                <a:gradFill rotWithShape="1">
                  <a:gsLst>
                    <a:gs pos="0">
                      <a:srgbClr val="2A5682">
                        <a:tint val="70000"/>
                        <a:satMod val="200000"/>
                      </a:srgbClr>
                    </a:gs>
                    <a:gs pos="40000">
                      <a:srgbClr val="2A5682">
                        <a:tint val="90000"/>
                        <a:satMod val="130000"/>
                      </a:srgbClr>
                    </a:gs>
                    <a:gs pos="50000">
                      <a:srgbClr val="2A5682">
                        <a:tint val="90000"/>
                        <a:satMod val="130000"/>
                      </a:srgbClr>
                    </a:gs>
                    <a:gs pos="68000">
                      <a:srgbClr val="2A5682">
                        <a:tint val="90000"/>
                        <a:satMod val="130000"/>
                      </a:srgbClr>
                    </a:gs>
                    <a:gs pos="100000">
                      <a:srgbClr val="2A5682">
                        <a:tint val="70000"/>
                        <a:satMod val="200000"/>
                      </a:srgbClr>
                    </a:gs>
                  </a:gsLst>
                  <a:lin ang="5400000"/>
                </a:gradFill>
                <a:effectLst>
                  <a:outerShdw blurRad="88000" dist="50800" dir="5040000" algn="tl">
                    <a:srgbClr val="2A5682">
                      <a:tint val="80000"/>
                      <a:satMod val="250000"/>
                      <a:alpha val="45000"/>
                    </a:srgbClr>
                  </a:outerShdw>
                </a:effectLst>
              </a:rPr>
              <a:t>..</a:t>
            </a:r>
          </a:p>
        </p:txBody>
      </p:sp>
    </p:spTree>
    <p:extLst>
      <p:ext uri="{BB962C8B-B14F-4D97-AF65-F5344CB8AC3E}">
        <p14:creationId xmlns:p14="http://schemas.microsoft.com/office/powerpoint/2010/main" val="1476603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988840"/>
            <a:ext cx="8280920" cy="3970318"/>
          </a:xfrm>
          <a:prstGeom prst="rect">
            <a:avLst/>
          </a:prstGeom>
        </p:spPr>
        <p:txBody>
          <a:bodyPr wrap="square">
            <a:spAutoFit/>
          </a:bodyPr>
          <a:lstStyle/>
          <a:p>
            <a:pPr marL="457200" indent="-457200" algn="r" rtl="1" fontAlgn="base">
              <a:spcBef>
                <a:spcPct val="0"/>
              </a:spcBef>
              <a:spcAft>
                <a:spcPct val="0"/>
              </a:spcAft>
              <a:buFont typeface="+mj-lt"/>
              <a:buAutoNum type="arabicPeriod"/>
            </a:pPr>
            <a:endParaRPr lang="ar-KW" sz="2800" b="1" u="sng" dirty="0">
              <a:solidFill>
                <a:srgbClr val="336699"/>
              </a:solidFill>
              <a:effectLst>
                <a:outerShdw blurRad="50800" dist="38100" dir="2700000" algn="tl" rotWithShape="0">
                  <a:prstClr val="black">
                    <a:alpha val="40000"/>
                  </a:prstClr>
                </a:outerShdw>
              </a:effectLst>
              <a:cs typeface="AL-Mohanad Bold" pitchFamily="2" charset="-78"/>
            </a:endParaRPr>
          </a:p>
          <a:p>
            <a:pPr marL="457200" indent="-457200" algn="r" rtl="1" fontAlgn="base">
              <a:spcBef>
                <a:spcPct val="0"/>
              </a:spcBef>
              <a:spcAft>
                <a:spcPct val="0"/>
              </a:spcAft>
              <a:buFont typeface="+mj-lt"/>
              <a:buAutoNum type="arabicPeriod"/>
            </a:pPr>
            <a:r>
              <a:rPr lang="ar-SA" sz="2800" dirty="0">
                <a:solidFill>
                  <a:srgbClr val="336699"/>
                </a:solidFill>
                <a:cs typeface="AL-Mohanad Bold" pitchFamily="2" charset="-78"/>
              </a:rPr>
              <a:t>نموذجه </a:t>
            </a:r>
            <a:r>
              <a:rPr lang="ar-SA" sz="2800" dirty="0" err="1">
                <a:solidFill>
                  <a:srgbClr val="336699"/>
                </a:solidFill>
                <a:cs typeface="AL-Mohanad Bold" pitchFamily="2" charset="-78"/>
              </a:rPr>
              <a:t>المفهومي</a:t>
            </a:r>
            <a:r>
              <a:rPr lang="ar-SA" sz="2800" dirty="0">
                <a:solidFill>
                  <a:srgbClr val="336699"/>
                </a:solidFill>
                <a:cs typeface="AL-Mohanad Bold" pitchFamily="2" charset="-78"/>
              </a:rPr>
              <a:t> لم ينضج بصورة كافية</a:t>
            </a:r>
          </a:p>
          <a:p>
            <a:pPr marL="457200" indent="-457200" algn="r" rtl="1" fontAlgn="base">
              <a:spcBef>
                <a:spcPct val="0"/>
              </a:spcBef>
              <a:spcAft>
                <a:spcPct val="0"/>
              </a:spcAft>
              <a:buFont typeface="+mj-lt"/>
              <a:buAutoNum type="arabicPeriod"/>
            </a:pPr>
            <a:r>
              <a:rPr lang="ar-SA" sz="2800" dirty="0">
                <a:solidFill>
                  <a:srgbClr val="336699"/>
                </a:solidFill>
                <a:cs typeface="AL-Mohanad Bold" pitchFamily="2" charset="-78"/>
              </a:rPr>
              <a:t>ليست شيئاً جديداً، ولا هي إصدار محسن، بل هي امتداد تقني طبيعي للويب 1.0، فكل ما تفعله تطبيقات الويب 2.0 هو أنها تقوم باستدعاء الوظائف القديمة للويب 1.0 ولكن في الخلفية .</a:t>
            </a:r>
          </a:p>
          <a:p>
            <a:pPr marL="457200" indent="-457200" algn="r" rtl="1" fontAlgn="base">
              <a:spcBef>
                <a:spcPct val="0"/>
              </a:spcBef>
              <a:spcAft>
                <a:spcPct val="0"/>
              </a:spcAft>
              <a:buFont typeface="+mj-lt"/>
              <a:buAutoNum type="arabicPeriod"/>
            </a:pPr>
            <a:r>
              <a:rPr lang="ar-SA" sz="2800" dirty="0">
                <a:solidFill>
                  <a:srgbClr val="336699"/>
                </a:solidFill>
                <a:cs typeface="AL-Mohanad Bold" pitchFamily="2" charset="-78"/>
              </a:rPr>
              <a:t>يحتاج إلى تجهيزات أمنية عالية، وإضافات مكلفة، ومساحات واسعة في خوادم الانترنت، وذلك لأنها تستخدم وتحدث من قبل أعداد كبيرة من المستخدمين.</a:t>
            </a:r>
            <a:endParaRPr lang="ar-KW" sz="2800" dirty="0">
              <a:solidFill>
                <a:srgbClr val="336699"/>
              </a:solidFill>
              <a:cs typeface="AL-Mohanad Bold" pitchFamily="2" charset="-78"/>
            </a:endParaRPr>
          </a:p>
          <a:p>
            <a:pPr marL="457200" indent="-457200" algn="r" rtl="1" fontAlgn="base">
              <a:spcBef>
                <a:spcPct val="0"/>
              </a:spcBef>
              <a:spcAft>
                <a:spcPct val="0"/>
              </a:spcAft>
              <a:buFont typeface="+mj-lt"/>
              <a:buAutoNum type="arabicPeriod"/>
            </a:pPr>
            <a:endParaRPr lang="ar-KW" sz="2800" dirty="0">
              <a:solidFill>
                <a:srgbClr val="336699"/>
              </a:solidFill>
              <a:cs typeface="AL-Mohanad Bold" pitchFamily="2" charset="-78"/>
            </a:endParaRPr>
          </a:p>
        </p:txBody>
      </p:sp>
      <p:sp>
        <p:nvSpPr>
          <p:cNvPr id="6" name="Rectangle 5"/>
          <p:cNvSpPr/>
          <p:nvPr/>
        </p:nvSpPr>
        <p:spPr>
          <a:xfrm>
            <a:off x="2195736" y="620688"/>
            <a:ext cx="4591321" cy="923330"/>
          </a:xfrm>
          <a:prstGeom prst="rect">
            <a:avLst/>
          </a:prstGeom>
        </p:spPr>
        <p:txBody>
          <a:bodyPr wrap="none">
            <a:spAutoFit/>
          </a:bodyPr>
          <a:lstStyle/>
          <a:p>
            <a:pPr lvl="1" algn="r" rtl="1" fontAlgn="base">
              <a:spcBef>
                <a:spcPct val="0"/>
              </a:spcBef>
              <a:spcAft>
                <a:spcPct val="0"/>
              </a:spcAft>
            </a:pPr>
            <a:r>
              <a:rPr lang="ar-SA" sz="5400" b="1" cap="all" dirty="0">
                <a:ln w="9000" cmpd="sng">
                  <a:solidFill>
                    <a:srgbClr val="2A5682">
                      <a:shade val="50000"/>
                      <a:satMod val="120000"/>
                    </a:srgbClr>
                  </a:solidFill>
                  <a:prstDash val="solid"/>
                </a:ln>
                <a:gradFill>
                  <a:gsLst>
                    <a:gs pos="0">
                      <a:srgbClr val="2A5682">
                        <a:shade val="20000"/>
                        <a:satMod val="245000"/>
                      </a:srgbClr>
                    </a:gs>
                    <a:gs pos="43000">
                      <a:srgbClr val="2A5682">
                        <a:satMod val="255000"/>
                      </a:srgbClr>
                    </a:gs>
                    <a:gs pos="48000">
                      <a:srgbClr val="2A5682">
                        <a:shade val="85000"/>
                        <a:satMod val="255000"/>
                      </a:srgbClr>
                    </a:gs>
                    <a:gs pos="100000">
                      <a:srgbClr val="2A5682">
                        <a:shade val="20000"/>
                        <a:satMod val="245000"/>
                      </a:srgbClr>
                    </a:gs>
                  </a:gsLst>
                  <a:lin ang="5400000"/>
                </a:gradFill>
                <a:effectLst>
                  <a:reflection blurRad="12700" stA="28000" endPos="45000" dist="1000" dir="5400000" sy="-100000" algn="bl" rotWithShape="0"/>
                </a:effectLst>
              </a:rPr>
              <a:t>عيوب</a:t>
            </a:r>
            <a:r>
              <a:rPr lang="ar-KW" sz="5400" b="1" cap="all" dirty="0">
                <a:ln w="9000" cmpd="sng">
                  <a:solidFill>
                    <a:srgbClr val="2A5682">
                      <a:shade val="50000"/>
                      <a:satMod val="120000"/>
                    </a:srgbClr>
                  </a:solidFill>
                  <a:prstDash val="solid"/>
                </a:ln>
                <a:gradFill>
                  <a:gsLst>
                    <a:gs pos="0">
                      <a:srgbClr val="2A5682">
                        <a:shade val="20000"/>
                        <a:satMod val="245000"/>
                      </a:srgbClr>
                    </a:gs>
                    <a:gs pos="43000">
                      <a:srgbClr val="2A5682">
                        <a:satMod val="255000"/>
                      </a:srgbClr>
                    </a:gs>
                    <a:gs pos="48000">
                      <a:srgbClr val="2A5682">
                        <a:shade val="85000"/>
                        <a:satMod val="255000"/>
                      </a:srgbClr>
                    </a:gs>
                    <a:gs pos="100000">
                      <a:srgbClr val="2A5682">
                        <a:shade val="20000"/>
                        <a:satMod val="245000"/>
                      </a:srgbClr>
                    </a:gs>
                  </a:gsLst>
                  <a:lin ang="5400000"/>
                </a:gradFill>
                <a:effectLst>
                  <a:reflection blurRad="12700" stA="28000" endPos="45000" dist="1000" dir="5400000" sy="-100000" algn="bl" rotWithShape="0"/>
                </a:effectLst>
              </a:rPr>
              <a:t> الويب 2</a:t>
            </a:r>
            <a:r>
              <a:rPr lang="ar-SA" sz="5400" b="1" cap="all" dirty="0">
                <a:ln w="9000" cmpd="sng">
                  <a:solidFill>
                    <a:srgbClr val="2A5682">
                      <a:shade val="50000"/>
                      <a:satMod val="120000"/>
                    </a:srgbClr>
                  </a:solidFill>
                  <a:prstDash val="solid"/>
                </a:ln>
                <a:gradFill>
                  <a:gsLst>
                    <a:gs pos="0">
                      <a:srgbClr val="2A5682">
                        <a:shade val="20000"/>
                        <a:satMod val="245000"/>
                      </a:srgbClr>
                    </a:gs>
                    <a:gs pos="43000">
                      <a:srgbClr val="2A5682">
                        <a:satMod val="255000"/>
                      </a:srgbClr>
                    </a:gs>
                    <a:gs pos="48000">
                      <a:srgbClr val="2A5682">
                        <a:shade val="85000"/>
                        <a:satMod val="255000"/>
                      </a:srgbClr>
                    </a:gs>
                    <a:gs pos="100000">
                      <a:srgbClr val="2A5682">
                        <a:shade val="20000"/>
                        <a:satMod val="245000"/>
                      </a:srgbClr>
                    </a:gs>
                  </a:gsLst>
                  <a:lin ang="5400000"/>
                </a:gradFill>
                <a:effectLst>
                  <a:reflection blurRad="12700" stA="28000" endPos="45000" dist="1000" dir="5400000" sy="-100000" algn="bl" rotWithShape="0"/>
                </a:effectLst>
              </a:rPr>
              <a:t>,0</a:t>
            </a:r>
          </a:p>
        </p:txBody>
      </p:sp>
    </p:spTree>
    <p:extLst>
      <p:ext uri="{BB962C8B-B14F-4D97-AF65-F5344CB8AC3E}">
        <p14:creationId xmlns:p14="http://schemas.microsoft.com/office/powerpoint/2010/main" val="42341728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smtClean="0">
                <a:solidFill>
                  <a:schemeClr val="accent6">
                    <a:lumMod val="10000"/>
                  </a:schemeClr>
                </a:solidFill>
              </a:rPr>
              <a:t>يمكن إرجاع نشأة الإعلام الجديد لنشأة الإنترنت في المرحلة الأولى.</a:t>
            </a:r>
          </a:p>
          <a:p>
            <a:pPr algn="r" rtl="1"/>
            <a:r>
              <a:rPr lang="ar-SA" dirty="0" smtClean="0">
                <a:solidFill>
                  <a:schemeClr val="accent6">
                    <a:lumMod val="10000"/>
                  </a:schemeClr>
                </a:solidFill>
              </a:rPr>
              <a:t>ثم تطور المواقع حتى ظهور جيل </a:t>
            </a:r>
            <a:r>
              <a:rPr lang="en-GB" dirty="0" smtClean="0">
                <a:solidFill>
                  <a:schemeClr val="accent6">
                    <a:lumMod val="10000"/>
                  </a:schemeClr>
                </a:solidFill>
              </a:rPr>
              <a:t>web 1</a:t>
            </a:r>
            <a:r>
              <a:rPr lang="ar-SA" dirty="0">
                <a:solidFill>
                  <a:schemeClr val="accent6">
                    <a:lumMod val="10000"/>
                  </a:schemeClr>
                </a:solidFill>
              </a:rPr>
              <a:t> </a:t>
            </a:r>
            <a:r>
              <a:rPr lang="ar-SA" dirty="0" smtClean="0">
                <a:solidFill>
                  <a:schemeClr val="accent6">
                    <a:lumMod val="10000"/>
                  </a:schemeClr>
                </a:solidFill>
              </a:rPr>
              <a:t>، ثم بعد ذلك تطور هذا الجيل حتى ظهور الجيل الثاني من المواقع </a:t>
            </a:r>
            <a:r>
              <a:rPr lang="en-GB" dirty="0" smtClean="0">
                <a:solidFill>
                  <a:schemeClr val="accent6">
                    <a:lumMod val="10000"/>
                  </a:schemeClr>
                </a:solidFill>
              </a:rPr>
              <a:t>web2</a:t>
            </a:r>
            <a:r>
              <a:rPr lang="ar-SA" dirty="0" smtClean="0">
                <a:solidFill>
                  <a:schemeClr val="accent6">
                    <a:lumMod val="10000"/>
                  </a:schemeClr>
                </a:solidFill>
              </a:rPr>
              <a:t>.</a:t>
            </a:r>
            <a:endParaRPr lang="en-GB" dirty="0">
              <a:solidFill>
                <a:schemeClr val="accent6">
                  <a:lumMod val="10000"/>
                </a:schemeClr>
              </a:solidFill>
            </a:endParaRPr>
          </a:p>
        </p:txBody>
      </p:sp>
    </p:spTree>
    <p:extLst>
      <p:ext uri="{BB962C8B-B14F-4D97-AF65-F5344CB8AC3E}">
        <p14:creationId xmlns:p14="http://schemas.microsoft.com/office/powerpoint/2010/main" val="1873591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sp>
        <p:nvSpPr>
          <p:cNvPr id="7" name="Text Placeholder 6"/>
          <p:cNvSpPr>
            <a:spLocks noGrp="1"/>
          </p:cNvSpPr>
          <p:nvPr>
            <p:ph type="body" idx="1"/>
          </p:nvPr>
        </p:nvSpPr>
        <p:spPr/>
        <p:txBody>
          <a:bodyPr/>
          <a:lstStyle/>
          <a:p>
            <a:endParaRPr lang="en-GB"/>
          </a:p>
        </p:txBody>
      </p:sp>
      <p:sp>
        <p:nvSpPr>
          <p:cNvPr id="3" name="Content Placeholder 2"/>
          <p:cNvSpPr>
            <a:spLocks noGrp="1"/>
          </p:cNvSpPr>
          <p:nvPr>
            <p:ph sz="half" idx="2"/>
          </p:nvPr>
        </p:nvSpPr>
        <p:spPr>
          <a:xfrm>
            <a:off x="3131840" y="2276872"/>
            <a:ext cx="4040188" cy="3951288"/>
          </a:xfrm>
          <a:ln>
            <a:noFill/>
          </a:ln>
        </p:spPr>
        <p:txBody>
          <a:bodyPr/>
          <a:lstStyle/>
          <a:p>
            <a:pPr algn="r" rtl="1"/>
            <a:endPar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2"/>
            </a:endParaRPr>
          </a:p>
          <a:p>
            <a:pPr algn="r" rtl="1"/>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2"/>
            </a:endParaRPr>
          </a:p>
          <a:p>
            <a:pPr marL="0" indent="0" algn="ctr" rtl="1">
              <a:buNone/>
            </a:pPr>
            <a:r>
              <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2"/>
              </a:rPr>
              <a:t>ما هو الانترنت</a:t>
            </a:r>
            <a:endParaRPr lang="en-GB"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Text Placeholder 7"/>
          <p:cNvSpPr>
            <a:spLocks noGrp="1"/>
          </p:cNvSpPr>
          <p:nvPr>
            <p:ph type="body" sz="quarter" idx="3"/>
          </p:nvPr>
        </p:nvSpPr>
        <p:spPr/>
        <p:txBody>
          <a:bodyPr/>
          <a:lstStyle/>
          <a:p>
            <a:endParaRPr lang="en-GB"/>
          </a:p>
        </p:txBody>
      </p:sp>
      <p:sp>
        <p:nvSpPr>
          <p:cNvPr id="9" name="Content Placeholder 8"/>
          <p:cNvSpPr>
            <a:spLocks noGrp="1"/>
          </p:cNvSpPr>
          <p:nvPr>
            <p:ph sz="quarter" idx="4"/>
          </p:nvPr>
        </p:nvSpPr>
        <p:spPr/>
        <p:txBody>
          <a:bodyPr/>
          <a:lstStyle/>
          <a:p>
            <a:pPr marL="0" indent="0" algn="r" rtl="1">
              <a:buNone/>
            </a:pPr>
            <a:endParaRPr lang="en-GB" sz="3200" dirty="0">
              <a:solidFill>
                <a:schemeClr val="accent4"/>
              </a:solidFill>
              <a:cs typeface="AL-Mohanad Bold" pitchFamily="2" charset="-78"/>
            </a:endParaRPr>
          </a:p>
        </p:txBody>
      </p:sp>
    </p:spTree>
    <p:extLst>
      <p:ext uri="{BB962C8B-B14F-4D97-AF65-F5344CB8AC3E}">
        <p14:creationId xmlns:p14="http://schemas.microsoft.com/office/powerpoint/2010/main" val="3728394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smtClean="0">
                <a:solidFill>
                  <a:srgbClr val="FF0000"/>
                </a:solidFill>
                <a:latin typeface="Arabic Typesetting" panose="03020402040406030203" pitchFamily="66" charset="-78"/>
                <a:cs typeface="AL-Mohanad Bold" pitchFamily="2" charset="-78"/>
              </a:rPr>
              <a:t>ما هو الانترنت؟</a:t>
            </a:r>
          </a:p>
          <a:p>
            <a:pPr marL="0" indent="0" algn="r" rtl="1">
              <a:buNone/>
            </a:pPr>
            <a:r>
              <a:rPr lang="ar-SA" dirty="0" smtClean="0">
                <a:solidFill>
                  <a:schemeClr val="accent6">
                    <a:lumMod val="10000"/>
                  </a:schemeClr>
                </a:solidFill>
                <a:latin typeface="Arabic Typesetting" panose="03020402040406030203" pitchFamily="66" charset="-78"/>
                <a:cs typeface="AL-Mohanad Bold" pitchFamily="2" charset="-78"/>
              </a:rPr>
              <a:t>هي شبكة شبكات الكمبيوتر العالمية ، التي تعمل بنظام نقل </a:t>
            </a:r>
            <a:r>
              <a:rPr lang="ar-SA" u="sng" dirty="0" smtClean="0">
                <a:solidFill>
                  <a:schemeClr val="accent6">
                    <a:lumMod val="10000"/>
                  </a:schemeClr>
                </a:solidFill>
                <a:latin typeface="Arabic Typesetting" panose="03020402040406030203" pitchFamily="66" charset="-78"/>
                <a:cs typeface="AL-Mohanad Bold" pitchFamily="2" charset="-78"/>
              </a:rPr>
              <a:t>حزم البيانات</a:t>
            </a:r>
            <a:r>
              <a:rPr lang="ar-SA" dirty="0" smtClean="0">
                <a:solidFill>
                  <a:schemeClr val="accent6">
                    <a:lumMod val="10000"/>
                  </a:schemeClr>
                </a:solidFill>
                <a:latin typeface="Arabic Typesetting" panose="03020402040406030203" pitchFamily="66" charset="-78"/>
                <a:cs typeface="AL-Mohanad Bold" pitchFamily="2" charset="-78"/>
              </a:rPr>
              <a:t>، و </a:t>
            </a:r>
            <a:r>
              <a:rPr lang="ar-SA" u="sng" dirty="0" smtClean="0">
                <a:solidFill>
                  <a:schemeClr val="accent6">
                    <a:lumMod val="10000"/>
                  </a:schemeClr>
                </a:solidFill>
                <a:latin typeface="Arabic Typesetting" panose="03020402040406030203" pitchFamily="66" charset="-78"/>
                <a:cs typeface="AL-Mohanad Bold" pitchFamily="2" charset="-78"/>
              </a:rPr>
              <a:t>تستخدم برتوكول الإنترنت </a:t>
            </a:r>
            <a:r>
              <a:rPr lang="ar-SA" dirty="0" smtClean="0">
                <a:solidFill>
                  <a:schemeClr val="accent6">
                    <a:lumMod val="10000"/>
                  </a:schemeClr>
                </a:solidFill>
                <a:latin typeface="Arabic Typesetting" panose="03020402040406030203" pitchFamily="66" charset="-78"/>
                <a:cs typeface="AL-Mohanad Bold" pitchFamily="2" charset="-78"/>
              </a:rPr>
              <a:t>.</a:t>
            </a:r>
          </a:p>
          <a:p>
            <a:pPr marL="0" indent="0" algn="r" rtl="1">
              <a:buNone/>
            </a:pPr>
            <a:endParaRPr lang="ar-SA" dirty="0">
              <a:solidFill>
                <a:schemeClr val="accent6">
                  <a:lumMod val="10000"/>
                </a:schemeClr>
              </a:solidFill>
              <a:latin typeface="Arabic Typesetting" panose="03020402040406030203" pitchFamily="66" charset="-78"/>
              <a:cs typeface="AL-Mohanad Bold" pitchFamily="2" charset="-78"/>
            </a:endParaRPr>
          </a:p>
          <a:p>
            <a:pPr marL="0" indent="0" algn="r" rtl="1">
              <a:buNone/>
            </a:pPr>
            <a:r>
              <a:rPr lang="ar-SA" dirty="0" smtClean="0">
                <a:solidFill>
                  <a:srgbClr val="92D050"/>
                </a:solidFill>
                <a:latin typeface="Arabic Typesetting" panose="03020402040406030203" pitchFamily="66" charset="-78"/>
                <a:cs typeface="AL-Mohanad Bold" pitchFamily="2" charset="-78"/>
              </a:rPr>
              <a:t>نظام نقل حزم البيانات: </a:t>
            </a:r>
            <a:r>
              <a:rPr lang="ar-SA" dirty="0" smtClean="0">
                <a:solidFill>
                  <a:schemeClr val="accent6">
                    <a:lumMod val="25000"/>
                  </a:schemeClr>
                </a:solidFill>
                <a:latin typeface="Arabic Typesetting" panose="03020402040406030203" pitchFamily="66" charset="-78"/>
                <a:cs typeface="AL-Mohanad Bold" pitchFamily="2" charset="-78"/>
              </a:rPr>
              <a:t>هي التقنية المستخدمة في عملية نقل المعلومات الموجودة في شبكة الانترنت .</a:t>
            </a:r>
          </a:p>
          <a:p>
            <a:pPr marL="0" indent="0" algn="r" rtl="1">
              <a:buNone/>
            </a:pPr>
            <a:endParaRPr lang="ar-SA" dirty="0">
              <a:solidFill>
                <a:schemeClr val="accent6">
                  <a:lumMod val="10000"/>
                </a:schemeClr>
              </a:solidFill>
              <a:latin typeface="Arabic Typesetting" panose="03020402040406030203" pitchFamily="66" charset="-78"/>
              <a:cs typeface="AL-Mohanad Bold" pitchFamily="2" charset="-78"/>
            </a:endParaRPr>
          </a:p>
          <a:p>
            <a:pPr marL="0" indent="0" algn="r" rtl="1">
              <a:buNone/>
            </a:pPr>
            <a:r>
              <a:rPr lang="ar-SA" dirty="0" smtClean="0">
                <a:solidFill>
                  <a:srgbClr val="92D050"/>
                </a:solidFill>
                <a:latin typeface="Arabic Typesetting" panose="03020402040406030203" pitchFamily="66" charset="-78"/>
                <a:cs typeface="AL-Mohanad Bold" pitchFamily="2" charset="-78"/>
              </a:rPr>
              <a:t>بروتوكول الانترنت:</a:t>
            </a:r>
            <a:r>
              <a:rPr lang="en-GB" dirty="0" smtClean="0">
                <a:solidFill>
                  <a:srgbClr val="92D050"/>
                </a:solidFill>
                <a:latin typeface="Arabic Typesetting" panose="03020402040406030203" pitchFamily="66" charset="-78"/>
                <a:cs typeface="AL-Mohanad Bold" pitchFamily="2" charset="-78"/>
              </a:rPr>
              <a:t> </a:t>
            </a:r>
            <a:r>
              <a:rPr lang="ar-SA" dirty="0" smtClean="0">
                <a:solidFill>
                  <a:schemeClr val="accent6">
                    <a:lumMod val="10000"/>
                  </a:schemeClr>
                </a:solidFill>
                <a:latin typeface="Arabic Typesetting" panose="03020402040406030203" pitchFamily="66" charset="-78"/>
                <a:cs typeface="AL-Mohanad Bold" pitchFamily="2" charset="-78"/>
              </a:rPr>
              <a:t>هي طريقة قياسية متفق عليها تتيح لجاهزين تبادل المعلومات،و يتألف من مجموعة من برتوكولات عديدة تربو على المائة، أهمها:</a:t>
            </a:r>
            <a:r>
              <a:rPr lang="en-GB" dirty="0" smtClean="0">
                <a:solidFill>
                  <a:schemeClr val="accent6">
                    <a:lumMod val="10000"/>
                  </a:schemeClr>
                </a:solidFill>
                <a:latin typeface="Arabic Typesetting" panose="03020402040406030203" pitchFamily="66" charset="-78"/>
                <a:cs typeface="AL-Mohanad Bold" pitchFamily="2" charset="-78"/>
              </a:rPr>
              <a:t> TCP/IP</a:t>
            </a:r>
            <a:r>
              <a:rPr lang="ar-SA" dirty="0" smtClean="0">
                <a:solidFill>
                  <a:schemeClr val="accent6">
                    <a:lumMod val="10000"/>
                  </a:schemeClr>
                </a:solidFill>
                <a:latin typeface="Arabic Typesetting" panose="03020402040406030203" pitchFamily="66" charset="-78"/>
                <a:cs typeface="AL-Mohanad Bold" pitchFamily="2" charset="-78"/>
              </a:rPr>
              <a:t>، لذا تسمى باسمها.</a:t>
            </a:r>
          </a:p>
        </p:txBody>
      </p:sp>
    </p:spTree>
    <p:extLst>
      <p:ext uri="{BB962C8B-B14F-4D97-AF65-F5344CB8AC3E}">
        <p14:creationId xmlns:p14="http://schemas.microsoft.com/office/powerpoint/2010/main" val="3373901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6048375" cy="508000"/>
          </a:xfrm>
        </p:spPr>
        <p:txBody>
          <a:bodyPr/>
          <a:lstStyle/>
          <a:p>
            <a:pPr algn="r"/>
            <a:r>
              <a:rPr lang="ar-SA" dirty="0">
                <a:solidFill>
                  <a:srgbClr val="FF0000"/>
                </a:solidFill>
                <a:cs typeface="AL-Mohanad Bold" pitchFamily="2" charset="-78"/>
              </a:rPr>
              <a:t>نشأة الانترنت :</a:t>
            </a:r>
            <a:br>
              <a:rPr lang="ar-SA" dirty="0">
                <a:solidFill>
                  <a:srgbClr val="FF0000"/>
                </a:solidFill>
                <a:cs typeface="AL-Mohanad Bold" pitchFamily="2" charset="-78"/>
              </a:rPr>
            </a:br>
            <a:endParaRPr lang="en-GB" dirty="0">
              <a:solidFill>
                <a:srgbClr val="FF0000"/>
              </a:solidFill>
              <a:cs typeface="AL-Mohanad Bold" pitchFamily="2" charset="-78"/>
            </a:endParaRPr>
          </a:p>
        </p:txBody>
      </p:sp>
      <p:sp>
        <p:nvSpPr>
          <p:cNvPr id="3" name="Content Placeholder 2"/>
          <p:cNvSpPr>
            <a:spLocks noGrp="1"/>
          </p:cNvSpPr>
          <p:nvPr>
            <p:ph idx="1"/>
          </p:nvPr>
        </p:nvSpPr>
        <p:spPr/>
        <p:txBody>
          <a:bodyPr/>
          <a:lstStyle/>
          <a:p>
            <a:pPr algn="r" rtl="1"/>
            <a:r>
              <a:rPr lang="ar-SA" dirty="0">
                <a:solidFill>
                  <a:srgbClr val="92D050"/>
                </a:solidFill>
                <a:effectLst>
                  <a:outerShdw blurRad="38100" dist="38100" dir="2700000" algn="tl">
                    <a:srgbClr val="000000">
                      <a:alpha val="43137"/>
                    </a:srgbClr>
                  </a:outerShdw>
                </a:effectLst>
                <a:cs typeface="AL-Mohanad Bold" pitchFamily="2" charset="-78"/>
              </a:rPr>
              <a:t>أولا: إنشاء الشبكة :</a:t>
            </a:r>
          </a:p>
          <a:p>
            <a:pPr algn="r" rtl="1">
              <a:buFont typeface="Arial" panose="020B0604020202020204" pitchFamily="34" charset="0"/>
              <a:buChar char="•"/>
            </a:pPr>
            <a:r>
              <a:rPr lang="ar-SA" dirty="0" smtClean="0">
                <a:solidFill>
                  <a:schemeClr val="accent6">
                    <a:lumMod val="10000"/>
                  </a:schemeClr>
                </a:solidFill>
                <a:cs typeface="AL-Mohanad Bold" pitchFamily="2" charset="-78"/>
              </a:rPr>
              <a:t>في أثناء الحرب الباردة، قامت الولايات المتحدة بإجراء الأبحاث في مجالات علوم الكمبيوتر والشبكات، بعد أن أطلق الاتحاد السوفيتي القمر الصناعي الأول (</a:t>
            </a:r>
            <a:r>
              <a:rPr lang="en-GB" dirty="0">
                <a:solidFill>
                  <a:schemeClr val="accent6">
                    <a:lumMod val="10000"/>
                  </a:schemeClr>
                </a:solidFill>
                <a:cs typeface="AL-Mohanad Bold" pitchFamily="2" charset="-78"/>
                <a:hlinkClick r:id="rId2"/>
              </a:rPr>
              <a:t>Sputnik 1</a:t>
            </a:r>
            <a:r>
              <a:rPr lang="ar-SA" dirty="0" smtClean="0">
                <a:solidFill>
                  <a:schemeClr val="accent6">
                    <a:lumMod val="10000"/>
                  </a:schemeClr>
                </a:solidFill>
                <a:cs typeface="AL-Mohanad Bold" pitchFamily="2" charset="-78"/>
              </a:rPr>
              <a:t>)</a:t>
            </a:r>
          </a:p>
          <a:p>
            <a:pPr marL="0" indent="0" algn="r" rtl="1">
              <a:buNone/>
            </a:pPr>
            <a:endParaRPr lang="ar-SA" dirty="0" smtClean="0">
              <a:solidFill>
                <a:schemeClr val="accent6">
                  <a:lumMod val="10000"/>
                </a:schemeClr>
              </a:solidFill>
              <a:cs typeface="AL-Mohanad Bold" pitchFamily="2" charset="-78"/>
            </a:endParaRPr>
          </a:p>
          <a:p>
            <a:pPr algn="r" rtl="1"/>
            <a:r>
              <a:rPr lang="ar-SA" dirty="0" smtClean="0">
                <a:solidFill>
                  <a:schemeClr val="accent6">
                    <a:lumMod val="10000"/>
                  </a:schemeClr>
                </a:solidFill>
                <a:cs typeface="AL-Mohanad Bold" pitchFamily="2" charset="-78"/>
              </a:rPr>
              <a:t>أول ابتكار كان فكرة نقل حزم البيانات مقابل نقل الدوائر، وبعد الكثير من العمل تمت تجربة الشبكة التي تطبق هذه التقنية عام 1969م، في برنامج يطلق عليه شبكة أربا نت (</a:t>
            </a:r>
            <a:r>
              <a:rPr lang="en-GB" dirty="0" smtClean="0">
                <a:solidFill>
                  <a:schemeClr val="accent6">
                    <a:lumMod val="10000"/>
                  </a:schemeClr>
                </a:solidFill>
                <a:cs typeface="AL-Mohanad Bold" pitchFamily="2" charset="-78"/>
              </a:rPr>
              <a:t>ARBANRT</a:t>
            </a:r>
            <a:r>
              <a:rPr lang="ar-SA" dirty="0" smtClean="0">
                <a:solidFill>
                  <a:schemeClr val="accent6">
                    <a:lumMod val="10000"/>
                  </a:schemeClr>
                </a:solidFill>
                <a:cs typeface="AL-Mohanad Bold" pitchFamily="2" charset="-78"/>
              </a:rPr>
              <a:t>)، وتم توصيل 4 كمبيوترات ببعضها البعض.</a:t>
            </a:r>
          </a:p>
          <a:p>
            <a:pPr algn="r" rtl="1"/>
            <a:endParaRPr lang="ar-SA" dirty="0">
              <a:solidFill>
                <a:schemeClr val="accent6">
                  <a:lumMod val="10000"/>
                </a:schemeClr>
              </a:solidFill>
              <a:cs typeface="AL-Mohanad Bold" pitchFamily="2" charset="-78"/>
            </a:endParaRPr>
          </a:p>
          <a:p>
            <a:pPr marL="0" indent="0" algn="r" rtl="1">
              <a:buNone/>
            </a:pPr>
            <a:endParaRPr lang="en-GB" dirty="0">
              <a:solidFill>
                <a:schemeClr val="accent6">
                  <a:lumMod val="10000"/>
                </a:schemeClr>
              </a:solidFill>
              <a:cs typeface="AL-Mohanad Bold" pitchFamily="2" charset="-7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1951743"/>
            <a:ext cx="1880150" cy="2530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1202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539552" y="620688"/>
            <a:ext cx="6551612" cy="4895850"/>
          </a:xfrm>
        </p:spPr>
        <p:txBody>
          <a:bodyPr/>
          <a:lstStyle/>
          <a:p>
            <a:pPr algn="r" rtl="1"/>
            <a:r>
              <a:rPr lang="ar-SA" dirty="0" smtClean="0">
                <a:solidFill>
                  <a:schemeClr val="accent6">
                    <a:lumMod val="10000"/>
                  </a:schemeClr>
                </a:solidFill>
                <a:cs typeface="AL-Mohanad Bold" pitchFamily="2" charset="-78"/>
              </a:rPr>
              <a:t>ثم في نفس العام ، ابتكر البريد الإلكتروني ، و تم اختيار علامة </a:t>
            </a:r>
            <a:r>
              <a:rPr lang="en-GB" dirty="0" smtClean="0">
                <a:solidFill>
                  <a:schemeClr val="accent6">
                    <a:lumMod val="10000"/>
                  </a:schemeClr>
                </a:solidFill>
                <a:cs typeface="AL-Mohanad Bold" pitchFamily="2" charset="-78"/>
              </a:rPr>
              <a:t>@ </a:t>
            </a:r>
            <a:r>
              <a:rPr lang="ar-SA" dirty="0" smtClean="0">
                <a:solidFill>
                  <a:schemeClr val="accent6">
                    <a:lumMod val="10000"/>
                  </a:schemeClr>
                </a:solidFill>
                <a:cs typeface="AL-Mohanad Bold" pitchFamily="2" charset="-78"/>
              </a:rPr>
              <a:t> للإشارة للمكان البريد (خدمات).</a:t>
            </a:r>
            <a:endParaRPr lang="ar-SA" dirty="0">
              <a:solidFill>
                <a:schemeClr val="accent6">
                  <a:lumMod val="10000"/>
                </a:schemeClr>
              </a:solidFill>
              <a:cs typeface="AL-Mohanad Bold" pitchFamily="2" charset="-78"/>
            </a:endParaRPr>
          </a:p>
          <a:p>
            <a:pPr algn="r" rtl="1"/>
            <a:r>
              <a:rPr lang="ar-SA" dirty="0" smtClean="0">
                <a:solidFill>
                  <a:schemeClr val="accent6">
                    <a:lumMod val="10000"/>
                  </a:schemeClr>
                </a:solidFill>
                <a:cs typeface="AL-Mohanad Bold" pitchFamily="2" charset="-78"/>
              </a:rPr>
              <a:t>بعدها بعام تم تشبيك دولي للشبكة مع الكلية الجامعية في لندن، و مؤسسة الرادار الملكية في النرويج.</a:t>
            </a:r>
          </a:p>
          <a:p>
            <a:pPr algn="r" rtl="1"/>
            <a:r>
              <a:rPr lang="ar-SA" dirty="0" smtClean="0">
                <a:solidFill>
                  <a:schemeClr val="accent6">
                    <a:lumMod val="10000"/>
                  </a:schemeClr>
                </a:solidFill>
                <a:cs typeface="AL-Mohanad Bold" pitchFamily="2" charset="-78"/>
              </a:rPr>
              <a:t>ثم في عام 1983  انقسمت الشبكات إلى شبكتين: أربانت، و ميلنيت، التي اندمجت في شبكة المعلومات الدفاعية</a:t>
            </a:r>
          </a:p>
        </p:txBody>
      </p:sp>
    </p:spTree>
    <p:extLst>
      <p:ext uri="{BB962C8B-B14F-4D97-AF65-F5344CB8AC3E}">
        <p14:creationId xmlns:p14="http://schemas.microsoft.com/office/powerpoint/2010/main" val="224421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a:solidFill>
                  <a:srgbClr val="92D050"/>
                </a:solidFill>
                <a:effectLst>
                  <a:outerShdw blurRad="38100" dist="38100" dir="2700000" algn="tl">
                    <a:srgbClr val="000000">
                      <a:alpha val="43137"/>
                    </a:srgbClr>
                  </a:outerShdw>
                </a:effectLst>
                <a:cs typeface="AL-Mohanad Bold" pitchFamily="2" charset="-78"/>
              </a:rPr>
              <a:t>ثانياً: إنشاء البروتوكولات:</a:t>
            </a:r>
          </a:p>
          <a:p>
            <a:pPr algn="r" rtl="1"/>
            <a:r>
              <a:rPr lang="ar-SA" dirty="0">
                <a:solidFill>
                  <a:schemeClr val="accent6">
                    <a:lumMod val="10000"/>
                  </a:schemeClr>
                </a:solidFill>
                <a:cs typeface="AL-Mohanad Bold" pitchFamily="2" charset="-78"/>
              </a:rPr>
              <a:t>في نفس العام ، بدأت العديد من الشبكات التابعة لجامعات و شبكات تابعة لشركات في الظهور، واندمجت هذه الشبكات عبر (بروتوكول الانترنت) القادر على دمجها.</a:t>
            </a:r>
            <a:endParaRPr lang="en-GB" dirty="0">
              <a:solidFill>
                <a:schemeClr val="accent6">
                  <a:lumMod val="10000"/>
                </a:schemeClr>
              </a:solidFill>
              <a:cs typeface="AL-Mohanad Bold" pitchFamily="2" charset="-78"/>
            </a:endParaRPr>
          </a:p>
          <a:p>
            <a:endParaRPr lang="en-GB" dirty="0"/>
          </a:p>
        </p:txBody>
      </p:sp>
    </p:spTree>
    <p:extLst>
      <p:ext uri="{BB962C8B-B14F-4D97-AF65-F5344CB8AC3E}">
        <p14:creationId xmlns:p14="http://schemas.microsoft.com/office/powerpoint/2010/main" val="31281938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r" rtl="1"/>
            <a:r>
              <a:rPr lang="ar-SA" dirty="0" smtClean="0">
                <a:solidFill>
                  <a:srgbClr val="92D050"/>
                </a:solidFill>
                <a:effectLst>
                  <a:outerShdw blurRad="38100" dist="38100" dir="2700000" algn="tl">
                    <a:srgbClr val="000000">
                      <a:alpha val="43137"/>
                    </a:srgbClr>
                  </a:outerShdw>
                </a:effectLst>
                <a:cs typeface="AL-Mohanad Bold" pitchFamily="2" charset="-78"/>
              </a:rPr>
              <a:t>ثالثاً: إنشاء الويب:</a:t>
            </a:r>
          </a:p>
          <a:p>
            <a:pPr algn="r" rtl="1"/>
            <a:r>
              <a:rPr lang="ar-SA" dirty="0" smtClean="0">
                <a:solidFill>
                  <a:schemeClr val="accent6">
                    <a:lumMod val="10000"/>
                  </a:schemeClr>
                </a:solidFill>
                <a:cs typeface="AL-Mohanad Bold" pitchFamily="2" charset="-78"/>
              </a:rPr>
              <a:t>ثم تم إضافة الويب، الذي كانت فكرته الأساسية: أهمية إيجاد مخزن للحفاظ على المعرفة الإنسانية ، وتزامن معه فكرة النص التشعبي الذي يرتبط بنصوص أخرى.</a:t>
            </a:r>
          </a:p>
          <a:p>
            <a:pPr algn="r" rtl="1"/>
            <a:r>
              <a:rPr lang="ar-SA" dirty="0" smtClean="0">
                <a:solidFill>
                  <a:schemeClr val="accent6">
                    <a:lumMod val="10000"/>
                  </a:schemeClr>
                </a:solidFill>
                <a:cs typeface="AL-Mohanad Bold" pitchFamily="2" charset="-78"/>
              </a:rPr>
              <a:t>وقد ظهر الويب بعد العديد من التطور والأبحاث عام 1991، وتتالت مستعرضاته حتى أنشأت مايكروسوفت عام1993 المستكشف .</a:t>
            </a:r>
          </a:p>
          <a:p>
            <a:pPr marL="0" indent="0" algn="r" rtl="1">
              <a:buNone/>
            </a:pPr>
            <a:endParaRPr lang="ar-SA" dirty="0" smtClean="0">
              <a:solidFill>
                <a:schemeClr val="accent6">
                  <a:lumMod val="10000"/>
                </a:schemeClr>
              </a:solidFill>
              <a:cs typeface="AL-Mohanad Bold" pitchFamily="2" charset="-78"/>
            </a:endParaRPr>
          </a:p>
          <a:p>
            <a:pPr algn="ctr" rtl="1"/>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ohanad Bold" pitchFamily="2" charset="-78"/>
                <a:hlinkClick r:id="rId2"/>
              </a:rPr>
              <a:t> </a:t>
            </a:r>
            <a:r>
              <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ohanad Bold" pitchFamily="2" charset="-78"/>
                <a:hlinkClick r:id="rId2"/>
              </a:rPr>
              <a:t>مقابلة في بدايات الانترنت</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ohanad Bold" pitchFamily="2" charset="-78"/>
            </a:endParaRPr>
          </a:p>
          <a:p>
            <a:pPr algn="r" rtl="1"/>
            <a:endParaRPr lang="en-GB" dirty="0">
              <a:solidFill>
                <a:schemeClr val="accent6">
                  <a:lumMod val="10000"/>
                </a:schemeClr>
              </a:solidFill>
              <a:cs typeface="AL-Mohanad Bold" pitchFamily="2" charset="-78"/>
            </a:endParaRPr>
          </a:p>
        </p:txBody>
      </p:sp>
    </p:spTree>
    <p:extLst>
      <p:ext uri="{BB962C8B-B14F-4D97-AF65-F5344CB8AC3E}">
        <p14:creationId xmlns:p14="http://schemas.microsoft.com/office/powerpoint/2010/main" val="216724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ملخص لنشأة الإنترنت</a:t>
            </a: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r" rtl="1"/>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r" rtl="1"/>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3"/>
              </a:rPr>
              <a:t>وثائقي- نشأة الإنترنت</a:t>
            </a: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r" rtl="1"/>
            <a:endPar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228227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19">
  <a:themeElements>
    <a:clrScheme name="template 5">
      <a:dk1>
        <a:srgbClr val="336699"/>
      </a:dk1>
      <a:lt1>
        <a:srgbClr val="336699"/>
      </a:lt1>
      <a:dk2>
        <a:srgbClr val="336699"/>
      </a:dk2>
      <a:lt2>
        <a:srgbClr val="FFFFFF"/>
      </a:lt2>
      <a:accent1>
        <a:srgbClr val="FFFFFF"/>
      </a:accent1>
      <a:accent2>
        <a:srgbClr val="FFFFFF"/>
      </a:accent2>
      <a:accent3>
        <a:srgbClr val="ADB8CA"/>
      </a:accent3>
      <a:accent4>
        <a:srgbClr val="2A5682"/>
      </a:accent4>
      <a:accent5>
        <a:srgbClr val="FFFFFF"/>
      </a:accent5>
      <a:accent6>
        <a:srgbClr val="E7E7E7"/>
      </a:accent6>
      <a:hlink>
        <a:srgbClr val="FFFFFF"/>
      </a:hlink>
      <a:folHlink>
        <a:srgbClr val="FFFFFF"/>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336699"/>
        </a:lt1>
        <a:dk2>
          <a:srgbClr val="000000"/>
        </a:dk2>
        <a:lt2>
          <a:srgbClr val="FFFFFF"/>
        </a:lt2>
        <a:accent1>
          <a:srgbClr val="FFFFFF"/>
        </a:accent1>
        <a:accent2>
          <a:srgbClr val="FFFFFF"/>
        </a:accent2>
        <a:accent3>
          <a:srgbClr val="ADB8CA"/>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2">
        <a:dk1>
          <a:srgbClr val="292929"/>
        </a:dk1>
        <a:lt1>
          <a:srgbClr val="336699"/>
        </a:lt1>
        <a:dk2>
          <a:srgbClr val="292929"/>
        </a:dk2>
        <a:lt2>
          <a:srgbClr val="FFFFFF"/>
        </a:lt2>
        <a:accent1>
          <a:srgbClr val="FFFFFF"/>
        </a:accent1>
        <a:accent2>
          <a:srgbClr val="FFFFFF"/>
        </a:accent2>
        <a:accent3>
          <a:srgbClr val="ADB8CA"/>
        </a:accent3>
        <a:accent4>
          <a:srgbClr val="212121"/>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336699"/>
        </a:lt1>
        <a:dk2>
          <a:srgbClr val="54585C"/>
        </a:dk2>
        <a:lt2>
          <a:srgbClr val="FFFFFF"/>
        </a:lt2>
        <a:accent1>
          <a:srgbClr val="FFFFFF"/>
        </a:accent1>
        <a:accent2>
          <a:srgbClr val="FFFFFF"/>
        </a:accent2>
        <a:accent3>
          <a:srgbClr val="ADB8CA"/>
        </a:accent3>
        <a:accent4>
          <a:srgbClr val="40404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4">
        <a:dk1>
          <a:srgbClr val="256101"/>
        </a:dk1>
        <a:lt1>
          <a:srgbClr val="336699"/>
        </a:lt1>
        <a:dk2>
          <a:srgbClr val="256101"/>
        </a:dk2>
        <a:lt2>
          <a:srgbClr val="FFFFFF"/>
        </a:lt2>
        <a:accent1>
          <a:srgbClr val="FFFFFF"/>
        </a:accent1>
        <a:accent2>
          <a:srgbClr val="FFFFFF"/>
        </a:accent2>
        <a:accent3>
          <a:srgbClr val="ADB8CA"/>
        </a:accent3>
        <a:accent4>
          <a:srgbClr val="1E5201"/>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5">
        <a:dk1>
          <a:srgbClr val="336699"/>
        </a:dk1>
        <a:lt1>
          <a:srgbClr val="336699"/>
        </a:lt1>
        <a:dk2>
          <a:srgbClr val="336699"/>
        </a:dk2>
        <a:lt2>
          <a:srgbClr val="FFFFFF"/>
        </a:lt2>
        <a:accent1>
          <a:srgbClr val="FFFFFF"/>
        </a:accent1>
        <a:accent2>
          <a:srgbClr val="FFFFFF"/>
        </a:accent2>
        <a:accent3>
          <a:srgbClr val="ADB8CA"/>
        </a:accent3>
        <a:accent4>
          <a:srgbClr val="2A5682"/>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template 6">
        <a:dk1>
          <a:srgbClr val="333333"/>
        </a:dk1>
        <a:lt1>
          <a:srgbClr val="336699"/>
        </a:lt1>
        <a:dk2>
          <a:srgbClr val="333333"/>
        </a:dk2>
        <a:lt2>
          <a:srgbClr val="FFFFFF"/>
        </a:lt2>
        <a:accent1>
          <a:srgbClr val="FFFFFF"/>
        </a:accent1>
        <a:accent2>
          <a:srgbClr val="FFFFFF"/>
        </a:accent2>
        <a:accent3>
          <a:srgbClr val="ADB8CA"/>
        </a:accent3>
        <a:accent4>
          <a:srgbClr val="2A2A2A"/>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878</Words>
  <Application>Microsoft Office PowerPoint</Application>
  <PresentationFormat>عرض على الشاشة (3:4)‏</PresentationFormat>
  <Paragraphs>89</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19</vt:lpstr>
      <vt:lpstr>الإعلام الجديد</vt:lpstr>
      <vt:lpstr>عرض تقديمي في PowerPoint</vt:lpstr>
      <vt:lpstr>عرض تقديمي في PowerPoint</vt:lpstr>
      <vt:lpstr>عرض تقديمي في PowerPoint</vt:lpstr>
      <vt:lpstr>نشأة الانترنت : </vt:lpstr>
      <vt:lpstr>عرض تقديمي في PowerPoint</vt:lpstr>
      <vt:lpstr>عرض تقديمي في PowerPoint</vt:lpstr>
      <vt:lpstr>عرض تقديمي في PowerPoint</vt:lpstr>
      <vt:lpstr>عرض تقديمي في PowerPoint</vt:lpstr>
      <vt:lpstr>Web 1.0</vt:lpstr>
      <vt:lpstr>عرض تقديمي في PowerPoint</vt:lpstr>
      <vt:lpstr>Web 2.0</vt:lpstr>
      <vt:lpstr>عرض تقديمي في PowerPoint</vt:lpstr>
      <vt:lpstr>عرض تقديمي في PowerPoint</vt:lpstr>
      <vt:lpstr>عرض تقديمي في PowerPoint</vt:lpstr>
      <vt:lpstr>عرض تقديمي في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lolo</dc:creator>
  <cp:lastModifiedBy>Sony</cp:lastModifiedBy>
  <cp:revision>30</cp:revision>
  <dcterms:created xsi:type="dcterms:W3CDTF">2014-09-20T14:43:52Z</dcterms:created>
  <dcterms:modified xsi:type="dcterms:W3CDTF">2015-08-30T19:22:24Z</dcterms:modified>
</cp:coreProperties>
</file>