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2" r:id="rId7"/>
    <p:sldId id="265" r:id="rId8"/>
    <p:sldId id="305" r:id="rId9"/>
    <p:sldId id="267" r:id="rId10"/>
    <p:sldId id="268" r:id="rId11"/>
    <p:sldId id="264" r:id="rId12"/>
    <p:sldId id="270" r:id="rId13"/>
    <p:sldId id="301" r:id="rId14"/>
    <p:sldId id="271" r:id="rId15"/>
    <p:sldId id="273" r:id="rId16"/>
    <p:sldId id="274" r:id="rId17"/>
    <p:sldId id="275" r:id="rId18"/>
    <p:sldId id="276" r:id="rId19"/>
    <p:sldId id="278" r:id="rId20"/>
    <p:sldId id="279" r:id="rId21"/>
    <p:sldId id="280" r:id="rId22"/>
    <p:sldId id="281" r:id="rId23"/>
    <p:sldId id="282" r:id="rId24"/>
    <p:sldId id="283" r:id="rId25"/>
    <p:sldId id="306" r:id="rId26"/>
    <p:sldId id="307" r:id="rId27"/>
    <p:sldId id="285" r:id="rId28"/>
    <p:sldId id="286" r:id="rId29"/>
    <p:sldId id="288" r:id="rId30"/>
    <p:sldId id="303" r:id="rId31"/>
    <p:sldId id="289" r:id="rId32"/>
    <p:sldId id="290" r:id="rId33"/>
    <p:sldId id="291" r:id="rId34"/>
    <p:sldId id="292" r:id="rId35"/>
    <p:sldId id="294" r:id="rId36"/>
    <p:sldId id="295" r:id="rId37"/>
    <p:sldId id="297" r:id="rId38"/>
    <p:sldId id="298" r:id="rId39"/>
    <p:sldId id="299" r:id="rId40"/>
    <p:sldId id="293" r:id="rId41"/>
    <p:sldId id="304" r:id="rId42"/>
    <p:sldId id="302"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A0000"/>
    <a:srgbClr val="B20000"/>
    <a:srgbClr val="DFB91C"/>
    <a:srgbClr val="CEAD1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198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commentAuthors" Target="commentAuthors.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comments/comment1.xml><?xml version="1.0" encoding="utf-8"?>
<p:cmLst xmlns:a="http://schemas.openxmlformats.org/drawingml/2006/main" xmlns:r="http://schemas.openxmlformats.org/officeDocument/2006/relationships" xmlns:p="http://schemas.openxmlformats.org/presentationml/2006/main">
  <p:cm authorId="0" dt="2009-07-22T00:39:43.343" idx="1">
    <p:pos x="5390" y="3377"/>
    <p:text>fig 23.6 
p 235
</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03EA66-D4B0-451C-A2C6-5023CB513CF4}" type="doc">
      <dgm:prSet loTypeId="urn:microsoft.com/office/officeart/2005/8/layout/orgChart1" loCatId="hierarchy" qsTypeId="urn:microsoft.com/office/officeart/2005/8/quickstyle/simple1" qsCatId="simple" csTypeId="urn:microsoft.com/office/officeart/2005/8/colors/accent1_2" csCatId="accent1" phldr="1"/>
      <dgm:spPr/>
    </dgm:pt>
    <dgm:pt modelId="{5FA41999-F995-4D1D-8051-7E8747D486E0}">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pitchFamily="34" charset="0"/>
              <a:cs typeface="Arial" pitchFamily="34" charset="0"/>
            </a:rPr>
            <a:t>DNA viruses</a:t>
          </a:r>
        </a:p>
      </dgm:t>
    </dgm:pt>
    <dgm:pt modelId="{F8C46684-C0AE-4F5C-8436-F3D5C5C920BE}" type="parTrans" cxnId="{71A5A61E-CC32-4324-8BFF-8F7B9B344549}">
      <dgm:prSet/>
      <dgm:spPr/>
      <dgm:t>
        <a:bodyPr/>
        <a:lstStyle/>
        <a:p>
          <a:pPr rtl="1"/>
          <a:endParaRPr lang="x-none"/>
        </a:p>
      </dgm:t>
    </dgm:pt>
    <dgm:pt modelId="{BBEF67EC-AD84-4740-8401-9EE4C855A80F}" type="sibTrans" cxnId="{71A5A61E-CC32-4324-8BFF-8F7B9B344549}">
      <dgm:prSet/>
      <dgm:spPr/>
      <dgm:t>
        <a:bodyPr/>
        <a:lstStyle/>
        <a:p>
          <a:pPr rtl="1"/>
          <a:endParaRPr lang="x-none"/>
        </a:p>
      </dgm:t>
    </dgm:pt>
    <dgm:pt modelId="{F16D51A1-73D7-470D-AF35-14F2838E0A3A}">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Non enveloped</a:t>
          </a:r>
        </a:p>
      </dgm:t>
    </dgm:pt>
    <dgm:pt modelId="{9928532A-2A56-4CBA-8387-0B677776FA90}" type="parTrans" cxnId="{D8B738AE-B036-4913-A406-D62A1454DD8D}">
      <dgm:prSet/>
      <dgm:spPr/>
      <dgm:t>
        <a:bodyPr/>
        <a:lstStyle/>
        <a:p>
          <a:pPr rtl="1"/>
          <a:endParaRPr lang="x-none"/>
        </a:p>
      </dgm:t>
    </dgm:pt>
    <dgm:pt modelId="{F567791F-B45E-4F9B-9A6A-CB931EC672F2}" type="sibTrans" cxnId="{D8B738AE-B036-4913-A406-D62A1454DD8D}">
      <dgm:prSet/>
      <dgm:spPr/>
      <dgm:t>
        <a:bodyPr/>
        <a:lstStyle/>
        <a:p>
          <a:pPr rtl="1"/>
          <a:endParaRPr lang="x-none"/>
        </a:p>
      </dgm:t>
    </dgm:pt>
    <dgm:pt modelId="{7A08A84C-7C92-4C30-87CF-4CC755C80E7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Arial" pitchFamily="34" charset="0"/>
            </a:rPr>
            <a:t>Parvovirus (ss)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Arial" pitchFamily="34" charset="0"/>
            </a:rPr>
            <a:t>Adenovirus (</a:t>
          </a:r>
          <a:r>
            <a:rPr kumimoji="0" lang="en-US" b="0" i="0" u="none" strike="noStrike" cap="none" normalizeH="0" baseline="0" dirty="0" err="1" smtClean="0">
              <a:ln>
                <a:noFill/>
              </a:ln>
              <a:solidFill>
                <a:schemeClr val="tx1"/>
              </a:solidFill>
              <a:effectLst/>
              <a:latin typeface="Arial" pitchFamily="34" charset="0"/>
              <a:cs typeface="Arial" pitchFamily="34" charset="0"/>
            </a:rPr>
            <a:t>ds</a:t>
          </a:r>
          <a:r>
            <a:rPr kumimoji="0" lang="en-US" b="0" i="0" u="none" strike="noStrike" cap="none" normalizeH="0" baseline="0" dirty="0" smtClean="0">
              <a:ln>
                <a:noFill/>
              </a:ln>
              <a:solidFill>
                <a:schemeClr val="tx1"/>
              </a:solidFill>
              <a:effectLst/>
              <a:latin typeface="Arial" pitchFamily="34" charset="0"/>
              <a:cs typeface="Arial" pitchFamily="34" charset="0"/>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cs typeface="Arial" pitchFamily="34" charset="0"/>
            </a:rPr>
            <a:t>Human </a:t>
          </a:r>
          <a:r>
            <a:rPr kumimoji="0" lang="en-US" b="1" i="0" u="none" strike="noStrike" cap="none" normalizeH="0" baseline="0" dirty="0" err="1" smtClean="0">
              <a:ln>
                <a:noFill/>
              </a:ln>
              <a:solidFill>
                <a:schemeClr val="tx1"/>
              </a:solidFill>
              <a:effectLst/>
              <a:latin typeface="Arial" pitchFamily="34" charset="0"/>
              <a:cs typeface="Arial" pitchFamily="34" charset="0"/>
            </a:rPr>
            <a:t>papilloma</a:t>
          </a:r>
          <a:r>
            <a:rPr kumimoji="0" lang="en-US" b="1" i="0" u="none" strike="noStrike" cap="none" normalizeH="0" baseline="0" dirty="0" smtClean="0">
              <a:ln>
                <a:noFill/>
              </a:ln>
              <a:solidFill>
                <a:schemeClr val="tx1"/>
              </a:solidFill>
              <a:effectLst/>
              <a:latin typeface="Arial" pitchFamily="34" charset="0"/>
              <a:cs typeface="Arial" pitchFamily="34" charset="0"/>
            </a:rPr>
            <a:t> virus </a:t>
          </a:r>
          <a:r>
            <a:rPr kumimoji="0" lang="en-US" b="0" i="0" u="none" strike="noStrike" cap="none" normalizeH="0" baseline="0" dirty="0" smtClean="0">
              <a:ln>
                <a:noFill/>
              </a:ln>
              <a:solidFill>
                <a:schemeClr val="tx1"/>
              </a:solidFill>
              <a:effectLst/>
              <a:latin typeface="Arial" pitchFamily="34" charset="0"/>
              <a:cs typeface="Arial" pitchFamily="34" charset="0"/>
            </a:rPr>
            <a:t>(</a:t>
          </a:r>
          <a:r>
            <a:rPr kumimoji="0" lang="en-US" b="0" i="0" u="none" strike="noStrike" cap="none" normalizeH="0" baseline="0" dirty="0" err="1" smtClean="0">
              <a:ln>
                <a:noFill/>
              </a:ln>
              <a:solidFill>
                <a:schemeClr val="tx1"/>
              </a:solidFill>
              <a:effectLst/>
              <a:latin typeface="Arial" pitchFamily="34" charset="0"/>
              <a:cs typeface="Arial" pitchFamily="34" charset="0"/>
            </a:rPr>
            <a:t>ds</a:t>
          </a:r>
          <a:r>
            <a:rPr kumimoji="0" lang="en-US" b="0" i="0" u="none" strike="noStrike" cap="none" normalizeH="0" baseline="0" dirty="0" smtClean="0">
              <a:ln>
                <a:noFill/>
              </a:ln>
              <a:solidFill>
                <a:schemeClr val="tx1"/>
              </a:solidFill>
              <a:effectLst/>
              <a:latin typeface="Arial" pitchFamily="34" charset="0"/>
              <a:cs typeface="Arial" pitchFamily="34" charset="0"/>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Arial" pitchFamily="34" charset="0"/>
            </a:rPr>
            <a:t>e.g. warts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dgm:t>
    </dgm:pt>
    <dgm:pt modelId="{5A874E89-671E-4A0B-AFA7-CCBAF61E776A}" type="parTrans" cxnId="{1B518B05-ACAD-479A-8F59-37D141DA9250}">
      <dgm:prSet/>
      <dgm:spPr/>
      <dgm:t>
        <a:bodyPr/>
        <a:lstStyle/>
        <a:p>
          <a:pPr rtl="1"/>
          <a:endParaRPr lang="x-none"/>
        </a:p>
      </dgm:t>
    </dgm:pt>
    <dgm:pt modelId="{4D665E55-AF25-4444-BA3D-DFE6CE5A8A69}" type="sibTrans" cxnId="{1B518B05-ACAD-479A-8F59-37D141DA9250}">
      <dgm:prSet/>
      <dgm:spPr/>
      <dgm:t>
        <a:bodyPr/>
        <a:lstStyle/>
        <a:p>
          <a:pPr rtl="1"/>
          <a:endParaRPr lang="x-none"/>
        </a:p>
      </dgm:t>
    </dgm:pt>
    <dgm:pt modelId="{5D9FB356-5324-46CF-A592-6006898BBD7F}">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pitchFamily="34" charset="0"/>
              <a:cs typeface="Arial" pitchFamily="34" charset="0"/>
            </a:rPr>
            <a:t>Enveloped</a:t>
          </a:r>
          <a:endParaRPr kumimoji="0" lang="en-US" sz="1900" b="1" i="0" u="none" strike="noStrike" cap="none" normalizeH="0" baseline="0" dirty="0" smtClean="0">
            <a:ln>
              <a:noFill/>
            </a:ln>
            <a:solidFill>
              <a:schemeClr val="bg1"/>
            </a:solidFill>
            <a:effectLst/>
            <a:latin typeface="Arial" pitchFamily="34" charset="0"/>
            <a:cs typeface="Arial" pitchFamily="34" charset="0"/>
          </a:endParaRPr>
        </a:p>
      </dgm:t>
    </dgm:pt>
    <dgm:pt modelId="{223EA7C4-FDC9-459A-8924-B4B9E60F5700}" type="parTrans" cxnId="{7A834F0D-6602-45E0-B3AE-4AC642AF3EBD}">
      <dgm:prSet/>
      <dgm:spPr/>
      <dgm:t>
        <a:bodyPr/>
        <a:lstStyle/>
        <a:p>
          <a:pPr rtl="1"/>
          <a:endParaRPr lang="x-none"/>
        </a:p>
      </dgm:t>
    </dgm:pt>
    <dgm:pt modelId="{DE3B20AB-CDA0-4CB1-97E0-CFAEB002102E}" type="sibTrans" cxnId="{7A834F0D-6602-45E0-B3AE-4AC642AF3EBD}">
      <dgm:prSet/>
      <dgm:spPr/>
      <dgm:t>
        <a:bodyPr/>
        <a:lstStyle/>
        <a:p>
          <a:pPr rtl="1"/>
          <a:endParaRPr lang="x-none"/>
        </a:p>
      </dgm:t>
    </dgm:pt>
    <dgm:pt modelId="{30EC081A-3FE0-470E-8F35-CD630FA1FCF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b="1" i="0" u="none" strike="noStrike" cap="none" normalizeH="0" baseline="0" dirty="0" smtClean="0">
              <a:ln>
                <a:noFill/>
              </a:ln>
              <a:solidFill>
                <a:schemeClr val="tx1"/>
              </a:solidFill>
              <a:effectLst/>
              <a:latin typeface="Arial" pitchFamily="34" charset="0"/>
              <a:cs typeface="Arial" pitchFamily="34" charset="0"/>
            </a:rPr>
            <a:t>α</a:t>
          </a:r>
          <a:r>
            <a:rPr kumimoji="0" lang="en-US" b="1" i="0" u="none" strike="noStrike" cap="none" normalizeH="0" baseline="0" dirty="0" smtClean="0">
              <a:ln>
                <a:noFill/>
              </a:ln>
              <a:solidFill>
                <a:schemeClr val="tx1"/>
              </a:solidFill>
              <a:effectLst/>
              <a:latin typeface="Arial" pitchFamily="34" charset="0"/>
              <a:cs typeface="Arial" pitchFamily="34" charset="0"/>
            </a:rPr>
            <a:t> Herpes </a:t>
          </a:r>
          <a:r>
            <a:rPr kumimoji="0" lang="en-US" b="1" i="0" u="none" strike="noStrike" cap="none" normalizeH="0" baseline="0" dirty="0" err="1" smtClean="0">
              <a:ln>
                <a:noFill/>
              </a:ln>
              <a:solidFill>
                <a:schemeClr val="tx1"/>
              </a:solidFill>
              <a:effectLst/>
              <a:latin typeface="Arial" pitchFamily="34" charset="0"/>
              <a:cs typeface="Arial" pitchFamily="34" charset="0"/>
            </a:rPr>
            <a:t>virinae</a:t>
          </a:r>
          <a:r>
            <a:rPr kumimoji="0" lang="en-US" b="1" i="0" u="none" strike="noStrike" cap="none" normalizeH="0" baseline="0" dirty="0" smtClean="0">
              <a:ln>
                <a:noFill/>
              </a:ln>
              <a:solidFill>
                <a:schemeClr val="tx1"/>
              </a:solidFill>
              <a:effectLst/>
              <a:latin typeface="Arial" pitchFamily="34" charset="0"/>
              <a:cs typeface="Arial" pitchFamily="34" charset="0"/>
            </a:rPr>
            <a:t>: HSV1+ HSV2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Arial" pitchFamily="34" charset="0"/>
            </a:rPr>
            <a:t>VZV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l-GR" b="1" i="0" u="none" strike="noStrike" cap="none" normalizeH="0" baseline="0" dirty="0" smtClean="0">
              <a:ln>
                <a:noFill/>
              </a:ln>
              <a:solidFill>
                <a:schemeClr val="tx1"/>
              </a:solidFill>
              <a:effectLst/>
              <a:latin typeface="Arial" pitchFamily="34" charset="0"/>
              <a:cs typeface="Arial" pitchFamily="34" charset="0"/>
            </a:rPr>
            <a:t>β</a:t>
          </a:r>
          <a:r>
            <a:rPr kumimoji="0" lang="en-US" b="1" i="0" u="none" strike="noStrike" cap="none" normalizeH="0" baseline="0" dirty="0" smtClean="0">
              <a:ln>
                <a:noFill/>
              </a:ln>
              <a:solidFill>
                <a:schemeClr val="tx1"/>
              </a:solidFill>
              <a:effectLst/>
              <a:latin typeface="Arial" pitchFamily="34" charset="0"/>
              <a:cs typeface="Arial" pitchFamily="34" charset="0"/>
            </a:rPr>
            <a:t> Herpes </a:t>
          </a:r>
          <a:r>
            <a:rPr kumimoji="0" lang="en-US" b="1" i="0" u="none" strike="noStrike" cap="none" normalizeH="0" baseline="0" dirty="0" err="1" smtClean="0">
              <a:ln>
                <a:noFill/>
              </a:ln>
              <a:solidFill>
                <a:schemeClr val="tx1"/>
              </a:solidFill>
              <a:effectLst/>
              <a:latin typeface="Arial" pitchFamily="34" charset="0"/>
              <a:cs typeface="Arial" pitchFamily="34" charset="0"/>
            </a:rPr>
            <a:t>virinae</a:t>
          </a:r>
          <a:r>
            <a:rPr kumimoji="0" lang="en-US" b="1" i="0" u="none" strike="noStrike" cap="none" normalizeH="0" baseline="0" dirty="0" smtClean="0">
              <a:ln>
                <a:noFill/>
              </a:ln>
              <a:solidFill>
                <a:schemeClr val="tx1"/>
              </a:solidFill>
              <a:effectLst/>
              <a:latin typeface="Arial" pitchFamily="34" charset="0"/>
              <a:cs typeface="Arial" pitchFamily="34" charset="0"/>
            </a:rPr>
            <a:t>: CMV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cs typeface="Arial" pitchFamily="34" charset="0"/>
            </a:rPr>
            <a:t>γ Herpes </a:t>
          </a:r>
          <a:r>
            <a:rPr kumimoji="0" lang="en-US" b="1" i="0" u="none" strike="noStrike" cap="none" normalizeH="0" baseline="0" dirty="0" err="1" smtClean="0">
              <a:ln>
                <a:noFill/>
              </a:ln>
              <a:solidFill>
                <a:schemeClr val="tx1"/>
              </a:solidFill>
              <a:effectLst/>
              <a:latin typeface="Arial" pitchFamily="34" charset="0"/>
              <a:cs typeface="Arial" pitchFamily="34" charset="0"/>
            </a:rPr>
            <a:t>virinae</a:t>
          </a:r>
          <a:r>
            <a:rPr kumimoji="0" lang="en-US" b="1" i="0" u="none" strike="noStrike" cap="none" normalizeH="0" baseline="0" dirty="0" smtClean="0">
              <a:ln>
                <a:noFill/>
              </a:ln>
              <a:solidFill>
                <a:schemeClr val="tx1"/>
              </a:solidFill>
              <a:effectLst/>
              <a:latin typeface="Arial" pitchFamily="34" charset="0"/>
              <a:cs typeface="Arial" pitchFamily="34" charset="0"/>
            </a:rPr>
            <a:t>: EBV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cs typeface="Arial" pitchFamily="34" charset="0"/>
            </a:rPr>
            <a:t>Hepatitis B virus (HBV) </a:t>
          </a:r>
          <a:r>
            <a:rPr kumimoji="0" lang="en-US" b="0" i="0" u="none" strike="noStrike" cap="none" normalizeH="0" baseline="0" dirty="0" smtClean="0">
              <a:ln>
                <a:noFill/>
              </a:ln>
              <a:solidFill>
                <a:schemeClr val="tx1"/>
              </a:solidFill>
              <a:effectLst/>
              <a:latin typeface="Arial" pitchFamily="34" charset="0"/>
              <a:cs typeface="Arial" pitchFamily="34" charset="0"/>
            </a:rPr>
            <a:t>(</a:t>
          </a:r>
          <a:r>
            <a:rPr kumimoji="0" lang="en-US" b="0" i="0" u="none" strike="noStrike" cap="none" normalizeH="0" baseline="0" dirty="0" err="1" smtClean="0">
              <a:ln>
                <a:noFill/>
              </a:ln>
              <a:solidFill>
                <a:schemeClr val="tx1"/>
              </a:solidFill>
              <a:effectLst/>
              <a:latin typeface="Arial" pitchFamily="34" charset="0"/>
              <a:cs typeface="Arial" pitchFamily="34" charset="0"/>
            </a:rPr>
            <a:t>ds</a:t>
          </a:r>
          <a:r>
            <a:rPr kumimoji="0" lang="en-US" b="0" i="0" u="none" strike="noStrike" cap="none" normalizeH="0" baseline="0" dirty="0" smtClean="0">
              <a:ln>
                <a:noFill/>
              </a:ln>
              <a:solidFill>
                <a:schemeClr val="tx1"/>
              </a:solidFill>
              <a:effectLst/>
              <a:latin typeface="Arial" pitchFamily="34" charset="0"/>
              <a:cs typeface="Arial" pitchFamily="34" charset="0"/>
            </a:rPr>
            <a:t>)</a:t>
          </a:r>
          <a:r>
            <a:rPr kumimoji="0" lang="en-US" b="1" i="0" u="none" strike="noStrike" cap="none" normalizeH="0" baseline="0" dirty="0" smtClean="0">
              <a:ln>
                <a:noFill/>
              </a:ln>
              <a:solidFill>
                <a:srgbClr val="FF0000"/>
              </a:solidFill>
              <a:effectLst/>
              <a:latin typeface="Arial" pitchFamily="34" charset="0"/>
              <a:cs typeface="Arial" pitchFamily="34" charset="0"/>
            </a:rPr>
            <a:t> </a:t>
          </a:r>
        </a:p>
      </dgm:t>
    </dgm:pt>
    <dgm:pt modelId="{8A5B08BD-35A7-46F5-851A-BBD0A32155A7}" type="parTrans" cxnId="{608CBEA6-6E48-4787-A0D4-D0D1501801D5}">
      <dgm:prSet/>
      <dgm:spPr/>
      <dgm:t>
        <a:bodyPr/>
        <a:lstStyle/>
        <a:p>
          <a:pPr rtl="1"/>
          <a:endParaRPr lang="x-none"/>
        </a:p>
      </dgm:t>
    </dgm:pt>
    <dgm:pt modelId="{A51F2587-83D8-49DB-A6B2-DEA3007A23FF}" type="sibTrans" cxnId="{608CBEA6-6E48-4787-A0D4-D0D1501801D5}">
      <dgm:prSet/>
      <dgm:spPr/>
      <dgm:t>
        <a:bodyPr/>
        <a:lstStyle/>
        <a:p>
          <a:pPr rtl="1"/>
          <a:endParaRPr lang="x-none"/>
        </a:p>
      </dgm:t>
    </dgm:pt>
    <dgm:pt modelId="{F6BB74D9-3229-48D3-8229-AAEE2B5F104B}" type="pres">
      <dgm:prSet presAssocID="{7F03EA66-D4B0-451C-A2C6-5023CB513CF4}" presName="hierChild1" presStyleCnt="0">
        <dgm:presLayoutVars>
          <dgm:orgChart val="1"/>
          <dgm:chPref val="1"/>
          <dgm:dir/>
          <dgm:animOne val="branch"/>
          <dgm:animLvl val="lvl"/>
          <dgm:resizeHandles/>
        </dgm:presLayoutVars>
      </dgm:prSet>
      <dgm:spPr/>
    </dgm:pt>
    <dgm:pt modelId="{CCC7D6A0-5C19-4879-AB4D-D70A359746C0}" type="pres">
      <dgm:prSet presAssocID="{5FA41999-F995-4D1D-8051-7E8747D486E0}" presName="hierRoot1" presStyleCnt="0">
        <dgm:presLayoutVars>
          <dgm:hierBranch/>
        </dgm:presLayoutVars>
      </dgm:prSet>
      <dgm:spPr/>
    </dgm:pt>
    <dgm:pt modelId="{5D95AAC5-A655-45BA-9496-40A44221F4E2}" type="pres">
      <dgm:prSet presAssocID="{5FA41999-F995-4D1D-8051-7E8747D486E0}" presName="rootComposite1" presStyleCnt="0"/>
      <dgm:spPr/>
    </dgm:pt>
    <dgm:pt modelId="{B960FCC3-F390-4CA5-9684-BFCE15F25766}" type="pres">
      <dgm:prSet presAssocID="{5FA41999-F995-4D1D-8051-7E8747D486E0}" presName="rootText1" presStyleLbl="node0" presStyleIdx="0" presStyleCnt="1">
        <dgm:presLayoutVars>
          <dgm:chPref val="3"/>
        </dgm:presLayoutVars>
      </dgm:prSet>
      <dgm:spPr/>
      <dgm:t>
        <a:bodyPr/>
        <a:lstStyle/>
        <a:p>
          <a:pPr rtl="1"/>
          <a:endParaRPr lang="x-none"/>
        </a:p>
      </dgm:t>
    </dgm:pt>
    <dgm:pt modelId="{DE7783D2-2671-4B32-866F-28CF2EFCD572}" type="pres">
      <dgm:prSet presAssocID="{5FA41999-F995-4D1D-8051-7E8747D486E0}" presName="rootConnector1" presStyleLbl="node1" presStyleIdx="0" presStyleCnt="0"/>
      <dgm:spPr/>
      <dgm:t>
        <a:bodyPr/>
        <a:lstStyle/>
        <a:p>
          <a:pPr rtl="1"/>
          <a:endParaRPr lang="x-none"/>
        </a:p>
      </dgm:t>
    </dgm:pt>
    <dgm:pt modelId="{EA8D018B-63E8-4C95-B2F3-252140593166}" type="pres">
      <dgm:prSet presAssocID="{5FA41999-F995-4D1D-8051-7E8747D486E0}" presName="hierChild2" presStyleCnt="0"/>
      <dgm:spPr/>
    </dgm:pt>
    <dgm:pt modelId="{41710BD2-5FA1-4729-BEA2-F9757ED6C6D3}" type="pres">
      <dgm:prSet presAssocID="{9928532A-2A56-4CBA-8387-0B677776FA90}" presName="Name35" presStyleLbl="parChTrans1D2" presStyleIdx="0" presStyleCnt="2"/>
      <dgm:spPr/>
      <dgm:t>
        <a:bodyPr/>
        <a:lstStyle/>
        <a:p>
          <a:pPr rtl="1"/>
          <a:endParaRPr lang="x-none"/>
        </a:p>
      </dgm:t>
    </dgm:pt>
    <dgm:pt modelId="{6154DB72-9DE6-46F2-968E-5741FB31F7B6}" type="pres">
      <dgm:prSet presAssocID="{F16D51A1-73D7-470D-AF35-14F2838E0A3A}" presName="hierRoot2" presStyleCnt="0">
        <dgm:presLayoutVars>
          <dgm:hierBranch/>
        </dgm:presLayoutVars>
      </dgm:prSet>
      <dgm:spPr/>
    </dgm:pt>
    <dgm:pt modelId="{99211A39-FD87-47C4-979A-5D945A1FC460}" type="pres">
      <dgm:prSet presAssocID="{F16D51A1-73D7-470D-AF35-14F2838E0A3A}" presName="rootComposite" presStyleCnt="0"/>
      <dgm:spPr/>
    </dgm:pt>
    <dgm:pt modelId="{8DF47A64-C5E6-4FF2-888F-E10656B59C9D}" type="pres">
      <dgm:prSet presAssocID="{F16D51A1-73D7-470D-AF35-14F2838E0A3A}" presName="rootText" presStyleLbl="node2" presStyleIdx="0" presStyleCnt="2">
        <dgm:presLayoutVars>
          <dgm:chPref val="3"/>
        </dgm:presLayoutVars>
      </dgm:prSet>
      <dgm:spPr/>
      <dgm:t>
        <a:bodyPr/>
        <a:lstStyle/>
        <a:p>
          <a:pPr rtl="1"/>
          <a:endParaRPr lang="x-none"/>
        </a:p>
      </dgm:t>
    </dgm:pt>
    <dgm:pt modelId="{676CE151-1D6E-4C8A-8F4B-7DEDD2BA176F}" type="pres">
      <dgm:prSet presAssocID="{F16D51A1-73D7-470D-AF35-14F2838E0A3A}" presName="rootConnector" presStyleLbl="node2" presStyleIdx="0" presStyleCnt="2"/>
      <dgm:spPr/>
      <dgm:t>
        <a:bodyPr/>
        <a:lstStyle/>
        <a:p>
          <a:pPr rtl="1"/>
          <a:endParaRPr lang="x-none"/>
        </a:p>
      </dgm:t>
    </dgm:pt>
    <dgm:pt modelId="{D2875770-8DEB-4C80-AFAC-F7C2966B0ED0}" type="pres">
      <dgm:prSet presAssocID="{F16D51A1-73D7-470D-AF35-14F2838E0A3A}" presName="hierChild4" presStyleCnt="0"/>
      <dgm:spPr/>
    </dgm:pt>
    <dgm:pt modelId="{9B3DB853-EAF3-4A4A-97DD-F90C18456A7E}" type="pres">
      <dgm:prSet presAssocID="{5A874E89-671E-4A0B-AFA7-CCBAF61E776A}" presName="Name35" presStyleLbl="parChTrans1D3" presStyleIdx="0" presStyleCnt="2"/>
      <dgm:spPr/>
      <dgm:t>
        <a:bodyPr/>
        <a:lstStyle/>
        <a:p>
          <a:pPr rtl="1"/>
          <a:endParaRPr lang="x-none"/>
        </a:p>
      </dgm:t>
    </dgm:pt>
    <dgm:pt modelId="{41DB88BA-334D-4CAF-85F6-BFD6623D9E0E}" type="pres">
      <dgm:prSet presAssocID="{7A08A84C-7C92-4C30-87CF-4CC755C80E71}" presName="hierRoot2" presStyleCnt="0">
        <dgm:presLayoutVars>
          <dgm:hierBranch val="r"/>
        </dgm:presLayoutVars>
      </dgm:prSet>
      <dgm:spPr/>
    </dgm:pt>
    <dgm:pt modelId="{C1CA16A1-A6CD-449D-9EDE-AF4F0BC538AE}" type="pres">
      <dgm:prSet presAssocID="{7A08A84C-7C92-4C30-87CF-4CC755C80E71}" presName="rootComposite" presStyleCnt="0"/>
      <dgm:spPr/>
    </dgm:pt>
    <dgm:pt modelId="{6C045AA9-EC8B-465F-98C7-AE00EFEAA446}" type="pres">
      <dgm:prSet presAssocID="{7A08A84C-7C92-4C30-87CF-4CC755C80E71}" presName="rootText" presStyleLbl="node3" presStyleIdx="0" presStyleCnt="2">
        <dgm:presLayoutVars>
          <dgm:chPref val="3"/>
        </dgm:presLayoutVars>
      </dgm:prSet>
      <dgm:spPr/>
      <dgm:t>
        <a:bodyPr/>
        <a:lstStyle/>
        <a:p>
          <a:pPr rtl="1"/>
          <a:endParaRPr lang="x-none"/>
        </a:p>
      </dgm:t>
    </dgm:pt>
    <dgm:pt modelId="{64E86221-EF27-4768-9AA9-CB4CFE041C39}" type="pres">
      <dgm:prSet presAssocID="{7A08A84C-7C92-4C30-87CF-4CC755C80E71}" presName="rootConnector" presStyleLbl="node3" presStyleIdx="0" presStyleCnt="2"/>
      <dgm:spPr/>
      <dgm:t>
        <a:bodyPr/>
        <a:lstStyle/>
        <a:p>
          <a:pPr rtl="1"/>
          <a:endParaRPr lang="x-none"/>
        </a:p>
      </dgm:t>
    </dgm:pt>
    <dgm:pt modelId="{22CAE047-11E9-4C68-A1EA-64B52D386EB5}" type="pres">
      <dgm:prSet presAssocID="{7A08A84C-7C92-4C30-87CF-4CC755C80E71}" presName="hierChild4" presStyleCnt="0"/>
      <dgm:spPr/>
    </dgm:pt>
    <dgm:pt modelId="{62BF9B69-35F7-42DA-872A-D9DCF04DD3C8}" type="pres">
      <dgm:prSet presAssocID="{7A08A84C-7C92-4C30-87CF-4CC755C80E71}" presName="hierChild5" presStyleCnt="0"/>
      <dgm:spPr/>
    </dgm:pt>
    <dgm:pt modelId="{59424675-0511-4FE1-887A-7798B0FCB053}" type="pres">
      <dgm:prSet presAssocID="{F16D51A1-73D7-470D-AF35-14F2838E0A3A}" presName="hierChild5" presStyleCnt="0"/>
      <dgm:spPr/>
    </dgm:pt>
    <dgm:pt modelId="{0F0EB22E-664B-4D23-9A13-B30B4B4D7F5A}" type="pres">
      <dgm:prSet presAssocID="{223EA7C4-FDC9-459A-8924-B4B9E60F5700}" presName="Name35" presStyleLbl="parChTrans1D2" presStyleIdx="1" presStyleCnt="2"/>
      <dgm:spPr/>
      <dgm:t>
        <a:bodyPr/>
        <a:lstStyle/>
        <a:p>
          <a:pPr rtl="1"/>
          <a:endParaRPr lang="x-none"/>
        </a:p>
      </dgm:t>
    </dgm:pt>
    <dgm:pt modelId="{0EDCD8E6-A941-4912-9560-D36C9AA6C680}" type="pres">
      <dgm:prSet presAssocID="{5D9FB356-5324-46CF-A592-6006898BBD7F}" presName="hierRoot2" presStyleCnt="0">
        <dgm:presLayoutVars>
          <dgm:hierBranch/>
        </dgm:presLayoutVars>
      </dgm:prSet>
      <dgm:spPr/>
    </dgm:pt>
    <dgm:pt modelId="{6E6C6D5F-408D-4F6D-BDB3-EE5CD4F501E8}" type="pres">
      <dgm:prSet presAssocID="{5D9FB356-5324-46CF-A592-6006898BBD7F}" presName="rootComposite" presStyleCnt="0"/>
      <dgm:spPr/>
    </dgm:pt>
    <dgm:pt modelId="{F1040E40-51EE-48CA-AEBF-C9E6A955BB21}" type="pres">
      <dgm:prSet presAssocID="{5D9FB356-5324-46CF-A592-6006898BBD7F}" presName="rootText" presStyleLbl="node2" presStyleIdx="1" presStyleCnt="2">
        <dgm:presLayoutVars>
          <dgm:chPref val="3"/>
        </dgm:presLayoutVars>
      </dgm:prSet>
      <dgm:spPr/>
      <dgm:t>
        <a:bodyPr/>
        <a:lstStyle/>
        <a:p>
          <a:pPr rtl="1"/>
          <a:endParaRPr lang="x-none"/>
        </a:p>
      </dgm:t>
    </dgm:pt>
    <dgm:pt modelId="{23F9CDB8-74B6-4EC5-B035-FF68677404E2}" type="pres">
      <dgm:prSet presAssocID="{5D9FB356-5324-46CF-A592-6006898BBD7F}" presName="rootConnector" presStyleLbl="node2" presStyleIdx="1" presStyleCnt="2"/>
      <dgm:spPr/>
      <dgm:t>
        <a:bodyPr/>
        <a:lstStyle/>
        <a:p>
          <a:pPr rtl="1"/>
          <a:endParaRPr lang="x-none"/>
        </a:p>
      </dgm:t>
    </dgm:pt>
    <dgm:pt modelId="{8072A642-5175-4DA7-A271-6FE1B6F22A37}" type="pres">
      <dgm:prSet presAssocID="{5D9FB356-5324-46CF-A592-6006898BBD7F}" presName="hierChild4" presStyleCnt="0"/>
      <dgm:spPr/>
    </dgm:pt>
    <dgm:pt modelId="{0920C171-91C7-48A5-A677-08A67F1770CB}" type="pres">
      <dgm:prSet presAssocID="{8A5B08BD-35A7-46F5-851A-BBD0A32155A7}" presName="Name35" presStyleLbl="parChTrans1D3" presStyleIdx="1" presStyleCnt="2"/>
      <dgm:spPr/>
      <dgm:t>
        <a:bodyPr/>
        <a:lstStyle/>
        <a:p>
          <a:pPr rtl="1"/>
          <a:endParaRPr lang="x-none"/>
        </a:p>
      </dgm:t>
    </dgm:pt>
    <dgm:pt modelId="{48E98D27-DE26-49C6-98CB-2040D1519AA6}" type="pres">
      <dgm:prSet presAssocID="{30EC081A-3FE0-470E-8F35-CD630FA1FCF8}" presName="hierRoot2" presStyleCnt="0">
        <dgm:presLayoutVars>
          <dgm:hierBranch val="r"/>
        </dgm:presLayoutVars>
      </dgm:prSet>
      <dgm:spPr/>
    </dgm:pt>
    <dgm:pt modelId="{628BC52C-C36B-4CC5-B8ED-F0ADE21AF1C2}" type="pres">
      <dgm:prSet presAssocID="{30EC081A-3FE0-470E-8F35-CD630FA1FCF8}" presName="rootComposite" presStyleCnt="0"/>
      <dgm:spPr/>
    </dgm:pt>
    <dgm:pt modelId="{72AF05CA-8CCB-4089-9377-08E69CB295ED}" type="pres">
      <dgm:prSet presAssocID="{30EC081A-3FE0-470E-8F35-CD630FA1FCF8}" presName="rootText" presStyleLbl="node3" presStyleIdx="1" presStyleCnt="2">
        <dgm:presLayoutVars>
          <dgm:chPref val="3"/>
        </dgm:presLayoutVars>
      </dgm:prSet>
      <dgm:spPr/>
      <dgm:t>
        <a:bodyPr/>
        <a:lstStyle/>
        <a:p>
          <a:pPr rtl="1"/>
          <a:endParaRPr lang="x-none"/>
        </a:p>
      </dgm:t>
    </dgm:pt>
    <dgm:pt modelId="{9B4C0677-149E-43FB-94A3-5B2E7451E35F}" type="pres">
      <dgm:prSet presAssocID="{30EC081A-3FE0-470E-8F35-CD630FA1FCF8}" presName="rootConnector" presStyleLbl="node3" presStyleIdx="1" presStyleCnt="2"/>
      <dgm:spPr/>
      <dgm:t>
        <a:bodyPr/>
        <a:lstStyle/>
        <a:p>
          <a:pPr rtl="1"/>
          <a:endParaRPr lang="x-none"/>
        </a:p>
      </dgm:t>
    </dgm:pt>
    <dgm:pt modelId="{6D63511E-C3FB-4F8B-8137-8C81FC7593B0}" type="pres">
      <dgm:prSet presAssocID="{30EC081A-3FE0-470E-8F35-CD630FA1FCF8}" presName="hierChild4" presStyleCnt="0"/>
      <dgm:spPr/>
    </dgm:pt>
    <dgm:pt modelId="{7C9FFDDF-EE50-42E2-A7C5-CBE6449D3A16}" type="pres">
      <dgm:prSet presAssocID="{30EC081A-3FE0-470E-8F35-CD630FA1FCF8}" presName="hierChild5" presStyleCnt="0"/>
      <dgm:spPr/>
    </dgm:pt>
    <dgm:pt modelId="{63120581-EF8A-4C7C-ADD0-45C1E75E6398}" type="pres">
      <dgm:prSet presAssocID="{5D9FB356-5324-46CF-A592-6006898BBD7F}" presName="hierChild5" presStyleCnt="0"/>
      <dgm:spPr/>
    </dgm:pt>
    <dgm:pt modelId="{6B1C897C-8894-417C-A767-5EC31DB48854}" type="pres">
      <dgm:prSet presAssocID="{5FA41999-F995-4D1D-8051-7E8747D486E0}" presName="hierChild3" presStyleCnt="0"/>
      <dgm:spPr/>
    </dgm:pt>
  </dgm:ptLst>
  <dgm:cxnLst>
    <dgm:cxn modelId="{F00652BD-348E-AB4E-B6D5-415BD0CBB7B0}" type="presOf" srcId="{5FA41999-F995-4D1D-8051-7E8747D486E0}" destId="{DE7783D2-2671-4B32-866F-28CF2EFCD572}" srcOrd="1" destOrd="0" presId="urn:microsoft.com/office/officeart/2005/8/layout/orgChart1"/>
    <dgm:cxn modelId="{E0D582B0-7167-C64B-9554-9EBFC183288A}" type="presOf" srcId="{30EC081A-3FE0-470E-8F35-CD630FA1FCF8}" destId="{72AF05CA-8CCB-4089-9377-08E69CB295ED}" srcOrd="0" destOrd="0" presId="urn:microsoft.com/office/officeart/2005/8/layout/orgChart1"/>
    <dgm:cxn modelId="{7A834F0D-6602-45E0-B3AE-4AC642AF3EBD}" srcId="{5FA41999-F995-4D1D-8051-7E8747D486E0}" destId="{5D9FB356-5324-46CF-A592-6006898BBD7F}" srcOrd="1" destOrd="0" parTransId="{223EA7C4-FDC9-459A-8924-B4B9E60F5700}" sibTransId="{DE3B20AB-CDA0-4CB1-97E0-CFAEB002102E}"/>
    <dgm:cxn modelId="{71A5A61E-CC32-4324-8BFF-8F7B9B344549}" srcId="{7F03EA66-D4B0-451C-A2C6-5023CB513CF4}" destId="{5FA41999-F995-4D1D-8051-7E8747D486E0}" srcOrd="0" destOrd="0" parTransId="{F8C46684-C0AE-4F5C-8436-F3D5C5C920BE}" sibTransId="{BBEF67EC-AD84-4740-8401-9EE4C855A80F}"/>
    <dgm:cxn modelId="{29E0937D-BBEC-DF41-B1BD-85AD2C5E29BC}" type="presOf" srcId="{5D9FB356-5324-46CF-A592-6006898BBD7F}" destId="{23F9CDB8-74B6-4EC5-B035-FF68677404E2}" srcOrd="1" destOrd="0" presId="urn:microsoft.com/office/officeart/2005/8/layout/orgChart1"/>
    <dgm:cxn modelId="{10D16403-C11E-E947-B474-A555B1A13BF9}" type="presOf" srcId="{30EC081A-3FE0-470E-8F35-CD630FA1FCF8}" destId="{9B4C0677-149E-43FB-94A3-5B2E7451E35F}" srcOrd="1" destOrd="0" presId="urn:microsoft.com/office/officeart/2005/8/layout/orgChart1"/>
    <dgm:cxn modelId="{5FA820E0-641D-DD41-A22E-E70E6C34DE77}" type="presOf" srcId="{5FA41999-F995-4D1D-8051-7E8747D486E0}" destId="{B960FCC3-F390-4CA5-9684-BFCE15F25766}" srcOrd="0" destOrd="0" presId="urn:microsoft.com/office/officeart/2005/8/layout/orgChart1"/>
    <dgm:cxn modelId="{608CBEA6-6E48-4787-A0D4-D0D1501801D5}" srcId="{5D9FB356-5324-46CF-A592-6006898BBD7F}" destId="{30EC081A-3FE0-470E-8F35-CD630FA1FCF8}" srcOrd="0" destOrd="0" parTransId="{8A5B08BD-35A7-46F5-851A-BBD0A32155A7}" sibTransId="{A51F2587-83D8-49DB-A6B2-DEA3007A23FF}"/>
    <dgm:cxn modelId="{2861D108-8EA8-6744-A2E0-0F3B0EC08379}" type="presOf" srcId="{7A08A84C-7C92-4C30-87CF-4CC755C80E71}" destId="{64E86221-EF27-4768-9AA9-CB4CFE041C39}" srcOrd="1" destOrd="0" presId="urn:microsoft.com/office/officeart/2005/8/layout/orgChart1"/>
    <dgm:cxn modelId="{691DF5D6-4D20-2C4B-A926-72ED99DA1334}" type="presOf" srcId="{7A08A84C-7C92-4C30-87CF-4CC755C80E71}" destId="{6C045AA9-EC8B-465F-98C7-AE00EFEAA446}" srcOrd="0" destOrd="0" presId="urn:microsoft.com/office/officeart/2005/8/layout/orgChart1"/>
    <dgm:cxn modelId="{70E363B6-127B-AB40-A377-1624835E2C65}" type="presOf" srcId="{9928532A-2A56-4CBA-8387-0B677776FA90}" destId="{41710BD2-5FA1-4729-BEA2-F9757ED6C6D3}" srcOrd="0" destOrd="0" presId="urn:microsoft.com/office/officeart/2005/8/layout/orgChart1"/>
    <dgm:cxn modelId="{6EA9B82F-D088-3347-8670-930938CB8F17}" type="presOf" srcId="{7F03EA66-D4B0-451C-A2C6-5023CB513CF4}" destId="{F6BB74D9-3229-48D3-8229-AAEE2B5F104B}" srcOrd="0" destOrd="0" presId="urn:microsoft.com/office/officeart/2005/8/layout/orgChart1"/>
    <dgm:cxn modelId="{D8B738AE-B036-4913-A406-D62A1454DD8D}" srcId="{5FA41999-F995-4D1D-8051-7E8747D486E0}" destId="{F16D51A1-73D7-470D-AF35-14F2838E0A3A}" srcOrd="0" destOrd="0" parTransId="{9928532A-2A56-4CBA-8387-0B677776FA90}" sibTransId="{F567791F-B45E-4F9B-9A6A-CB931EC672F2}"/>
    <dgm:cxn modelId="{A03B0F8C-E2C9-AF47-A0D0-B83F7CDBD71D}" type="presOf" srcId="{223EA7C4-FDC9-459A-8924-B4B9E60F5700}" destId="{0F0EB22E-664B-4D23-9A13-B30B4B4D7F5A}" srcOrd="0" destOrd="0" presId="urn:microsoft.com/office/officeart/2005/8/layout/orgChart1"/>
    <dgm:cxn modelId="{9F3D7C14-EDC1-244E-8FF6-28583C4FD02D}" type="presOf" srcId="{8A5B08BD-35A7-46F5-851A-BBD0A32155A7}" destId="{0920C171-91C7-48A5-A677-08A67F1770CB}" srcOrd="0" destOrd="0" presId="urn:microsoft.com/office/officeart/2005/8/layout/orgChart1"/>
    <dgm:cxn modelId="{1B518B05-ACAD-479A-8F59-37D141DA9250}" srcId="{F16D51A1-73D7-470D-AF35-14F2838E0A3A}" destId="{7A08A84C-7C92-4C30-87CF-4CC755C80E71}" srcOrd="0" destOrd="0" parTransId="{5A874E89-671E-4A0B-AFA7-CCBAF61E776A}" sibTransId="{4D665E55-AF25-4444-BA3D-DFE6CE5A8A69}"/>
    <dgm:cxn modelId="{3C904459-8C05-394B-98F7-90C7BD043916}" type="presOf" srcId="{F16D51A1-73D7-470D-AF35-14F2838E0A3A}" destId="{676CE151-1D6E-4C8A-8F4B-7DEDD2BA176F}" srcOrd="1" destOrd="0" presId="urn:microsoft.com/office/officeart/2005/8/layout/orgChart1"/>
    <dgm:cxn modelId="{F8CE4596-C1BC-A94F-96BA-3E4EE7B98635}" type="presOf" srcId="{5D9FB356-5324-46CF-A592-6006898BBD7F}" destId="{F1040E40-51EE-48CA-AEBF-C9E6A955BB21}" srcOrd="0" destOrd="0" presId="urn:microsoft.com/office/officeart/2005/8/layout/orgChart1"/>
    <dgm:cxn modelId="{41F8D7C2-67B6-B844-8F3F-66B40D77B90D}" type="presOf" srcId="{5A874E89-671E-4A0B-AFA7-CCBAF61E776A}" destId="{9B3DB853-EAF3-4A4A-97DD-F90C18456A7E}" srcOrd="0" destOrd="0" presId="urn:microsoft.com/office/officeart/2005/8/layout/orgChart1"/>
    <dgm:cxn modelId="{F2BB1E06-203A-9544-B056-82B8BD760476}" type="presOf" srcId="{F16D51A1-73D7-470D-AF35-14F2838E0A3A}" destId="{8DF47A64-C5E6-4FF2-888F-E10656B59C9D}" srcOrd="0" destOrd="0" presId="urn:microsoft.com/office/officeart/2005/8/layout/orgChart1"/>
    <dgm:cxn modelId="{FF7C8D07-ACC6-DB44-8066-6926DD41653D}" type="presParOf" srcId="{F6BB74D9-3229-48D3-8229-AAEE2B5F104B}" destId="{CCC7D6A0-5C19-4879-AB4D-D70A359746C0}" srcOrd="0" destOrd="0" presId="urn:microsoft.com/office/officeart/2005/8/layout/orgChart1"/>
    <dgm:cxn modelId="{33948D4A-80ED-D045-B0AD-27F0C665EC3F}" type="presParOf" srcId="{CCC7D6A0-5C19-4879-AB4D-D70A359746C0}" destId="{5D95AAC5-A655-45BA-9496-40A44221F4E2}" srcOrd="0" destOrd="0" presId="urn:microsoft.com/office/officeart/2005/8/layout/orgChart1"/>
    <dgm:cxn modelId="{01B7D086-3F9C-2E45-8FA1-21109F2CCB8B}" type="presParOf" srcId="{5D95AAC5-A655-45BA-9496-40A44221F4E2}" destId="{B960FCC3-F390-4CA5-9684-BFCE15F25766}" srcOrd="0" destOrd="0" presId="urn:microsoft.com/office/officeart/2005/8/layout/orgChart1"/>
    <dgm:cxn modelId="{0E94FFEA-AE8F-804D-B01A-738D617FA31C}" type="presParOf" srcId="{5D95AAC5-A655-45BA-9496-40A44221F4E2}" destId="{DE7783D2-2671-4B32-866F-28CF2EFCD572}" srcOrd="1" destOrd="0" presId="urn:microsoft.com/office/officeart/2005/8/layout/orgChart1"/>
    <dgm:cxn modelId="{261CCCAB-8828-504E-AD11-F999DA0DA55A}" type="presParOf" srcId="{CCC7D6A0-5C19-4879-AB4D-D70A359746C0}" destId="{EA8D018B-63E8-4C95-B2F3-252140593166}" srcOrd="1" destOrd="0" presId="urn:microsoft.com/office/officeart/2005/8/layout/orgChart1"/>
    <dgm:cxn modelId="{C1E7926F-214E-884F-90A5-557B4AB1AA73}" type="presParOf" srcId="{EA8D018B-63E8-4C95-B2F3-252140593166}" destId="{41710BD2-5FA1-4729-BEA2-F9757ED6C6D3}" srcOrd="0" destOrd="0" presId="urn:microsoft.com/office/officeart/2005/8/layout/orgChart1"/>
    <dgm:cxn modelId="{6D228096-0178-6A4E-93AA-320808C12BFD}" type="presParOf" srcId="{EA8D018B-63E8-4C95-B2F3-252140593166}" destId="{6154DB72-9DE6-46F2-968E-5741FB31F7B6}" srcOrd="1" destOrd="0" presId="urn:microsoft.com/office/officeart/2005/8/layout/orgChart1"/>
    <dgm:cxn modelId="{2D286F46-2A48-434D-ABBC-698EC5B4AA87}" type="presParOf" srcId="{6154DB72-9DE6-46F2-968E-5741FB31F7B6}" destId="{99211A39-FD87-47C4-979A-5D945A1FC460}" srcOrd="0" destOrd="0" presId="urn:microsoft.com/office/officeart/2005/8/layout/orgChart1"/>
    <dgm:cxn modelId="{8A8B8668-F295-0344-B91A-6DAD342C6000}" type="presParOf" srcId="{99211A39-FD87-47C4-979A-5D945A1FC460}" destId="{8DF47A64-C5E6-4FF2-888F-E10656B59C9D}" srcOrd="0" destOrd="0" presId="urn:microsoft.com/office/officeart/2005/8/layout/orgChart1"/>
    <dgm:cxn modelId="{1D4CA355-B869-9249-B221-B2E6C66163DD}" type="presParOf" srcId="{99211A39-FD87-47C4-979A-5D945A1FC460}" destId="{676CE151-1D6E-4C8A-8F4B-7DEDD2BA176F}" srcOrd="1" destOrd="0" presId="urn:microsoft.com/office/officeart/2005/8/layout/orgChart1"/>
    <dgm:cxn modelId="{C11363CC-0FF9-F04C-9630-9CC812A49577}" type="presParOf" srcId="{6154DB72-9DE6-46F2-968E-5741FB31F7B6}" destId="{D2875770-8DEB-4C80-AFAC-F7C2966B0ED0}" srcOrd="1" destOrd="0" presId="urn:microsoft.com/office/officeart/2005/8/layout/orgChart1"/>
    <dgm:cxn modelId="{FECEF041-E808-DD4A-8EF5-DF73FB83FDAB}" type="presParOf" srcId="{D2875770-8DEB-4C80-AFAC-F7C2966B0ED0}" destId="{9B3DB853-EAF3-4A4A-97DD-F90C18456A7E}" srcOrd="0" destOrd="0" presId="urn:microsoft.com/office/officeart/2005/8/layout/orgChart1"/>
    <dgm:cxn modelId="{58C6464B-83D4-C54F-A1F7-47874E36BAC7}" type="presParOf" srcId="{D2875770-8DEB-4C80-AFAC-F7C2966B0ED0}" destId="{41DB88BA-334D-4CAF-85F6-BFD6623D9E0E}" srcOrd="1" destOrd="0" presId="urn:microsoft.com/office/officeart/2005/8/layout/orgChart1"/>
    <dgm:cxn modelId="{7D530778-D548-A44F-9642-1B606C876F64}" type="presParOf" srcId="{41DB88BA-334D-4CAF-85F6-BFD6623D9E0E}" destId="{C1CA16A1-A6CD-449D-9EDE-AF4F0BC538AE}" srcOrd="0" destOrd="0" presId="urn:microsoft.com/office/officeart/2005/8/layout/orgChart1"/>
    <dgm:cxn modelId="{EBB0949B-98B6-6145-A0CB-19F43CF1428F}" type="presParOf" srcId="{C1CA16A1-A6CD-449D-9EDE-AF4F0BC538AE}" destId="{6C045AA9-EC8B-465F-98C7-AE00EFEAA446}" srcOrd="0" destOrd="0" presId="urn:microsoft.com/office/officeart/2005/8/layout/orgChart1"/>
    <dgm:cxn modelId="{4CFEF3A8-94DD-FC40-8A02-BF146B37EA29}" type="presParOf" srcId="{C1CA16A1-A6CD-449D-9EDE-AF4F0BC538AE}" destId="{64E86221-EF27-4768-9AA9-CB4CFE041C39}" srcOrd="1" destOrd="0" presId="urn:microsoft.com/office/officeart/2005/8/layout/orgChart1"/>
    <dgm:cxn modelId="{52A08E2F-B09C-FF44-BB33-BB553F892282}" type="presParOf" srcId="{41DB88BA-334D-4CAF-85F6-BFD6623D9E0E}" destId="{22CAE047-11E9-4C68-A1EA-64B52D386EB5}" srcOrd="1" destOrd="0" presId="urn:microsoft.com/office/officeart/2005/8/layout/orgChart1"/>
    <dgm:cxn modelId="{3D00A202-F0FF-B941-9A64-A92E84FDA24C}" type="presParOf" srcId="{41DB88BA-334D-4CAF-85F6-BFD6623D9E0E}" destId="{62BF9B69-35F7-42DA-872A-D9DCF04DD3C8}" srcOrd="2" destOrd="0" presId="urn:microsoft.com/office/officeart/2005/8/layout/orgChart1"/>
    <dgm:cxn modelId="{4F08590C-F6B9-A643-A6E6-FD463699F3A7}" type="presParOf" srcId="{6154DB72-9DE6-46F2-968E-5741FB31F7B6}" destId="{59424675-0511-4FE1-887A-7798B0FCB053}" srcOrd="2" destOrd="0" presId="urn:microsoft.com/office/officeart/2005/8/layout/orgChart1"/>
    <dgm:cxn modelId="{52A28421-3531-B74D-8B5B-1552E9AA3BD4}" type="presParOf" srcId="{EA8D018B-63E8-4C95-B2F3-252140593166}" destId="{0F0EB22E-664B-4D23-9A13-B30B4B4D7F5A}" srcOrd="2" destOrd="0" presId="urn:microsoft.com/office/officeart/2005/8/layout/orgChart1"/>
    <dgm:cxn modelId="{41C9A03A-6333-EC48-A6B5-D7C16071AAAD}" type="presParOf" srcId="{EA8D018B-63E8-4C95-B2F3-252140593166}" destId="{0EDCD8E6-A941-4912-9560-D36C9AA6C680}" srcOrd="3" destOrd="0" presId="urn:microsoft.com/office/officeart/2005/8/layout/orgChart1"/>
    <dgm:cxn modelId="{9645F267-A737-B946-B45D-A88E17C92D83}" type="presParOf" srcId="{0EDCD8E6-A941-4912-9560-D36C9AA6C680}" destId="{6E6C6D5F-408D-4F6D-BDB3-EE5CD4F501E8}" srcOrd="0" destOrd="0" presId="urn:microsoft.com/office/officeart/2005/8/layout/orgChart1"/>
    <dgm:cxn modelId="{96D47997-5F8B-144F-A2A2-7A0D0AA04B18}" type="presParOf" srcId="{6E6C6D5F-408D-4F6D-BDB3-EE5CD4F501E8}" destId="{F1040E40-51EE-48CA-AEBF-C9E6A955BB21}" srcOrd="0" destOrd="0" presId="urn:microsoft.com/office/officeart/2005/8/layout/orgChart1"/>
    <dgm:cxn modelId="{45DF46C8-C56E-FF49-9403-DA6B586E97B4}" type="presParOf" srcId="{6E6C6D5F-408D-4F6D-BDB3-EE5CD4F501E8}" destId="{23F9CDB8-74B6-4EC5-B035-FF68677404E2}" srcOrd="1" destOrd="0" presId="urn:microsoft.com/office/officeart/2005/8/layout/orgChart1"/>
    <dgm:cxn modelId="{9227592E-95F1-A042-89AE-A36269FB66F7}" type="presParOf" srcId="{0EDCD8E6-A941-4912-9560-D36C9AA6C680}" destId="{8072A642-5175-4DA7-A271-6FE1B6F22A37}" srcOrd="1" destOrd="0" presId="urn:microsoft.com/office/officeart/2005/8/layout/orgChart1"/>
    <dgm:cxn modelId="{F44E3B8B-E89B-ED42-9C27-784420120CB7}" type="presParOf" srcId="{8072A642-5175-4DA7-A271-6FE1B6F22A37}" destId="{0920C171-91C7-48A5-A677-08A67F1770CB}" srcOrd="0" destOrd="0" presId="urn:microsoft.com/office/officeart/2005/8/layout/orgChart1"/>
    <dgm:cxn modelId="{5B201309-ADAA-C54F-B79D-BE464ADF9E95}" type="presParOf" srcId="{8072A642-5175-4DA7-A271-6FE1B6F22A37}" destId="{48E98D27-DE26-49C6-98CB-2040D1519AA6}" srcOrd="1" destOrd="0" presId="urn:microsoft.com/office/officeart/2005/8/layout/orgChart1"/>
    <dgm:cxn modelId="{73E60AEE-E551-7147-9BF6-A0F5E7CA4E95}" type="presParOf" srcId="{48E98D27-DE26-49C6-98CB-2040D1519AA6}" destId="{628BC52C-C36B-4CC5-B8ED-F0ADE21AF1C2}" srcOrd="0" destOrd="0" presId="urn:microsoft.com/office/officeart/2005/8/layout/orgChart1"/>
    <dgm:cxn modelId="{C338A36D-F33A-7E41-B769-53FB3ACB06DD}" type="presParOf" srcId="{628BC52C-C36B-4CC5-B8ED-F0ADE21AF1C2}" destId="{72AF05CA-8CCB-4089-9377-08E69CB295ED}" srcOrd="0" destOrd="0" presId="urn:microsoft.com/office/officeart/2005/8/layout/orgChart1"/>
    <dgm:cxn modelId="{9E30EB47-C477-3E45-8FCB-01827A368F27}" type="presParOf" srcId="{628BC52C-C36B-4CC5-B8ED-F0ADE21AF1C2}" destId="{9B4C0677-149E-43FB-94A3-5B2E7451E35F}" srcOrd="1" destOrd="0" presId="urn:microsoft.com/office/officeart/2005/8/layout/orgChart1"/>
    <dgm:cxn modelId="{AE47C336-FDDE-8847-845B-6E3924A6BF23}" type="presParOf" srcId="{48E98D27-DE26-49C6-98CB-2040D1519AA6}" destId="{6D63511E-C3FB-4F8B-8137-8C81FC7593B0}" srcOrd="1" destOrd="0" presId="urn:microsoft.com/office/officeart/2005/8/layout/orgChart1"/>
    <dgm:cxn modelId="{D01E0406-AEF9-B749-A9C2-32333F702168}" type="presParOf" srcId="{48E98D27-DE26-49C6-98CB-2040D1519AA6}" destId="{7C9FFDDF-EE50-42E2-A7C5-CBE6449D3A16}" srcOrd="2" destOrd="0" presId="urn:microsoft.com/office/officeart/2005/8/layout/orgChart1"/>
    <dgm:cxn modelId="{4E24974A-9248-A742-A387-D0AB6C62DBE9}" type="presParOf" srcId="{0EDCD8E6-A941-4912-9560-D36C9AA6C680}" destId="{63120581-EF8A-4C7C-ADD0-45C1E75E6398}" srcOrd="2" destOrd="0" presId="urn:microsoft.com/office/officeart/2005/8/layout/orgChart1"/>
    <dgm:cxn modelId="{BF1873E7-A9CA-5346-AEBD-3BA461F27EFB}" type="presParOf" srcId="{CCC7D6A0-5C19-4879-AB4D-D70A359746C0}" destId="{6B1C897C-8894-417C-A767-5EC31DB4885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03EA66-D4B0-451C-A2C6-5023CB513CF4}" type="doc">
      <dgm:prSet loTypeId="urn:microsoft.com/office/officeart/2005/8/layout/orgChart1" loCatId="hierarchy" qsTypeId="urn:microsoft.com/office/officeart/2005/8/quickstyle/simple1" qsCatId="simple" csTypeId="urn:microsoft.com/office/officeart/2005/8/colors/accent1_2" csCatId="accent1" phldr="1"/>
      <dgm:spPr/>
    </dgm:pt>
    <dgm:pt modelId="{5FA41999-F995-4D1D-8051-7E8747D486E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1"/>
              </a:solidFill>
              <a:effectLst/>
              <a:latin typeface="Arial" pitchFamily="34" charset="0"/>
              <a:cs typeface="Arial" pitchFamily="34" charset="0"/>
            </a:rPr>
            <a:t>RNA viruses</a:t>
          </a:r>
        </a:p>
      </dgm:t>
    </dgm:pt>
    <dgm:pt modelId="{F8C46684-C0AE-4F5C-8436-F3D5C5C920BE}" type="parTrans" cxnId="{71A5A61E-CC32-4324-8BFF-8F7B9B344549}">
      <dgm:prSet/>
      <dgm:spPr/>
      <dgm:t>
        <a:bodyPr/>
        <a:lstStyle/>
        <a:p>
          <a:pPr rtl="1"/>
          <a:endParaRPr lang="x-none"/>
        </a:p>
      </dgm:t>
    </dgm:pt>
    <dgm:pt modelId="{BBEF67EC-AD84-4740-8401-9EE4C855A80F}" type="sibTrans" cxnId="{71A5A61E-CC32-4324-8BFF-8F7B9B344549}">
      <dgm:prSet/>
      <dgm:spPr/>
      <dgm:t>
        <a:bodyPr/>
        <a:lstStyle/>
        <a:p>
          <a:pPr rtl="1"/>
          <a:endParaRPr lang="x-none"/>
        </a:p>
      </dgm:t>
    </dgm:pt>
    <dgm:pt modelId="{F16D51A1-73D7-470D-AF35-14F2838E0A3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1"/>
              </a:solidFill>
              <a:effectLst/>
              <a:latin typeface="Arial" pitchFamily="34" charset="0"/>
              <a:cs typeface="Arial" pitchFamily="34" charset="0"/>
            </a:rPr>
            <a:t>Non enveloped</a:t>
          </a:r>
        </a:p>
      </dgm:t>
    </dgm:pt>
    <dgm:pt modelId="{9928532A-2A56-4CBA-8387-0B677776FA90}" type="parTrans" cxnId="{D8B738AE-B036-4913-A406-D62A1454DD8D}">
      <dgm:prSet/>
      <dgm:spPr/>
      <dgm:t>
        <a:bodyPr/>
        <a:lstStyle/>
        <a:p>
          <a:pPr rtl="1"/>
          <a:endParaRPr lang="x-none"/>
        </a:p>
      </dgm:t>
    </dgm:pt>
    <dgm:pt modelId="{F567791F-B45E-4F9B-9A6A-CB931EC672F2}" type="sibTrans" cxnId="{D8B738AE-B036-4913-A406-D62A1454DD8D}">
      <dgm:prSet/>
      <dgm:spPr/>
      <dgm:t>
        <a:bodyPr/>
        <a:lstStyle/>
        <a:p>
          <a:pPr rtl="1"/>
          <a:endParaRPr lang="x-none"/>
        </a:p>
      </dgm:t>
    </dgm:pt>
    <dgm:pt modelId="{7A08A84C-7C92-4C30-87CF-4CC755C80E7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Arial" pitchFamily="34" charset="0"/>
            </a:rPr>
            <a:t>Hepatitis E and A (ss)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dgm:t>
    </dgm:pt>
    <dgm:pt modelId="{5A874E89-671E-4A0B-AFA7-CCBAF61E776A}" type="parTrans" cxnId="{1B518B05-ACAD-479A-8F59-37D141DA9250}">
      <dgm:prSet/>
      <dgm:spPr/>
      <dgm:t>
        <a:bodyPr/>
        <a:lstStyle/>
        <a:p>
          <a:pPr rtl="1"/>
          <a:endParaRPr lang="x-none"/>
        </a:p>
      </dgm:t>
    </dgm:pt>
    <dgm:pt modelId="{4D665E55-AF25-4444-BA3D-DFE6CE5A8A69}" type="sibTrans" cxnId="{1B518B05-ACAD-479A-8F59-37D141DA9250}">
      <dgm:prSet/>
      <dgm:spPr/>
      <dgm:t>
        <a:bodyPr/>
        <a:lstStyle/>
        <a:p>
          <a:pPr rtl="1"/>
          <a:endParaRPr lang="x-none"/>
        </a:p>
      </dgm:t>
    </dgm:pt>
    <dgm:pt modelId="{5D9FB356-5324-46CF-A592-6006898BBD7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bg1"/>
              </a:solidFill>
              <a:effectLst/>
              <a:latin typeface="Arial" pitchFamily="34" charset="0"/>
              <a:cs typeface="Arial" pitchFamily="34" charset="0"/>
            </a:rPr>
            <a:t>Enveloped</a:t>
          </a:r>
        </a:p>
      </dgm:t>
    </dgm:pt>
    <dgm:pt modelId="{223EA7C4-FDC9-459A-8924-B4B9E60F5700}" type="parTrans" cxnId="{7A834F0D-6602-45E0-B3AE-4AC642AF3EBD}">
      <dgm:prSet/>
      <dgm:spPr/>
      <dgm:t>
        <a:bodyPr/>
        <a:lstStyle/>
        <a:p>
          <a:pPr rtl="1"/>
          <a:endParaRPr lang="x-none"/>
        </a:p>
      </dgm:t>
    </dgm:pt>
    <dgm:pt modelId="{DE3B20AB-CDA0-4CB1-97E0-CFAEB002102E}" type="sibTrans" cxnId="{7A834F0D-6602-45E0-B3AE-4AC642AF3EBD}">
      <dgm:prSet/>
      <dgm:spPr/>
      <dgm:t>
        <a:bodyPr/>
        <a:lstStyle/>
        <a:p>
          <a:pPr rtl="1"/>
          <a:endParaRPr lang="x-none"/>
        </a:p>
      </dgm:t>
    </dgm:pt>
    <dgm:pt modelId="{30EC081A-3FE0-470E-8F35-CD630FA1FCF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cs typeface="Arial" pitchFamily="34" charset="0"/>
            </a:rPr>
            <a:t>Hepatitis C (</a:t>
          </a:r>
          <a:r>
            <a:rPr kumimoji="0" lang="en-US" b="0" i="0" u="none" strike="noStrike" cap="none" normalizeH="0" baseline="0" dirty="0" err="1" smtClean="0">
              <a:ln>
                <a:noFill/>
              </a:ln>
              <a:solidFill>
                <a:schemeClr val="tx1"/>
              </a:solidFill>
              <a:effectLst/>
              <a:latin typeface="Arial" pitchFamily="34" charset="0"/>
              <a:cs typeface="Arial" pitchFamily="34" charset="0"/>
            </a:rPr>
            <a:t>ds</a:t>
          </a:r>
          <a:r>
            <a:rPr kumimoji="0" lang="en-US" b="0" i="0" u="none" strike="noStrike" cap="none" normalizeH="0" baseline="0" dirty="0" smtClean="0">
              <a:ln>
                <a:noFill/>
              </a:ln>
              <a:solidFill>
                <a:schemeClr val="tx1"/>
              </a:solidFill>
              <a:effectLst/>
              <a:latin typeface="Arial" pitchFamily="34" charset="0"/>
              <a:cs typeface="Arial" pitchFamily="34" charset="0"/>
            </a:rPr>
            <a:t>): HCV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cs typeface="Arial" pitchFamily="34" charset="0"/>
            </a:rPr>
            <a:t>Retrovirus (ss): HIV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err="1" smtClean="0">
              <a:ln>
                <a:noFill/>
              </a:ln>
              <a:solidFill>
                <a:schemeClr val="tx1"/>
              </a:solidFill>
              <a:effectLst/>
              <a:latin typeface="Arial" pitchFamily="34" charset="0"/>
              <a:cs typeface="Arial" pitchFamily="34" charset="0"/>
            </a:rPr>
            <a:t>Orthomyxoviridae</a:t>
          </a:r>
          <a:r>
            <a:rPr kumimoji="0" lang="en-US" b="1" i="0" u="none" strike="noStrike" cap="none" normalizeH="0" baseline="0" dirty="0" smtClean="0">
              <a:ln>
                <a:noFill/>
              </a:ln>
              <a:solidFill>
                <a:schemeClr val="tx1"/>
              </a:solidFill>
              <a:effectLst/>
              <a:latin typeface="Arial" pitchFamily="34" charset="0"/>
              <a:cs typeface="Arial" pitchFamily="34" charset="0"/>
            </a:rPr>
            <a:t>: </a:t>
          </a:r>
          <a:r>
            <a:rPr kumimoji="0" lang="en-US" b="1" i="0" u="none" strike="noStrike" cap="none" normalizeH="0" baseline="0" dirty="0" err="1" smtClean="0">
              <a:ln>
                <a:noFill/>
              </a:ln>
              <a:solidFill>
                <a:schemeClr val="tx1"/>
              </a:solidFill>
              <a:effectLst/>
              <a:latin typeface="Arial" pitchFamily="34" charset="0"/>
              <a:cs typeface="Arial" pitchFamily="34" charset="0"/>
            </a:rPr>
            <a:t>Inflenza</a:t>
          </a:r>
          <a:r>
            <a:rPr kumimoji="0" lang="en-US" b="1" i="0" u="none" strike="noStrike" cap="none" normalizeH="0" baseline="0" dirty="0" smtClean="0">
              <a:ln>
                <a:noFill/>
              </a:ln>
              <a:solidFill>
                <a:schemeClr val="tx1"/>
              </a:solidFill>
              <a:effectLst/>
              <a:latin typeface="Arial" pitchFamily="34" charset="0"/>
              <a:cs typeface="Arial" pitchFamily="34" charset="0"/>
            </a:rPr>
            <a:t> virus</a:t>
          </a:r>
        </a:p>
      </dgm:t>
    </dgm:pt>
    <dgm:pt modelId="{8A5B08BD-35A7-46F5-851A-BBD0A32155A7}" type="parTrans" cxnId="{608CBEA6-6E48-4787-A0D4-D0D1501801D5}">
      <dgm:prSet/>
      <dgm:spPr/>
      <dgm:t>
        <a:bodyPr/>
        <a:lstStyle/>
        <a:p>
          <a:pPr rtl="1"/>
          <a:endParaRPr lang="x-none"/>
        </a:p>
      </dgm:t>
    </dgm:pt>
    <dgm:pt modelId="{A51F2587-83D8-49DB-A6B2-DEA3007A23FF}" type="sibTrans" cxnId="{608CBEA6-6E48-4787-A0D4-D0D1501801D5}">
      <dgm:prSet/>
      <dgm:spPr/>
      <dgm:t>
        <a:bodyPr/>
        <a:lstStyle/>
        <a:p>
          <a:pPr rtl="1"/>
          <a:endParaRPr lang="x-none"/>
        </a:p>
      </dgm:t>
    </dgm:pt>
    <dgm:pt modelId="{F6BB74D9-3229-48D3-8229-AAEE2B5F104B}" type="pres">
      <dgm:prSet presAssocID="{7F03EA66-D4B0-451C-A2C6-5023CB513CF4}" presName="hierChild1" presStyleCnt="0">
        <dgm:presLayoutVars>
          <dgm:orgChart val="1"/>
          <dgm:chPref val="1"/>
          <dgm:dir/>
          <dgm:animOne val="branch"/>
          <dgm:animLvl val="lvl"/>
          <dgm:resizeHandles/>
        </dgm:presLayoutVars>
      </dgm:prSet>
      <dgm:spPr/>
    </dgm:pt>
    <dgm:pt modelId="{CCC7D6A0-5C19-4879-AB4D-D70A359746C0}" type="pres">
      <dgm:prSet presAssocID="{5FA41999-F995-4D1D-8051-7E8747D486E0}" presName="hierRoot1" presStyleCnt="0">
        <dgm:presLayoutVars>
          <dgm:hierBranch/>
        </dgm:presLayoutVars>
      </dgm:prSet>
      <dgm:spPr/>
    </dgm:pt>
    <dgm:pt modelId="{5D95AAC5-A655-45BA-9496-40A44221F4E2}" type="pres">
      <dgm:prSet presAssocID="{5FA41999-F995-4D1D-8051-7E8747D486E0}" presName="rootComposite1" presStyleCnt="0"/>
      <dgm:spPr/>
    </dgm:pt>
    <dgm:pt modelId="{B960FCC3-F390-4CA5-9684-BFCE15F25766}" type="pres">
      <dgm:prSet presAssocID="{5FA41999-F995-4D1D-8051-7E8747D486E0}" presName="rootText1" presStyleLbl="node0" presStyleIdx="0" presStyleCnt="1">
        <dgm:presLayoutVars>
          <dgm:chPref val="3"/>
        </dgm:presLayoutVars>
      </dgm:prSet>
      <dgm:spPr/>
      <dgm:t>
        <a:bodyPr/>
        <a:lstStyle/>
        <a:p>
          <a:pPr rtl="1"/>
          <a:endParaRPr lang="x-none"/>
        </a:p>
      </dgm:t>
    </dgm:pt>
    <dgm:pt modelId="{DE7783D2-2671-4B32-866F-28CF2EFCD572}" type="pres">
      <dgm:prSet presAssocID="{5FA41999-F995-4D1D-8051-7E8747D486E0}" presName="rootConnector1" presStyleLbl="node1" presStyleIdx="0" presStyleCnt="0"/>
      <dgm:spPr/>
      <dgm:t>
        <a:bodyPr/>
        <a:lstStyle/>
        <a:p>
          <a:pPr rtl="1"/>
          <a:endParaRPr lang="x-none"/>
        </a:p>
      </dgm:t>
    </dgm:pt>
    <dgm:pt modelId="{EA8D018B-63E8-4C95-B2F3-252140593166}" type="pres">
      <dgm:prSet presAssocID="{5FA41999-F995-4D1D-8051-7E8747D486E0}" presName="hierChild2" presStyleCnt="0"/>
      <dgm:spPr/>
    </dgm:pt>
    <dgm:pt modelId="{41710BD2-5FA1-4729-BEA2-F9757ED6C6D3}" type="pres">
      <dgm:prSet presAssocID="{9928532A-2A56-4CBA-8387-0B677776FA90}" presName="Name35" presStyleLbl="parChTrans1D2" presStyleIdx="0" presStyleCnt="2"/>
      <dgm:spPr/>
      <dgm:t>
        <a:bodyPr/>
        <a:lstStyle/>
        <a:p>
          <a:pPr rtl="1"/>
          <a:endParaRPr lang="x-none"/>
        </a:p>
      </dgm:t>
    </dgm:pt>
    <dgm:pt modelId="{6154DB72-9DE6-46F2-968E-5741FB31F7B6}" type="pres">
      <dgm:prSet presAssocID="{F16D51A1-73D7-470D-AF35-14F2838E0A3A}" presName="hierRoot2" presStyleCnt="0">
        <dgm:presLayoutVars>
          <dgm:hierBranch/>
        </dgm:presLayoutVars>
      </dgm:prSet>
      <dgm:spPr/>
    </dgm:pt>
    <dgm:pt modelId="{99211A39-FD87-47C4-979A-5D945A1FC460}" type="pres">
      <dgm:prSet presAssocID="{F16D51A1-73D7-470D-AF35-14F2838E0A3A}" presName="rootComposite" presStyleCnt="0"/>
      <dgm:spPr/>
    </dgm:pt>
    <dgm:pt modelId="{8DF47A64-C5E6-4FF2-888F-E10656B59C9D}" type="pres">
      <dgm:prSet presAssocID="{F16D51A1-73D7-470D-AF35-14F2838E0A3A}" presName="rootText" presStyleLbl="node2" presStyleIdx="0" presStyleCnt="2">
        <dgm:presLayoutVars>
          <dgm:chPref val="3"/>
        </dgm:presLayoutVars>
      </dgm:prSet>
      <dgm:spPr/>
      <dgm:t>
        <a:bodyPr/>
        <a:lstStyle/>
        <a:p>
          <a:pPr rtl="1"/>
          <a:endParaRPr lang="x-none"/>
        </a:p>
      </dgm:t>
    </dgm:pt>
    <dgm:pt modelId="{676CE151-1D6E-4C8A-8F4B-7DEDD2BA176F}" type="pres">
      <dgm:prSet presAssocID="{F16D51A1-73D7-470D-AF35-14F2838E0A3A}" presName="rootConnector" presStyleLbl="node2" presStyleIdx="0" presStyleCnt="2"/>
      <dgm:spPr/>
      <dgm:t>
        <a:bodyPr/>
        <a:lstStyle/>
        <a:p>
          <a:pPr rtl="1"/>
          <a:endParaRPr lang="x-none"/>
        </a:p>
      </dgm:t>
    </dgm:pt>
    <dgm:pt modelId="{D2875770-8DEB-4C80-AFAC-F7C2966B0ED0}" type="pres">
      <dgm:prSet presAssocID="{F16D51A1-73D7-470D-AF35-14F2838E0A3A}" presName="hierChild4" presStyleCnt="0"/>
      <dgm:spPr/>
    </dgm:pt>
    <dgm:pt modelId="{9B3DB853-EAF3-4A4A-97DD-F90C18456A7E}" type="pres">
      <dgm:prSet presAssocID="{5A874E89-671E-4A0B-AFA7-CCBAF61E776A}" presName="Name35" presStyleLbl="parChTrans1D3" presStyleIdx="0" presStyleCnt="2"/>
      <dgm:spPr/>
      <dgm:t>
        <a:bodyPr/>
        <a:lstStyle/>
        <a:p>
          <a:pPr rtl="1"/>
          <a:endParaRPr lang="x-none"/>
        </a:p>
      </dgm:t>
    </dgm:pt>
    <dgm:pt modelId="{41DB88BA-334D-4CAF-85F6-BFD6623D9E0E}" type="pres">
      <dgm:prSet presAssocID="{7A08A84C-7C92-4C30-87CF-4CC755C80E71}" presName="hierRoot2" presStyleCnt="0">
        <dgm:presLayoutVars>
          <dgm:hierBranch val="r"/>
        </dgm:presLayoutVars>
      </dgm:prSet>
      <dgm:spPr/>
    </dgm:pt>
    <dgm:pt modelId="{C1CA16A1-A6CD-449D-9EDE-AF4F0BC538AE}" type="pres">
      <dgm:prSet presAssocID="{7A08A84C-7C92-4C30-87CF-4CC755C80E71}" presName="rootComposite" presStyleCnt="0"/>
      <dgm:spPr/>
    </dgm:pt>
    <dgm:pt modelId="{6C045AA9-EC8B-465F-98C7-AE00EFEAA446}" type="pres">
      <dgm:prSet presAssocID="{7A08A84C-7C92-4C30-87CF-4CC755C80E71}" presName="rootText" presStyleLbl="node3" presStyleIdx="0" presStyleCnt="2" custScaleX="118712" custLinFactNeighborX="-204" custLinFactNeighborY="-3117">
        <dgm:presLayoutVars>
          <dgm:chPref val="3"/>
        </dgm:presLayoutVars>
      </dgm:prSet>
      <dgm:spPr/>
      <dgm:t>
        <a:bodyPr/>
        <a:lstStyle/>
        <a:p>
          <a:pPr rtl="1"/>
          <a:endParaRPr lang="x-none"/>
        </a:p>
      </dgm:t>
    </dgm:pt>
    <dgm:pt modelId="{64E86221-EF27-4768-9AA9-CB4CFE041C39}" type="pres">
      <dgm:prSet presAssocID="{7A08A84C-7C92-4C30-87CF-4CC755C80E71}" presName="rootConnector" presStyleLbl="node3" presStyleIdx="0" presStyleCnt="2"/>
      <dgm:spPr/>
      <dgm:t>
        <a:bodyPr/>
        <a:lstStyle/>
        <a:p>
          <a:pPr rtl="1"/>
          <a:endParaRPr lang="x-none"/>
        </a:p>
      </dgm:t>
    </dgm:pt>
    <dgm:pt modelId="{22CAE047-11E9-4C68-A1EA-64B52D386EB5}" type="pres">
      <dgm:prSet presAssocID="{7A08A84C-7C92-4C30-87CF-4CC755C80E71}" presName="hierChild4" presStyleCnt="0"/>
      <dgm:spPr/>
    </dgm:pt>
    <dgm:pt modelId="{62BF9B69-35F7-42DA-872A-D9DCF04DD3C8}" type="pres">
      <dgm:prSet presAssocID="{7A08A84C-7C92-4C30-87CF-4CC755C80E71}" presName="hierChild5" presStyleCnt="0"/>
      <dgm:spPr/>
    </dgm:pt>
    <dgm:pt modelId="{59424675-0511-4FE1-887A-7798B0FCB053}" type="pres">
      <dgm:prSet presAssocID="{F16D51A1-73D7-470D-AF35-14F2838E0A3A}" presName="hierChild5" presStyleCnt="0"/>
      <dgm:spPr/>
    </dgm:pt>
    <dgm:pt modelId="{0F0EB22E-664B-4D23-9A13-B30B4B4D7F5A}" type="pres">
      <dgm:prSet presAssocID="{223EA7C4-FDC9-459A-8924-B4B9E60F5700}" presName="Name35" presStyleLbl="parChTrans1D2" presStyleIdx="1" presStyleCnt="2"/>
      <dgm:spPr/>
      <dgm:t>
        <a:bodyPr/>
        <a:lstStyle/>
        <a:p>
          <a:pPr rtl="1"/>
          <a:endParaRPr lang="x-none"/>
        </a:p>
      </dgm:t>
    </dgm:pt>
    <dgm:pt modelId="{0EDCD8E6-A941-4912-9560-D36C9AA6C680}" type="pres">
      <dgm:prSet presAssocID="{5D9FB356-5324-46CF-A592-6006898BBD7F}" presName="hierRoot2" presStyleCnt="0">
        <dgm:presLayoutVars>
          <dgm:hierBranch/>
        </dgm:presLayoutVars>
      </dgm:prSet>
      <dgm:spPr/>
    </dgm:pt>
    <dgm:pt modelId="{6E6C6D5F-408D-4F6D-BDB3-EE5CD4F501E8}" type="pres">
      <dgm:prSet presAssocID="{5D9FB356-5324-46CF-A592-6006898BBD7F}" presName="rootComposite" presStyleCnt="0"/>
      <dgm:spPr/>
    </dgm:pt>
    <dgm:pt modelId="{F1040E40-51EE-48CA-AEBF-C9E6A955BB21}" type="pres">
      <dgm:prSet presAssocID="{5D9FB356-5324-46CF-A592-6006898BBD7F}" presName="rootText" presStyleLbl="node2" presStyleIdx="1" presStyleCnt="2">
        <dgm:presLayoutVars>
          <dgm:chPref val="3"/>
        </dgm:presLayoutVars>
      </dgm:prSet>
      <dgm:spPr/>
      <dgm:t>
        <a:bodyPr/>
        <a:lstStyle/>
        <a:p>
          <a:pPr rtl="1"/>
          <a:endParaRPr lang="x-none"/>
        </a:p>
      </dgm:t>
    </dgm:pt>
    <dgm:pt modelId="{23F9CDB8-74B6-4EC5-B035-FF68677404E2}" type="pres">
      <dgm:prSet presAssocID="{5D9FB356-5324-46CF-A592-6006898BBD7F}" presName="rootConnector" presStyleLbl="node2" presStyleIdx="1" presStyleCnt="2"/>
      <dgm:spPr/>
      <dgm:t>
        <a:bodyPr/>
        <a:lstStyle/>
        <a:p>
          <a:pPr rtl="1"/>
          <a:endParaRPr lang="x-none"/>
        </a:p>
      </dgm:t>
    </dgm:pt>
    <dgm:pt modelId="{8072A642-5175-4DA7-A271-6FE1B6F22A37}" type="pres">
      <dgm:prSet presAssocID="{5D9FB356-5324-46CF-A592-6006898BBD7F}" presName="hierChild4" presStyleCnt="0"/>
      <dgm:spPr/>
    </dgm:pt>
    <dgm:pt modelId="{0920C171-91C7-48A5-A677-08A67F1770CB}" type="pres">
      <dgm:prSet presAssocID="{8A5B08BD-35A7-46F5-851A-BBD0A32155A7}" presName="Name35" presStyleLbl="parChTrans1D3" presStyleIdx="1" presStyleCnt="2"/>
      <dgm:spPr/>
      <dgm:t>
        <a:bodyPr/>
        <a:lstStyle/>
        <a:p>
          <a:pPr rtl="1"/>
          <a:endParaRPr lang="x-none"/>
        </a:p>
      </dgm:t>
    </dgm:pt>
    <dgm:pt modelId="{48E98D27-DE26-49C6-98CB-2040D1519AA6}" type="pres">
      <dgm:prSet presAssocID="{30EC081A-3FE0-470E-8F35-CD630FA1FCF8}" presName="hierRoot2" presStyleCnt="0">
        <dgm:presLayoutVars>
          <dgm:hierBranch val="r"/>
        </dgm:presLayoutVars>
      </dgm:prSet>
      <dgm:spPr/>
    </dgm:pt>
    <dgm:pt modelId="{628BC52C-C36B-4CC5-B8ED-F0ADE21AF1C2}" type="pres">
      <dgm:prSet presAssocID="{30EC081A-3FE0-470E-8F35-CD630FA1FCF8}" presName="rootComposite" presStyleCnt="0"/>
      <dgm:spPr/>
    </dgm:pt>
    <dgm:pt modelId="{72AF05CA-8CCB-4089-9377-08E69CB295ED}" type="pres">
      <dgm:prSet presAssocID="{30EC081A-3FE0-470E-8F35-CD630FA1FCF8}" presName="rootText" presStyleLbl="node3" presStyleIdx="1" presStyleCnt="2" custScaleX="119120">
        <dgm:presLayoutVars>
          <dgm:chPref val="3"/>
        </dgm:presLayoutVars>
      </dgm:prSet>
      <dgm:spPr/>
      <dgm:t>
        <a:bodyPr/>
        <a:lstStyle/>
        <a:p>
          <a:pPr rtl="1"/>
          <a:endParaRPr lang="x-none"/>
        </a:p>
      </dgm:t>
    </dgm:pt>
    <dgm:pt modelId="{9B4C0677-149E-43FB-94A3-5B2E7451E35F}" type="pres">
      <dgm:prSet presAssocID="{30EC081A-3FE0-470E-8F35-CD630FA1FCF8}" presName="rootConnector" presStyleLbl="node3" presStyleIdx="1" presStyleCnt="2"/>
      <dgm:spPr/>
      <dgm:t>
        <a:bodyPr/>
        <a:lstStyle/>
        <a:p>
          <a:pPr rtl="1"/>
          <a:endParaRPr lang="x-none"/>
        </a:p>
      </dgm:t>
    </dgm:pt>
    <dgm:pt modelId="{6D63511E-C3FB-4F8B-8137-8C81FC7593B0}" type="pres">
      <dgm:prSet presAssocID="{30EC081A-3FE0-470E-8F35-CD630FA1FCF8}" presName="hierChild4" presStyleCnt="0"/>
      <dgm:spPr/>
    </dgm:pt>
    <dgm:pt modelId="{7C9FFDDF-EE50-42E2-A7C5-CBE6449D3A16}" type="pres">
      <dgm:prSet presAssocID="{30EC081A-3FE0-470E-8F35-CD630FA1FCF8}" presName="hierChild5" presStyleCnt="0"/>
      <dgm:spPr/>
    </dgm:pt>
    <dgm:pt modelId="{63120581-EF8A-4C7C-ADD0-45C1E75E6398}" type="pres">
      <dgm:prSet presAssocID="{5D9FB356-5324-46CF-A592-6006898BBD7F}" presName="hierChild5" presStyleCnt="0"/>
      <dgm:spPr/>
    </dgm:pt>
    <dgm:pt modelId="{6B1C897C-8894-417C-A767-5EC31DB48854}" type="pres">
      <dgm:prSet presAssocID="{5FA41999-F995-4D1D-8051-7E8747D486E0}" presName="hierChild3" presStyleCnt="0"/>
      <dgm:spPr/>
    </dgm:pt>
  </dgm:ptLst>
  <dgm:cxnLst>
    <dgm:cxn modelId="{E9406654-EEB5-6B46-9FC4-45D23C08B817}" type="presOf" srcId="{30EC081A-3FE0-470E-8F35-CD630FA1FCF8}" destId="{72AF05CA-8CCB-4089-9377-08E69CB295ED}" srcOrd="0" destOrd="0" presId="urn:microsoft.com/office/officeart/2005/8/layout/orgChart1"/>
    <dgm:cxn modelId="{A958D1C0-69ED-BE4A-9021-FBD1154146D3}" type="presOf" srcId="{F16D51A1-73D7-470D-AF35-14F2838E0A3A}" destId="{8DF47A64-C5E6-4FF2-888F-E10656B59C9D}" srcOrd="0" destOrd="0" presId="urn:microsoft.com/office/officeart/2005/8/layout/orgChart1"/>
    <dgm:cxn modelId="{DB539520-0D87-5C43-A6BD-1A023F87F5BE}" type="presOf" srcId="{5D9FB356-5324-46CF-A592-6006898BBD7F}" destId="{23F9CDB8-74B6-4EC5-B035-FF68677404E2}" srcOrd="1" destOrd="0" presId="urn:microsoft.com/office/officeart/2005/8/layout/orgChart1"/>
    <dgm:cxn modelId="{79C2E98C-DD2C-D640-9258-A77EC3954535}" type="presOf" srcId="{7A08A84C-7C92-4C30-87CF-4CC755C80E71}" destId="{6C045AA9-EC8B-465F-98C7-AE00EFEAA446}" srcOrd="0" destOrd="0" presId="urn:microsoft.com/office/officeart/2005/8/layout/orgChart1"/>
    <dgm:cxn modelId="{7A834F0D-6602-45E0-B3AE-4AC642AF3EBD}" srcId="{5FA41999-F995-4D1D-8051-7E8747D486E0}" destId="{5D9FB356-5324-46CF-A592-6006898BBD7F}" srcOrd="1" destOrd="0" parTransId="{223EA7C4-FDC9-459A-8924-B4B9E60F5700}" sibTransId="{DE3B20AB-CDA0-4CB1-97E0-CFAEB002102E}"/>
    <dgm:cxn modelId="{CC26008C-20C6-DE41-9476-C6903FEFDDAC}" type="presOf" srcId="{7F03EA66-D4B0-451C-A2C6-5023CB513CF4}" destId="{F6BB74D9-3229-48D3-8229-AAEE2B5F104B}" srcOrd="0" destOrd="0" presId="urn:microsoft.com/office/officeart/2005/8/layout/orgChart1"/>
    <dgm:cxn modelId="{71A5A61E-CC32-4324-8BFF-8F7B9B344549}" srcId="{7F03EA66-D4B0-451C-A2C6-5023CB513CF4}" destId="{5FA41999-F995-4D1D-8051-7E8747D486E0}" srcOrd="0" destOrd="0" parTransId="{F8C46684-C0AE-4F5C-8436-F3D5C5C920BE}" sibTransId="{BBEF67EC-AD84-4740-8401-9EE4C855A80F}"/>
    <dgm:cxn modelId="{E0B83A62-0B8F-7640-860F-20A77DEA8004}" type="presOf" srcId="{5FA41999-F995-4D1D-8051-7E8747D486E0}" destId="{DE7783D2-2671-4B32-866F-28CF2EFCD572}" srcOrd="1" destOrd="0" presId="urn:microsoft.com/office/officeart/2005/8/layout/orgChart1"/>
    <dgm:cxn modelId="{7F23F696-2E12-B74D-8030-474ACDA4E637}" type="presOf" srcId="{5D9FB356-5324-46CF-A592-6006898BBD7F}" destId="{F1040E40-51EE-48CA-AEBF-C9E6A955BB21}" srcOrd="0" destOrd="0" presId="urn:microsoft.com/office/officeart/2005/8/layout/orgChart1"/>
    <dgm:cxn modelId="{09B2BCBE-7875-AE45-B337-A463D15F5AE1}" type="presOf" srcId="{7A08A84C-7C92-4C30-87CF-4CC755C80E71}" destId="{64E86221-EF27-4768-9AA9-CB4CFE041C39}" srcOrd="1" destOrd="0" presId="urn:microsoft.com/office/officeart/2005/8/layout/orgChart1"/>
    <dgm:cxn modelId="{435D5984-B364-3542-9E6A-BE8DC67C27C4}" type="presOf" srcId="{9928532A-2A56-4CBA-8387-0B677776FA90}" destId="{41710BD2-5FA1-4729-BEA2-F9757ED6C6D3}" srcOrd="0" destOrd="0" presId="urn:microsoft.com/office/officeart/2005/8/layout/orgChart1"/>
    <dgm:cxn modelId="{519E2E34-B91C-344D-AB4E-814D5D741D28}" type="presOf" srcId="{F16D51A1-73D7-470D-AF35-14F2838E0A3A}" destId="{676CE151-1D6E-4C8A-8F4B-7DEDD2BA176F}" srcOrd="1" destOrd="0" presId="urn:microsoft.com/office/officeart/2005/8/layout/orgChart1"/>
    <dgm:cxn modelId="{61D91E3E-99A6-344D-BE37-A80F12CA2453}" type="presOf" srcId="{223EA7C4-FDC9-459A-8924-B4B9E60F5700}" destId="{0F0EB22E-664B-4D23-9A13-B30B4B4D7F5A}" srcOrd="0" destOrd="0" presId="urn:microsoft.com/office/officeart/2005/8/layout/orgChart1"/>
    <dgm:cxn modelId="{D8B738AE-B036-4913-A406-D62A1454DD8D}" srcId="{5FA41999-F995-4D1D-8051-7E8747D486E0}" destId="{F16D51A1-73D7-470D-AF35-14F2838E0A3A}" srcOrd="0" destOrd="0" parTransId="{9928532A-2A56-4CBA-8387-0B677776FA90}" sibTransId="{F567791F-B45E-4F9B-9A6A-CB931EC672F2}"/>
    <dgm:cxn modelId="{1388997E-3218-5046-963E-CA85CFB4CDE2}" type="presOf" srcId="{5FA41999-F995-4D1D-8051-7E8747D486E0}" destId="{B960FCC3-F390-4CA5-9684-BFCE15F25766}" srcOrd="0" destOrd="0" presId="urn:microsoft.com/office/officeart/2005/8/layout/orgChart1"/>
    <dgm:cxn modelId="{1B518B05-ACAD-479A-8F59-37D141DA9250}" srcId="{F16D51A1-73D7-470D-AF35-14F2838E0A3A}" destId="{7A08A84C-7C92-4C30-87CF-4CC755C80E71}" srcOrd="0" destOrd="0" parTransId="{5A874E89-671E-4A0B-AFA7-CCBAF61E776A}" sibTransId="{4D665E55-AF25-4444-BA3D-DFE6CE5A8A69}"/>
    <dgm:cxn modelId="{608CBEA6-6E48-4787-A0D4-D0D1501801D5}" srcId="{5D9FB356-5324-46CF-A592-6006898BBD7F}" destId="{30EC081A-3FE0-470E-8F35-CD630FA1FCF8}" srcOrd="0" destOrd="0" parTransId="{8A5B08BD-35A7-46F5-851A-BBD0A32155A7}" sibTransId="{A51F2587-83D8-49DB-A6B2-DEA3007A23FF}"/>
    <dgm:cxn modelId="{DFFF0965-6E5F-9447-B796-D771E0F4368A}" type="presOf" srcId="{8A5B08BD-35A7-46F5-851A-BBD0A32155A7}" destId="{0920C171-91C7-48A5-A677-08A67F1770CB}" srcOrd="0" destOrd="0" presId="urn:microsoft.com/office/officeart/2005/8/layout/orgChart1"/>
    <dgm:cxn modelId="{E8FCE473-ED69-DA45-AF07-FB1498A89861}" type="presOf" srcId="{30EC081A-3FE0-470E-8F35-CD630FA1FCF8}" destId="{9B4C0677-149E-43FB-94A3-5B2E7451E35F}" srcOrd="1" destOrd="0" presId="urn:microsoft.com/office/officeart/2005/8/layout/orgChart1"/>
    <dgm:cxn modelId="{C39441D2-3C78-1443-B4A5-3F8A72504931}" type="presOf" srcId="{5A874E89-671E-4A0B-AFA7-CCBAF61E776A}" destId="{9B3DB853-EAF3-4A4A-97DD-F90C18456A7E}" srcOrd="0" destOrd="0" presId="urn:microsoft.com/office/officeart/2005/8/layout/orgChart1"/>
    <dgm:cxn modelId="{258B69C2-3A44-2649-9EB8-3643A7216A1E}" type="presParOf" srcId="{F6BB74D9-3229-48D3-8229-AAEE2B5F104B}" destId="{CCC7D6A0-5C19-4879-AB4D-D70A359746C0}" srcOrd="0" destOrd="0" presId="urn:microsoft.com/office/officeart/2005/8/layout/orgChart1"/>
    <dgm:cxn modelId="{107DFF1B-6EE3-C641-9CAA-264C07475CD1}" type="presParOf" srcId="{CCC7D6A0-5C19-4879-AB4D-D70A359746C0}" destId="{5D95AAC5-A655-45BA-9496-40A44221F4E2}" srcOrd="0" destOrd="0" presId="urn:microsoft.com/office/officeart/2005/8/layout/orgChart1"/>
    <dgm:cxn modelId="{21A18A9D-8C8D-FC46-A39C-A793679BE4E3}" type="presParOf" srcId="{5D95AAC5-A655-45BA-9496-40A44221F4E2}" destId="{B960FCC3-F390-4CA5-9684-BFCE15F25766}" srcOrd="0" destOrd="0" presId="urn:microsoft.com/office/officeart/2005/8/layout/orgChart1"/>
    <dgm:cxn modelId="{9CFCA203-2BA5-214A-9912-5ABEAB98FEAC}" type="presParOf" srcId="{5D95AAC5-A655-45BA-9496-40A44221F4E2}" destId="{DE7783D2-2671-4B32-866F-28CF2EFCD572}" srcOrd="1" destOrd="0" presId="urn:microsoft.com/office/officeart/2005/8/layout/orgChart1"/>
    <dgm:cxn modelId="{4E983E84-B293-274C-9E1D-435C438E3BAC}" type="presParOf" srcId="{CCC7D6A0-5C19-4879-AB4D-D70A359746C0}" destId="{EA8D018B-63E8-4C95-B2F3-252140593166}" srcOrd="1" destOrd="0" presId="urn:microsoft.com/office/officeart/2005/8/layout/orgChart1"/>
    <dgm:cxn modelId="{FC699855-4689-BE44-A5B5-486F61C12C89}" type="presParOf" srcId="{EA8D018B-63E8-4C95-B2F3-252140593166}" destId="{41710BD2-5FA1-4729-BEA2-F9757ED6C6D3}" srcOrd="0" destOrd="0" presId="urn:microsoft.com/office/officeart/2005/8/layout/orgChart1"/>
    <dgm:cxn modelId="{715C8B5C-5D11-3348-9D85-2BCD587BCFC0}" type="presParOf" srcId="{EA8D018B-63E8-4C95-B2F3-252140593166}" destId="{6154DB72-9DE6-46F2-968E-5741FB31F7B6}" srcOrd="1" destOrd="0" presId="urn:microsoft.com/office/officeart/2005/8/layout/orgChart1"/>
    <dgm:cxn modelId="{20A49D65-C8AB-194F-8604-420C623232E5}" type="presParOf" srcId="{6154DB72-9DE6-46F2-968E-5741FB31F7B6}" destId="{99211A39-FD87-47C4-979A-5D945A1FC460}" srcOrd="0" destOrd="0" presId="urn:microsoft.com/office/officeart/2005/8/layout/orgChart1"/>
    <dgm:cxn modelId="{20A2AAD0-3196-714A-B5EB-5F560D29C717}" type="presParOf" srcId="{99211A39-FD87-47C4-979A-5D945A1FC460}" destId="{8DF47A64-C5E6-4FF2-888F-E10656B59C9D}" srcOrd="0" destOrd="0" presId="urn:microsoft.com/office/officeart/2005/8/layout/orgChart1"/>
    <dgm:cxn modelId="{689D57DE-6C38-4F45-9A09-D1945C05DA30}" type="presParOf" srcId="{99211A39-FD87-47C4-979A-5D945A1FC460}" destId="{676CE151-1D6E-4C8A-8F4B-7DEDD2BA176F}" srcOrd="1" destOrd="0" presId="urn:microsoft.com/office/officeart/2005/8/layout/orgChart1"/>
    <dgm:cxn modelId="{4955329F-63C1-A945-8352-7166683C5401}" type="presParOf" srcId="{6154DB72-9DE6-46F2-968E-5741FB31F7B6}" destId="{D2875770-8DEB-4C80-AFAC-F7C2966B0ED0}" srcOrd="1" destOrd="0" presId="urn:microsoft.com/office/officeart/2005/8/layout/orgChart1"/>
    <dgm:cxn modelId="{07B728DE-FE33-744C-AF6B-935185526D28}" type="presParOf" srcId="{D2875770-8DEB-4C80-AFAC-F7C2966B0ED0}" destId="{9B3DB853-EAF3-4A4A-97DD-F90C18456A7E}" srcOrd="0" destOrd="0" presId="urn:microsoft.com/office/officeart/2005/8/layout/orgChart1"/>
    <dgm:cxn modelId="{6857DACB-CB1F-4E43-B03E-D277C21A5FF2}" type="presParOf" srcId="{D2875770-8DEB-4C80-AFAC-F7C2966B0ED0}" destId="{41DB88BA-334D-4CAF-85F6-BFD6623D9E0E}" srcOrd="1" destOrd="0" presId="urn:microsoft.com/office/officeart/2005/8/layout/orgChart1"/>
    <dgm:cxn modelId="{1B756892-A00B-E14D-B16C-4B9C55C5025F}" type="presParOf" srcId="{41DB88BA-334D-4CAF-85F6-BFD6623D9E0E}" destId="{C1CA16A1-A6CD-449D-9EDE-AF4F0BC538AE}" srcOrd="0" destOrd="0" presId="urn:microsoft.com/office/officeart/2005/8/layout/orgChart1"/>
    <dgm:cxn modelId="{3D4F3C53-EE6F-574A-9FD5-58052C1F118C}" type="presParOf" srcId="{C1CA16A1-A6CD-449D-9EDE-AF4F0BC538AE}" destId="{6C045AA9-EC8B-465F-98C7-AE00EFEAA446}" srcOrd="0" destOrd="0" presId="urn:microsoft.com/office/officeart/2005/8/layout/orgChart1"/>
    <dgm:cxn modelId="{079587E3-D8F9-7246-AD9C-920874D9DFDC}" type="presParOf" srcId="{C1CA16A1-A6CD-449D-9EDE-AF4F0BC538AE}" destId="{64E86221-EF27-4768-9AA9-CB4CFE041C39}" srcOrd="1" destOrd="0" presId="urn:microsoft.com/office/officeart/2005/8/layout/orgChart1"/>
    <dgm:cxn modelId="{122457A6-8FDE-8B48-BF9B-77933993A51E}" type="presParOf" srcId="{41DB88BA-334D-4CAF-85F6-BFD6623D9E0E}" destId="{22CAE047-11E9-4C68-A1EA-64B52D386EB5}" srcOrd="1" destOrd="0" presId="urn:microsoft.com/office/officeart/2005/8/layout/orgChart1"/>
    <dgm:cxn modelId="{E861C127-9232-8E46-9858-49488F4BEF89}" type="presParOf" srcId="{41DB88BA-334D-4CAF-85F6-BFD6623D9E0E}" destId="{62BF9B69-35F7-42DA-872A-D9DCF04DD3C8}" srcOrd="2" destOrd="0" presId="urn:microsoft.com/office/officeart/2005/8/layout/orgChart1"/>
    <dgm:cxn modelId="{F8A6A637-3833-D041-B94D-BEAB942721C6}" type="presParOf" srcId="{6154DB72-9DE6-46F2-968E-5741FB31F7B6}" destId="{59424675-0511-4FE1-887A-7798B0FCB053}" srcOrd="2" destOrd="0" presId="urn:microsoft.com/office/officeart/2005/8/layout/orgChart1"/>
    <dgm:cxn modelId="{2B501E28-E06F-4C45-BAB1-71D8964466A1}" type="presParOf" srcId="{EA8D018B-63E8-4C95-B2F3-252140593166}" destId="{0F0EB22E-664B-4D23-9A13-B30B4B4D7F5A}" srcOrd="2" destOrd="0" presId="urn:microsoft.com/office/officeart/2005/8/layout/orgChart1"/>
    <dgm:cxn modelId="{6EDB44FB-E4E8-7E41-9BDF-ED5AAC4CE67C}" type="presParOf" srcId="{EA8D018B-63E8-4C95-B2F3-252140593166}" destId="{0EDCD8E6-A941-4912-9560-D36C9AA6C680}" srcOrd="3" destOrd="0" presId="urn:microsoft.com/office/officeart/2005/8/layout/orgChart1"/>
    <dgm:cxn modelId="{EB8647E1-4E93-4247-A864-8ECC6B8CA1E2}" type="presParOf" srcId="{0EDCD8E6-A941-4912-9560-D36C9AA6C680}" destId="{6E6C6D5F-408D-4F6D-BDB3-EE5CD4F501E8}" srcOrd="0" destOrd="0" presId="urn:microsoft.com/office/officeart/2005/8/layout/orgChart1"/>
    <dgm:cxn modelId="{6A82382B-7DE4-9A46-8140-C272ACB33805}" type="presParOf" srcId="{6E6C6D5F-408D-4F6D-BDB3-EE5CD4F501E8}" destId="{F1040E40-51EE-48CA-AEBF-C9E6A955BB21}" srcOrd="0" destOrd="0" presId="urn:microsoft.com/office/officeart/2005/8/layout/orgChart1"/>
    <dgm:cxn modelId="{04B620DB-FE00-764F-9A2D-17AAE589228C}" type="presParOf" srcId="{6E6C6D5F-408D-4F6D-BDB3-EE5CD4F501E8}" destId="{23F9CDB8-74B6-4EC5-B035-FF68677404E2}" srcOrd="1" destOrd="0" presId="urn:microsoft.com/office/officeart/2005/8/layout/orgChart1"/>
    <dgm:cxn modelId="{1321018B-F5D7-AF44-9DA4-028047E4DDD4}" type="presParOf" srcId="{0EDCD8E6-A941-4912-9560-D36C9AA6C680}" destId="{8072A642-5175-4DA7-A271-6FE1B6F22A37}" srcOrd="1" destOrd="0" presId="urn:microsoft.com/office/officeart/2005/8/layout/orgChart1"/>
    <dgm:cxn modelId="{A66451B9-4EE4-7743-8F1E-0D94BEE99DBB}" type="presParOf" srcId="{8072A642-5175-4DA7-A271-6FE1B6F22A37}" destId="{0920C171-91C7-48A5-A677-08A67F1770CB}" srcOrd="0" destOrd="0" presId="urn:microsoft.com/office/officeart/2005/8/layout/orgChart1"/>
    <dgm:cxn modelId="{F91D321B-3CA0-2343-AC43-D25226D222E5}" type="presParOf" srcId="{8072A642-5175-4DA7-A271-6FE1B6F22A37}" destId="{48E98D27-DE26-49C6-98CB-2040D1519AA6}" srcOrd="1" destOrd="0" presId="urn:microsoft.com/office/officeart/2005/8/layout/orgChart1"/>
    <dgm:cxn modelId="{3D9111E1-B6FE-A74E-B4E3-B5F3C1C06C42}" type="presParOf" srcId="{48E98D27-DE26-49C6-98CB-2040D1519AA6}" destId="{628BC52C-C36B-4CC5-B8ED-F0ADE21AF1C2}" srcOrd="0" destOrd="0" presId="urn:microsoft.com/office/officeart/2005/8/layout/orgChart1"/>
    <dgm:cxn modelId="{F80A5F55-EBAF-6544-86EF-DDF525341012}" type="presParOf" srcId="{628BC52C-C36B-4CC5-B8ED-F0ADE21AF1C2}" destId="{72AF05CA-8CCB-4089-9377-08E69CB295ED}" srcOrd="0" destOrd="0" presId="urn:microsoft.com/office/officeart/2005/8/layout/orgChart1"/>
    <dgm:cxn modelId="{0071B9A5-635E-A44F-ABF3-C186630AE2EF}" type="presParOf" srcId="{628BC52C-C36B-4CC5-B8ED-F0ADE21AF1C2}" destId="{9B4C0677-149E-43FB-94A3-5B2E7451E35F}" srcOrd="1" destOrd="0" presId="urn:microsoft.com/office/officeart/2005/8/layout/orgChart1"/>
    <dgm:cxn modelId="{1AC2EF41-48E2-A04D-94A2-C30A4A138688}" type="presParOf" srcId="{48E98D27-DE26-49C6-98CB-2040D1519AA6}" destId="{6D63511E-C3FB-4F8B-8137-8C81FC7593B0}" srcOrd="1" destOrd="0" presId="urn:microsoft.com/office/officeart/2005/8/layout/orgChart1"/>
    <dgm:cxn modelId="{09DADFFF-2C68-3A43-A70F-E98DDC1DBA22}" type="presParOf" srcId="{48E98D27-DE26-49C6-98CB-2040D1519AA6}" destId="{7C9FFDDF-EE50-42E2-A7C5-CBE6449D3A16}" srcOrd="2" destOrd="0" presId="urn:microsoft.com/office/officeart/2005/8/layout/orgChart1"/>
    <dgm:cxn modelId="{EB1DE9CE-6D33-B840-8D16-0347B7512D8D}" type="presParOf" srcId="{0EDCD8E6-A941-4912-9560-D36C9AA6C680}" destId="{63120581-EF8A-4C7C-ADD0-45C1E75E6398}" srcOrd="2" destOrd="0" presId="urn:microsoft.com/office/officeart/2005/8/layout/orgChart1"/>
    <dgm:cxn modelId="{7011D19A-C6FA-BE46-A724-A5DEC4504B55}" type="presParOf" srcId="{CCC7D6A0-5C19-4879-AB4D-D70A359746C0}" destId="{6B1C897C-8894-417C-A767-5EC31DB4885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0C171-91C7-48A5-A677-08A67F1770CB}">
      <dsp:nvSpPr>
        <dsp:cNvPr id="0" name=""/>
        <dsp:cNvSpPr/>
      </dsp:nvSpPr>
      <dsp:spPr>
        <a:xfrm>
          <a:off x="5969729" y="4033023"/>
          <a:ext cx="91440" cy="699403"/>
        </a:xfrm>
        <a:custGeom>
          <a:avLst/>
          <a:gdLst/>
          <a:ahLst/>
          <a:cxnLst/>
          <a:rect l="0" t="0" r="0" b="0"/>
          <a:pathLst>
            <a:path>
              <a:moveTo>
                <a:pt x="45720" y="0"/>
              </a:moveTo>
              <a:lnTo>
                <a:pt x="45720" y="69940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EB22E-664B-4D23-9A13-B30B4B4D7F5A}">
      <dsp:nvSpPr>
        <dsp:cNvPr id="0" name=""/>
        <dsp:cNvSpPr/>
      </dsp:nvSpPr>
      <dsp:spPr>
        <a:xfrm>
          <a:off x="4000500" y="1668372"/>
          <a:ext cx="2014949" cy="699403"/>
        </a:xfrm>
        <a:custGeom>
          <a:avLst/>
          <a:gdLst/>
          <a:ahLst/>
          <a:cxnLst/>
          <a:rect l="0" t="0" r="0" b="0"/>
          <a:pathLst>
            <a:path>
              <a:moveTo>
                <a:pt x="0" y="0"/>
              </a:moveTo>
              <a:lnTo>
                <a:pt x="0" y="349701"/>
              </a:lnTo>
              <a:lnTo>
                <a:pt x="2014949" y="349701"/>
              </a:lnTo>
              <a:lnTo>
                <a:pt x="2014949" y="6994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3DB853-EAF3-4A4A-97DD-F90C18456A7E}">
      <dsp:nvSpPr>
        <dsp:cNvPr id="0" name=""/>
        <dsp:cNvSpPr/>
      </dsp:nvSpPr>
      <dsp:spPr>
        <a:xfrm>
          <a:off x="1939830" y="4033023"/>
          <a:ext cx="91440" cy="699403"/>
        </a:xfrm>
        <a:custGeom>
          <a:avLst/>
          <a:gdLst/>
          <a:ahLst/>
          <a:cxnLst/>
          <a:rect l="0" t="0" r="0" b="0"/>
          <a:pathLst>
            <a:path>
              <a:moveTo>
                <a:pt x="45720" y="0"/>
              </a:moveTo>
              <a:lnTo>
                <a:pt x="45720" y="69940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710BD2-5FA1-4729-BEA2-F9757ED6C6D3}">
      <dsp:nvSpPr>
        <dsp:cNvPr id="0" name=""/>
        <dsp:cNvSpPr/>
      </dsp:nvSpPr>
      <dsp:spPr>
        <a:xfrm>
          <a:off x="1985550" y="1668372"/>
          <a:ext cx="2014949" cy="699403"/>
        </a:xfrm>
        <a:custGeom>
          <a:avLst/>
          <a:gdLst/>
          <a:ahLst/>
          <a:cxnLst/>
          <a:rect l="0" t="0" r="0" b="0"/>
          <a:pathLst>
            <a:path>
              <a:moveTo>
                <a:pt x="2014949" y="0"/>
              </a:moveTo>
              <a:lnTo>
                <a:pt x="2014949" y="349701"/>
              </a:lnTo>
              <a:lnTo>
                <a:pt x="0" y="349701"/>
              </a:lnTo>
              <a:lnTo>
                <a:pt x="0" y="69940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60FCC3-F390-4CA5-9684-BFCE15F25766}">
      <dsp:nvSpPr>
        <dsp:cNvPr id="0" name=""/>
        <dsp:cNvSpPr/>
      </dsp:nvSpPr>
      <dsp:spPr>
        <a:xfrm>
          <a:off x="2335252" y="3125"/>
          <a:ext cx="3330494" cy="16652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pitchFamily="34" charset="0"/>
              <a:cs typeface="Arial" pitchFamily="34" charset="0"/>
            </a:rPr>
            <a:t>DNA viruses</a:t>
          </a:r>
        </a:p>
      </dsp:txBody>
      <dsp:txXfrm>
        <a:off x="2335252" y="3125"/>
        <a:ext cx="3330494" cy="1665247"/>
      </dsp:txXfrm>
    </dsp:sp>
    <dsp:sp modelId="{8DF47A64-C5E6-4FF2-888F-E10656B59C9D}">
      <dsp:nvSpPr>
        <dsp:cNvPr id="0" name=""/>
        <dsp:cNvSpPr/>
      </dsp:nvSpPr>
      <dsp:spPr>
        <a:xfrm>
          <a:off x="320303" y="2367776"/>
          <a:ext cx="3330494" cy="16652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noFill/>
              </a:ln>
              <a:solidFill>
                <a:schemeClr val="bg1"/>
              </a:solidFill>
              <a:effectLst/>
              <a:latin typeface="Arial" pitchFamily="34" charset="0"/>
              <a:cs typeface="Arial" pitchFamily="34" charset="0"/>
            </a:rPr>
            <a:t>Non enveloped</a:t>
          </a:r>
        </a:p>
      </dsp:txBody>
      <dsp:txXfrm>
        <a:off x="320303" y="2367776"/>
        <a:ext cx="3330494" cy="1665247"/>
      </dsp:txXfrm>
    </dsp:sp>
    <dsp:sp modelId="{6C045AA9-EC8B-465F-98C7-AE00EFEAA446}">
      <dsp:nvSpPr>
        <dsp:cNvPr id="0" name=""/>
        <dsp:cNvSpPr/>
      </dsp:nvSpPr>
      <dsp:spPr>
        <a:xfrm>
          <a:off x="320303" y="4732427"/>
          <a:ext cx="3330494" cy="16652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Arial" pitchFamily="34" charset="0"/>
              <a:cs typeface="Arial" pitchFamily="34" charset="0"/>
            </a:rPr>
            <a:t>Parvovirus (ss)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Arial" pitchFamily="34" charset="0"/>
              <a:cs typeface="Arial" pitchFamily="34" charset="0"/>
            </a:rPr>
            <a:t>Adenovirus (</a:t>
          </a:r>
          <a:r>
            <a:rPr kumimoji="0" lang="en-US" sz="1800" b="0" i="0" u="none" strike="noStrike" kern="1200" cap="none" normalizeH="0" baseline="0" dirty="0" err="1" smtClean="0">
              <a:ln>
                <a:noFill/>
              </a:ln>
              <a:solidFill>
                <a:schemeClr val="tx1"/>
              </a:solidFill>
              <a:effectLst/>
              <a:latin typeface="Arial" pitchFamily="34" charset="0"/>
              <a:cs typeface="Arial" pitchFamily="34" charset="0"/>
            </a:rPr>
            <a:t>ds</a:t>
          </a:r>
          <a:r>
            <a:rPr kumimoji="0" lang="en-US" sz="1800" b="0" i="0" u="none" strike="noStrike" kern="1200" cap="none" normalizeH="0" baseline="0" dirty="0" smtClean="0">
              <a:ln>
                <a:noFill/>
              </a:ln>
              <a:solidFill>
                <a:schemeClr val="tx1"/>
              </a:solidFill>
              <a:effectLst/>
              <a:latin typeface="Arial" pitchFamily="34"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Arial" pitchFamily="34" charset="0"/>
              <a:cs typeface="Arial" pitchFamily="34" charset="0"/>
            </a:rPr>
            <a:t>Human </a:t>
          </a:r>
          <a:r>
            <a:rPr kumimoji="0" lang="en-US" sz="1800" b="1" i="0" u="none" strike="noStrike" kern="1200" cap="none" normalizeH="0" baseline="0" dirty="0" err="1" smtClean="0">
              <a:ln>
                <a:noFill/>
              </a:ln>
              <a:solidFill>
                <a:schemeClr val="tx1"/>
              </a:solidFill>
              <a:effectLst/>
              <a:latin typeface="Arial" pitchFamily="34" charset="0"/>
              <a:cs typeface="Arial" pitchFamily="34" charset="0"/>
            </a:rPr>
            <a:t>papilloma</a:t>
          </a:r>
          <a:r>
            <a:rPr kumimoji="0" lang="en-US" sz="1800" b="1" i="0" u="none" strike="noStrike" kern="1200" cap="none" normalizeH="0" baseline="0" dirty="0" smtClean="0">
              <a:ln>
                <a:noFill/>
              </a:ln>
              <a:solidFill>
                <a:schemeClr val="tx1"/>
              </a:solidFill>
              <a:effectLst/>
              <a:latin typeface="Arial" pitchFamily="34" charset="0"/>
              <a:cs typeface="Arial" pitchFamily="34" charset="0"/>
            </a:rPr>
            <a:t> virus </a:t>
          </a:r>
          <a:r>
            <a:rPr kumimoji="0" lang="en-US" sz="1800" b="0" i="0" u="none" strike="noStrike" kern="1200" cap="none" normalizeH="0" baseline="0" dirty="0" smtClean="0">
              <a:ln>
                <a:noFill/>
              </a:ln>
              <a:solidFill>
                <a:schemeClr val="tx1"/>
              </a:solidFill>
              <a:effectLst/>
              <a:latin typeface="Arial" pitchFamily="34" charset="0"/>
              <a:cs typeface="Arial" pitchFamily="34" charset="0"/>
            </a:rPr>
            <a:t>(</a:t>
          </a:r>
          <a:r>
            <a:rPr kumimoji="0" lang="en-US" sz="1800" b="0" i="0" u="none" strike="noStrike" kern="1200" cap="none" normalizeH="0" baseline="0" dirty="0" err="1" smtClean="0">
              <a:ln>
                <a:noFill/>
              </a:ln>
              <a:solidFill>
                <a:schemeClr val="tx1"/>
              </a:solidFill>
              <a:effectLst/>
              <a:latin typeface="Arial" pitchFamily="34" charset="0"/>
              <a:cs typeface="Arial" pitchFamily="34" charset="0"/>
            </a:rPr>
            <a:t>ds</a:t>
          </a:r>
          <a:r>
            <a:rPr kumimoji="0" lang="en-US" sz="1800" b="0" i="0" u="none" strike="noStrike" kern="1200" cap="none" normalizeH="0" baseline="0" dirty="0" smtClean="0">
              <a:ln>
                <a:noFill/>
              </a:ln>
              <a:solidFill>
                <a:schemeClr val="tx1"/>
              </a:solidFill>
              <a:effectLst/>
              <a:latin typeface="Arial" pitchFamily="34"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Arial" pitchFamily="34" charset="0"/>
              <a:cs typeface="Arial" pitchFamily="34" charset="0"/>
            </a:rPr>
            <a:t>e.g. warts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kern="1200" cap="none" normalizeH="0" baseline="0" dirty="0" smtClean="0">
            <a:ln>
              <a:noFill/>
            </a:ln>
            <a:solidFill>
              <a:schemeClr val="tx1"/>
            </a:solidFill>
            <a:effectLst/>
            <a:latin typeface="Arial" pitchFamily="34" charset="0"/>
            <a:cs typeface="Arial" pitchFamily="34" charset="0"/>
          </a:endParaRPr>
        </a:p>
      </dsp:txBody>
      <dsp:txXfrm>
        <a:off x="320303" y="4732427"/>
        <a:ext cx="3330494" cy="1665247"/>
      </dsp:txXfrm>
    </dsp:sp>
    <dsp:sp modelId="{F1040E40-51EE-48CA-AEBF-C9E6A955BB21}">
      <dsp:nvSpPr>
        <dsp:cNvPr id="0" name=""/>
        <dsp:cNvSpPr/>
      </dsp:nvSpPr>
      <dsp:spPr>
        <a:xfrm>
          <a:off x="4350201" y="2367776"/>
          <a:ext cx="3330494" cy="16652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kern="1200" cap="none" normalizeH="0" baseline="0" dirty="0" smtClean="0">
              <a:ln>
                <a:noFill/>
              </a:ln>
              <a:solidFill>
                <a:schemeClr val="bg1"/>
              </a:solidFill>
              <a:effectLst/>
              <a:latin typeface="Arial" pitchFamily="34" charset="0"/>
              <a:cs typeface="Arial" pitchFamily="34" charset="0"/>
            </a:rPr>
            <a:t>Enveloped</a:t>
          </a:r>
          <a:endParaRPr kumimoji="0" lang="en-US" sz="1900" b="1" i="0" u="none" strike="noStrike" kern="1200" cap="none" normalizeH="0" baseline="0" dirty="0" smtClean="0">
            <a:ln>
              <a:noFill/>
            </a:ln>
            <a:solidFill>
              <a:schemeClr val="bg1"/>
            </a:solidFill>
            <a:effectLst/>
            <a:latin typeface="Arial" pitchFamily="34" charset="0"/>
            <a:cs typeface="Arial" pitchFamily="34" charset="0"/>
          </a:endParaRPr>
        </a:p>
      </dsp:txBody>
      <dsp:txXfrm>
        <a:off x="4350201" y="2367776"/>
        <a:ext cx="3330494" cy="1665247"/>
      </dsp:txXfrm>
    </dsp:sp>
    <dsp:sp modelId="{72AF05CA-8CCB-4089-9377-08E69CB295ED}">
      <dsp:nvSpPr>
        <dsp:cNvPr id="0" name=""/>
        <dsp:cNvSpPr/>
      </dsp:nvSpPr>
      <dsp:spPr>
        <a:xfrm>
          <a:off x="4350201" y="4732427"/>
          <a:ext cx="3330494" cy="166524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800" b="1" i="0" u="none" strike="noStrike" kern="1200" cap="none" normalizeH="0" baseline="0" dirty="0" smtClean="0">
              <a:ln>
                <a:noFill/>
              </a:ln>
              <a:solidFill>
                <a:schemeClr val="tx1"/>
              </a:solidFill>
              <a:effectLst/>
              <a:latin typeface="Arial" pitchFamily="34" charset="0"/>
              <a:cs typeface="Arial" pitchFamily="34" charset="0"/>
            </a:rPr>
            <a:t>α</a:t>
          </a:r>
          <a:r>
            <a:rPr kumimoji="0" lang="en-US" sz="1800" b="1" i="0" u="none" strike="noStrike" kern="1200" cap="none" normalizeH="0" baseline="0" dirty="0" smtClean="0">
              <a:ln>
                <a:noFill/>
              </a:ln>
              <a:solidFill>
                <a:schemeClr val="tx1"/>
              </a:solidFill>
              <a:effectLst/>
              <a:latin typeface="Arial" pitchFamily="34" charset="0"/>
              <a:cs typeface="Arial" pitchFamily="34" charset="0"/>
            </a:rPr>
            <a:t> Herpes </a:t>
          </a:r>
          <a:r>
            <a:rPr kumimoji="0" lang="en-US" sz="1800" b="1" i="0" u="none" strike="noStrike" kern="1200" cap="none" normalizeH="0" baseline="0" dirty="0" err="1" smtClean="0">
              <a:ln>
                <a:noFill/>
              </a:ln>
              <a:solidFill>
                <a:schemeClr val="tx1"/>
              </a:solidFill>
              <a:effectLst/>
              <a:latin typeface="Arial" pitchFamily="34" charset="0"/>
              <a:cs typeface="Arial" pitchFamily="34" charset="0"/>
            </a:rPr>
            <a:t>virinae</a:t>
          </a:r>
          <a:r>
            <a:rPr kumimoji="0" lang="en-US" sz="1800" b="1" i="0" u="none" strike="noStrike" kern="1200" cap="none" normalizeH="0" baseline="0" dirty="0" smtClean="0">
              <a:ln>
                <a:noFill/>
              </a:ln>
              <a:solidFill>
                <a:schemeClr val="tx1"/>
              </a:solidFill>
              <a:effectLst/>
              <a:latin typeface="Arial" pitchFamily="34" charset="0"/>
              <a:cs typeface="Arial" pitchFamily="34" charset="0"/>
            </a:rPr>
            <a:t>: HSV1+ HSV2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kern="1200" cap="none" normalizeH="0" baseline="0" dirty="0" smtClean="0">
              <a:ln>
                <a:noFill/>
              </a:ln>
              <a:solidFill>
                <a:schemeClr val="tx1"/>
              </a:solidFill>
              <a:effectLst/>
              <a:latin typeface="Arial" pitchFamily="34" charset="0"/>
              <a:cs typeface="Arial" pitchFamily="34" charset="0"/>
            </a:rPr>
            <a:t>VZV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l-GR" sz="1800" b="1" i="0" u="none" strike="noStrike" kern="1200" cap="none" normalizeH="0" baseline="0" dirty="0" smtClean="0">
              <a:ln>
                <a:noFill/>
              </a:ln>
              <a:solidFill>
                <a:schemeClr val="tx1"/>
              </a:solidFill>
              <a:effectLst/>
              <a:latin typeface="Arial" pitchFamily="34" charset="0"/>
              <a:cs typeface="Arial" pitchFamily="34" charset="0"/>
            </a:rPr>
            <a:t>β</a:t>
          </a:r>
          <a:r>
            <a:rPr kumimoji="0" lang="en-US" sz="1800" b="1" i="0" u="none" strike="noStrike" kern="1200" cap="none" normalizeH="0" baseline="0" dirty="0" smtClean="0">
              <a:ln>
                <a:noFill/>
              </a:ln>
              <a:solidFill>
                <a:schemeClr val="tx1"/>
              </a:solidFill>
              <a:effectLst/>
              <a:latin typeface="Arial" pitchFamily="34" charset="0"/>
              <a:cs typeface="Arial" pitchFamily="34" charset="0"/>
            </a:rPr>
            <a:t> Herpes </a:t>
          </a:r>
          <a:r>
            <a:rPr kumimoji="0" lang="en-US" sz="1800" b="1" i="0" u="none" strike="noStrike" kern="1200" cap="none" normalizeH="0" baseline="0" dirty="0" err="1" smtClean="0">
              <a:ln>
                <a:noFill/>
              </a:ln>
              <a:solidFill>
                <a:schemeClr val="tx1"/>
              </a:solidFill>
              <a:effectLst/>
              <a:latin typeface="Arial" pitchFamily="34" charset="0"/>
              <a:cs typeface="Arial" pitchFamily="34" charset="0"/>
            </a:rPr>
            <a:t>virinae</a:t>
          </a:r>
          <a:r>
            <a:rPr kumimoji="0" lang="en-US" sz="1800" b="1" i="0" u="none" strike="noStrike" kern="1200" cap="none" normalizeH="0" baseline="0" dirty="0" smtClean="0">
              <a:ln>
                <a:noFill/>
              </a:ln>
              <a:solidFill>
                <a:schemeClr val="tx1"/>
              </a:solidFill>
              <a:effectLst/>
              <a:latin typeface="Arial" pitchFamily="34" charset="0"/>
              <a:cs typeface="Arial" pitchFamily="34" charset="0"/>
            </a:rPr>
            <a:t>: CMV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Arial" pitchFamily="34" charset="0"/>
              <a:cs typeface="Arial" pitchFamily="34" charset="0"/>
            </a:rPr>
            <a:t>γ Herpes </a:t>
          </a:r>
          <a:r>
            <a:rPr kumimoji="0" lang="en-US" sz="1800" b="1" i="0" u="none" strike="noStrike" kern="1200" cap="none" normalizeH="0" baseline="0" dirty="0" err="1" smtClean="0">
              <a:ln>
                <a:noFill/>
              </a:ln>
              <a:solidFill>
                <a:schemeClr val="tx1"/>
              </a:solidFill>
              <a:effectLst/>
              <a:latin typeface="Arial" pitchFamily="34" charset="0"/>
              <a:cs typeface="Arial" pitchFamily="34" charset="0"/>
            </a:rPr>
            <a:t>virinae</a:t>
          </a:r>
          <a:r>
            <a:rPr kumimoji="0" lang="en-US" sz="1800" b="1" i="0" u="none" strike="noStrike" kern="1200" cap="none" normalizeH="0" baseline="0" dirty="0" smtClean="0">
              <a:ln>
                <a:noFill/>
              </a:ln>
              <a:solidFill>
                <a:schemeClr val="tx1"/>
              </a:solidFill>
              <a:effectLst/>
              <a:latin typeface="Arial" pitchFamily="34" charset="0"/>
              <a:cs typeface="Arial" pitchFamily="34" charset="0"/>
            </a:rPr>
            <a:t>: EBV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kern="1200" cap="none" normalizeH="0" baseline="0" dirty="0" smtClean="0">
              <a:ln>
                <a:noFill/>
              </a:ln>
              <a:solidFill>
                <a:schemeClr val="tx1"/>
              </a:solidFill>
              <a:effectLst/>
              <a:latin typeface="Arial" pitchFamily="34" charset="0"/>
              <a:cs typeface="Arial" pitchFamily="34" charset="0"/>
            </a:rPr>
            <a:t>Hepatitis B virus (HBV) </a:t>
          </a:r>
          <a:r>
            <a:rPr kumimoji="0" lang="en-US" sz="1800" b="0" i="0" u="none" strike="noStrike" kern="1200" cap="none" normalizeH="0" baseline="0" dirty="0" smtClean="0">
              <a:ln>
                <a:noFill/>
              </a:ln>
              <a:solidFill>
                <a:schemeClr val="tx1"/>
              </a:solidFill>
              <a:effectLst/>
              <a:latin typeface="Arial" pitchFamily="34" charset="0"/>
              <a:cs typeface="Arial" pitchFamily="34" charset="0"/>
            </a:rPr>
            <a:t>(</a:t>
          </a:r>
          <a:r>
            <a:rPr kumimoji="0" lang="en-US" sz="1800" b="0" i="0" u="none" strike="noStrike" kern="1200" cap="none" normalizeH="0" baseline="0" dirty="0" err="1" smtClean="0">
              <a:ln>
                <a:noFill/>
              </a:ln>
              <a:solidFill>
                <a:schemeClr val="tx1"/>
              </a:solidFill>
              <a:effectLst/>
              <a:latin typeface="Arial" pitchFamily="34" charset="0"/>
              <a:cs typeface="Arial" pitchFamily="34" charset="0"/>
            </a:rPr>
            <a:t>ds</a:t>
          </a:r>
          <a:r>
            <a:rPr kumimoji="0" lang="en-US" sz="1800" b="0" i="0" u="none" strike="noStrike" kern="1200" cap="none" normalizeH="0" baseline="0" dirty="0" smtClean="0">
              <a:ln>
                <a:noFill/>
              </a:ln>
              <a:solidFill>
                <a:schemeClr val="tx1"/>
              </a:solidFill>
              <a:effectLst/>
              <a:latin typeface="Arial" pitchFamily="34" charset="0"/>
              <a:cs typeface="Arial" pitchFamily="34" charset="0"/>
            </a:rPr>
            <a:t>)</a:t>
          </a:r>
          <a:r>
            <a:rPr kumimoji="0" lang="en-US" sz="1800" b="1" i="0" u="none" strike="noStrike" kern="1200" cap="none" normalizeH="0" baseline="0" dirty="0" smtClean="0">
              <a:ln>
                <a:noFill/>
              </a:ln>
              <a:solidFill>
                <a:srgbClr val="FF0000"/>
              </a:solidFill>
              <a:effectLst/>
              <a:latin typeface="Arial" pitchFamily="34" charset="0"/>
              <a:cs typeface="Arial" pitchFamily="34" charset="0"/>
            </a:rPr>
            <a:t> </a:t>
          </a:r>
        </a:p>
      </dsp:txBody>
      <dsp:txXfrm>
        <a:off x="4350201" y="4732427"/>
        <a:ext cx="3330494" cy="16652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0C171-91C7-48A5-A677-08A67F1770CB}">
      <dsp:nvSpPr>
        <dsp:cNvPr id="0" name=""/>
        <dsp:cNvSpPr/>
      </dsp:nvSpPr>
      <dsp:spPr>
        <a:xfrm>
          <a:off x="6110761" y="3971980"/>
          <a:ext cx="91440" cy="648127"/>
        </a:xfrm>
        <a:custGeom>
          <a:avLst/>
          <a:gdLst/>
          <a:ahLst/>
          <a:cxnLst/>
          <a:rect l="0" t="0" r="0" b="0"/>
          <a:pathLst>
            <a:path>
              <a:moveTo>
                <a:pt x="45720" y="0"/>
              </a:moveTo>
              <a:lnTo>
                <a:pt x="45720" y="6481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0EB22E-664B-4D23-9A13-B30B4B4D7F5A}">
      <dsp:nvSpPr>
        <dsp:cNvPr id="0" name=""/>
        <dsp:cNvSpPr/>
      </dsp:nvSpPr>
      <dsp:spPr>
        <a:xfrm>
          <a:off x="3997351" y="1780691"/>
          <a:ext cx="2159130" cy="648127"/>
        </a:xfrm>
        <a:custGeom>
          <a:avLst/>
          <a:gdLst/>
          <a:ahLst/>
          <a:cxnLst/>
          <a:rect l="0" t="0" r="0" b="0"/>
          <a:pathLst>
            <a:path>
              <a:moveTo>
                <a:pt x="0" y="0"/>
              </a:moveTo>
              <a:lnTo>
                <a:pt x="0" y="324063"/>
              </a:lnTo>
              <a:lnTo>
                <a:pt x="2159130" y="324063"/>
              </a:lnTo>
              <a:lnTo>
                <a:pt x="2159130" y="64812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3DB853-EAF3-4A4A-97DD-F90C18456A7E}">
      <dsp:nvSpPr>
        <dsp:cNvPr id="0" name=""/>
        <dsp:cNvSpPr/>
      </dsp:nvSpPr>
      <dsp:spPr>
        <a:xfrm>
          <a:off x="1786205" y="3971980"/>
          <a:ext cx="91440" cy="600027"/>
        </a:xfrm>
        <a:custGeom>
          <a:avLst/>
          <a:gdLst/>
          <a:ahLst/>
          <a:cxnLst/>
          <a:rect l="0" t="0" r="0" b="0"/>
          <a:pathLst>
            <a:path>
              <a:moveTo>
                <a:pt x="52016" y="0"/>
              </a:moveTo>
              <a:lnTo>
                <a:pt x="52016" y="275963"/>
              </a:lnTo>
              <a:lnTo>
                <a:pt x="45720" y="275963"/>
              </a:lnTo>
              <a:lnTo>
                <a:pt x="45720" y="6000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710BD2-5FA1-4729-BEA2-F9757ED6C6D3}">
      <dsp:nvSpPr>
        <dsp:cNvPr id="0" name=""/>
        <dsp:cNvSpPr/>
      </dsp:nvSpPr>
      <dsp:spPr>
        <a:xfrm>
          <a:off x="1838221" y="1780691"/>
          <a:ext cx="2159130" cy="648127"/>
        </a:xfrm>
        <a:custGeom>
          <a:avLst/>
          <a:gdLst/>
          <a:ahLst/>
          <a:cxnLst/>
          <a:rect l="0" t="0" r="0" b="0"/>
          <a:pathLst>
            <a:path>
              <a:moveTo>
                <a:pt x="2159130" y="0"/>
              </a:moveTo>
              <a:lnTo>
                <a:pt x="2159130" y="324063"/>
              </a:lnTo>
              <a:lnTo>
                <a:pt x="0" y="324063"/>
              </a:lnTo>
              <a:lnTo>
                <a:pt x="0" y="64812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60FCC3-F390-4CA5-9684-BFCE15F25766}">
      <dsp:nvSpPr>
        <dsp:cNvPr id="0" name=""/>
        <dsp:cNvSpPr/>
      </dsp:nvSpPr>
      <dsp:spPr>
        <a:xfrm>
          <a:off x="2454190" y="237529"/>
          <a:ext cx="3086323" cy="15431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pitchFamily="34" charset="0"/>
              <a:cs typeface="Arial" pitchFamily="34" charset="0"/>
            </a:rPr>
            <a:t>RNA viruses</a:t>
          </a:r>
        </a:p>
      </dsp:txBody>
      <dsp:txXfrm>
        <a:off x="2454190" y="237529"/>
        <a:ext cx="3086323" cy="1543161"/>
      </dsp:txXfrm>
    </dsp:sp>
    <dsp:sp modelId="{8DF47A64-C5E6-4FF2-888F-E10656B59C9D}">
      <dsp:nvSpPr>
        <dsp:cNvPr id="0" name=""/>
        <dsp:cNvSpPr/>
      </dsp:nvSpPr>
      <dsp:spPr>
        <a:xfrm>
          <a:off x="295060" y="2428819"/>
          <a:ext cx="3086323" cy="15431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pitchFamily="34" charset="0"/>
              <a:cs typeface="Arial" pitchFamily="34" charset="0"/>
            </a:rPr>
            <a:t>Non enveloped</a:t>
          </a:r>
        </a:p>
      </dsp:txBody>
      <dsp:txXfrm>
        <a:off x="295060" y="2428819"/>
        <a:ext cx="3086323" cy="1543161"/>
      </dsp:txXfrm>
    </dsp:sp>
    <dsp:sp modelId="{6C045AA9-EC8B-465F-98C7-AE00EFEAA446}">
      <dsp:nvSpPr>
        <dsp:cNvPr id="0" name=""/>
        <dsp:cNvSpPr/>
      </dsp:nvSpPr>
      <dsp:spPr>
        <a:xfrm>
          <a:off x="7" y="4572008"/>
          <a:ext cx="3663836" cy="15431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kern="1200"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Arial" pitchFamily="34" charset="0"/>
              <a:cs typeface="Arial" pitchFamily="34" charset="0"/>
            </a:rPr>
            <a:t>Hepatitis E and A (ss)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kern="1200" cap="none" normalizeH="0" baseline="0" dirty="0" smtClean="0">
            <a:ln>
              <a:noFill/>
            </a:ln>
            <a:solidFill>
              <a:schemeClr val="tx1"/>
            </a:solidFill>
            <a:effectLst/>
            <a:latin typeface="Arial" pitchFamily="34" charset="0"/>
            <a:cs typeface="Arial" pitchFamily="34" charset="0"/>
          </a:endParaRPr>
        </a:p>
      </dsp:txBody>
      <dsp:txXfrm>
        <a:off x="7" y="4572008"/>
        <a:ext cx="3663836" cy="1543161"/>
      </dsp:txXfrm>
    </dsp:sp>
    <dsp:sp modelId="{F1040E40-51EE-48CA-AEBF-C9E6A955BB21}">
      <dsp:nvSpPr>
        <dsp:cNvPr id="0" name=""/>
        <dsp:cNvSpPr/>
      </dsp:nvSpPr>
      <dsp:spPr>
        <a:xfrm>
          <a:off x="4613320" y="2428819"/>
          <a:ext cx="3086323" cy="15431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bg1"/>
              </a:solidFill>
              <a:effectLst/>
              <a:latin typeface="Arial" pitchFamily="34" charset="0"/>
              <a:cs typeface="Arial" pitchFamily="34" charset="0"/>
            </a:rPr>
            <a:t>Enveloped</a:t>
          </a:r>
        </a:p>
      </dsp:txBody>
      <dsp:txXfrm>
        <a:off x="4613320" y="2428819"/>
        <a:ext cx="3086323" cy="1543161"/>
      </dsp:txXfrm>
    </dsp:sp>
    <dsp:sp modelId="{72AF05CA-8CCB-4089-9377-08E69CB295ED}">
      <dsp:nvSpPr>
        <dsp:cNvPr id="0" name=""/>
        <dsp:cNvSpPr/>
      </dsp:nvSpPr>
      <dsp:spPr>
        <a:xfrm>
          <a:off x="4318267" y="4620108"/>
          <a:ext cx="3676428" cy="15431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kern="1200" cap="none" normalizeH="0" baseline="0" dirty="0" smtClean="0">
              <a:ln>
                <a:noFill/>
              </a:ln>
              <a:solidFill>
                <a:schemeClr val="tx1"/>
              </a:solidFill>
              <a:effectLst/>
              <a:latin typeface="Arial" pitchFamily="34" charset="0"/>
              <a:cs typeface="Arial" pitchFamily="34" charset="0"/>
            </a:rPr>
            <a:t>Hepatitis C (</a:t>
          </a:r>
          <a:r>
            <a:rPr kumimoji="0" lang="en-US" sz="2400" b="0" i="0" u="none" strike="noStrike" kern="1200" cap="none" normalizeH="0" baseline="0" dirty="0" err="1" smtClean="0">
              <a:ln>
                <a:noFill/>
              </a:ln>
              <a:solidFill>
                <a:schemeClr val="tx1"/>
              </a:solidFill>
              <a:effectLst/>
              <a:latin typeface="Arial" pitchFamily="34" charset="0"/>
              <a:cs typeface="Arial" pitchFamily="34" charset="0"/>
            </a:rPr>
            <a:t>ds</a:t>
          </a:r>
          <a:r>
            <a:rPr kumimoji="0" lang="en-US" sz="2400" b="0" i="0" u="none" strike="noStrike" kern="1200" cap="none" normalizeH="0" baseline="0" dirty="0" smtClean="0">
              <a:ln>
                <a:noFill/>
              </a:ln>
              <a:solidFill>
                <a:schemeClr val="tx1"/>
              </a:solidFill>
              <a:effectLst/>
              <a:latin typeface="Arial" pitchFamily="34" charset="0"/>
              <a:cs typeface="Arial" pitchFamily="34" charset="0"/>
            </a:rPr>
            <a:t>): HCV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smtClean="0">
              <a:ln>
                <a:noFill/>
              </a:ln>
              <a:solidFill>
                <a:schemeClr val="tx1"/>
              </a:solidFill>
              <a:effectLst/>
              <a:latin typeface="Arial" pitchFamily="34" charset="0"/>
              <a:cs typeface="Arial" pitchFamily="34" charset="0"/>
            </a:rPr>
            <a:t>Retrovirus (ss): HIV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kern="1200" cap="none" normalizeH="0" baseline="0" dirty="0" err="1" smtClean="0">
              <a:ln>
                <a:noFill/>
              </a:ln>
              <a:solidFill>
                <a:schemeClr val="tx1"/>
              </a:solidFill>
              <a:effectLst/>
              <a:latin typeface="Arial" pitchFamily="34" charset="0"/>
              <a:cs typeface="Arial" pitchFamily="34" charset="0"/>
            </a:rPr>
            <a:t>Orthomyxoviridae</a:t>
          </a:r>
          <a:r>
            <a:rPr kumimoji="0" lang="en-US" sz="2400" b="1" i="0" u="none" strike="noStrike" kern="1200" cap="none" normalizeH="0" baseline="0" dirty="0" smtClean="0">
              <a:ln>
                <a:noFill/>
              </a:ln>
              <a:solidFill>
                <a:schemeClr val="tx1"/>
              </a:solidFill>
              <a:effectLst/>
              <a:latin typeface="Arial" pitchFamily="34" charset="0"/>
              <a:cs typeface="Arial" pitchFamily="34" charset="0"/>
            </a:rPr>
            <a:t>: </a:t>
          </a:r>
          <a:r>
            <a:rPr kumimoji="0" lang="en-US" sz="2400" b="1" i="0" u="none" strike="noStrike" kern="1200" cap="none" normalizeH="0" baseline="0" dirty="0" err="1" smtClean="0">
              <a:ln>
                <a:noFill/>
              </a:ln>
              <a:solidFill>
                <a:schemeClr val="tx1"/>
              </a:solidFill>
              <a:effectLst/>
              <a:latin typeface="Arial" pitchFamily="34" charset="0"/>
              <a:cs typeface="Arial" pitchFamily="34" charset="0"/>
            </a:rPr>
            <a:t>Inflenza</a:t>
          </a:r>
          <a:r>
            <a:rPr kumimoji="0" lang="en-US" sz="2400" b="1" i="0" u="none" strike="noStrike" kern="1200" cap="none" normalizeH="0" baseline="0" dirty="0" smtClean="0">
              <a:ln>
                <a:noFill/>
              </a:ln>
              <a:solidFill>
                <a:schemeClr val="tx1"/>
              </a:solidFill>
              <a:effectLst/>
              <a:latin typeface="Arial" pitchFamily="34" charset="0"/>
              <a:cs typeface="Arial" pitchFamily="34" charset="0"/>
            </a:rPr>
            <a:t> virus</a:t>
          </a:r>
        </a:p>
      </dsp:txBody>
      <dsp:txXfrm>
        <a:off x="4318267" y="4620108"/>
        <a:ext cx="3676428" cy="154316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A281B4-4791-4448-A75A-8DF0D8ABFD05}" type="datetimeFigureOut">
              <a:rPr lang="en-US" smtClean="0"/>
              <a:t>9/1/15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EA65A7-C709-F949-9ADF-58DE5F14A1FB}" type="slidenum">
              <a:rPr lang="en-US" smtClean="0"/>
              <a:t>‹#›</a:t>
            </a:fld>
            <a:endParaRPr lang="en-US"/>
          </a:p>
        </p:txBody>
      </p:sp>
    </p:spTree>
    <p:extLst>
      <p:ext uri="{BB962C8B-B14F-4D97-AF65-F5344CB8AC3E}">
        <p14:creationId xmlns:p14="http://schemas.microsoft.com/office/powerpoint/2010/main" val="31253387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n.wikipedia.org/wiki/Animal" TargetMode="External"/><Relationship Id="rId4" Type="http://schemas.openxmlformats.org/officeDocument/2006/relationships/hyperlink" Target="http://en.wikipedia.org/wiki/Plant" TargetMode="External"/><Relationship Id="rId5" Type="http://schemas.openxmlformats.org/officeDocument/2006/relationships/hyperlink" Target="http://en.wikipedia.org/wiki/Bacteria" TargetMode="External"/><Relationship Id="rId6" Type="http://schemas.openxmlformats.org/officeDocument/2006/relationships/hyperlink" Target="http://en.wikipedia.org/wiki/Archaea" TargetMode="External"/><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Virus:</a:t>
            </a:r>
            <a:r>
              <a:rPr lang="en-US" sz="1200" b="0" kern="1200" dirty="0" smtClean="0">
                <a:solidFill>
                  <a:schemeClr val="tx1"/>
                </a:solidFill>
                <a:latin typeface="+mn-lt"/>
                <a:ea typeface="+mn-ea"/>
                <a:cs typeface="+mn-cs"/>
              </a:rPr>
              <a:t> A microorganism that is smaller than a bacterium that cannot grow or reproduce apart from a living cell. A virus invades living cells and uses their chemical mechanisms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to keep itself alive and to replicate itself.</a:t>
            </a:r>
          </a:p>
          <a:p>
            <a:r>
              <a:rPr lang="en-US" sz="1200" kern="1200" dirty="0" smtClean="0">
                <a:solidFill>
                  <a:schemeClr val="tx1"/>
                </a:solidFill>
                <a:latin typeface="+mn-lt"/>
                <a:ea typeface="+mn-ea"/>
                <a:cs typeface="+mn-cs"/>
              </a:rPr>
              <a:t>Viruses can infect all types of life forms, from </a:t>
            </a:r>
            <a:r>
              <a:rPr lang="en-US" sz="1200" kern="1200" dirty="0" smtClean="0">
                <a:solidFill>
                  <a:schemeClr val="tx1"/>
                </a:solidFill>
                <a:latin typeface="+mn-lt"/>
                <a:ea typeface="+mn-ea"/>
                <a:cs typeface="+mn-cs"/>
                <a:hlinkClick r:id="rId3"/>
              </a:rPr>
              <a:t>animals and </a:t>
            </a:r>
            <a:r>
              <a:rPr lang="en-US" sz="1200" kern="1200" dirty="0" smtClean="0">
                <a:solidFill>
                  <a:schemeClr val="tx1"/>
                </a:solidFill>
                <a:latin typeface="+mn-lt"/>
                <a:ea typeface="+mn-ea"/>
                <a:cs typeface="+mn-cs"/>
                <a:hlinkClick r:id="rId4"/>
              </a:rPr>
              <a:t>plants to </a:t>
            </a:r>
            <a:r>
              <a:rPr lang="en-US" sz="1200" kern="1200" dirty="0" smtClean="0">
                <a:solidFill>
                  <a:schemeClr val="tx1"/>
                </a:solidFill>
                <a:latin typeface="+mn-lt"/>
                <a:ea typeface="+mn-ea"/>
                <a:cs typeface="+mn-cs"/>
                <a:hlinkClick r:id="rId5"/>
              </a:rPr>
              <a:t>bacteria and </a:t>
            </a:r>
            <a:r>
              <a:rPr lang="en-US" sz="1200" kern="1200" dirty="0" smtClean="0">
                <a:solidFill>
                  <a:schemeClr val="tx1"/>
                </a:solidFill>
                <a:latin typeface="+mn-lt"/>
                <a:ea typeface="+mn-ea"/>
                <a:cs typeface="+mn-cs"/>
                <a:hlinkClick r:id="rId6"/>
              </a:rPr>
              <a:t>archaea</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1</a:t>
            </a:fld>
            <a:endParaRPr lang="en-US"/>
          </a:p>
        </p:txBody>
      </p:sp>
    </p:spTree>
    <p:extLst>
      <p:ext uri="{BB962C8B-B14F-4D97-AF65-F5344CB8AC3E}">
        <p14:creationId xmlns:p14="http://schemas.microsoft.com/office/powerpoint/2010/main" val="33998237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Transformation infection causes 15 to 20 % of all cancers in humans</a:t>
            </a:r>
          </a:p>
          <a:p>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26</a:t>
            </a:fld>
            <a:endParaRPr lang="en-US"/>
          </a:p>
        </p:txBody>
      </p:sp>
    </p:spTree>
    <p:extLst>
      <p:ext uri="{BB962C8B-B14F-4D97-AF65-F5344CB8AC3E}">
        <p14:creationId xmlns:p14="http://schemas.microsoft.com/office/powerpoint/2010/main" val="3057492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35DA3B1-CCF4-4183-AFC8-FF268AEF1348}" type="slidenum">
              <a:rPr lang="en-US" smtClean="0"/>
              <a:pPr/>
              <a:t>28</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x-non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l">
              <a:lnSpc>
                <a:spcPct val="200000"/>
              </a:lnSpc>
              <a:spcBef>
                <a:spcPct val="0"/>
              </a:spcBef>
              <a:buFont typeface="Arial"/>
              <a:buChar char="•"/>
              <a:defRPr/>
            </a:pPr>
            <a:r>
              <a:rPr lang="en-US" sz="1200" b="1" dirty="0" smtClean="0">
                <a:solidFill>
                  <a:schemeClr val="bg2"/>
                </a:solidFill>
                <a:latin typeface="Times New Roman"/>
                <a:cs typeface="Times New Roman"/>
              </a:rPr>
              <a:t>herpes viruses share a characteristic</a:t>
            </a:r>
            <a:r>
              <a:rPr lang="en-US" sz="1200" b="1" baseline="0" dirty="0" smtClean="0">
                <a:solidFill>
                  <a:schemeClr val="bg2"/>
                </a:solidFill>
                <a:latin typeface="Times New Roman"/>
                <a:cs typeface="Times New Roman"/>
              </a:rPr>
              <a:t> </a:t>
            </a:r>
            <a:r>
              <a:rPr lang="en-US" sz="1200" b="1" dirty="0" smtClean="0">
                <a:solidFill>
                  <a:schemeClr val="bg2"/>
                </a:solidFill>
                <a:latin typeface="Times New Roman"/>
                <a:cs typeface="Times New Roman"/>
              </a:rPr>
              <a:t>ability to remain latent within the body over long periods.</a:t>
            </a:r>
          </a:p>
          <a:p>
            <a:pPr marL="171450" indent="-171450" algn="l">
              <a:buFont typeface="Arial"/>
              <a:buChar char="•"/>
            </a:pPr>
            <a:endParaRPr lang="en-US" sz="1200" dirty="0" smtClean="0">
              <a:solidFill>
                <a:schemeClr val="bg2"/>
              </a:solidFill>
              <a:latin typeface="Times New Roman"/>
              <a:cs typeface="Times New Roman"/>
            </a:endParaRP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latin typeface="+mn-lt"/>
                <a:ea typeface="+mn-ea"/>
                <a:cs typeface="+mn-cs"/>
              </a:rPr>
              <a:t>Oral herpes is easily diagnosed if the patient presents with visible sores or ulcers.</a:t>
            </a:r>
            <a:endParaRPr lang="en-US" dirty="0" smtClean="0"/>
          </a:p>
          <a:p>
            <a:pPr marL="171450" indent="-171450" algn="l">
              <a:buFont typeface="Arial"/>
              <a:buChar char="•"/>
            </a:pP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29</a:t>
            </a:fld>
            <a:endParaRPr lang="en-US"/>
          </a:p>
        </p:txBody>
      </p:sp>
    </p:spTree>
    <p:extLst>
      <p:ext uri="{BB962C8B-B14F-4D97-AF65-F5344CB8AC3E}">
        <p14:creationId xmlns:p14="http://schemas.microsoft.com/office/powerpoint/2010/main" val="2553457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virus remain latent in nerves cells</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30</a:t>
            </a:fld>
            <a:endParaRPr lang="en-US"/>
          </a:p>
        </p:txBody>
      </p:sp>
    </p:spTree>
    <p:extLst>
      <p:ext uri="{BB962C8B-B14F-4D97-AF65-F5344CB8AC3E}">
        <p14:creationId xmlns:p14="http://schemas.microsoft.com/office/powerpoint/2010/main" val="29615933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03EC998F-CC6C-4561-A2F5-7C4BE8134F80}" type="slidenum">
              <a:rPr lang="en-US" smtClean="0"/>
              <a:pPr/>
              <a:t>33</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x-non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Coronaviruses are common viruses that most people get some time in their life. Human coronaviruses usually cause mild to moderate upper-respiratory tract illnesses.</a:t>
            </a:r>
          </a:p>
          <a:p>
            <a:endParaRPr lang="en-US" dirty="0"/>
          </a:p>
        </p:txBody>
      </p:sp>
      <p:sp>
        <p:nvSpPr>
          <p:cNvPr id="4" name="Slide Number Placeholder 3"/>
          <p:cNvSpPr>
            <a:spLocks noGrp="1"/>
          </p:cNvSpPr>
          <p:nvPr>
            <p:ph type="sldNum" sz="quarter" idx="10"/>
          </p:nvPr>
        </p:nvSpPr>
        <p:spPr/>
        <p:txBody>
          <a:bodyPr/>
          <a:lstStyle/>
          <a:p>
            <a:fld id="{1D99BB6B-DA5E-F243-9E98-23F456962EEB}" type="slidenum">
              <a:rPr lang="en-US" smtClean="0"/>
              <a:t>35</a:t>
            </a:fld>
            <a:endParaRPr lang="en-US"/>
          </a:p>
        </p:txBody>
      </p:sp>
    </p:spTree>
    <p:extLst>
      <p:ext uri="{BB962C8B-B14F-4D97-AF65-F5344CB8AC3E}">
        <p14:creationId xmlns:p14="http://schemas.microsoft.com/office/powerpoint/2010/main" val="1117373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Coronaviruses are common viruses that most people get some time in their life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Coronaviruses are a large family of viruses that can cause diseases ranging from the common cold to Severe Acute Respiratory Syndrome (SARS).</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Most often associated with upper respiratory tract infections in children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D99BB6B-DA5E-F243-9E98-23F456962EEB}" type="slidenum">
              <a:rPr lang="en-US" smtClean="0"/>
              <a:t>36</a:t>
            </a:fld>
            <a:endParaRPr lang="en-US"/>
          </a:p>
        </p:txBody>
      </p:sp>
    </p:spTree>
    <p:extLst>
      <p:ext uri="{BB962C8B-B14F-4D97-AF65-F5344CB8AC3E}">
        <p14:creationId xmlns:p14="http://schemas.microsoft.com/office/powerpoint/2010/main" val="32359516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by an Egyptian virologist, who isolated the previously unknown coronavirus from the lungs of a 60- year-old patient with pneumonia and renal failure.</a:t>
            </a:r>
          </a:p>
          <a:p>
            <a:pPr marL="171450" indent="-171450">
              <a:buFont typeface="Arial"/>
              <a:buChar char="•"/>
            </a:pPr>
            <a:r>
              <a:rPr lang="en-US" sz="1200" kern="1200" dirty="0" smtClean="0">
                <a:solidFill>
                  <a:schemeClr val="tx1"/>
                </a:solidFill>
                <a:latin typeface="+mn-lt"/>
                <a:ea typeface="+mn-ea"/>
                <a:cs typeface="+mn-cs"/>
              </a:rPr>
              <a:t> It is also different from the corona virus that caused SARS (Severe Acute Respiratory Syndrome) in 2003.</a:t>
            </a:r>
            <a:endParaRPr lang="en-US" dirty="0"/>
          </a:p>
        </p:txBody>
      </p:sp>
      <p:sp>
        <p:nvSpPr>
          <p:cNvPr id="4" name="Slide Number Placeholder 3"/>
          <p:cNvSpPr>
            <a:spLocks noGrp="1"/>
          </p:cNvSpPr>
          <p:nvPr>
            <p:ph type="sldNum" sz="quarter" idx="10"/>
          </p:nvPr>
        </p:nvSpPr>
        <p:spPr/>
        <p:txBody>
          <a:bodyPr/>
          <a:lstStyle/>
          <a:p>
            <a:fld id="{1D99BB6B-DA5E-F243-9E98-23F456962EEB}" type="slidenum">
              <a:rPr lang="en-US" smtClean="0"/>
              <a:t>37</a:t>
            </a:fld>
            <a:endParaRPr lang="en-US"/>
          </a:p>
        </p:txBody>
      </p:sp>
    </p:spTree>
    <p:extLst>
      <p:ext uri="{BB962C8B-B14F-4D97-AF65-F5344CB8AC3E}">
        <p14:creationId xmlns:p14="http://schemas.microsoft.com/office/powerpoint/2010/main" val="35113420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Times New Roman"/>
                <a:cs typeface="Times New Roman"/>
              </a:rPr>
              <a:t>Globally About </a:t>
            </a:r>
            <a:r>
              <a:rPr lang="en-US" dirty="0" smtClean="0"/>
              <a:t>36% of reported patients with MERS have died. </a:t>
            </a:r>
            <a:r>
              <a:rPr lang="en-US" sz="1200" dirty="0" smtClean="0">
                <a:latin typeface="Times New Roman"/>
                <a:cs typeface="Times New Roman"/>
              </a:rPr>
              <a:t>Most </a:t>
            </a:r>
            <a:r>
              <a:rPr lang="en-US" sz="1200" dirty="0" smtClean="0">
                <a:latin typeface="Times New Roman"/>
                <a:cs typeface="Times New Roman"/>
              </a:rPr>
              <a:t>of the people who died had an underlying medical condition.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EEECE1"/>
                </a:solidFill>
                <a:latin typeface="Times New Roman"/>
                <a:cs typeface="Times New Roman"/>
              </a:rPr>
              <a:t>Some infected people had mild symptoms (such as cold-like symptoms) or no symptoms at all</a:t>
            </a:r>
          </a:p>
          <a:p>
            <a:endParaRPr lang="en-US" sz="1200" dirty="0" smtClean="0">
              <a:latin typeface="Times New Roman"/>
              <a:cs typeface="Times New Roman"/>
            </a:endParaRPr>
          </a:p>
        </p:txBody>
      </p:sp>
      <p:sp>
        <p:nvSpPr>
          <p:cNvPr id="4" name="Slide Number Placeholder 3"/>
          <p:cNvSpPr>
            <a:spLocks noGrp="1"/>
          </p:cNvSpPr>
          <p:nvPr>
            <p:ph type="sldNum" sz="quarter" idx="10"/>
          </p:nvPr>
        </p:nvSpPr>
        <p:spPr/>
        <p:txBody>
          <a:bodyPr/>
          <a:lstStyle/>
          <a:p>
            <a:fld id="{1D99BB6B-DA5E-F243-9E98-23F456962EEB}" type="slidenum">
              <a:rPr lang="en-US" smtClean="0"/>
              <a:t>38</a:t>
            </a:fld>
            <a:endParaRPr lang="en-US"/>
          </a:p>
        </p:txBody>
      </p:sp>
    </p:spTree>
    <p:extLst>
      <p:ext uri="{BB962C8B-B14F-4D97-AF65-F5344CB8AC3E}">
        <p14:creationId xmlns:p14="http://schemas.microsoft.com/office/powerpoint/2010/main" val="440300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smtClean="0">
                <a:solidFill>
                  <a:schemeClr val="tx1"/>
                </a:solidFill>
                <a:effectLst/>
                <a:latin typeface="+mn-lt"/>
                <a:ea typeface="+mn-ea"/>
                <a:cs typeface="+mn-cs"/>
              </a:rPr>
              <a:t>Coronaviruses as being </a:t>
            </a:r>
            <a:r>
              <a:rPr lang="en-US" sz="1200" kern="1200" dirty="0" err="1" smtClean="0">
                <a:solidFill>
                  <a:schemeClr val="tx1"/>
                </a:solidFill>
                <a:effectLst/>
                <a:latin typeface="+mn-lt"/>
                <a:ea typeface="+mn-ea"/>
                <a:cs typeface="+mn-cs"/>
              </a:rPr>
              <a:t>envelopped</a:t>
            </a:r>
            <a:r>
              <a:rPr lang="en-US" sz="1200" kern="1200" dirty="0" smtClean="0">
                <a:solidFill>
                  <a:schemeClr val="tx1"/>
                </a:solidFill>
                <a:effectLst/>
                <a:latin typeface="+mn-lt"/>
                <a:ea typeface="+mn-ea"/>
                <a:cs typeface="+mn-cs"/>
              </a:rPr>
              <a:t> type of viruses are much less resistant than their non </a:t>
            </a:r>
            <a:r>
              <a:rPr lang="en-US" sz="1200" kern="1200" dirty="0" err="1" smtClean="0">
                <a:solidFill>
                  <a:schemeClr val="tx1"/>
                </a:solidFill>
                <a:effectLst/>
                <a:latin typeface="+mn-lt"/>
                <a:ea typeface="+mn-ea"/>
                <a:cs typeface="+mn-cs"/>
              </a:rPr>
              <a:t>envelopped</a:t>
            </a:r>
            <a:r>
              <a:rPr lang="en-US" sz="1200" kern="1200" dirty="0" smtClean="0">
                <a:solidFill>
                  <a:schemeClr val="tx1"/>
                </a:solidFill>
                <a:effectLst/>
                <a:latin typeface="+mn-lt"/>
                <a:ea typeface="+mn-ea"/>
                <a:cs typeface="+mn-cs"/>
              </a:rPr>
              <a:t> viruses counterpart, which why the use of proper hand hygiene with hand disinfectants is enough to significantly reduce the risk of being infected by Coronaviruses. </a:t>
            </a:r>
            <a:endParaRPr lang="ar-sa" sz="1200" kern="1200" dirty="0" smtClean="0">
              <a:solidFill>
                <a:schemeClr val="tx1"/>
              </a:solidFill>
              <a:effectLst/>
              <a:latin typeface="+mn-lt"/>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smtClean="0"/>
              <a:t>Statistics in</a:t>
            </a:r>
            <a:r>
              <a:rPr lang="en-US" baseline="0" dirty="0" smtClean="0"/>
              <a:t> KSA according to ministry of health </a:t>
            </a:r>
            <a:r>
              <a:rPr lang="en-US" dirty="0" smtClean="0"/>
              <a:t>Since 2012…&gt; 509cases passed away </a:t>
            </a:r>
            <a:r>
              <a:rPr lang="en-US" baseline="0" dirty="0" smtClean="0"/>
              <a:t> total of </a:t>
            </a:r>
            <a:r>
              <a:rPr lang="en-US" dirty="0" smtClean="0"/>
              <a:t>1184 Cases</a:t>
            </a:r>
            <a:br>
              <a:rPr lang="en-US" dirty="0" smtClean="0"/>
            </a:br>
            <a:r>
              <a:rPr lang="en-US" dirty="0" smtClean="0"/>
              <a:t> </a:t>
            </a:r>
            <a:endParaRPr lang="en-US" dirty="0" smtClean="0">
              <a:effectLst/>
            </a:endParaRPr>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1D99BB6B-DA5E-F243-9E98-23F456962EEB}" type="slidenum">
              <a:rPr lang="en-US" smtClean="0"/>
              <a:t>39</a:t>
            </a:fld>
            <a:endParaRPr lang="en-US"/>
          </a:p>
        </p:txBody>
      </p:sp>
    </p:spTree>
    <p:extLst>
      <p:ext uri="{BB962C8B-B14F-4D97-AF65-F5344CB8AC3E}">
        <p14:creationId xmlns:p14="http://schemas.microsoft.com/office/powerpoint/2010/main" val="3226565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Cells</a:t>
            </a:r>
            <a:r>
              <a:rPr lang="en-US" baseline="0" dirty="0" smtClean="0"/>
              <a:t> are 1-capable of independent replication 2-synthesize their own energy &amp; protein 3- can been seen by light micro</a:t>
            </a:r>
          </a:p>
          <a:p>
            <a:r>
              <a:rPr lang="en-US" baseline="0" dirty="0" err="1" smtClean="0"/>
              <a:t>Vs</a:t>
            </a:r>
            <a:r>
              <a:rPr lang="en-US" baseline="0" dirty="0" smtClean="0"/>
              <a:t> viruses 1- not cells 2- not capable of independent replication3- cant synthesize neither energy nor </a:t>
            </a:r>
            <a:r>
              <a:rPr lang="en-US" baseline="0" dirty="0" err="1" smtClean="0"/>
              <a:t>protien</a:t>
            </a:r>
            <a:r>
              <a:rPr lang="en-US" baseline="0" dirty="0" smtClean="0"/>
              <a:t> 4- not seen by light </a:t>
            </a:r>
            <a:r>
              <a:rPr lang="en-US" baseline="0" dirty="0" err="1" smtClean="0"/>
              <a:t>miro</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3</a:t>
            </a:fld>
            <a:endParaRPr lang="en-US"/>
          </a:p>
        </p:txBody>
      </p:sp>
    </p:spTree>
    <p:extLst>
      <p:ext uri="{BB962C8B-B14F-4D97-AF65-F5344CB8AC3E}">
        <p14:creationId xmlns:p14="http://schemas.microsoft.com/office/powerpoint/2010/main" val="374841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Page 315-316</a:t>
            </a:r>
          </a:p>
          <a:p>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42</a:t>
            </a:fld>
            <a:endParaRPr lang="en-US"/>
          </a:p>
        </p:txBody>
      </p:sp>
    </p:spTree>
    <p:extLst>
      <p:ext uri="{BB962C8B-B14F-4D97-AF65-F5344CB8AC3E}">
        <p14:creationId xmlns:p14="http://schemas.microsoft.com/office/powerpoint/2010/main" val="3006529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n-US" sz="1200" b="1" u="sng" cap="none" dirty="0" smtClean="0">
                <a:ln>
                  <a:noFill/>
                </a:ln>
                <a:solidFill>
                  <a:srgbClr val="FF0000"/>
                </a:solidFill>
              </a:rPr>
              <a:t>Structure of Viruses</a:t>
            </a:r>
          </a:p>
          <a:p>
            <a:pPr algn="l" rtl="0"/>
            <a:endParaRPr lang="en-US" sz="1200" b="1" u="sng" cap="none" dirty="0" smtClean="0">
              <a:ln>
                <a:noFill/>
              </a:ln>
              <a:solidFill>
                <a:srgbClr val="FF0000"/>
              </a:solidFill>
            </a:endParaRPr>
          </a:p>
          <a:p>
            <a:pPr marL="571500" marR="0" lvl="0" indent="-571500" algn="l" defTabSz="914400" rtl="0" eaLnBrk="1" fontAlgn="auto" latinLnBrk="0" hangingPunct="1">
              <a:lnSpc>
                <a:spcPct val="80000"/>
              </a:lnSpc>
              <a:spcBef>
                <a:spcPct val="20000"/>
              </a:spcBef>
              <a:spcAft>
                <a:spcPts val="0"/>
              </a:spcAft>
              <a:buClrTx/>
              <a:buSzTx/>
              <a:buFont typeface="+mj-lt"/>
              <a:buAutoNum type="romanUcPeriod"/>
              <a:tabLst/>
              <a:defRPr/>
            </a:pPr>
            <a:r>
              <a:rPr kumimoji="0" lang="en-US" sz="12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Genome </a:t>
            </a:r>
            <a:endParaRPr kumimoji="0" lang="en-US" sz="1100" b="0" i="0" u="none" strike="noStrike" kern="1200" cap="none" spc="0" normalizeH="0" baseline="0" noProof="0" dirty="0" smtClean="0">
              <a:ln>
                <a:noFill/>
              </a:ln>
              <a:solidFill>
                <a:schemeClr val="tx2">
                  <a:lumMod val="60000"/>
                  <a:lumOff val="40000"/>
                </a:schemeClr>
              </a:solidFill>
              <a:effectLst/>
              <a:uLnTx/>
              <a:uFillTx/>
              <a:latin typeface="+mn-lt"/>
              <a:ea typeface="+mn-ea"/>
              <a:cs typeface="+mn-cs"/>
            </a:endParaRPr>
          </a:p>
          <a:p>
            <a:pPr marL="571500" marR="0" lvl="0" indent="-571500" algn="l" defTabSz="914400" rtl="0" eaLnBrk="1" fontAlgn="auto" latinLnBrk="0" hangingPunct="1">
              <a:lnSpc>
                <a:spcPct val="80000"/>
              </a:lnSpc>
              <a:spcBef>
                <a:spcPct val="20000"/>
              </a:spcBef>
              <a:spcAft>
                <a:spcPts val="0"/>
              </a:spcAft>
              <a:buClrTx/>
              <a:buSzTx/>
              <a:buFont typeface="+mj-lt"/>
              <a:buAutoNum type="romanUcPeriod"/>
              <a:tabLst/>
              <a:defRPr/>
            </a:pPr>
            <a:r>
              <a:rPr kumimoji="0" lang="en-US" sz="12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 Capsid</a:t>
            </a:r>
          </a:p>
          <a:p>
            <a:pPr marL="571500" marR="0" lvl="0" indent="-571500" algn="l" defTabSz="914400" rtl="0" eaLnBrk="1" fontAlgn="auto" latinLnBrk="0" hangingPunct="1">
              <a:lnSpc>
                <a:spcPct val="80000"/>
              </a:lnSpc>
              <a:spcBef>
                <a:spcPct val="20000"/>
              </a:spcBef>
              <a:spcAft>
                <a:spcPts val="0"/>
              </a:spcAft>
              <a:buClrTx/>
              <a:buSzTx/>
              <a:buFont typeface="+mj-lt"/>
              <a:buAutoNum type="romanUcPeriod"/>
              <a:tabLst/>
              <a:defRPr/>
            </a:pPr>
            <a:r>
              <a:rPr lang="en-US" sz="1200" b="1" dirty="0" smtClean="0">
                <a:solidFill>
                  <a:schemeClr val="tx2">
                    <a:lumMod val="60000"/>
                    <a:lumOff val="40000"/>
                  </a:schemeClr>
                </a:solidFill>
              </a:rPr>
              <a:t> </a:t>
            </a:r>
            <a:r>
              <a:rPr kumimoji="0" lang="en-US" sz="12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Envelope</a:t>
            </a:r>
          </a:p>
          <a:p>
            <a:pPr marL="342900" marR="0" lvl="0" indent="-342900" algn="l" defTabSz="914400" rtl="0" eaLnBrk="1" fontAlgn="auto" latinLnBrk="0" hangingPunct="1">
              <a:lnSpc>
                <a:spcPct val="80000"/>
              </a:lnSpc>
              <a:spcBef>
                <a:spcPct val="20000"/>
              </a:spcBef>
              <a:spcAft>
                <a:spcPts val="0"/>
              </a:spcAft>
              <a:buClrTx/>
              <a:buSzTx/>
              <a:buFont typeface="Arial" pitchFamily="34" charset="0"/>
              <a:buNone/>
              <a:tabLst/>
              <a:defRPr/>
            </a:pPr>
            <a:r>
              <a:rPr kumimoji="0" lang="en-US" sz="1100" b="1" i="0" u="none" strike="noStrike" kern="1200" cap="none" spc="0" normalizeH="0" baseline="0" noProof="0" dirty="0" smtClean="0">
                <a:ln>
                  <a:noFill/>
                </a:ln>
                <a:solidFill>
                  <a:schemeClr val="tx2">
                    <a:lumMod val="60000"/>
                    <a:lumOff val="40000"/>
                  </a:schemeClr>
                </a:solidFill>
                <a:effectLst/>
                <a:uLnTx/>
                <a:uFillTx/>
                <a:latin typeface="+mn-lt"/>
                <a:ea typeface="+mn-ea"/>
                <a:cs typeface="+mn-cs"/>
              </a:rPr>
              <a:t>     </a:t>
            </a:r>
            <a:endParaRPr kumimoji="0" lang="en-US" sz="1100" b="0" i="0" u="none" strike="noStrike" kern="1200" cap="none" spc="0" normalizeH="0" baseline="0" noProof="0" dirty="0" smtClean="0">
              <a:ln>
                <a:noFill/>
              </a:ln>
              <a:solidFill>
                <a:schemeClr val="tx2">
                  <a:lumMod val="60000"/>
                  <a:lumOff val="40000"/>
                </a:schemeClr>
              </a:solidFill>
              <a:effectLst/>
              <a:uLnTx/>
              <a:uFillTx/>
              <a:latin typeface="+mn-lt"/>
              <a:ea typeface="+mn-ea"/>
              <a:cs typeface="+mn-cs"/>
            </a:endParaRPr>
          </a:p>
          <a:p>
            <a:pPr algn="l" rtl="0"/>
            <a:endParaRPr lang="x-none" b="1" u="sng" dirty="0" smtClean="0"/>
          </a:p>
          <a:p>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6</a:t>
            </a:fld>
            <a:endParaRPr lang="en-US"/>
          </a:p>
        </p:txBody>
      </p:sp>
    </p:spTree>
    <p:extLst>
      <p:ext uri="{BB962C8B-B14F-4D97-AF65-F5344CB8AC3E}">
        <p14:creationId xmlns:p14="http://schemas.microsoft.com/office/powerpoint/2010/main" val="4216509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lnSpc>
                <a:spcPct val="80000"/>
              </a:lnSpc>
              <a:buFont typeface="Wingdings" pitchFamily="2" charset="2"/>
              <a:buChar char="Ø"/>
            </a:pPr>
            <a:r>
              <a:rPr lang="en-US" sz="1200" dirty="0" smtClean="0"/>
              <a:t>The genetic material of viruses can be</a:t>
            </a:r>
            <a:r>
              <a:rPr lang="en-US" sz="1200" dirty="0" smtClean="0">
                <a:solidFill>
                  <a:srgbClr val="FF3300"/>
                </a:solidFill>
              </a:rPr>
              <a:t> </a:t>
            </a:r>
            <a:r>
              <a:rPr lang="en-US" sz="1200" b="1" dirty="0" smtClean="0">
                <a:solidFill>
                  <a:srgbClr val="FF3300"/>
                </a:solidFill>
              </a:rPr>
              <a:t>DNA or RNA</a:t>
            </a:r>
            <a:r>
              <a:rPr lang="en-US" sz="1200" dirty="0" smtClean="0"/>
              <a:t>, </a:t>
            </a:r>
            <a:r>
              <a:rPr lang="en-US" sz="1200" u="sng" dirty="0" smtClean="0"/>
              <a:t>never both</a:t>
            </a:r>
            <a:r>
              <a:rPr lang="en-US" sz="1200" dirty="0" smtClean="0"/>
              <a:t>. DNA or RNA may be </a:t>
            </a:r>
            <a:r>
              <a:rPr lang="en-US" sz="1200" dirty="0" smtClean="0">
                <a:solidFill>
                  <a:srgbClr val="FF3300"/>
                </a:solidFill>
              </a:rPr>
              <a:t>single stranded (ss) or double stranded (ds).</a:t>
            </a:r>
            <a:r>
              <a:rPr lang="en-US" sz="1200" dirty="0" smtClean="0"/>
              <a:t> </a:t>
            </a:r>
            <a:r>
              <a:rPr lang="en-US" sz="1200" i="1" dirty="0" smtClean="0"/>
              <a:t>Viruses are the only from of live that have genes in </a:t>
            </a:r>
            <a:r>
              <a:rPr lang="en-US" sz="1200" b="1" i="0" dirty="0" smtClean="0"/>
              <a:t>RNA molecules</a:t>
            </a:r>
            <a:r>
              <a:rPr lang="en-US" sz="1200" i="1" dirty="0" smtClean="0"/>
              <a:t>.</a:t>
            </a:r>
            <a:endParaRPr lang="en-US" sz="1200" dirty="0" smtClean="0"/>
          </a:p>
          <a:p>
            <a:pPr algn="l" rtl="0">
              <a:lnSpc>
                <a:spcPct val="80000"/>
              </a:lnSpc>
              <a:buFont typeface="Wingdings" pitchFamily="2" charset="2"/>
              <a:buChar char="Ø"/>
            </a:pPr>
            <a:endParaRPr lang="en-US" sz="1200" dirty="0" smtClean="0"/>
          </a:p>
          <a:p>
            <a:pPr algn="l" rtl="0">
              <a:lnSpc>
                <a:spcPct val="80000"/>
              </a:lnSpc>
              <a:buFont typeface="Wingdings" pitchFamily="2" charset="2"/>
              <a:buChar char="Ø"/>
            </a:pPr>
            <a:r>
              <a:rPr lang="en-US" sz="1200" dirty="0" smtClean="0">
                <a:solidFill>
                  <a:srgbClr val="0070C0"/>
                </a:solidFill>
              </a:rPr>
              <a:t>Viruses are classified into 4 types according to the type of nucleic acid they have: </a:t>
            </a:r>
            <a:r>
              <a:rPr lang="en-US" sz="1200" dirty="0" err="1" smtClean="0"/>
              <a:t>ssDNA</a:t>
            </a:r>
            <a:r>
              <a:rPr lang="en-US" sz="1200" dirty="0" smtClean="0"/>
              <a:t> viruses, </a:t>
            </a:r>
            <a:r>
              <a:rPr lang="en-US" sz="1200" dirty="0" err="1" smtClean="0"/>
              <a:t>ssRNA</a:t>
            </a:r>
            <a:r>
              <a:rPr lang="en-US" sz="1200" dirty="0" smtClean="0"/>
              <a:t> viruses, </a:t>
            </a:r>
            <a:r>
              <a:rPr lang="en-US" sz="1200" dirty="0" err="1" smtClean="0"/>
              <a:t>ds</a:t>
            </a:r>
            <a:r>
              <a:rPr lang="en-US" sz="1200" dirty="0" smtClean="0"/>
              <a:t> DNA viruses, and </a:t>
            </a:r>
            <a:r>
              <a:rPr lang="en-US" sz="1200" dirty="0" err="1" smtClean="0"/>
              <a:t>ds</a:t>
            </a:r>
            <a:r>
              <a:rPr lang="en-US" sz="1200" dirty="0" smtClean="0"/>
              <a:t> RNA viruses.</a:t>
            </a:r>
          </a:p>
          <a:p>
            <a:pPr algn="l" rtl="0">
              <a:lnSpc>
                <a:spcPct val="80000"/>
              </a:lnSpc>
              <a:buFont typeface="Wingdings" pitchFamily="2" charset="2"/>
              <a:buChar char="Ø"/>
            </a:pPr>
            <a:endParaRPr lang="en-US" sz="1200" dirty="0" smtClean="0"/>
          </a:p>
          <a:p>
            <a:pPr algn="l" rtl="0">
              <a:lnSpc>
                <a:spcPct val="80000"/>
              </a:lnSpc>
              <a:buFont typeface="Wingdings" pitchFamily="2" charset="2"/>
              <a:buChar char="Ø"/>
            </a:pPr>
            <a:r>
              <a:rPr lang="en-US" sz="1200" dirty="0" smtClean="0"/>
              <a:t>The most common forms of viral genomes found in nature are </a:t>
            </a:r>
            <a:r>
              <a:rPr lang="en-US" sz="1200" b="1" dirty="0" err="1" smtClean="0"/>
              <a:t>ssRNA</a:t>
            </a:r>
            <a:r>
              <a:rPr lang="en-US" sz="1200" b="1" dirty="0" smtClean="0"/>
              <a:t> then </a:t>
            </a:r>
            <a:r>
              <a:rPr lang="en-US" sz="1200" b="1" dirty="0" err="1" smtClean="0"/>
              <a:t>dsDNA</a:t>
            </a:r>
            <a:r>
              <a:rPr lang="en-US" sz="1200" b="1" baseline="0" dirty="0" smtClean="0"/>
              <a:t> </a:t>
            </a:r>
            <a:endParaRPr lang="x-none" b="1" dirty="0" smtClean="0"/>
          </a:p>
          <a:p>
            <a:pPr algn="l" rtl="0"/>
            <a:endParaRPr lang="x-none" dirty="0"/>
          </a:p>
        </p:txBody>
      </p:sp>
      <p:sp>
        <p:nvSpPr>
          <p:cNvPr id="4" name="Slide Number Placeholder 3"/>
          <p:cNvSpPr>
            <a:spLocks noGrp="1"/>
          </p:cNvSpPr>
          <p:nvPr>
            <p:ph type="sldNum" sz="quarter" idx="10"/>
          </p:nvPr>
        </p:nvSpPr>
        <p:spPr/>
        <p:txBody>
          <a:bodyPr/>
          <a:lstStyle/>
          <a:p>
            <a:fld id="{29C2F6F5-0E2C-4320-8494-7DB2D250058B}" type="slidenum">
              <a:rPr lang="x-none" smtClean="0"/>
              <a:pPr/>
              <a:t>8</a:t>
            </a:fld>
            <a:endParaRPr lang="x-non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2B064E5C-2B2C-486D-99CB-879A169137BA}" type="slidenum">
              <a:rPr lang="en-US" smtClean="0"/>
              <a:pPr/>
              <a:t>12</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marL="171450" indent="-171450" eaLnBrk="1" hangingPunct="1">
              <a:buFont typeface="Arial"/>
              <a:buChar char="•"/>
            </a:pPr>
            <a:r>
              <a:rPr lang="en-US" dirty="0" smtClean="0"/>
              <a:t>Envelope viruses are </a:t>
            </a:r>
            <a:r>
              <a:rPr lang="en-US" u="sng" dirty="0" smtClean="0"/>
              <a:t>very sensitive </a:t>
            </a:r>
            <a:r>
              <a:rPr lang="en-US" dirty="0" smtClean="0"/>
              <a:t>to the environment transmitted by direct contact</a:t>
            </a:r>
          </a:p>
          <a:p>
            <a:pPr marL="171450" indent="-171450" eaLnBrk="1" hangingPunct="1">
              <a:buFont typeface="Arial"/>
              <a:buChar char="•"/>
            </a:pPr>
            <a:r>
              <a:rPr lang="en-US" dirty="0" smtClean="0"/>
              <a:t>Naked viruses are </a:t>
            </a:r>
            <a:r>
              <a:rPr lang="en-US" u="sng" dirty="0" smtClean="0"/>
              <a:t>very resistant</a:t>
            </a:r>
            <a:r>
              <a:rPr lang="en-US" u="sng" baseline="0" dirty="0" smtClean="0"/>
              <a:t> </a:t>
            </a:r>
            <a:r>
              <a:rPr lang="en-US" baseline="0" dirty="0" smtClean="0"/>
              <a:t>2 environmental factors</a:t>
            </a:r>
            <a:r>
              <a:rPr lang="en-US" dirty="0" smtClean="0"/>
              <a:t> by fecal-oral</a:t>
            </a:r>
            <a:r>
              <a:rPr lang="en-US" baseline="0" dirty="0" smtClean="0"/>
              <a:t> route</a:t>
            </a:r>
            <a:endParaRPr lang="x-none"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Exception to the typical virus described earlier </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13</a:t>
            </a:fld>
            <a:endParaRPr lang="en-US"/>
          </a:p>
        </p:txBody>
      </p:sp>
    </p:spTree>
    <p:extLst>
      <p:ext uri="{BB962C8B-B14F-4D97-AF65-F5344CB8AC3E}">
        <p14:creationId xmlns:p14="http://schemas.microsoft.com/office/powerpoint/2010/main" val="3009749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1</a:t>
            </a:r>
            <a:r>
              <a:rPr lang="en-US" baseline="30000" dirty="0" smtClean="0"/>
              <a:t>st</a:t>
            </a:r>
            <a:r>
              <a:rPr lang="en-US" dirty="0" smtClean="0"/>
              <a:t> step in every viral infection is the attachment or adsorption of the infecting viruses particle 2 the service of the </a:t>
            </a:r>
            <a:r>
              <a:rPr lang="en-US" smtClean="0"/>
              <a:t>host cell</a:t>
            </a:r>
            <a:endParaRPr lang="en-US"/>
          </a:p>
        </p:txBody>
      </p:sp>
      <p:sp>
        <p:nvSpPr>
          <p:cNvPr id="4" name="Slide Number Placeholder 3"/>
          <p:cNvSpPr>
            <a:spLocks noGrp="1"/>
          </p:cNvSpPr>
          <p:nvPr>
            <p:ph type="sldNum" sz="quarter" idx="10"/>
          </p:nvPr>
        </p:nvSpPr>
        <p:spPr/>
        <p:txBody>
          <a:bodyPr/>
          <a:lstStyle/>
          <a:p>
            <a:fld id="{FAEA65A7-C709-F949-9ADF-58DE5F14A1FB}" type="slidenum">
              <a:rPr lang="en-US" smtClean="0"/>
              <a:t>16</a:t>
            </a:fld>
            <a:endParaRPr lang="en-US"/>
          </a:p>
        </p:txBody>
      </p:sp>
    </p:spTree>
    <p:extLst>
      <p:ext uri="{BB962C8B-B14F-4D97-AF65-F5344CB8AC3E}">
        <p14:creationId xmlns:p14="http://schemas.microsoft.com/office/powerpoint/2010/main" val="1646409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3336ED1-1D1B-45FC-963B-B162C34DF03B}" type="slidenum">
              <a:rPr lang="en-US" smtClean="0"/>
              <a:pPr/>
              <a:t>24</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x-non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Tran</a:t>
            </a:r>
            <a:endParaRPr lang="en-US" dirty="0"/>
          </a:p>
        </p:txBody>
      </p:sp>
      <p:sp>
        <p:nvSpPr>
          <p:cNvPr id="4" name="Slide Number Placeholder 3"/>
          <p:cNvSpPr>
            <a:spLocks noGrp="1"/>
          </p:cNvSpPr>
          <p:nvPr>
            <p:ph type="sldNum" sz="quarter" idx="10"/>
          </p:nvPr>
        </p:nvSpPr>
        <p:spPr/>
        <p:txBody>
          <a:bodyPr/>
          <a:lstStyle/>
          <a:p>
            <a:fld id="{FAEA65A7-C709-F949-9ADF-58DE5F14A1FB}" type="slidenum">
              <a:rPr lang="en-US" smtClean="0"/>
              <a:t>25</a:t>
            </a:fld>
            <a:endParaRPr lang="en-US"/>
          </a:p>
        </p:txBody>
      </p:sp>
    </p:spTree>
    <p:extLst>
      <p:ext uri="{BB962C8B-B14F-4D97-AF65-F5344CB8AC3E}">
        <p14:creationId xmlns:p14="http://schemas.microsoft.com/office/powerpoint/2010/main" val="3057492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9/1/15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2257806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9/1/15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663625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9/1/15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24971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4204F4-FCDA-5B4D-B06F-5817A2F3E1DD}" type="datetimeFigureOut">
              <a:rPr lang="en-US" smtClean="0"/>
              <a:t>9/1/15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7933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4204F4-FCDA-5B4D-B06F-5817A2F3E1DD}" type="datetimeFigureOut">
              <a:rPr lang="en-US" smtClean="0"/>
              <a:t>9/1/15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53427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4204F4-FCDA-5B4D-B06F-5817A2F3E1DD}" type="datetimeFigureOut">
              <a:rPr lang="en-US" smtClean="0"/>
              <a:t>9/1/15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650633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4204F4-FCDA-5B4D-B06F-5817A2F3E1DD}" type="datetimeFigureOut">
              <a:rPr lang="en-US" smtClean="0"/>
              <a:t>9/1/15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4027397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4204F4-FCDA-5B4D-B06F-5817A2F3E1DD}" type="datetimeFigureOut">
              <a:rPr lang="en-US" smtClean="0"/>
              <a:t>9/1/15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721677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4204F4-FCDA-5B4D-B06F-5817A2F3E1DD}" type="datetimeFigureOut">
              <a:rPr lang="en-US" smtClean="0"/>
              <a:t>9/1/15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013864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4204F4-FCDA-5B4D-B06F-5817A2F3E1DD}" type="datetimeFigureOut">
              <a:rPr lang="en-US" smtClean="0"/>
              <a:t>9/1/15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401988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4204F4-FCDA-5B4D-B06F-5817A2F3E1DD}" type="datetimeFigureOut">
              <a:rPr lang="en-US" smtClean="0"/>
              <a:t>9/1/15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27E640-55F9-EF4A-898C-B9A1720B44D9}" type="slidenum">
              <a:rPr lang="en-US" smtClean="0"/>
              <a:t>‹#›</a:t>
            </a:fld>
            <a:endParaRPr lang="en-US"/>
          </a:p>
        </p:txBody>
      </p:sp>
    </p:spTree>
    <p:extLst>
      <p:ext uri="{BB962C8B-B14F-4D97-AF65-F5344CB8AC3E}">
        <p14:creationId xmlns:p14="http://schemas.microsoft.com/office/powerpoint/2010/main" val="12317403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4204F4-FCDA-5B4D-B06F-5817A2F3E1DD}" type="datetimeFigureOut">
              <a:rPr lang="en-US" smtClean="0"/>
              <a:t>9/1/15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27E640-55F9-EF4A-898C-B9A1720B44D9}" type="slidenum">
              <a:rPr lang="en-US" smtClean="0"/>
              <a:t>‹#›</a:t>
            </a:fld>
            <a:endParaRPr lang="en-US"/>
          </a:p>
        </p:txBody>
      </p:sp>
    </p:spTree>
    <p:extLst>
      <p:ext uri="{BB962C8B-B14F-4D97-AF65-F5344CB8AC3E}">
        <p14:creationId xmlns:p14="http://schemas.microsoft.com/office/powerpoint/2010/main" val="528830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88757" y="4567740"/>
            <a:ext cx="7813057" cy="1752600"/>
          </a:xfrm>
        </p:spPr>
        <p:txBody>
          <a:bodyPr>
            <a:normAutofit lnSpcReduction="10000"/>
          </a:bodyPr>
          <a:lstStyle/>
          <a:p>
            <a:endParaRPr lang="en-US" sz="4400" i="1" dirty="0" smtClean="0">
              <a:solidFill>
                <a:srgbClr val="DFB91C"/>
              </a:solidFill>
              <a:latin typeface="Times New Roman"/>
              <a:cs typeface="Times New Roman"/>
            </a:endParaRPr>
          </a:p>
          <a:p>
            <a:r>
              <a:rPr lang="en-US" sz="5700" i="1" dirty="0" smtClean="0">
                <a:solidFill>
                  <a:srgbClr val="DFB91C"/>
                </a:solidFill>
                <a:latin typeface="Times New Roman"/>
                <a:cs typeface="Times New Roman"/>
              </a:rPr>
              <a:t>Viruses</a:t>
            </a:r>
            <a:endParaRPr lang="en-US" sz="5700" i="1" dirty="0">
              <a:solidFill>
                <a:srgbClr val="DFB91C"/>
              </a:solidFill>
              <a:latin typeface="Times New Roman"/>
              <a:cs typeface="Times New Roman"/>
            </a:endParaRPr>
          </a:p>
        </p:txBody>
      </p:sp>
      <p:pic>
        <p:nvPicPr>
          <p:cNvPr id="4" name="Picture 3"/>
          <p:cNvPicPr>
            <a:picLocks noChangeAspect="1"/>
          </p:cNvPicPr>
          <p:nvPr/>
        </p:nvPicPr>
        <p:blipFill>
          <a:blip r:embed="rId3"/>
          <a:stretch>
            <a:fillRect/>
          </a:stretch>
        </p:blipFill>
        <p:spPr>
          <a:xfrm>
            <a:off x="488758" y="281243"/>
            <a:ext cx="8128000" cy="4610100"/>
          </a:xfrm>
          <a:prstGeom prst="rect">
            <a:avLst/>
          </a:prstGeom>
        </p:spPr>
      </p:pic>
    </p:spTree>
    <p:extLst>
      <p:ext uri="{BB962C8B-B14F-4D97-AF65-F5344CB8AC3E}">
        <p14:creationId xmlns:p14="http://schemas.microsoft.com/office/powerpoint/2010/main" val="7473128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Viral-Types.jpg"/>
          <p:cNvPicPr>
            <a:picLocks noGrp="1" noChangeAspect="1"/>
          </p:cNvPicPr>
          <p:nvPr>
            <p:ph idx="1"/>
          </p:nvPr>
        </p:nvPicPr>
        <p:blipFill>
          <a:blip r:embed="rId2" cstate="print"/>
          <a:srcRect b="3348"/>
          <a:stretch>
            <a:fillRect/>
          </a:stretch>
        </p:blipFill>
        <p:spPr>
          <a:xfrm>
            <a:off x="145638" y="548680"/>
            <a:ext cx="8788165" cy="5976664"/>
          </a:xfrm>
        </p:spPr>
      </p:pic>
    </p:spTree>
    <p:extLst>
      <p:ext uri="{BB962C8B-B14F-4D97-AF65-F5344CB8AC3E}">
        <p14:creationId xmlns:p14="http://schemas.microsoft.com/office/powerpoint/2010/main" val="10009003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lical virus.jpg"/>
          <p:cNvPicPr>
            <a:picLocks noChangeAspect="1"/>
          </p:cNvPicPr>
          <p:nvPr/>
        </p:nvPicPr>
        <p:blipFill>
          <a:blip r:embed="rId2" cstate="print"/>
          <a:stretch>
            <a:fillRect/>
          </a:stretch>
        </p:blipFill>
        <p:spPr>
          <a:xfrm>
            <a:off x="413934" y="430204"/>
            <a:ext cx="3427493" cy="2734570"/>
          </a:xfrm>
          <a:prstGeom prst="rect">
            <a:avLst/>
          </a:prstGeom>
        </p:spPr>
      </p:pic>
      <p:sp>
        <p:nvSpPr>
          <p:cNvPr id="5" name="Rectangle 4"/>
          <p:cNvSpPr/>
          <p:nvPr/>
        </p:nvSpPr>
        <p:spPr>
          <a:xfrm>
            <a:off x="1269200" y="433830"/>
            <a:ext cx="1370500" cy="369332"/>
          </a:xfrm>
          <a:prstGeom prst="rect">
            <a:avLst/>
          </a:prstGeom>
        </p:spPr>
        <p:txBody>
          <a:bodyPr wrap="none">
            <a:spAutoFit/>
          </a:bodyPr>
          <a:lstStyle/>
          <a:p>
            <a:r>
              <a:rPr lang="en-US" b="1" dirty="0" smtClean="0"/>
              <a:t>Helical Virus</a:t>
            </a:r>
            <a:endParaRPr lang="en-US" b="1" dirty="0"/>
          </a:p>
        </p:txBody>
      </p:sp>
      <p:pic>
        <p:nvPicPr>
          <p:cNvPr id="6" name="Picture 5" descr="bullet virus.jpg"/>
          <p:cNvPicPr>
            <a:picLocks noChangeAspect="1"/>
          </p:cNvPicPr>
          <p:nvPr/>
        </p:nvPicPr>
        <p:blipFill>
          <a:blip r:embed="rId3" cstate="print"/>
          <a:stretch>
            <a:fillRect/>
          </a:stretch>
        </p:blipFill>
        <p:spPr>
          <a:xfrm>
            <a:off x="4498076" y="430204"/>
            <a:ext cx="3445467" cy="2730944"/>
          </a:xfrm>
          <a:prstGeom prst="rect">
            <a:avLst/>
          </a:prstGeom>
        </p:spPr>
      </p:pic>
      <p:sp>
        <p:nvSpPr>
          <p:cNvPr id="7" name="TextBox 6"/>
          <p:cNvSpPr txBox="1"/>
          <p:nvPr/>
        </p:nvSpPr>
        <p:spPr>
          <a:xfrm>
            <a:off x="5855311" y="2663791"/>
            <a:ext cx="2088232" cy="369332"/>
          </a:xfrm>
          <a:prstGeom prst="rect">
            <a:avLst/>
          </a:prstGeom>
          <a:noFill/>
        </p:spPr>
        <p:txBody>
          <a:bodyPr wrap="square" rtlCol="0">
            <a:spAutoFit/>
          </a:bodyPr>
          <a:lstStyle/>
          <a:p>
            <a:r>
              <a:rPr lang="en-US" b="1" dirty="0" smtClean="0">
                <a:solidFill>
                  <a:srgbClr val="000000"/>
                </a:solidFill>
              </a:rPr>
              <a:t>Bullet-shaped Virus</a:t>
            </a:r>
            <a:endParaRPr lang="en-US" b="1" dirty="0">
              <a:solidFill>
                <a:srgbClr val="000000"/>
              </a:solidFill>
            </a:endParaRPr>
          </a:p>
        </p:txBody>
      </p:sp>
      <p:pic>
        <p:nvPicPr>
          <p:cNvPr id="8" name="Picture 7" descr="polyhedral.jpg"/>
          <p:cNvPicPr>
            <a:picLocks noChangeAspect="1"/>
          </p:cNvPicPr>
          <p:nvPr/>
        </p:nvPicPr>
        <p:blipFill>
          <a:blip r:embed="rId4" cstate="print"/>
          <a:srcRect t="14427"/>
          <a:stretch>
            <a:fillRect/>
          </a:stretch>
        </p:blipFill>
        <p:spPr>
          <a:xfrm>
            <a:off x="449165" y="3211099"/>
            <a:ext cx="3392263" cy="3424999"/>
          </a:xfrm>
          <a:prstGeom prst="rect">
            <a:avLst/>
          </a:prstGeom>
        </p:spPr>
      </p:pic>
      <p:sp>
        <p:nvSpPr>
          <p:cNvPr id="9" name="TextBox 8"/>
          <p:cNvSpPr txBox="1"/>
          <p:nvPr/>
        </p:nvSpPr>
        <p:spPr>
          <a:xfrm>
            <a:off x="542386" y="6266766"/>
            <a:ext cx="2088232" cy="369332"/>
          </a:xfrm>
          <a:prstGeom prst="rect">
            <a:avLst/>
          </a:prstGeom>
          <a:noFill/>
        </p:spPr>
        <p:txBody>
          <a:bodyPr wrap="square" rtlCol="0">
            <a:spAutoFit/>
          </a:bodyPr>
          <a:lstStyle/>
          <a:p>
            <a:r>
              <a:rPr lang="en-US" b="1" dirty="0" smtClean="0"/>
              <a:t>Polyhedral Virus</a:t>
            </a:r>
            <a:endParaRPr lang="en-US" b="1" dirty="0"/>
          </a:p>
        </p:txBody>
      </p:sp>
      <p:pic>
        <p:nvPicPr>
          <p:cNvPr id="10" name="Picture 9" descr="spherical virus.jpg"/>
          <p:cNvPicPr>
            <a:picLocks noChangeAspect="1"/>
          </p:cNvPicPr>
          <p:nvPr/>
        </p:nvPicPr>
        <p:blipFill>
          <a:blip r:embed="rId5" cstate="print"/>
          <a:stretch>
            <a:fillRect/>
          </a:stretch>
        </p:blipFill>
        <p:spPr>
          <a:xfrm>
            <a:off x="4498076" y="3211099"/>
            <a:ext cx="3445467" cy="3445467"/>
          </a:xfrm>
          <a:prstGeom prst="rect">
            <a:avLst/>
          </a:prstGeom>
        </p:spPr>
      </p:pic>
      <p:sp>
        <p:nvSpPr>
          <p:cNvPr id="11" name="TextBox 10"/>
          <p:cNvSpPr txBox="1"/>
          <p:nvPr/>
        </p:nvSpPr>
        <p:spPr>
          <a:xfrm>
            <a:off x="5855311" y="6308625"/>
            <a:ext cx="2088232" cy="369332"/>
          </a:xfrm>
          <a:prstGeom prst="rect">
            <a:avLst/>
          </a:prstGeom>
          <a:noFill/>
        </p:spPr>
        <p:txBody>
          <a:bodyPr wrap="square" rtlCol="0">
            <a:spAutoFit/>
          </a:bodyPr>
          <a:lstStyle/>
          <a:p>
            <a:r>
              <a:rPr lang="en-US" b="1" dirty="0" smtClean="0"/>
              <a:t>Spherical Virus</a:t>
            </a:r>
            <a:endParaRPr lang="en-US" b="1" dirty="0"/>
          </a:p>
        </p:txBody>
      </p:sp>
    </p:spTree>
    <p:extLst>
      <p:ext uri="{BB962C8B-B14F-4D97-AF65-F5344CB8AC3E}">
        <p14:creationId xmlns:p14="http://schemas.microsoft.com/office/powerpoint/2010/main" val="37288947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l" eaLnBrk="1" hangingPunct="1"/>
            <a:r>
              <a:rPr lang="en-US" b="1" i="1" dirty="0" smtClean="0">
                <a:solidFill>
                  <a:srgbClr val="DFB91C"/>
                </a:solidFill>
                <a:latin typeface="Times New Roman"/>
                <a:cs typeface="Times New Roman"/>
              </a:rPr>
              <a:t>III. Envelope</a:t>
            </a:r>
          </a:p>
        </p:txBody>
      </p:sp>
      <p:sp>
        <p:nvSpPr>
          <p:cNvPr id="10243" name="Rectangle 3"/>
          <p:cNvSpPr>
            <a:spLocks noGrp="1" noChangeArrowheads="1"/>
          </p:cNvSpPr>
          <p:nvPr>
            <p:ph type="body" idx="1"/>
          </p:nvPr>
        </p:nvSpPr>
        <p:spPr>
          <a:xfrm>
            <a:off x="0" y="1656897"/>
            <a:ext cx="5672547" cy="5934420"/>
          </a:xfrm>
        </p:spPr>
        <p:txBody>
          <a:bodyPr>
            <a:normAutofit/>
          </a:bodyPr>
          <a:lstStyle/>
          <a:p>
            <a:pPr eaLnBrk="1" hangingPunct="1">
              <a:lnSpc>
                <a:spcPct val="90000"/>
              </a:lnSpc>
            </a:pPr>
            <a:r>
              <a:rPr lang="en-US" sz="2800" dirty="0" smtClean="0">
                <a:solidFill>
                  <a:schemeClr val="bg2"/>
                </a:solidFill>
                <a:latin typeface="Times New Roman"/>
                <a:cs typeface="Times New Roman"/>
              </a:rPr>
              <a:t>Lipid containing membrane surrounding the </a:t>
            </a:r>
            <a:r>
              <a:rPr lang="en-US" sz="2800" dirty="0" err="1" smtClean="0">
                <a:solidFill>
                  <a:schemeClr val="bg2"/>
                </a:solidFill>
                <a:latin typeface="Times New Roman"/>
                <a:cs typeface="Times New Roman"/>
              </a:rPr>
              <a:t>nucleocapsid</a:t>
            </a:r>
            <a:r>
              <a:rPr lang="en-US" sz="2800" dirty="0" smtClean="0">
                <a:solidFill>
                  <a:schemeClr val="bg2"/>
                </a:solidFill>
                <a:latin typeface="Times New Roman"/>
                <a:cs typeface="Times New Roman"/>
              </a:rPr>
              <a:t> used in </a:t>
            </a:r>
            <a:r>
              <a:rPr lang="en-US" sz="2800" i="1" dirty="0" smtClean="0">
                <a:solidFill>
                  <a:schemeClr val="bg2"/>
                </a:solidFill>
                <a:latin typeface="Times New Roman"/>
                <a:cs typeface="Times New Roman"/>
              </a:rPr>
              <a:t>defining a viral family</a:t>
            </a:r>
          </a:p>
          <a:p>
            <a:pPr eaLnBrk="1" hangingPunct="1">
              <a:lnSpc>
                <a:spcPct val="90000"/>
              </a:lnSpc>
            </a:pPr>
            <a:endParaRPr lang="en-US" sz="2800" dirty="0" smtClean="0">
              <a:solidFill>
                <a:schemeClr val="bg2"/>
              </a:solidFill>
              <a:latin typeface="Times New Roman"/>
              <a:cs typeface="Times New Roman"/>
            </a:endParaRPr>
          </a:p>
          <a:p>
            <a:pPr eaLnBrk="1" hangingPunct="1">
              <a:lnSpc>
                <a:spcPct val="90000"/>
              </a:lnSpc>
            </a:pPr>
            <a:r>
              <a:rPr lang="en-US" sz="2800" dirty="0" smtClean="0">
                <a:solidFill>
                  <a:schemeClr val="bg2"/>
                </a:solidFill>
                <a:latin typeface="Times New Roman"/>
                <a:cs typeface="Times New Roman"/>
              </a:rPr>
              <a:t>The virus that is not enveloped is referred to as </a:t>
            </a:r>
            <a:r>
              <a:rPr lang="en-US" sz="2800" i="1" dirty="0" smtClean="0">
                <a:solidFill>
                  <a:schemeClr val="bg2"/>
                </a:solidFill>
                <a:latin typeface="Times New Roman"/>
                <a:cs typeface="Times New Roman"/>
              </a:rPr>
              <a:t>a naked virus</a:t>
            </a:r>
          </a:p>
          <a:p>
            <a:pPr eaLnBrk="1" hangingPunct="1">
              <a:lnSpc>
                <a:spcPct val="90000"/>
              </a:lnSpc>
              <a:buNone/>
            </a:pPr>
            <a:endParaRPr lang="en-US" sz="2800" dirty="0" smtClean="0">
              <a:solidFill>
                <a:schemeClr val="bg2"/>
              </a:solidFill>
              <a:latin typeface="Times New Roman"/>
              <a:cs typeface="Times New Roman"/>
            </a:endParaRPr>
          </a:p>
          <a:p>
            <a:pPr>
              <a:lnSpc>
                <a:spcPct val="80000"/>
              </a:lnSpc>
            </a:pPr>
            <a:r>
              <a:rPr lang="en-US" sz="2800" dirty="0" smtClean="0">
                <a:solidFill>
                  <a:schemeClr val="bg2"/>
                </a:solidFill>
                <a:latin typeface="Times New Roman"/>
                <a:cs typeface="Times New Roman"/>
              </a:rPr>
              <a:t>Often there are projecting spikes of glycoprotein which are important as viral attachment protein to host cell or erythrocytes</a:t>
            </a:r>
            <a:endParaRPr lang="en-US" sz="2800" dirty="0">
              <a:solidFill>
                <a:schemeClr val="bg2"/>
              </a:solidFill>
            </a:endParaRPr>
          </a:p>
          <a:p>
            <a:pPr>
              <a:lnSpc>
                <a:spcPct val="80000"/>
              </a:lnSpc>
              <a:buNone/>
            </a:pPr>
            <a:r>
              <a:rPr lang="en-US" sz="2800" dirty="0">
                <a:solidFill>
                  <a:schemeClr val="bg2"/>
                </a:solidFill>
              </a:rPr>
              <a:t> </a:t>
            </a:r>
          </a:p>
          <a:p>
            <a:pPr eaLnBrk="1" hangingPunct="1">
              <a:lnSpc>
                <a:spcPct val="90000"/>
              </a:lnSpc>
            </a:pPr>
            <a:endParaRPr lang="en-US" sz="2800" dirty="0" smtClean="0">
              <a:solidFill>
                <a:schemeClr val="bg2"/>
              </a:solidFill>
              <a:latin typeface="Times New Roman"/>
              <a:cs typeface="Times New Roman"/>
            </a:endParaRPr>
          </a:p>
        </p:txBody>
      </p:sp>
      <p:pic>
        <p:nvPicPr>
          <p:cNvPr id="4" name="Picture 4" descr="U:\PowerPoint\Scanner\Micro\Virus enveloped helical.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5499" y="3000430"/>
            <a:ext cx="3119647" cy="3703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64777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smtClean="0">
                <a:solidFill>
                  <a:srgbClr val="DFB91C"/>
                </a:solidFill>
                <a:latin typeface="Times New Roman"/>
                <a:cs typeface="Times New Roman"/>
              </a:rPr>
              <a:t>Atypical Virus-Like Agents</a:t>
            </a:r>
            <a:endParaRPr lang="en-US" dirty="0">
              <a:solidFill>
                <a:srgbClr val="DFB91C"/>
              </a:solidFill>
              <a:latin typeface="Times New Roman"/>
              <a:cs typeface="Times New Roman"/>
            </a:endParaRPr>
          </a:p>
        </p:txBody>
      </p:sp>
      <p:sp>
        <p:nvSpPr>
          <p:cNvPr id="62467" name="Rectangle 3"/>
          <p:cNvSpPr>
            <a:spLocks noGrp="1" noChangeArrowheads="1"/>
          </p:cNvSpPr>
          <p:nvPr>
            <p:ph type="body" idx="1"/>
          </p:nvPr>
        </p:nvSpPr>
        <p:spPr>
          <a:xfrm>
            <a:off x="457199" y="1600200"/>
            <a:ext cx="8820255" cy="2099117"/>
          </a:xfrm>
        </p:spPr>
        <p:txBody>
          <a:bodyPr>
            <a:normAutofit/>
          </a:bodyPr>
          <a:lstStyle/>
          <a:p>
            <a:pPr marL="0" indent="0">
              <a:buNone/>
            </a:pPr>
            <a:r>
              <a:rPr lang="en-US" b="1" dirty="0" err="1" smtClean="0">
                <a:solidFill>
                  <a:srgbClr val="C0504D"/>
                </a:solidFill>
                <a:latin typeface="Times New Roman"/>
                <a:cs typeface="Times New Roman"/>
              </a:rPr>
              <a:t>Viroids</a:t>
            </a:r>
            <a:endParaRPr lang="en-US" b="1" dirty="0" smtClean="0">
              <a:solidFill>
                <a:srgbClr val="C0504D"/>
              </a:solidFill>
              <a:latin typeface="Times New Roman"/>
              <a:cs typeface="Times New Roman"/>
            </a:endParaRPr>
          </a:p>
          <a:p>
            <a:r>
              <a:rPr lang="en-US" sz="2800" dirty="0" smtClean="0">
                <a:solidFill>
                  <a:schemeClr val="bg2"/>
                </a:solidFill>
                <a:latin typeface="Times New Roman"/>
                <a:cs typeface="Times New Roman"/>
              </a:rPr>
              <a:t>Naked </a:t>
            </a:r>
            <a:r>
              <a:rPr lang="en-US" sz="2800" dirty="0">
                <a:solidFill>
                  <a:schemeClr val="bg2"/>
                </a:solidFill>
                <a:latin typeface="Times New Roman"/>
                <a:cs typeface="Times New Roman"/>
              </a:rPr>
              <a:t>RNA </a:t>
            </a:r>
            <a:r>
              <a:rPr lang="en-US" sz="2800" dirty="0" smtClean="0">
                <a:solidFill>
                  <a:schemeClr val="bg2"/>
                </a:solidFill>
                <a:latin typeface="Times New Roman"/>
                <a:cs typeface="Times New Roman"/>
              </a:rPr>
              <a:t> without protein coat or envelop</a:t>
            </a:r>
          </a:p>
          <a:p>
            <a:r>
              <a:rPr lang="en-US" sz="2800" dirty="0" smtClean="0">
                <a:solidFill>
                  <a:schemeClr val="bg2"/>
                </a:solidFill>
                <a:latin typeface="Times New Roman"/>
                <a:cs typeface="Times New Roman"/>
              </a:rPr>
              <a:t>Plant pathogens</a:t>
            </a:r>
          </a:p>
          <a:p>
            <a:pPr marL="457200" lvl="1" indent="0">
              <a:buNone/>
            </a:pPr>
            <a:endParaRPr lang="en-US" dirty="0">
              <a:solidFill>
                <a:schemeClr val="bg2"/>
              </a:solidFill>
            </a:endParaRPr>
          </a:p>
          <a:p>
            <a:pPr lvl="1"/>
            <a:endParaRPr lang="en-US" dirty="0">
              <a:solidFill>
                <a:schemeClr val="bg2"/>
              </a:solidFill>
            </a:endParaRPr>
          </a:p>
        </p:txBody>
      </p:sp>
      <p:sp>
        <p:nvSpPr>
          <p:cNvPr id="2" name="TextBox 1"/>
          <p:cNvSpPr txBox="1"/>
          <p:nvPr/>
        </p:nvSpPr>
        <p:spPr>
          <a:xfrm>
            <a:off x="457200" y="3312822"/>
            <a:ext cx="7752611" cy="4031873"/>
          </a:xfrm>
          <a:prstGeom prst="rect">
            <a:avLst/>
          </a:prstGeom>
          <a:noFill/>
        </p:spPr>
        <p:txBody>
          <a:bodyPr wrap="square" rtlCol="0">
            <a:spAutoFit/>
          </a:bodyPr>
          <a:lstStyle/>
          <a:p>
            <a:r>
              <a:rPr lang="en-US" sz="3200" b="1" dirty="0" smtClean="0">
                <a:solidFill>
                  <a:schemeClr val="accent2"/>
                </a:solidFill>
                <a:latin typeface="Times New Roman"/>
                <a:cs typeface="Times New Roman"/>
              </a:rPr>
              <a:t>Prions</a:t>
            </a:r>
          </a:p>
          <a:p>
            <a:pPr marL="457200" indent="-457200">
              <a:buFont typeface="Arial"/>
              <a:buChar char="•"/>
            </a:pPr>
            <a:r>
              <a:rPr lang="en-US" sz="2800" dirty="0" smtClean="0">
                <a:solidFill>
                  <a:srgbClr val="EEECE1"/>
                </a:solidFill>
                <a:latin typeface="Times New Roman"/>
                <a:cs typeface="Times New Roman"/>
              </a:rPr>
              <a:t>Composes of entirely of protein</a:t>
            </a:r>
          </a:p>
          <a:p>
            <a:pPr marL="457200" indent="-457200">
              <a:buFont typeface="Arial"/>
              <a:buChar char="•"/>
            </a:pPr>
            <a:r>
              <a:rPr lang="en-US" sz="2800" dirty="0" smtClean="0">
                <a:solidFill>
                  <a:srgbClr val="EEECE1"/>
                </a:solidFill>
                <a:latin typeface="Times New Roman"/>
                <a:cs typeface="Times New Roman"/>
              </a:rPr>
              <a:t>Have no DNA or RNA</a:t>
            </a:r>
          </a:p>
          <a:p>
            <a:pPr lvl="1" indent="-457200">
              <a:buFont typeface="Arial"/>
              <a:buChar char="•"/>
            </a:pPr>
            <a:r>
              <a:rPr lang="en-US" sz="2800" dirty="0" smtClean="0">
                <a:solidFill>
                  <a:srgbClr val="EEECE1"/>
                </a:solidFill>
                <a:latin typeface="Times New Roman"/>
                <a:cs typeface="Times New Roman"/>
              </a:rPr>
              <a:t>Cause fatal neurological disease in animals such as </a:t>
            </a:r>
            <a:r>
              <a:rPr lang="en-US" sz="2800" b="1" dirty="0" smtClean="0">
                <a:solidFill>
                  <a:srgbClr val="EEECE1"/>
                </a:solidFill>
                <a:latin typeface="Times New Roman"/>
                <a:cs typeface="Times New Roman"/>
              </a:rPr>
              <a:t>Mad cow disease</a:t>
            </a:r>
            <a:r>
              <a:rPr lang="en-US" sz="2800" dirty="0" smtClean="0">
                <a:solidFill>
                  <a:srgbClr val="EEECE1"/>
                </a:solidFill>
                <a:latin typeface="Times New Roman"/>
                <a:cs typeface="Times New Roman"/>
              </a:rPr>
              <a:t> and </a:t>
            </a:r>
            <a:r>
              <a:rPr lang="en-US" sz="2800" b="1" dirty="0">
                <a:solidFill>
                  <a:srgbClr val="EEECE1"/>
                </a:solidFill>
                <a:latin typeface="Times New Roman"/>
                <a:cs typeface="Times New Roman"/>
              </a:rPr>
              <a:t>Creutzfeldt-Jacob disease </a:t>
            </a:r>
            <a:r>
              <a:rPr lang="en-US" sz="2800" dirty="0" smtClean="0">
                <a:solidFill>
                  <a:srgbClr val="EEECE1"/>
                </a:solidFill>
                <a:latin typeface="Times New Roman"/>
                <a:cs typeface="Times New Roman"/>
              </a:rPr>
              <a:t>(</a:t>
            </a:r>
            <a:r>
              <a:rPr lang="en-US" sz="2800" dirty="0">
                <a:solidFill>
                  <a:srgbClr val="EEECE1"/>
                </a:solidFill>
                <a:latin typeface="Times New Roman"/>
                <a:cs typeface="Times New Roman"/>
              </a:rPr>
              <a:t>CJD</a:t>
            </a:r>
            <a:r>
              <a:rPr lang="en-US" sz="2800" dirty="0" smtClean="0">
                <a:solidFill>
                  <a:srgbClr val="EEECE1"/>
                </a:solidFill>
                <a:latin typeface="Times New Roman"/>
                <a:cs typeface="Times New Roman"/>
              </a:rPr>
              <a:t>) in human</a:t>
            </a:r>
            <a:endParaRPr lang="en-US" sz="2800" dirty="0">
              <a:solidFill>
                <a:srgbClr val="EEECE1"/>
              </a:solidFill>
              <a:latin typeface="Times New Roman"/>
              <a:cs typeface="Times New Roman"/>
            </a:endParaRPr>
          </a:p>
          <a:p>
            <a:endParaRPr lang="en-US" sz="2800" dirty="0" smtClean="0">
              <a:solidFill>
                <a:srgbClr val="EEECE1"/>
              </a:solidFill>
              <a:latin typeface="Times New Roman"/>
              <a:cs typeface="Times New Roman"/>
            </a:endParaRPr>
          </a:p>
          <a:p>
            <a:endParaRPr lang="en-US" sz="2800" dirty="0" smtClean="0">
              <a:solidFill>
                <a:srgbClr val="EEECE1"/>
              </a:solidFill>
              <a:latin typeface="Times New Roman"/>
              <a:cs typeface="Times New Roman"/>
            </a:endParaRPr>
          </a:p>
          <a:p>
            <a:endParaRPr lang="en-US" sz="2800" dirty="0">
              <a:solidFill>
                <a:srgbClr val="EEECE1"/>
              </a:solidFill>
            </a:endParaRPr>
          </a:p>
        </p:txBody>
      </p:sp>
    </p:spTree>
    <p:extLst>
      <p:ext uri="{BB962C8B-B14F-4D97-AF65-F5344CB8AC3E}">
        <p14:creationId xmlns:p14="http://schemas.microsoft.com/office/powerpoint/2010/main" val="16548933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en-US" b="1" i="1" dirty="0" smtClean="0">
                <a:solidFill>
                  <a:srgbClr val="DFB91C"/>
                </a:solidFill>
                <a:latin typeface="Times New Roman"/>
                <a:cs typeface="Times New Roman"/>
              </a:rPr>
              <a:t>Classification of Viruses</a:t>
            </a:r>
            <a:endParaRPr lang="en-US" b="1" i="1" dirty="0">
              <a:solidFill>
                <a:srgbClr val="DFB91C"/>
              </a:solidFill>
              <a:latin typeface="Times New Roman"/>
              <a:cs typeface="Times New Roman"/>
            </a:endParaRPr>
          </a:p>
        </p:txBody>
      </p:sp>
      <p:sp>
        <p:nvSpPr>
          <p:cNvPr id="3" name="Content Placeholder 2"/>
          <p:cNvSpPr>
            <a:spLocks noGrp="1"/>
          </p:cNvSpPr>
          <p:nvPr>
            <p:ph idx="1"/>
          </p:nvPr>
        </p:nvSpPr>
        <p:spPr>
          <a:xfrm>
            <a:off x="457200" y="1268760"/>
            <a:ext cx="8229600" cy="5345280"/>
          </a:xfrm>
        </p:spPr>
        <p:txBody>
          <a:bodyPr>
            <a:normAutofit/>
          </a:bodyPr>
          <a:lstStyle/>
          <a:p>
            <a:pPr>
              <a:buNone/>
            </a:pPr>
            <a:r>
              <a:rPr lang="en-US" sz="2400" dirty="0" smtClean="0">
                <a:solidFill>
                  <a:srgbClr val="00B050"/>
                </a:solidFill>
              </a:rPr>
              <a:t>   </a:t>
            </a:r>
            <a:r>
              <a:rPr lang="en-US" sz="2800" dirty="0" smtClean="0">
                <a:solidFill>
                  <a:schemeClr val="accent2"/>
                </a:solidFill>
              </a:rPr>
              <a:t> Viruses are classified by the following characteristics:</a:t>
            </a:r>
          </a:p>
          <a:p>
            <a:pPr marL="514350" indent="-514350">
              <a:buFont typeface="+mj-lt"/>
              <a:buAutoNum type="arabicPeriod"/>
            </a:pPr>
            <a:r>
              <a:rPr lang="en-US" sz="2800" dirty="0" smtClean="0">
                <a:solidFill>
                  <a:schemeClr val="bg2"/>
                </a:solidFill>
              </a:rPr>
              <a:t>Type of genetic material (DNA or RNA).</a:t>
            </a:r>
          </a:p>
          <a:p>
            <a:pPr marL="514350" indent="-514350">
              <a:buFont typeface="+mj-lt"/>
              <a:buAutoNum type="arabicPeriod"/>
            </a:pPr>
            <a:r>
              <a:rPr lang="en-US" sz="2800" dirty="0" smtClean="0">
                <a:solidFill>
                  <a:schemeClr val="bg2"/>
                </a:solidFill>
              </a:rPr>
              <a:t>Shape of </a:t>
            </a:r>
            <a:r>
              <a:rPr lang="en-US" sz="2800" dirty="0" err="1" smtClean="0">
                <a:solidFill>
                  <a:schemeClr val="bg2"/>
                </a:solidFill>
              </a:rPr>
              <a:t>capsid</a:t>
            </a:r>
            <a:r>
              <a:rPr lang="en-US" sz="2800" dirty="0" smtClean="0">
                <a:solidFill>
                  <a:schemeClr val="bg2"/>
                </a:solidFill>
              </a:rPr>
              <a:t>.</a:t>
            </a:r>
          </a:p>
          <a:p>
            <a:pPr marL="514350" indent="-514350">
              <a:buFont typeface="+mj-lt"/>
              <a:buAutoNum type="arabicPeriod"/>
            </a:pPr>
            <a:r>
              <a:rPr lang="en-US" sz="2800" dirty="0" smtClean="0">
                <a:solidFill>
                  <a:schemeClr val="bg2"/>
                </a:solidFill>
              </a:rPr>
              <a:t>Number of </a:t>
            </a:r>
            <a:r>
              <a:rPr lang="en-US" sz="2800" dirty="0" err="1" smtClean="0">
                <a:solidFill>
                  <a:schemeClr val="bg2"/>
                </a:solidFill>
              </a:rPr>
              <a:t>capsomeres</a:t>
            </a:r>
            <a:r>
              <a:rPr lang="en-US" sz="2800" dirty="0" smtClean="0">
                <a:solidFill>
                  <a:schemeClr val="bg2"/>
                </a:solidFill>
              </a:rPr>
              <a:t>.</a:t>
            </a:r>
          </a:p>
          <a:p>
            <a:pPr marL="514350" indent="-514350">
              <a:buFont typeface="+mj-lt"/>
              <a:buAutoNum type="arabicPeriod"/>
            </a:pPr>
            <a:r>
              <a:rPr lang="en-US" sz="2800" dirty="0" smtClean="0">
                <a:solidFill>
                  <a:schemeClr val="bg2"/>
                </a:solidFill>
              </a:rPr>
              <a:t>Size of </a:t>
            </a:r>
            <a:r>
              <a:rPr lang="en-US" sz="2800" dirty="0" err="1" smtClean="0">
                <a:solidFill>
                  <a:schemeClr val="bg2"/>
                </a:solidFill>
              </a:rPr>
              <a:t>capsid</a:t>
            </a:r>
            <a:r>
              <a:rPr lang="en-US" sz="2800" dirty="0" smtClean="0">
                <a:solidFill>
                  <a:schemeClr val="bg2"/>
                </a:solidFill>
              </a:rPr>
              <a:t>.</a:t>
            </a:r>
          </a:p>
          <a:p>
            <a:pPr marL="514350" indent="-514350">
              <a:buFont typeface="+mj-lt"/>
              <a:buAutoNum type="arabicPeriod"/>
            </a:pPr>
            <a:r>
              <a:rPr lang="en-US" sz="2800" dirty="0" smtClean="0">
                <a:solidFill>
                  <a:schemeClr val="bg2"/>
                </a:solidFill>
              </a:rPr>
              <a:t>Presence or absence of an envelope.</a:t>
            </a:r>
          </a:p>
          <a:p>
            <a:pPr marL="514350" indent="-514350">
              <a:buFont typeface="+mj-lt"/>
              <a:buAutoNum type="arabicPeriod"/>
            </a:pPr>
            <a:r>
              <a:rPr lang="en-US" sz="2800" dirty="0" smtClean="0">
                <a:solidFill>
                  <a:schemeClr val="bg2"/>
                </a:solidFill>
              </a:rPr>
              <a:t>Type of host that it infects.</a:t>
            </a:r>
          </a:p>
          <a:p>
            <a:pPr marL="514350" indent="-514350">
              <a:buFont typeface="+mj-lt"/>
              <a:buAutoNum type="arabicPeriod"/>
            </a:pPr>
            <a:r>
              <a:rPr lang="en-US" sz="2800" dirty="0" smtClean="0">
                <a:solidFill>
                  <a:schemeClr val="bg2"/>
                </a:solidFill>
              </a:rPr>
              <a:t>Type of disease that it produces.</a:t>
            </a:r>
          </a:p>
          <a:p>
            <a:pPr marL="514350" indent="-514350">
              <a:buFont typeface="+mj-lt"/>
              <a:buAutoNum type="arabicPeriod"/>
            </a:pPr>
            <a:r>
              <a:rPr lang="en-US" sz="2800" dirty="0" smtClean="0">
                <a:solidFill>
                  <a:schemeClr val="bg2"/>
                </a:solidFill>
              </a:rPr>
              <a:t>Target cells.</a:t>
            </a:r>
          </a:p>
          <a:p>
            <a:pPr marL="514350" indent="-514350">
              <a:buFont typeface="+mj-lt"/>
              <a:buAutoNum type="arabicPeriod"/>
            </a:pPr>
            <a:r>
              <a:rPr lang="en-US" sz="2800" dirty="0" smtClean="0">
                <a:solidFill>
                  <a:schemeClr val="bg2"/>
                </a:solidFill>
              </a:rPr>
              <a:t>Immunologic or antigenic properties.</a:t>
            </a:r>
          </a:p>
          <a:p>
            <a:pPr marL="514350" indent="-514350">
              <a:buFont typeface="+mj-lt"/>
              <a:buAutoNum type="arabicPeriod"/>
            </a:pPr>
            <a:endParaRPr lang="en-US" sz="2400" dirty="0" smtClean="0">
              <a:solidFill>
                <a:schemeClr val="bg2"/>
              </a:solidFill>
            </a:endParaRPr>
          </a:p>
          <a:p>
            <a:endParaRPr lang="en-US" dirty="0">
              <a:solidFill>
                <a:schemeClr val="bg2"/>
              </a:solidFill>
            </a:endParaRPr>
          </a:p>
        </p:txBody>
      </p:sp>
    </p:spTree>
    <p:extLst>
      <p:ext uri="{BB962C8B-B14F-4D97-AF65-F5344CB8AC3E}">
        <p14:creationId xmlns:p14="http://schemas.microsoft.com/office/powerpoint/2010/main" val="11155426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a:solidFill>
                  <a:srgbClr val="DFB91C"/>
                </a:solidFill>
                <a:latin typeface="Times New Roman"/>
                <a:cs typeface="Times New Roman"/>
              </a:rPr>
              <a:t>Three problems every virus must solve</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a:xfrm>
            <a:off x="622869" y="1600200"/>
            <a:ext cx="8229600" cy="4525963"/>
          </a:xfrm>
        </p:spPr>
        <p:txBody>
          <a:bodyPr/>
          <a:lstStyle/>
          <a:p>
            <a:pPr marL="457200" indent="-457200">
              <a:lnSpc>
                <a:spcPct val="90000"/>
              </a:lnSpc>
              <a:buClr>
                <a:schemeClr val="accent2"/>
              </a:buClr>
              <a:buFont typeface="+mj-lt"/>
              <a:buAutoNum type="arabicParenR"/>
            </a:pPr>
            <a:r>
              <a:rPr lang="en-US" dirty="0">
                <a:solidFill>
                  <a:schemeClr val="bg2"/>
                </a:solidFill>
                <a:latin typeface="Times New Roman"/>
                <a:cs typeface="Times New Roman"/>
              </a:rPr>
              <a:t>How to reproduce during its </a:t>
            </a:r>
            <a:r>
              <a:rPr lang="en-US" dirty="0" smtClean="0">
                <a:solidFill>
                  <a:schemeClr val="bg2"/>
                </a:solidFill>
                <a:latin typeface="Times New Roman"/>
                <a:cs typeface="Times New Roman"/>
              </a:rPr>
              <a:t>“visit</a:t>
            </a:r>
            <a:r>
              <a:rPr lang="ja-JP" altLang="en-US" dirty="0" smtClean="0">
                <a:solidFill>
                  <a:schemeClr val="bg2"/>
                </a:solidFill>
                <a:latin typeface="Times New Roman"/>
                <a:cs typeface="Times New Roman"/>
              </a:rPr>
              <a:t>”</a:t>
            </a:r>
            <a:r>
              <a:rPr lang="en-US" dirty="0" smtClean="0">
                <a:solidFill>
                  <a:schemeClr val="bg2"/>
                </a:solidFill>
                <a:latin typeface="Times New Roman"/>
                <a:cs typeface="Times New Roman"/>
              </a:rPr>
              <a:t>inside </a:t>
            </a:r>
            <a:r>
              <a:rPr lang="en-US" dirty="0">
                <a:solidFill>
                  <a:schemeClr val="bg2"/>
                </a:solidFill>
                <a:latin typeface="Times New Roman"/>
                <a:cs typeface="Times New Roman"/>
              </a:rPr>
              <a:t>the cell. </a:t>
            </a:r>
            <a:endParaRPr lang="en-US" dirty="0" smtClean="0">
              <a:solidFill>
                <a:schemeClr val="bg2"/>
              </a:solidFill>
              <a:latin typeface="Times New Roman"/>
              <a:cs typeface="Times New Roman"/>
            </a:endParaRPr>
          </a:p>
          <a:p>
            <a:pPr lvl="1">
              <a:lnSpc>
                <a:spcPct val="90000"/>
              </a:lnSpc>
              <a:buFont typeface="Wingdings" charset="2"/>
              <a:buChar char="ü"/>
            </a:pPr>
            <a:r>
              <a:rPr lang="en-US" dirty="0" smtClean="0">
                <a:solidFill>
                  <a:schemeClr val="bg2"/>
                </a:solidFill>
                <a:latin typeface="Times New Roman"/>
                <a:cs typeface="Times New Roman"/>
              </a:rPr>
              <a:t>How to:</a:t>
            </a:r>
          </a:p>
          <a:p>
            <a:pPr lvl="4">
              <a:lnSpc>
                <a:spcPct val="90000"/>
              </a:lnSpc>
              <a:buFont typeface="Wingdings" charset="2"/>
              <a:buChar char="u"/>
            </a:pPr>
            <a:r>
              <a:rPr lang="en-US" dirty="0" smtClean="0">
                <a:solidFill>
                  <a:schemeClr val="bg2"/>
                </a:solidFill>
                <a:latin typeface="Times New Roman"/>
                <a:cs typeface="Times New Roman"/>
              </a:rPr>
              <a:t>copy </a:t>
            </a:r>
            <a:r>
              <a:rPr lang="en-US" dirty="0">
                <a:solidFill>
                  <a:schemeClr val="bg2"/>
                </a:solidFill>
                <a:latin typeface="Times New Roman"/>
                <a:cs typeface="Times New Roman"/>
              </a:rPr>
              <a:t>its genetic </a:t>
            </a:r>
            <a:r>
              <a:rPr lang="en-US" dirty="0" smtClean="0">
                <a:solidFill>
                  <a:schemeClr val="bg2"/>
                </a:solidFill>
                <a:latin typeface="Times New Roman"/>
                <a:cs typeface="Times New Roman"/>
              </a:rPr>
              <a:t>information </a:t>
            </a:r>
            <a:endParaRPr lang="en-US" dirty="0">
              <a:solidFill>
                <a:schemeClr val="bg2"/>
              </a:solidFill>
              <a:latin typeface="Times New Roman"/>
              <a:cs typeface="Times New Roman"/>
            </a:endParaRPr>
          </a:p>
          <a:p>
            <a:pPr lvl="4">
              <a:lnSpc>
                <a:spcPct val="90000"/>
              </a:lnSpc>
              <a:buFont typeface="Wingdings" charset="2"/>
              <a:buChar char="u"/>
            </a:pPr>
            <a:r>
              <a:rPr lang="en-US" dirty="0" smtClean="0">
                <a:solidFill>
                  <a:schemeClr val="bg2"/>
                </a:solidFill>
                <a:latin typeface="Times New Roman"/>
                <a:cs typeface="Times New Roman"/>
              </a:rPr>
              <a:t>produce </a:t>
            </a:r>
            <a:r>
              <a:rPr lang="en-US" dirty="0">
                <a:solidFill>
                  <a:schemeClr val="bg2"/>
                </a:solidFill>
                <a:latin typeface="Times New Roman"/>
                <a:cs typeface="Times New Roman"/>
              </a:rPr>
              <a:t>mRNA for </a:t>
            </a:r>
            <a:r>
              <a:rPr lang="en-US" dirty="0" smtClean="0">
                <a:solidFill>
                  <a:schemeClr val="bg2"/>
                </a:solidFill>
                <a:latin typeface="Times New Roman"/>
                <a:cs typeface="Times New Roman"/>
              </a:rPr>
              <a:t>protein production</a:t>
            </a:r>
          </a:p>
          <a:p>
            <a:pPr lvl="4">
              <a:lnSpc>
                <a:spcPct val="90000"/>
              </a:lnSpc>
              <a:buFont typeface="Wingdings" charset="2"/>
              <a:buChar char="u"/>
            </a:pPr>
            <a:endParaRPr lang="en-US" dirty="0">
              <a:solidFill>
                <a:schemeClr val="bg2"/>
              </a:solidFill>
              <a:latin typeface="Times New Roman"/>
              <a:cs typeface="Times New Roman"/>
            </a:endParaRPr>
          </a:p>
          <a:p>
            <a:pPr marL="457200" indent="-457200">
              <a:lnSpc>
                <a:spcPct val="90000"/>
              </a:lnSpc>
              <a:buClr>
                <a:schemeClr val="accent2"/>
              </a:buClr>
              <a:buFont typeface="+mj-lt"/>
              <a:buAutoNum type="arabicParenR"/>
            </a:pPr>
            <a:r>
              <a:rPr lang="en-US" dirty="0" smtClean="0">
                <a:solidFill>
                  <a:schemeClr val="bg2"/>
                </a:solidFill>
                <a:latin typeface="Times New Roman"/>
                <a:cs typeface="Times New Roman"/>
              </a:rPr>
              <a:t>How </a:t>
            </a:r>
            <a:r>
              <a:rPr lang="en-US" dirty="0">
                <a:solidFill>
                  <a:schemeClr val="bg2"/>
                </a:solidFill>
                <a:latin typeface="Times New Roman"/>
                <a:cs typeface="Times New Roman"/>
              </a:rPr>
              <a:t>to spread from one individual </a:t>
            </a:r>
            <a:r>
              <a:rPr lang="en-US" dirty="0" smtClean="0">
                <a:solidFill>
                  <a:schemeClr val="bg2"/>
                </a:solidFill>
                <a:latin typeface="Times New Roman"/>
                <a:cs typeface="Times New Roman"/>
              </a:rPr>
              <a:t>to another.</a:t>
            </a:r>
          </a:p>
          <a:p>
            <a:pPr marL="457200" indent="-457200">
              <a:lnSpc>
                <a:spcPct val="90000"/>
              </a:lnSpc>
              <a:buFont typeface="+mj-lt"/>
              <a:buAutoNum type="arabicParenR"/>
            </a:pPr>
            <a:endParaRPr lang="en-US" dirty="0">
              <a:solidFill>
                <a:schemeClr val="bg2"/>
              </a:solidFill>
              <a:latin typeface="Times New Roman"/>
              <a:cs typeface="Times New Roman"/>
            </a:endParaRPr>
          </a:p>
          <a:p>
            <a:pPr marL="457200" indent="-457200">
              <a:lnSpc>
                <a:spcPct val="90000"/>
              </a:lnSpc>
              <a:buClr>
                <a:schemeClr val="accent2"/>
              </a:buClr>
              <a:buFont typeface="+mj-lt"/>
              <a:buAutoNum type="arabicParenR"/>
            </a:pPr>
            <a:r>
              <a:rPr lang="en-US" dirty="0" smtClean="0">
                <a:solidFill>
                  <a:schemeClr val="bg2"/>
                </a:solidFill>
                <a:latin typeface="Times New Roman"/>
                <a:cs typeface="Times New Roman"/>
              </a:rPr>
              <a:t>How </a:t>
            </a:r>
            <a:r>
              <a:rPr lang="en-US" dirty="0">
                <a:solidFill>
                  <a:schemeClr val="bg2"/>
                </a:solidFill>
                <a:latin typeface="Times New Roman"/>
                <a:cs typeface="Times New Roman"/>
              </a:rPr>
              <a:t>to evade the host defenses</a:t>
            </a:r>
            <a:r>
              <a:rPr lang="en-US" dirty="0" smtClean="0">
                <a:solidFill>
                  <a:schemeClr val="bg2"/>
                </a:solidFill>
                <a:latin typeface="Times New Roman"/>
                <a:cs typeface="Times New Roman"/>
              </a:rPr>
              <a:t>.</a:t>
            </a:r>
            <a:endParaRPr lang="en-US" dirty="0">
              <a:solidFill>
                <a:schemeClr val="bg2"/>
              </a:solidFill>
              <a:latin typeface="Times New Roman"/>
              <a:cs typeface="Times New Roman"/>
            </a:endParaRPr>
          </a:p>
          <a:p>
            <a:pPr>
              <a:lnSpc>
                <a:spcPct val="90000"/>
              </a:lnSpc>
            </a:pPr>
            <a:endParaRPr lang="en-US" dirty="0">
              <a:solidFill>
                <a:schemeClr val="bg2"/>
              </a:solidFill>
              <a:latin typeface="Times New Roman"/>
              <a:cs typeface="Times New Roman"/>
            </a:endParaRPr>
          </a:p>
        </p:txBody>
      </p:sp>
    </p:spTree>
    <p:extLst>
      <p:ext uri="{BB962C8B-B14F-4D97-AF65-F5344CB8AC3E}">
        <p14:creationId xmlns:p14="http://schemas.microsoft.com/office/powerpoint/2010/main" val="415627262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DFB91C"/>
                </a:solidFill>
                <a:latin typeface="Times New Roman"/>
                <a:cs typeface="Times New Roman"/>
              </a:rPr>
              <a:t>Virus Replication</a:t>
            </a: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323528" y="1412776"/>
            <a:ext cx="7776865" cy="5112568"/>
          </a:xfrm>
        </p:spPr>
        <p:txBody>
          <a:bodyPr>
            <a:normAutofit/>
          </a:bodyPr>
          <a:lstStyle/>
          <a:p>
            <a:pPr>
              <a:buFont typeface="Wingdings" charset="2"/>
              <a:buChar char="Ø"/>
            </a:pPr>
            <a:r>
              <a:rPr lang="en-US" sz="2600" dirty="0" smtClean="0">
                <a:solidFill>
                  <a:schemeClr val="bg2"/>
                </a:solidFill>
              </a:rPr>
              <a:t>The </a:t>
            </a:r>
            <a:r>
              <a:rPr lang="en-US" sz="2600" dirty="0">
                <a:solidFill>
                  <a:schemeClr val="bg2"/>
                </a:solidFill>
              </a:rPr>
              <a:t>ability of viruses to infect or invade the target cell and  multiply inside it and subsequent escape outside the cell</a:t>
            </a:r>
            <a:r>
              <a:rPr lang="en-US" sz="2600" dirty="0" smtClean="0">
                <a:solidFill>
                  <a:schemeClr val="bg2"/>
                </a:solidFill>
              </a:rPr>
              <a:t>.</a:t>
            </a:r>
            <a:endParaRPr lang="en-US" sz="2600" dirty="0">
              <a:solidFill>
                <a:schemeClr val="bg2"/>
              </a:solidFill>
            </a:endParaRPr>
          </a:p>
          <a:p>
            <a:pPr marL="457200" indent="-457200">
              <a:buSzPct val="100000"/>
              <a:buFont typeface="+mj-lt"/>
              <a:buAutoNum type="arabicParenR"/>
            </a:pPr>
            <a:r>
              <a:rPr lang="en-US" sz="2800" b="1" u="sng" dirty="0" smtClean="0">
                <a:solidFill>
                  <a:schemeClr val="accent2"/>
                </a:solidFill>
                <a:latin typeface="Times New Roman"/>
                <a:cs typeface="Times New Roman"/>
              </a:rPr>
              <a:t>Attachment </a:t>
            </a:r>
            <a:r>
              <a:rPr lang="en-US" sz="2800" b="1" u="sng" dirty="0">
                <a:solidFill>
                  <a:schemeClr val="accent2"/>
                </a:solidFill>
                <a:latin typeface="Times New Roman"/>
                <a:cs typeface="Times New Roman"/>
              </a:rPr>
              <a:t>(adsorption) : </a:t>
            </a:r>
            <a:endParaRPr lang="en-US" sz="2800" b="1" u="sng" dirty="0" smtClean="0">
              <a:solidFill>
                <a:schemeClr val="accent2"/>
              </a:solidFill>
              <a:latin typeface="Times New Roman"/>
              <a:cs typeface="Times New Roman"/>
            </a:endParaRPr>
          </a:p>
          <a:p>
            <a:pPr marL="0" indent="0">
              <a:buSzPct val="100000"/>
              <a:buNone/>
            </a:pPr>
            <a:r>
              <a:rPr lang="en-US" sz="2400" b="1" dirty="0" smtClean="0">
                <a:solidFill>
                  <a:schemeClr val="bg2"/>
                </a:solidFill>
                <a:latin typeface="Times New Roman"/>
                <a:cs typeface="Times New Roman"/>
              </a:rPr>
              <a:t>Adsorption involves attachment of viral surface proteins or spikes to the cell surface receptor proteins</a:t>
            </a:r>
          </a:p>
          <a:p>
            <a:pPr marL="457200" indent="-457200">
              <a:buSzPct val="100000"/>
              <a:buFont typeface="+mj-lt"/>
              <a:buAutoNum type="arabicParenR" startAt="2"/>
            </a:pPr>
            <a:r>
              <a:rPr lang="en-US" sz="2800" b="1" u="sng" dirty="0">
                <a:solidFill>
                  <a:schemeClr val="accent2"/>
                </a:solidFill>
                <a:latin typeface="Times New Roman"/>
                <a:cs typeface="Times New Roman"/>
              </a:rPr>
              <a:t>Penetration: </a:t>
            </a:r>
          </a:p>
          <a:p>
            <a:pPr marL="228600" lvl="1" indent="0">
              <a:buNone/>
            </a:pPr>
            <a:r>
              <a:rPr lang="en-US" sz="2400" dirty="0">
                <a:solidFill>
                  <a:srgbClr val="EEECE1"/>
                </a:solidFill>
                <a:latin typeface="Times New Roman"/>
                <a:cs typeface="Times New Roman"/>
              </a:rPr>
              <a:t>The entire virus enters the cells</a:t>
            </a:r>
            <a:r>
              <a:rPr lang="en-US" sz="2400" dirty="0" smtClean="0">
                <a:solidFill>
                  <a:srgbClr val="EEECE1"/>
                </a:solidFill>
                <a:latin typeface="Times New Roman"/>
                <a:cs typeface="Times New Roman"/>
              </a:rPr>
              <a:t>.</a:t>
            </a:r>
          </a:p>
          <a:p>
            <a:pPr marL="514350" indent="-514350">
              <a:buSzPct val="100000"/>
              <a:buFont typeface="+mj-lt"/>
              <a:buAutoNum type="arabicParenR" startAt="3"/>
            </a:pPr>
            <a:r>
              <a:rPr lang="en-US" sz="2800" b="1" u="sng" dirty="0">
                <a:solidFill>
                  <a:schemeClr val="accent2"/>
                </a:solidFill>
              </a:rPr>
              <a:t>Un-coating: </a:t>
            </a:r>
          </a:p>
          <a:p>
            <a:pPr marL="228600" lvl="1" indent="0">
              <a:buNone/>
            </a:pPr>
            <a:r>
              <a:rPr lang="en-US" sz="2400" dirty="0">
                <a:solidFill>
                  <a:schemeClr val="bg2"/>
                </a:solidFill>
              </a:rPr>
              <a:t>Release of the viral genome from its protective capsid to enable the viral nucleic </a:t>
            </a:r>
            <a:r>
              <a:rPr lang="en-US" sz="2400" dirty="0" smtClean="0">
                <a:solidFill>
                  <a:schemeClr val="bg2"/>
                </a:solidFill>
              </a:rPr>
              <a:t>acid to </a:t>
            </a:r>
            <a:r>
              <a:rPr lang="en-US" sz="2400" dirty="0">
                <a:solidFill>
                  <a:schemeClr val="bg2"/>
                </a:solidFill>
              </a:rPr>
              <a:t>replicate.</a:t>
            </a:r>
          </a:p>
          <a:p>
            <a:pPr marL="228600" lvl="1" indent="0">
              <a:buNone/>
            </a:pPr>
            <a:endParaRPr lang="en-US" sz="2400" dirty="0" smtClean="0">
              <a:solidFill>
                <a:schemeClr val="bg2"/>
              </a:solidFill>
              <a:latin typeface="Times New Roman"/>
              <a:cs typeface="Times New Roman"/>
            </a:endParaRPr>
          </a:p>
          <a:p>
            <a:pPr marL="228600" lvl="1" indent="0">
              <a:buNone/>
            </a:pPr>
            <a:endParaRPr lang="en-US" dirty="0" smtClean="0">
              <a:solidFill>
                <a:schemeClr val="bg2"/>
              </a:solidFill>
              <a:latin typeface="Times New Roman"/>
              <a:cs typeface="Times New Roman"/>
            </a:endParaRPr>
          </a:p>
          <a:p>
            <a:pPr marL="228600" lvl="1" indent="0">
              <a:buNone/>
            </a:pPr>
            <a:endParaRPr lang="en-US" dirty="0">
              <a:solidFill>
                <a:schemeClr val="bg2"/>
              </a:solidFill>
              <a:latin typeface="Times New Roman"/>
              <a:cs typeface="Times New Roman"/>
            </a:endParaRPr>
          </a:p>
          <a:p>
            <a:pPr marL="0" indent="0">
              <a:buSzPct val="100000"/>
              <a:buNone/>
            </a:pPr>
            <a:endParaRPr lang="en-US" sz="2400" dirty="0">
              <a:solidFill>
                <a:srgbClr val="EEECE1"/>
              </a:solidFill>
              <a:latin typeface="Times New Roman"/>
              <a:cs typeface="Times New Roman"/>
            </a:endParaRPr>
          </a:p>
        </p:txBody>
      </p:sp>
    </p:spTree>
    <p:extLst>
      <p:ext uri="{BB962C8B-B14F-4D97-AF65-F5344CB8AC3E}">
        <p14:creationId xmlns:p14="http://schemas.microsoft.com/office/powerpoint/2010/main" val="32010132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DFB91C"/>
                </a:solidFill>
                <a:latin typeface="Times New Roman"/>
                <a:cs typeface="Times New Roman"/>
              </a:rPr>
              <a:t>Virus Replication</a:t>
            </a: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323528" y="1412776"/>
            <a:ext cx="7776865" cy="5112568"/>
          </a:xfrm>
        </p:spPr>
        <p:txBody>
          <a:bodyPr>
            <a:normAutofit fontScale="92500" lnSpcReduction="10000"/>
          </a:bodyPr>
          <a:lstStyle/>
          <a:p>
            <a:pPr marL="228600" lvl="1" indent="0">
              <a:buNone/>
            </a:pPr>
            <a:endParaRPr lang="en-US" sz="2400" dirty="0" smtClean="0">
              <a:solidFill>
                <a:schemeClr val="bg2"/>
              </a:solidFill>
              <a:latin typeface="Times New Roman"/>
              <a:cs typeface="Times New Roman"/>
            </a:endParaRPr>
          </a:p>
          <a:p>
            <a:pPr marL="457200" indent="-457200">
              <a:buSzPct val="100000"/>
              <a:buFont typeface="+mj-lt"/>
              <a:buAutoNum type="arabicParenR" startAt="4"/>
            </a:pPr>
            <a:r>
              <a:rPr lang="en-US" sz="2800" b="1" u="sng" dirty="0">
                <a:solidFill>
                  <a:schemeClr val="accent2"/>
                </a:solidFill>
                <a:latin typeface="Times New Roman"/>
                <a:cs typeface="Times New Roman"/>
              </a:rPr>
              <a:t>Biosynthesis: </a:t>
            </a:r>
          </a:p>
          <a:p>
            <a:pPr marL="0" indent="0">
              <a:buSzPct val="100000"/>
              <a:buNone/>
            </a:pPr>
            <a:r>
              <a:rPr lang="en-US" sz="2400" dirty="0" smtClean="0">
                <a:solidFill>
                  <a:srgbClr val="EEECE1"/>
                </a:solidFill>
                <a:latin typeface="Times New Roman"/>
                <a:cs typeface="Times New Roman"/>
              </a:rPr>
              <a:t>This </a:t>
            </a:r>
            <a:r>
              <a:rPr lang="en-US" sz="2400" dirty="0">
                <a:solidFill>
                  <a:srgbClr val="EEECE1"/>
                </a:solidFill>
                <a:latin typeface="Times New Roman"/>
                <a:cs typeface="Times New Roman"/>
              </a:rPr>
              <a:t>step result in the production of pieces /parts of viruses (e.g. viral DNA and viral proteins</a:t>
            </a:r>
            <a:r>
              <a:rPr lang="en-US" sz="2400" dirty="0" smtClean="0">
                <a:solidFill>
                  <a:srgbClr val="EEECE1"/>
                </a:solidFill>
                <a:latin typeface="Times New Roman"/>
                <a:cs typeface="Times New Roman"/>
              </a:rPr>
              <a:t>)</a:t>
            </a:r>
          </a:p>
          <a:p>
            <a:pPr marL="228600" lvl="1" indent="0">
              <a:buNone/>
            </a:pPr>
            <a:r>
              <a:rPr lang="en-US" sz="2400" dirty="0" smtClean="0">
                <a:solidFill>
                  <a:srgbClr val="EEECE1"/>
                </a:solidFill>
                <a:latin typeface="Times New Roman"/>
                <a:cs typeface="Times New Roman"/>
              </a:rPr>
              <a:t>(</a:t>
            </a:r>
            <a:r>
              <a:rPr lang="en-US" sz="2400" dirty="0">
                <a:solidFill>
                  <a:srgbClr val="EEECE1"/>
                </a:solidFill>
                <a:latin typeface="Times New Roman"/>
                <a:cs typeface="Times New Roman"/>
              </a:rPr>
              <a:t>genome replication and genome expression</a:t>
            </a:r>
            <a:r>
              <a:rPr lang="en-US" sz="2400" dirty="0" smtClean="0">
                <a:solidFill>
                  <a:srgbClr val="EEECE1"/>
                </a:solidFill>
                <a:latin typeface="Times New Roman"/>
                <a:cs typeface="Times New Roman"/>
              </a:rPr>
              <a:t>)</a:t>
            </a:r>
          </a:p>
          <a:p>
            <a:pPr>
              <a:lnSpc>
                <a:spcPct val="80000"/>
              </a:lnSpc>
              <a:buNone/>
            </a:pPr>
            <a:r>
              <a:rPr lang="en-US" sz="2800" b="1" dirty="0" smtClean="0">
                <a:solidFill>
                  <a:schemeClr val="accent2"/>
                </a:solidFill>
                <a:latin typeface="Times New Roman"/>
                <a:cs typeface="Times New Roman"/>
              </a:rPr>
              <a:t>5) </a:t>
            </a:r>
            <a:r>
              <a:rPr lang="en-US" sz="2800" b="1" u="sng" dirty="0" smtClean="0">
                <a:solidFill>
                  <a:schemeClr val="accent2"/>
                </a:solidFill>
                <a:latin typeface="Times New Roman"/>
                <a:cs typeface="Times New Roman"/>
              </a:rPr>
              <a:t>Assembly : </a:t>
            </a:r>
            <a:endParaRPr lang="en-US" sz="2800" b="1" u="sng" dirty="0">
              <a:solidFill>
                <a:schemeClr val="accent2"/>
              </a:solidFill>
              <a:latin typeface="Times New Roman"/>
              <a:cs typeface="Times New Roman"/>
            </a:endParaRPr>
          </a:p>
          <a:p>
            <a:pPr>
              <a:lnSpc>
                <a:spcPct val="80000"/>
              </a:lnSpc>
              <a:buNone/>
            </a:pPr>
            <a:r>
              <a:rPr lang="en-US" sz="2400" dirty="0" smtClean="0">
                <a:solidFill>
                  <a:schemeClr val="bg2"/>
                </a:solidFill>
                <a:latin typeface="Times New Roman"/>
                <a:cs typeface="Times New Roman"/>
              </a:rPr>
              <a:t>The </a:t>
            </a:r>
            <a:r>
              <a:rPr lang="en-US" sz="2400" dirty="0">
                <a:solidFill>
                  <a:schemeClr val="bg2"/>
                </a:solidFill>
                <a:latin typeface="Times New Roman"/>
                <a:cs typeface="Times New Roman"/>
              </a:rPr>
              <a:t>viral parts are assembled to create complete </a:t>
            </a:r>
            <a:r>
              <a:rPr lang="en-US" sz="2400" dirty="0" err="1" smtClean="0">
                <a:solidFill>
                  <a:schemeClr val="bg2"/>
                </a:solidFill>
                <a:latin typeface="Times New Roman"/>
                <a:cs typeface="Times New Roman"/>
              </a:rPr>
              <a:t>virions</a:t>
            </a:r>
            <a:r>
              <a:rPr lang="en-US" sz="2400" dirty="0">
                <a:solidFill>
                  <a:schemeClr val="bg2"/>
                </a:solidFill>
                <a:latin typeface="Times New Roman"/>
                <a:cs typeface="Times New Roman"/>
              </a:rPr>
              <a:t> </a:t>
            </a:r>
            <a:r>
              <a:rPr lang="en-US" sz="2400" dirty="0" smtClean="0">
                <a:solidFill>
                  <a:schemeClr val="bg2"/>
                </a:solidFill>
                <a:latin typeface="Times New Roman"/>
                <a:cs typeface="Times New Roman"/>
              </a:rPr>
              <a:t>inside </a:t>
            </a:r>
            <a:r>
              <a:rPr lang="en-US" sz="2400" dirty="0">
                <a:solidFill>
                  <a:schemeClr val="bg2"/>
                </a:solidFill>
                <a:latin typeface="Times New Roman"/>
                <a:cs typeface="Times New Roman"/>
              </a:rPr>
              <a:t>the host </a:t>
            </a:r>
            <a:r>
              <a:rPr lang="en-US" sz="2400" dirty="0" smtClean="0">
                <a:solidFill>
                  <a:schemeClr val="bg2"/>
                </a:solidFill>
                <a:latin typeface="Times New Roman"/>
                <a:cs typeface="Times New Roman"/>
              </a:rPr>
              <a:t>cell</a:t>
            </a:r>
            <a:endParaRPr lang="en-US" sz="2400" dirty="0">
              <a:solidFill>
                <a:schemeClr val="bg2"/>
              </a:solidFill>
              <a:latin typeface="Times New Roman"/>
              <a:cs typeface="Times New Roman"/>
            </a:endParaRPr>
          </a:p>
          <a:p>
            <a:pPr marL="457200" indent="-457200">
              <a:buSzPct val="100000"/>
              <a:buFont typeface="+mj-lt"/>
              <a:buAutoNum type="arabicParenR" startAt="6"/>
            </a:pPr>
            <a:r>
              <a:rPr lang="en-US" sz="2800" b="1" u="sng" dirty="0">
                <a:solidFill>
                  <a:schemeClr val="accent2"/>
                </a:solidFill>
                <a:latin typeface="Times New Roman"/>
                <a:cs typeface="Times New Roman"/>
              </a:rPr>
              <a:t>Release: </a:t>
            </a:r>
          </a:p>
          <a:p>
            <a:pPr>
              <a:lnSpc>
                <a:spcPct val="80000"/>
              </a:lnSpc>
              <a:buNone/>
            </a:pPr>
            <a:r>
              <a:rPr lang="en-US" sz="2600" dirty="0">
                <a:solidFill>
                  <a:schemeClr val="bg2"/>
                </a:solidFill>
                <a:latin typeface="Times New Roman"/>
                <a:cs typeface="Times New Roman"/>
              </a:rPr>
              <a:t>Escape of the complete </a:t>
            </a:r>
            <a:r>
              <a:rPr lang="en-US" sz="2600" dirty="0" err="1">
                <a:solidFill>
                  <a:schemeClr val="bg2"/>
                </a:solidFill>
                <a:latin typeface="Times New Roman"/>
                <a:cs typeface="Times New Roman"/>
              </a:rPr>
              <a:t>virions</a:t>
            </a:r>
            <a:r>
              <a:rPr lang="en-US" sz="2600" dirty="0">
                <a:solidFill>
                  <a:schemeClr val="bg2"/>
                </a:solidFill>
                <a:latin typeface="Times New Roman"/>
                <a:cs typeface="Times New Roman"/>
              </a:rPr>
              <a:t> from the host cell. </a:t>
            </a:r>
          </a:p>
          <a:p>
            <a:pPr>
              <a:lnSpc>
                <a:spcPct val="80000"/>
              </a:lnSpc>
              <a:buNone/>
            </a:pPr>
            <a:r>
              <a:rPr lang="en-US" sz="2600" dirty="0">
                <a:solidFill>
                  <a:schemeClr val="bg2"/>
                </a:solidFill>
                <a:latin typeface="Times New Roman"/>
                <a:cs typeface="Times New Roman"/>
              </a:rPr>
              <a:t>       </a:t>
            </a:r>
            <a:r>
              <a:rPr lang="en-US" sz="2600" dirty="0" smtClean="0">
                <a:solidFill>
                  <a:schemeClr val="bg2"/>
                </a:solidFill>
                <a:latin typeface="Times New Roman"/>
                <a:cs typeface="Times New Roman"/>
              </a:rPr>
              <a:t>Naked </a:t>
            </a:r>
            <a:r>
              <a:rPr lang="en-US" sz="2600" dirty="0">
                <a:solidFill>
                  <a:schemeClr val="bg2"/>
                </a:solidFill>
                <a:latin typeface="Times New Roman"/>
                <a:cs typeface="Times New Roman"/>
              </a:rPr>
              <a:t>viruses                   Cell </a:t>
            </a:r>
            <a:r>
              <a:rPr lang="en-US" sz="2600" dirty="0" err="1">
                <a:solidFill>
                  <a:schemeClr val="bg2"/>
                </a:solidFill>
                <a:latin typeface="Times New Roman"/>
                <a:cs typeface="Times New Roman"/>
              </a:rPr>
              <a:t>lysis</a:t>
            </a:r>
            <a:r>
              <a:rPr lang="en-US" sz="2600" dirty="0">
                <a:solidFill>
                  <a:schemeClr val="bg2"/>
                </a:solidFill>
                <a:latin typeface="Times New Roman"/>
                <a:cs typeface="Times New Roman"/>
              </a:rPr>
              <a:t> (cell death).</a:t>
            </a:r>
          </a:p>
          <a:p>
            <a:pPr>
              <a:lnSpc>
                <a:spcPct val="80000"/>
              </a:lnSpc>
              <a:buNone/>
            </a:pPr>
            <a:r>
              <a:rPr lang="en-US" sz="2600" dirty="0">
                <a:solidFill>
                  <a:schemeClr val="bg2"/>
                </a:solidFill>
                <a:latin typeface="Times New Roman"/>
                <a:cs typeface="Times New Roman"/>
              </a:rPr>
              <a:t>       Enveloped viruses            Budding.</a:t>
            </a:r>
          </a:p>
          <a:p>
            <a:pPr marL="0" indent="0">
              <a:buSzPct val="100000"/>
              <a:buNone/>
            </a:pPr>
            <a:r>
              <a:rPr lang="en-US" sz="3000" dirty="0" smtClean="0">
                <a:solidFill>
                  <a:schemeClr val="bg2"/>
                </a:solidFill>
                <a:latin typeface="Times New Roman"/>
                <a:cs typeface="Times New Roman"/>
              </a:rPr>
              <a:t>.</a:t>
            </a:r>
            <a:endParaRPr lang="en-US" sz="3000" dirty="0">
              <a:solidFill>
                <a:schemeClr val="bg2"/>
              </a:solidFill>
              <a:latin typeface="Times New Roman"/>
              <a:cs typeface="Times New Roman"/>
            </a:endParaRPr>
          </a:p>
          <a:p>
            <a:pPr marL="457200" indent="-457200">
              <a:buSzPct val="100000"/>
              <a:buFont typeface="+mj-lt"/>
              <a:buAutoNum type="arabicParenR" startAt="6"/>
            </a:pPr>
            <a:endParaRPr lang="en-US" b="1" u="sng" dirty="0">
              <a:solidFill>
                <a:srgbClr val="EB3AE0"/>
              </a:solidFill>
              <a:latin typeface="Times New Roman"/>
              <a:cs typeface="Times New Roman"/>
            </a:endParaRPr>
          </a:p>
          <a:p>
            <a:pPr marL="228600" lvl="1" indent="0">
              <a:buNone/>
            </a:pPr>
            <a:endParaRPr lang="en-US" sz="2400" dirty="0">
              <a:solidFill>
                <a:schemeClr val="bg2"/>
              </a:solidFill>
            </a:endParaRPr>
          </a:p>
          <a:p>
            <a:pPr marL="228600" lvl="1" indent="0">
              <a:buNone/>
            </a:pPr>
            <a:endParaRPr lang="en-US" sz="2400" dirty="0" smtClean="0">
              <a:solidFill>
                <a:schemeClr val="bg2"/>
              </a:solidFill>
              <a:latin typeface="Times New Roman"/>
              <a:cs typeface="Times New Roman"/>
            </a:endParaRPr>
          </a:p>
          <a:p>
            <a:pPr marL="228600" lvl="1" indent="0">
              <a:buNone/>
            </a:pPr>
            <a:endParaRPr lang="en-US" sz="2400" dirty="0">
              <a:solidFill>
                <a:schemeClr val="bg2"/>
              </a:solidFill>
              <a:latin typeface="Times New Roman"/>
              <a:cs typeface="Times New Roman"/>
            </a:endParaRPr>
          </a:p>
          <a:p>
            <a:pPr marL="0" indent="0">
              <a:buSzPct val="100000"/>
              <a:buNone/>
            </a:pPr>
            <a:endParaRPr lang="en-US" sz="2400" dirty="0">
              <a:solidFill>
                <a:schemeClr val="bg2"/>
              </a:solidFill>
              <a:latin typeface="Times New Roman"/>
              <a:cs typeface="Times New Roman"/>
            </a:endParaRPr>
          </a:p>
        </p:txBody>
      </p:sp>
      <p:cxnSp>
        <p:nvCxnSpPr>
          <p:cNvPr id="6" name="Straight Arrow Connector 5"/>
          <p:cNvCxnSpPr/>
          <p:nvPr/>
        </p:nvCxnSpPr>
        <p:spPr>
          <a:xfrm>
            <a:off x="2945224" y="5134873"/>
            <a:ext cx="99401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294969" y="5466155"/>
            <a:ext cx="64426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153682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srcRect l="532" t="597" r="1259" b="413"/>
          <a:stretch/>
        </p:blipFill>
        <p:spPr>
          <a:xfrm>
            <a:off x="607452" y="235262"/>
            <a:ext cx="7915289" cy="6482403"/>
          </a:xfrm>
          <a:ln w="57150" cmpd="sng">
            <a:solidFill>
              <a:srgbClr val="660066"/>
            </a:solidFill>
          </a:ln>
        </p:spPr>
      </p:pic>
    </p:spTree>
    <p:extLst>
      <p:ext uri="{BB962C8B-B14F-4D97-AF65-F5344CB8AC3E}">
        <p14:creationId xmlns:p14="http://schemas.microsoft.com/office/powerpoint/2010/main" val="7161771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i="1" dirty="0" smtClean="0">
                <a:solidFill>
                  <a:srgbClr val="DFB91C"/>
                </a:solidFill>
              </a:rPr>
              <a:t>Penetration Step</a:t>
            </a:r>
            <a:endParaRPr lang="en-US" b="1" i="1" dirty="0">
              <a:solidFill>
                <a:srgbClr val="DFB91C"/>
              </a:solidFill>
            </a:endParaRPr>
          </a:p>
        </p:txBody>
      </p:sp>
      <p:sp>
        <p:nvSpPr>
          <p:cNvPr id="3" name="Content Placeholder 2"/>
          <p:cNvSpPr>
            <a:spLocks noGrp="1"/>
          </p:cNvSpPr>
          <p:nvPr>
            <p:ph idx="1"/>
          </p:nvPr>
        </p:nvSpPr>
        <p:spPr>
          <a:xfrm>
            <a:off x="395536" y="1700808"/>
            <a:ext cx="3641477" cy="4104456"/>
          </a:xfrm>
        </p:spPr>
        <p:txBody>
          <a:bodyPr>
            <a:normAutofit fontScale="85000" lnSpcReduction="10000"/>
          </a:bodyPr>
          <a:lstStyle/>
          <a:p>
            <a:pPr marL="457200" indent="-457200">
              <a:buFont typeface="+mj-lt"/>
              <a:buAutoNum type="alphaUcPeriod"/>
            </a:pPr>
            <a:r>
              <a:rPr lang="en-US" dirty="0" smtClean="0">
                <a:solidFill>
                  <a:schemeClr val="bg2"/>
                </a:solidFill>
              </a:rPr>
              <a:t>Some </a:t>
            </a:r>
            <a:r>
              <a:rPr lang="en-US" dirty="0">
                <a:solidFill>
                  <a:schemeClr val="bg2"/>
                </a:solidFill>
              </a:rPr>
              <a:t>enveloped viruses fuse directly with the plasma membrane. Thus, the internal components of the </a:t>
            </a:r>
            <a:r>
              <a:rPr lang="en-US" dirty="0" err="1">
                <a:solidFill>
                  <a:schemeClr val="bg2"/>
                </a:solidFill>
              </a:rPr>
              <a:t>virion</a:t>
            </a:r>
            <a:r>
              <a:rPr lang="en-US" dirty="0">
                <a:solidFill>
                  <a:schemeClr val="bg2"/>
                </a:solidFill>
              </a:rPr>
              <a:t> are immediately delivered to the </a:t>
            </a:r>
            <a:r>
              <a:rPr lang="en-US" dirty="0">
                <a:solidFill>
                  <a:schemeClr val="tx1"/>
                </a:solidFill>
              </a:rPr>
              <a:t>cytoplasm of the </a:t>
            </a:r>
            <a:r>
              <a:rPr lang="en-US" dirty="0" smtClean="0">
                <a:solidFill>
                  <a:schemeClr val="tx1"/>
                </a:solidFill>
              </a:rPr>
              <a:t>cell. </a:t>
            </a:r>
            <a:r>
              <a:rPr lang="en-US" dirty="0" smtClean="0">
                <a:solidFill>
                  <a:schemeClr val="accent2"/>
                </a:solidFill>
              </a:rPr>
              <a:t>(enveloped viruses)</a:t>
            </a:r>
          </a:p>
          <a:p>
            <a:pPr marL="0" indent="0">
              <a:buNone/>
            </a:pPr>
            <a:endParaRPr lang="en-US" dirty="0"/>
          </a:p>
        </p:txBody>
      </p:sp>
      <p:pic>
        <p:nvPicPr>
          <p:cNvPr id="4" name="Picture 3"/>
          <p:cNvPicPr>
            <a:picLocks noChangeAspect="1"/>
          </p:cNvPicPr>
          <p:nvPr/>
        </p:nvPicPr>
        <p:blipFill rotWithShape="1">
          <a:blip r:embed="rId2"/>
          <a:srcRect r="10727"/>
          <a:stretch/>
        </p:blipFill>
        <p:spPr>
          <a:xfrm>
            <a:off x="4455904" y="3573016"/>
            <a:ext cx="4659992" cy="3174171"/>
          </a:xfrm>
          <a:prstGeom prst="rect">
            <a:avLst/>
          </a:prstGeom>
          <a:ln w="38100" cap="sq">
            <a:solidFill>
              <a:srgbClr val="772399"/>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a:stretch>
            <a:fillRect/>
          </a:stretch>
        </p:blipFill>
        <p:spPr>
          <a:xfrm>
            <a:off x="4788024" y="116632"/>
            <a:ext cx="4071271" cy="3384550"/>
          </a:xfrm>
          <a:prstGeom prst="rect">
            <a:avLst/>
          </a:prstGeom>
          <a:ln w="38100" cmpd="sng">
            <a:solidFill>
              <a:srgbClr val="772399"/>
            </a:solidFill>
          </a:ln>
        </p:spPr>
      </p:pic>
    </p:spTree>
    <p:extLst>
      <p:ext uri="{BB962C8B-B14F-4D97-AF65-F5344CB8AC3E}">
        <p14:creationId xmlns:p14="http://schemas.microsoft.com/office/powerpoint/2010/main" val="10991506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DFB91C"/>
                </a:solidFill>
                <a:effectLst>
                  <a:outerShdw blurRad="38100" dist="38100" dir="2700000" algn="tl">
                    <a:srgbClr val="000000">
                      <a:alpha val="43137"/>
                    </a:srgbClr>
                  </a:outerShdw>
                </a:effectLst>
                <a:latin typeface="Times New Roman"/>
                <a:cs typeface="Times New Roman"/>
              </a:rPr>
              <a:t>History</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a:xfrm>
            <a:off x="457200" y="1600200"/>
            <a:ext cx="7891080" cy="4525963"/>
          </a:xfrm>
        </p:spPr>
        <p:txBody>
          <a:bodyPr>
            <a:normAutofit/>
          </a:bodyPr>
          <a:lstStyle/>
          <a:p>
            <a:r>
              <a:rPr lang="en-US" dirty="0" smtClean="0">
                <a:solidFill>
                  <a:schemeClr val="bg1"/>
                </a:solidFill>
                <a:latin typeface="Times New Roman"/>
                <a:cs typeface="Times New Roman"/>
              </a:rPr>
              <a:t>Through the 1800s, many scientists discovered that </a:t>
            </a:r>
            <a:r>
              <a:rPr lang="en-US" dirty="0" smtClean="0">
                <a:solidFill>
                  <a:schemeClr val="bg1"/>
                </a:solidFill>
                <a:latin typeface="Times New Roman"/>
                <a:cs typeface="Times New Roman"/>
              </a:rPr>
              <a:t>something smaller than bacteria could cause disease and they called it </a:t>
            </a:r>
            <a:r>
              <a:rPr lang="en-US" dirty="0" err="1" smtClean="0">
                <a:solidFill>
                  <a:schemeClr val="bg1"/>
                </a:solidFill>
                <a:latin typeface="Times New Roman"/>
                <a:cs typeface="Times New Roman"/>
              </a:rPr>
              <a:t>virion</a:t>
            </a:r>
            <a:r>
              <a:rPr lang="en-US" dirty="0" smtClean="0">
                <a:solidFill>
                  <a:schemeClr val="bg1"/>
                </a:solidFill>
                <a:latin typeface="Times New Roman"/>
                <a:cs typeface="Times New Roman"/>
              </a:rPr>
              <a:t> (</a:t>
            </a:r>
            <a:r>
              <a:rPr lang="en-US" i="1" dirty="0" smtClean="0">
                <a:solidFill>
                  <a:schemeClr val="bg1"/>
                </a:solidFill>
                <a:latin typeface="Times New Roman"/>
                <a:cs typeface="Times New Roman"/>
              </a:rPr>
              <a:t>Latin </a:t>
            </a:r>
            <a:r>
              <a:rPr lang="en-US" i="1" dirty="0" smtClean="0">
                <a:solidFill>
                  <a:schemeClr val="bg1"/>
                </a:solidFill>
                <a:latin typeface="Times New Roman"/>
                <a:cs typeface="Times New Roman"/>
              </a:rPr>
              <a:t>word- poison</a:t>
            </a:r>
            <a:r>
              <a:rPr lang="en-US" dirty="0" smtClean="0">
                <a:solidFill>
                  <a:schemeClr val="bg1"/>
                </a:solidFill>
                <a:latin typeface="Times New Roman"/>
                <a:cs typeface="Times New Roman"/>
              </a:rPr>
              <a:t>)</a:t>
            </a:r>
          </a:p>
          <a:p>
            <a:r>
              <a:rPr lang="en-US" dirty="0" smtClean="0">
                <a:solidFill>
                  <a:srgbClr val="FFFFFF"/>
                </a:solidFill>
                <a:latin typeface="Times New Roman"/>
                <a:cs typeface="Times New Roman"/>
              </a:rPr>
              <a:t>In the 1930s, after the invention of </a:t>
            </a:r>
            <a:r>
              <a:rPr lang="en-US" b="1" dirty="0" smtClean="0">
                <a:solidFill>
                  <a:srgbClr val="FFFFFF"/>
                </a:solidFill>
                <a:latin typeface="Times New Roman"/>
                <a:cs typeface="Times New Roman"/>
              </a:rPr>
              <a:t>electron microscopes</a:t>
            </a:r>
            <a:r>
              <a:rPr lang="en-US" dirty="0" smtClean="0">
                <a:solidFill>
                  <a:srgbClr val="FFFFFF"/>
                </a:solidFill>
                <a:latin typeface="Times New Roman"/>
                <a:cs typeface="Times New Roman"/>
              </a:rPr>
              <a:t>, viruses finally could be seen.</a:t>
            </a:r>
          </a:p>
          <a:p>
            <a:r>
              <a:rPr lang="en-US" dirty="0" smtClean="0">
                <a:solidFill>
                  <a:srgbClr val="FFFFFF"/>
                </a:solidFill>
                <a:latin typeface="Times New Roman"/>
                <a:cs typeface="Times New Roman"/>
              </a:rPr>
              <a:t>The first photographs of viruses were obtained in 1940.</a:t>
            </a:r>
          </a:p>
          <a:p>
            <a:endParaRPr lang="en-US" dirty="0" smtClean="0"/>
          </a:p>
          <a:p>
            <a:pPr>
              <a:buNone/>
            </a:pPr>
            <a:endParaRPr lang="en-US" dirty="0" smtClean="0"/>
          </a:p>
          <a:p>
            <a:endParaRPr lang="en-US" dirty="0">
              <a:solidFill>
                <a:srgbClr val="FFFFFF"/>
              </a:solidFill>
            </a:endParaRPr>
          </a:p>
        </p:txBody>
      </p:sp>
    </p:spTree>
    <p:extLst>
      <p:ext uri="{BB962C8B-B14F-4D97-AF65-F5344CB8AC3E}">
        <p14:creationId xmlns:p14="http://schemas.microsoft.com/office/powerpoint/2010/main" val="277290834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i="1" dirty="0">
                <a:solidFill>
                  <a:srgbClr val="DFB91C"/>
                </a:solidFill>
              </a:rPr>
              <a:t>Penetration Step</a:t>
            </a:r>
            <a:endParaRPr lang="en-US" dirty="0">
              <a:solidFill>
                <a:srgbClr val="DFB91C"/>
              </a:solidFill>
            </a:endParaRPr>
          </a:p>
        </p:txBody>
      </p:sp>
      <p:sp>
        <p:nvSpPr>
          <p:cNvPr id="3" name="Content Placeholder 2"/>
          <p:cNvSpPr>
            <a:spLocks noGrp="1"/>
          </p:cNvSpPr>
          <p:nvPr>
            <p:ph idx="1"/>
          </p:nvPr>
        </p:nvSpPr>
        <p:spPr>
          <a:xfrm>
            <a:off x="251521" y="1556792"/>
            <a:ext cx="3384375" cy="5112568"/>
          </a:xfrm>
        </p:spPr>
        <p:txBody>
          <a:bodyPr>
            <a:normAutofit fontScale="77500" lnSpcReduction="20000"/>
          </a:bodyPr>
          <a:lstStyle/>
          <a:p>
            <a:pPr marL="457200" indent="-457200">
              <a:buFont typeface="+mj-lt"/>
              <a:buAutoNum type="alphaUcPeriod" startAt="2"/>
            </a:pPr>
            <a:r>
              <a:rPr lang="en-US" dirty="0">
                <a:solidFill>
                  <a:srgbClr val="EEECE1"/>
                </a:solidFill>
              </a:rPr>
              <a:t>Entry via endosomes at the cell surface. </a:t>
            </a:r>
            <a:endParaRPr lang="en-US" dirty="0" smtClean="0">
              <a:solidFill>
                <a:srgbClr val="EEECE1"/>
              </a:solidFill>
            </a:endParaRPr>
          </a:p>
          <a:p>
            <a:pPr marL="457200" indent="-457200">
              <a:buFont typeface="+mj-lt"/>
              <a:buAutoNum type="alphaUcPeriod" startAt="2"/>
            </a:pPr>
            <a:endParaRPr lang="en-US" dirty="0">
              <a:solidFill>
                <a:srgbClr val="EEECE1"/>
              </a:solidFill>
            </a:endParaRPr>
          </a:p>
          <a:p>
            <a:pPr marL="0" indent="0">
              <a:buNone/>
            </a:pPr>
            <a:r>
              <a:rPr lang="en-US" dirty="0">
                <a:solidFill>
                  <a:srgbClr val="EEECE1"/>
                </a:solidFill>
              </a:rPr>
              <a:t>Some viruses are unable to fuse directly with the plasma membrane. These viruses are taken into endosomes. Then internal components of the virus is released into the cytoplasm of the cell . </a:t>
            </a:r>
          </a:p>
          <a:p>
            <a:pPr marL="0" indent="0">
              <a:buNone/>
            </a:pPr>
            <a:r>
              <a:rPr lang="en-US" dirty="0">
                <a:solidFill>
                  <a:schemeClr val="accent2"/>
                </a:solidFill>
              </a:rPr>
              <a:t>(both enveloped and non-envelope viruses) </a:t>
            </a:r>
          </a:p>
          <a:p>
            <a:pPr marL="457200" indent="-457200">
              <a:buFont typeface="+mj-lt"/>
              <a:buAutoNum type="alphaUcPeriod" startAt="2"/>
            </a:pPr>
            <a:endParaRPr lang="en-US" dirty="0">
              <a:solidFill>
                <a:schemeClr val="accent2"/>
              </a:solidFill>
            </a:endParaRPr>
          </a:p>
        </p:txBody>
      </p:sp>
      <p:pic>
        <p:nvPicPr>
          <p:cNvPr id="4" name="Picture 3"/>
          <p:cNvPicPr>
            <a:picLocks noChangeAspect="1"/>
          </p:cNvPicPr>
          <p:nvPr/>
        </p:nvPicPr>
        <p:blipFill rotWithShape="1">
          <a:blip r:embed="rId2"/>
          <a:srcRect r="13211" b="15251"/>
          <a:stretch/>
        </p:blipFill>
        <p:spPr>
          <a:xfrm>
            <a:off x="3635896" y="2005634"/>
            <a:ext cx="5257631" cy="4248472"/>
          </a:xfrm>
          <a:prstGeom prst="rect">
            <a:avLst/>
          </a:prstGeom>
          <a:ln w="38100" cmpd="sng">
            <a:solidFill>
              <a:srgbClr val="772399"/>
            </a:solidFill>
          </a:ln>
        </p:spPr>
      </p:pic>
    </p:spTree>
    <p:extLst>
      <p:ext uri="{BB962C8B-B14F-4D97-AF65-F5344CB8AC3E}">
        <p14:creationId xmlns:p14="http://schemas.microsoft.com/office/powerpoint/2010/main" val="163897094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DFB91C"/>
                </a:solidFill>
                <a:latin typeface="Times New Roman"/>
                <a:cs typeface="Times New Roman"/>
              </a:rPr>
              <a:t>Penetration Step</a:t>
            </a:r>
            <a:endParaRPr lang="en-US" b="1" i="1" dirty="0">
              <a:solidFill>
                <a:srgbClr val="DFB91C"/>
              </a:solidFill>
              <a:latin typeface="Times New Roman"/>
              <a:cs typeface="Times New Roman"/>
            </a:endParaRPr>
          </a:p>
        </p:txBody>
      </p:sp>
      <p:pic>
        <p:nvPicPr>
          <p:cNvPr id="4" name="Picture 2" descr="6-03A"/>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5" r="282"/>
          <a:stretch/>
        </p:blipFill>
        <p:spPr bwMode="auto">
          <a:xfrm>
            <a:off x="782096" y="1268760"/>
            <a:ext cx="7519058" cy="5400600"/>
          </a:xfrm>
          <a:prstGeom prst="rect">
            <a:avLst/>
          </a:prstGeom>
          <a:noFill/>
          <a:ln w="38100" cmpd="sng">
            <a:solidFill>
              <a:srgbClr val="660066"/>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08439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IV ReplicationCycle.gif"/>
          <p:cNvPicPr>
            <a:picLocks noChangeAspect="1"/>
          </p:cNvPicPr>
          <p:nvPr/>
        </p:nvPicPr>
        <p:blipFill>
          <a:blip r:embed="rId2" cstate="print"/>
          <a:stretch>
            <a:fillRect/>
          </a:stretch>
        </p:blipFill>
        <p:spPr>
          <a:xfrm>
            <a:off x="2339752" y="188640"/>
            <a:ext cx="6673287" cy="6381328"/>
          </a:xfrm>
          <a:prstGeom prst="rect">
            <a:avLst/>
          </a:prstGeom>
          <a:ln w="38100" cap="sq">
            <a:solidFill>
              <a:srgbClr val="772399"/>
            </a:solidFill>
            <a:prstDash val="solid"/>
            <a:miter lim="800000"/>
          </a:ln>
          <a:effectLst>
            <a:outerShdw blurRad="50800" dist="38100" dir="2700000" algn="tl" rotWithShape="0">
              <a:srgbClr val="000000">
                <a:alpha val="43000"/>
              </a:srgbClr>
            </a:outerShdw>
          </a:effectLst>
        </p:spPr>
      </p:pic>
      <p:sp>
        <p:nvSpPr>
          <p:cNvPr id="3" name="Title 1"/>
          <p:cNvSpPr txBox="1">
            <a:spLocks/>
          </p:cNvSpPr>
          <p:nvPr/>
        </p:nvSpPr>
        <p:spPr>
          <a:xfrm>
            <a:off x="251520" y="476672"/>
            <a:ext cx="2232247" cy="2808312"/>
          </a:xfrm>
          <a:prstGeom prst="rect">
            <a:avLst/>
          </a:prstGeom>
        </p:spPr>
        <p:txBody>
          <a:bodyPr/>
          <a:lstStyle>
            <a:lvl1pPr algn="l" defTabSz="914400" rtl="0" eaLnBrk="1" latinLnBrk="0" hangingPunct="1">
              <a:spcBef>
                <a:spcPct val="0"/>
              </a:spcBef>
              <a:buNone/>
              <a:defRPr sz="3600" b="0" kern="1200">
                <a:solidFill>
                  <a:schemeClr val="accent1"/>
                </a:solidFill>
                <a:latin typeface="+mj-lt"/>
                <a:ea typeface="+mj-ea"/>
                <a:cs typeface="+mj-cs"/>
              </a:defRPr>
            </a:lvl1pPr>
          </a:lstStyle>
          <a:p>
            <a:r>
              <a:rPr lang="en-US" sz="2800" dirty="0" smtClean="0">
                <a:solidFill>
                  <a:srgbClr val="DFB91C"/>
                </a:solidFill>
              </a:rPr>
              <a:t>Replication Cycle of HIV virus.</a:t>
            </a:r>
            <a:br>
              <a:rPr lang="en-US" sz="2800" dirty="0" smtClean="0">
                <a:solidFill>
                  <a:srgbClr val="DFB91C"/>
                </a:solidFill>
              </a:rPr>
            </a:br>
            <a:r>
              <a:rPr lang="en-US" sz="2800" dirty="0" smtClean="0">
                <a:solidFill>
                  <a:schemeClr val="bg2"/>
                </a:solidFill>
              </a:rPr>
              <a:t>e.g. enveloped virus. </a:t>
            </a:r>
            <a:endParaRPr lang="en-US" sz="2800" dirty="0">
              <a:solidFill>
                <a:schemeClr val="bg2"/>
              </a:solidFill>
            </a:endParaRPr>
          </a:p>
        </p:txBody>
      </p:sp>
    </p:spTree>
    <p:extLst>
      <p:ext uri="{BB962C8B-B14F-4D97-AF65-F5344CB8AC3E}">
        <p14:creationId xmlns:p14="http://schemas.microsoft.com/office/powerpoint/2010/main" val="361735719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ornavirus replication cycle.gif"/>
          <p:cNvPicPr>
            <a:picLocks noChangeAspect="1"/>
          </p:cNvPicPr>
          <p:nvPr/>
        </p:nvPicPr>
        <p:blipFill>
          <a:blip r:embed="rId2" cstate="print"/>
          <a:srcRect b="7658"/>
          <a:stretch>
            <a:fillRect/>
          </a:stretch>
        </p:blipFill>
        <p:spPr>
          <a:xfrm>
            <a:off x="467544" y="836712"/>
            <a:ext cx="7970068" cy="5900054"/>
          </a:xfrm>
          <a:prstGeom prst="rect">
            <a:avLst/>
          </a:prstGeom>
          <a:ln w="57150" cmpd="sng">
            <a:solidFill>
              <a:srgbClr val="772399"/>
            </a:solidFill>
          </a:ln>
        </p:spPr>
      </p:pic>
      <p:sp>
        <p:nvSpPr>
          <p:cNvPr id="3" name="TextBox 2"/>
          <p:cNvSpPr txBox="1"/>
          <p:nvPr/>
        </p:nvSpPr>
        <p:spPr>
          <a:xfrm>
            <a:off x="683568" y="260648"/>
            <a:ext cx="6626333" cy="461665"/>
          </a:xfrm>
          <a:prstGeom prst="rect">
            <a:avLst/>
          </a:prstGeom>
          <a:noFill/>
        </p:spPr>
        <p:txBody>
          <a:bodyPr wrap="none" rtlCol="0">
            <a:spAutoFit/>
          </a:bodyPr>
          <a:lstStyle/>
          <a:p>
            <a:r>
              <a:rPr lang="en-US" sz="2400" dirty="0" smtClean="0">
                <a:solidFill>
                  <a:srgbClr val="DFB91C"/>
                </a:solidFill>
              </a:rPr>
              <a:t>Replication Cycle of </a:t>
            </a:r>
            <a:r>
              <a:rPr lang="en-US" sz="2400" dirty="0" err="1" smtClean="0">
                <a:solidFill>
                  <a:srgbClr val="DFB91C"/>
                </a:solidFill>
              </a:rPr>
              <a:t>Picornavirus</a:t>
            </a:r>
            <a:r>
              <a:rPr lang="en-US" sz="2400" dirty="0" smtClean="0">
                <a:solidFill>
                  <a:srgbClr val="DFB91C"/>
                </a:solidFill>
              </a:rPr>
              <a:t> </a:t>
            </a:r>
            <a:r>
              <a:rPr lang="en-US" dirty="0" smtClean="0">
                <a:solidFill>
                  <a:schemeClr val="bg2"/>
                </a:solidFill>
              </a:rPr>
              <a:t>e.g. non-enveloped virus</a:t>
            </a:r>
            <a:endParaRPr lang="en-US" dirty="0">
              <a:solidFill>
                <a:schemeClr val="bg2"/>
              </a:solidFill>
            </a:endParaRPr>
          </a:p>
        </p:txBody>
      </p:sp>
    </p:spTree>
    <p:extLst>
      <p:ext uri="{BB962C8B-B14F-4D97-AF65-F5344CB8AC3E}">
        <p14:creationId xmlns:p14="http://schemas.microsoft.com/office/powerpoint/2010/main" val="342838682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iral_infections_and_involved_species.png"/>
          <p:cNvPicPr>
            <a:picLocks noChangeAspect="1"/>
          </p:cNvPicPr>
          <p:nvPr/>
        </p:nvPicPr>
        <p:blipFill>
          <a:blip r:embed="rId3" cstate="print"/>
          <a:stretch>
            <a:fillRect/>
          </a:stretch>
        </p:blipFill>
        <p:spPr>
          <a:xfrm>
            <a:off x="982714" y="0"/>
            <a:ext cx="7178573" cy="6858000"/>
          </a:xfrm>
          <a:prstGeom prst="rect">
            <a:avLst/>
          </a:prstGeom>
        </p:spPr>
      </p:pic>
    </p:spTree>
    <p:extLst>
      <p:ext uri="{BB962C8B-B14F-4D97-AF65-F5344CB8AC3E}">
        <p14:creationId xmlns:p14="http://schemas.microsoft.com/office/powerpoint/2010/main" val="39441046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DFB91C"/>
                </a:solidFill>
                <a:latin typeface="Times New Roman"/>
                <a:cs typeface="Times New Roman"/>
              </a:rPr>
              <a:t>The </a:t>
            </a:r>
            <a:r>
              <a:rPr lang="en-US" sz="4000" dirty="0" err="1" smtClean="0">
                <a:solidFill>
                  <a:srgbClr val="DFB91C"/>
                </a:solidFill>
                <a:latin typeface="Times New Roman"/>
                <a:cs typeface="Times New Roman"/>
              </a:rPr>
              <a:t>OutCome</a:t>
            </a:r>
            <a:r>
              <a:rPr lang="en-US" sz="4000" dirty="0" smtClean="0">
                <a:solidFill>
                  <a:srgbClr val="DFB91C"/>
                </a:solidFill>
                <a:latin typeface="Times New Roman"/>
                <a:cs typeface="Times New Roman"/>
              </a:rPr>
              <a:t> of Viral Infections</a:t>
            </a:r>
            <a:endParaRPr lang="en-US" sz="4000" dirty="0">
              <a:solidFill>
                <a:srgbClr val="DFB91C"/>
              </a:solidFill>
              <a:latin typeface="Times New Roman"/>
              <a:cs typeface="Times New Roman"/>
            </a:endParaRPr>
          </a:p>
        </p:txBody>
      </p:sp>
      <p:sp>
        <p:nvSpPr>
          <p:cNvPr id="3" name="Content Placeholder 2"/>
          <p:cNvSpPr>
            <a:spLocks noGrp="1"/>
          </p:cNvSpPr>
          <p:nvPr>
            <p:ph idx="1"/>
          </p:nvPr>
        </p:nvSpPr>
        <p:spPr>
          <a:xfrm>
            <a:off x="457200" y="1911131"/>
            <a:ext cx="8610029" cy="5661248"/>
          </a:xfrm>
        </p:spPr>
        <p:txBody>
          <a:bodyPr>
            <a:noAutofit/>
          </a:bodyPr>
          <a:lstStyle/>
          <a:p>
            <a:pPr>
              <a:lnSpc>
                <a:spcPct val="90000"/>
              </a:lnSpc>
              <a:buNone/>
            </a:pPr>
            <a:r>
              <a:rPr lang="en-US" sz="2400" dirty="0">
                <a:solidFill>
                  <a:srgbClr val="EEECE1"/>
                </a:solidFill>
                <a:latin typeface="Times New Roman"/>
                <a:cs typeface="Times New Roman"/>
              </a:rPr>
              <a:t>The range of structural and biochemical effects that viruses have on the host cell is extensive. These are called </a:t>
            </a:r>
            <a:r>
              <a:rPr lang="en-US" sz="2400" b="1" i="1" dirty="0" err="1">
                <a:solidFill>
                  <a:schemeClr val="accent1"/>
                </a:solidFill>
                <a:latin typeface="Times New Roman"/>
                <a:cs typeface="Times New Roman"/>
              </a:rPr>
              <a:t>cytopathic</a:t>
            </a:r>
            <a:r>
              <a:rPr lang="en-US" sz="2400" b="1" i="1" dirty="0">
                <a:solidFill>
                  <a:schemeClr val="accent1"/>
                </a:solidFill>
                <a:latin typeface="Times New Roman"/>
                <a:cs typeface="Times New Roman"/>
              </a:rPr>
              <a:t> effects</a:t>
            </a:r>
            <a:r>
              <a:rPr lang="en-US" sz="2400" b="1" dirty="0" smtClean="0">
                <a:solidFill>
                  <a:schemeClr val="accent1"/>
                </a:solidFill>
                <a:latin typeface="Times New Roman"/>
                <a:cs typeface="Times New Roman"/>
              </a:rPr>
              <a:t>.</a:t>
            </a:r>
          </a:p>
          <a:p>
            <a:pPr>
              <a:lnSpc>
                <a:spcPct val="90000"/>
              </a:lnSpc>
              <a:buNone/>
            </a:pPr>
            <a:endParaRPr lang="en-US" sz="2000" b="1" dirty="0">
              <a:solidFill>
                <a:schemeClr val="accent1"/>
              </a:solidFill>
              <a:latin typeface="Times New Roman"/>
              <a:cs typeface="Times New Roman"/>
            </a:endParaRPr>
          </a:p>
          <a:p>
            <a:r>
              <a:rPr lang="en-US" sz="2400" b="1" dirty="0" smtClean="0">
                <a:solidFill>
                  <a:schemeClr val="accent2"/>
                </a:solidFill>
                <a:latin typeface="Times New Roman"/>
                <a:cs typeface="Times New Roman"/>
              </a:rPr>
              <a:t>Lytic </a:t>
            </a:r>
            <a:r>
              <a:rPr lang="en-US" sz="2400" b="1" dirty="0">
                <a:solidFill>
                  <a:schemeClr val="accent2"/>
                </a:solidFill>
                <a:latin typeface="Times New Roman"/>
                <a:cs typeface="Times New Roman"/>
              </a:rPr>
              <a:t>I</a:t>
            </a:r>
            <a:r>
              <a:rPr lang="en-US" sz="2400" b="1" dirty="0" smtClean="0">
                <a:solidFill>
                  <a:schemeClr val="accent2"/>
                </a:solidFill>
                <a:latin typeface="Times New Roman"/>
                <a:cs typeface="Times New Roman"/>
              </a:rPr>
              <a:t>nfection </a:t>
            </a:r>
            <a:r>
              <a:rPr lang="en-US" sz="2400" b="1" dirty="0" smtClean="0">
                <a:solidFill>
                  <a:schemeClr val="accent2"/>
                </a:solidFill>
                <a:latin typeface="Times New Roman"/>
                <a:cs typeface="Times New Roman"/>
                <a:sym typeface="Wingdings"/>
              </a:rPr>
              <a:t> </a:t>
            </a:r>
            <a:r>
              <a:rPr lang="en-US" sz="2400" dirty="0">
                <a:solidFill>
                  <a:schemeClr val="bg2"/>
                </a:solidFill>
                <a:latin typeface="Times New Roman"/>
                <a:cs typeface="Times New Roman"/>
                <a:sym typeface="Wingdings"/>
              </a:rPr>
              <a:t>H</a:t>
            </a:r>
            <a:r>
              <a:rPr lang="en-US" sz="2400" dirty="0" smtClean="0">
                <a:solidFill>
                  <a:schemeClr val="bg2"/>
                </a:solidFill>
                <a:latin typeface="Times New Roman"/>
                <a:cs typeface="Times New Roman"/>
                <a:sym typeface="Wingdings"/>
              </a:rPr>
              <a:t>ost cell</a:t>
            </a:r>
            <a:r>
              <a:rPr lang="en-US" sz="2400" dirty="0" smtClean="0">
                <a:solidFill>
                  <a:schemeClr val="bg2"/>
                </a:solidFill>
                <a:latin typeface="Times New Roman"/>
                <a:cs typeface="Times New Roman"/>
              </a:rPr>
              <a:t> </a:t>
            </a:r>
            <a:r>
              <a:rPr lang="en-US" sz="2400" dirty="0">
                <a:solidFill>
                  <a:schemeClr val="bg2"/>
                </a:solidFill>
                <a:latin typeface="Times New Roman"/>
                <a:cs typeface="Times New Roman"/>
              </a:rPr>
              <a:t>dies at the end of virus replicative </a:t>
            </a:r>
            <a:r>
              <a:rPr lang="en-US" sz="2400" dirty="0">
                <a:solidFill>
                  <a:schemeClr val="bg1"/>
                </a:solidFill>
                <a:latin typeface="Times New Roman"/>
                <a:cs typeface="Times New Roman"/>
              </a:rPr>
              <a:t>cycle </a:t>
            </a:r>
            <a:r>
              <a:rPr lang="en-US" sz="2400" dirty="0" smtClean="0">
                <a:solidFill>
                  <a:schemeClr val="bg1"/>
                </a:solidFill>
                <a:latin typeface="Times New Roman"/>
                <a:cs typeface="Times New Roman"/>
              </a:rPr>
              <a:t>(e.g. influenza &amp; polio)</a:t>
            </a:r>
          </a:p>
          <a:p>
            <a:endParaRPr lang="en-US" sz="2400" dirty="0" smtClean="0">
              <a:solidFill>
                <a:schemeClr val="bg1"/>
              </a:solidFill>
              <a:latin typeface="Times New Roman"/>
              <a:cs typeface="Times New Roman"/>
            </a:endParaRPr>
          </a:p>
          <a:p>
            <a:r>
              <a:rPr lang="en-US" sz="2400" b="1" dirty="0">
                <a:solidFill>
                  <a:srgbClr val="C0504D"/>
                </a:solidFill>
                <a:latin typeface="Times New Roman"/>
                <a:cs typeface="Times New Roman"/>
              </a:rPr>
              <a:t>Persistent Infection </a:t>
            </a:r>
            <a:r>
              <a:rPr lang="en-US" sz="2400" b="1" dirty="0">
                <a:solidFill>
                  <a:srgbClr val="C0504D"/>
                </a:solidFill>
                <a:latin typeface="Times New Roman"/>
                <a:cs typeface="Times New Roman"/>
                <a:sym typeface="Wingdings"/>
              </a:rPr>
              <a:t> </a:t>
            </a:r>
            <a:r>
              <a:rPr lang="en-US" sz="2400" dirty="0" smtClean="0">
                <a:solidFill>
                  <a:schemeClr val="bg2"/>
                </a:solidFill>
                <a:latin typeface="Times New Roman"/>
                <a:cs typeface="Times New Roman"/>
                <a:sym typeface="Wingdings"/>
              </a:rPr>
              <a:t>Host c</a:t>
            </a:r>
            <a:r>
              <a:rPr lang="en-US" sz="2400" dirty="0" smtClean="0">
                <a:solidFill>
                  <a:schemeClr val="bg2"/>
                </a:solidFill>
                <a:latin typeface="Times New Roman"/>
                <a:cs typeface="Times New Roman"/>
              </a:rPr>
              <a:t>ell </a:t>
            </a:r>
            <a:r>
              <a:rPr lang="en-US" sz="2400" dirty="0">
                <a:solidFill>
                  <a:schemeClr val="bg2"/>
                </a:solidFill>
                <a:latin typeface="Times New Roman"/>
                <a:cs typeface="Times New Roman"/>
              </a:rPr>
              <a:t>remains alive and continues to produce </a:t>
            </a:r>
            <a:r>
              <a:rPr lang="en-US" sz="2400" dirty="0" smtClean="0">
                <a:solidFill>
                  <a:schemeClr val="bg2"/>
                </a:solidFill>
                <a:latin typeface="Times New Roman"/>
                <a:cs typeface="Times New Roman"/>
              </a:rPr>
              <a:t>progeny </a:t>
            </a:r>
            <a:r>
              <a:rPr lang="en-US" sz="2400" dirty="0" err="1" smtClean="0">
                <a:solidFill>
                  <a:schemeClr val="bg2"/>
                </a:solidFill>
                <a:latin typeface="Times New Roman"/>
                <a:cs typeface="Times New Roman"/>
              </a:rPr>
              <a:t>virions</a:t>
            </a:r>
            <a:r>
              <a:rPr lang="en-US" sz="2400" dirty="0" smtClean="0">
                <a:solidFill>
                  <a:srgbClr val="FFFFFF"/>
                </a:solidFill>
                <a:latin typeface="Times New Roman"/>
                <a:cs typeface="Times New Roman"/>
              </a:rPr>
              <a:t>. (e.g. Hepatitis B infections)</a:t>
            </a:r>
          </a:p>
        </p:txBody>
      </p:sp>
    </p:spTree>
    <p:extLst>
      <p:ext uri="{BB962C8B-B14F-4D97-AF65-F5344CB8AC3E}">
        <p14:creationId xmlns:p14="http://schemas.microsoft.com/office/powerpoint/2010/main" val="136281680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DFB91C"/>
                </a:solidFill>
                <a:latin typeface="Times New Roman"/>
                <a:cs typeface="Times New Roman"/>
              </a:rPr>
              <a:t>The </a:t>
            </a:r>
            <a:r>
              <a:rPr lang="en-US" sz="4000" dirty="0" err="1" smtClean="0">
                <a:solidFill>
                  <a:srgbClr val="DFB91C"/>
                </a:solidFill>
                <a:latin typeface="Times New Roman"/>
                <a:cs typeface="Times New Roman"/>
              </a:rPr>
              <a:t>OutCome</a:t>
            </a:r>
            <a:r>
              <a:rPr lang="en-US" sz="4000" dirty="0" smtClean="0">
                <a:solidFill>
                  <a:srgbClr val="DFB91C"/>
                </a:solidFill>
                <a:latin typeface="Times New Roman"/>
                <a:cs typeface="Times New Roman"/>
              </a:rPr>
              <a:t> of Viral Infections</a:t>
            </a:r>
            <a:endParaRPr lang="en-US" sz="4000" dirty="0">
              <a:solidFill>
                <a:srgbClr val="DFB91C"/>
              </a:solidFill>
              <a:latin typeface="Times New Roman"/>
              <a:cs typeface="Times New Roman"/>
            </a:endParaRPr>
          </a:p>
        </p:txBody>
      </p:sp>
      <p:sp>
        <p:nvSpPr>
          <p:cNvPr id="3" name="Content Placeholder 2"/>
          <p:cNvSpPr>
            <a:spLocks noGrp="1"/>
          </p:cNvSpPr>
          <p:nvPr>
            <p:ph idx="1"/>
          </p:nvPr>
        </p:nvSpPr>
        <p:spPr>
          <a:xfrm>
            <a:off x="498474" y="1570281"/>
            <a:ext cx="8610029" cy="5661248"/>
          </a:xfrm>
        </p:spPr>
        <p:txBody>
          <a:bodyPr>
            <a:noAutofit/>
          </a:bodyPr>
          <a:lstStyle/>
          <a:p>
            <a:r>
              <a:rPr lang="en-US" sz="2400" b="1" dirty="0" smtClean="0">
                <a:solidFill>
                  <a:srgbClr val="C0504D"/>
                </a:solidFill>
                <a:latin typeface="Times New Roman"/>
                <a:cs typeface="Times New Roman"/>
              </a:rPr>
              <a:t>Latent </a:t>
            </a:r>
            <a:r>
              <a:rPr lang="en-US" sz="2400" b="1" dirty="0">
                <a:solidFill>
                  <a:srgbClr val="C0504D"/>
                </a:solidFill>
                <a:latin typeface="Times New Roman"/>
                <a:cs typeface="Times New Roman"/>
              </a:rPr>
              <a:t>Infections </a:t>
            </a:r>
            <a:r>
              <a:rPr lang="en-US" sz="2400" b="1" dirty="0">
                <a:solidFill>
                  <a:srgbClr val="C0504D"/>
                </a:solidFill>
                <a:latin typeface="Times New Roman"/>
                <a:cs typeface="Times New Roman"/>
                <a:sym typeface="Wingdings"/>
              </a:rPr>
              <a:t></a:t>
            </a:r>
            <a:r>
              <a:rPr lang="en-US" sz="2400" b="1" dirty="0">
                <a:solidFill>
                  <a:schemeClr val="bg2"/>
                </a:solidFill>
                <a:latin typeface="Times New Roman"/>
                <a:cs typeface="Times New Roman"/>
                <a:sym typeface="Wingdings"/>
              </a:rPr>
              <a:t> </a:t>
            </a:r>
            <a:r>
              <a:rPr lang="en-US" sz="2400" dirty="0">
                <a:solidFill>
                  <a:schemeClr val="bg2"/>
                </a:solidFill>
                <a:latin typeface="Times New Roman"/>
                <a:cs typeface="Times New Roman"/>
                <a:sym typeface="Wingdings"/>
              </a:rPr>
              <a:t>Host cell remains alive, and viruses enter a dormant state where it dose not replicate </a:t>
            </a:r>
            <a:r>
              <a:rPr lang="en-US" sz="2400" dirty="0" smtClean="0">
                <a:solidFill>
                  <a:schemeClr val="bg2"/>
                </a:solidFill>
                <a:latin typeface="Times New Roman"/>
                <a:cs typeface="Times New Roman"/>
                <a:sym typeface="Wingdings"/>
              </a:rPr>
              <a:t>until </a:t>
            </a:r>
            <a:r>
              <a:rPr lang="en-US" sz="2400" dirty="0">
                <a:solidFill>
                  <a:schemeClr val="bg2"/>
                </a:solidFill>
                <a:latin typeface="Times New Roman"/>
                <a:cs typeface="Times New Roman"/>
                <a:sym typeface="Wingdings"/>
              </a:rPr>
              <a:t>some trigger causes them to activate and replicate again. </a:t>
            </a:r>
            <a:r>
              <a:rPr lang="en-US" sz="2400" dirty="0" smtClean="0">
                <a:solidFill>
                  <a:srgbClr val="FFFFFF"/>
                </a:solidFill>
                <a:latin typeface="Times New Roman"/>
                <a:cs typeface="Times New Roman"/>
                <a:sym typeface="Wingdings"/>
              </a:rPr>
              <a:t>(e.g. HIV &amp; Herpes infections).</a:t>
            </a:r>
          </a:p>
          <a:p>
            <a:pPr marL="0" indent="0">
              <a:buNone/>
            </a:pPr>
            <a:endParaRPr lang="en-US" sz="2400" dirty="0" smtClean="0">
              <a:solidFill>
                <a:srgbClr val="FFFFFF"/>
              </a:solidFill>
              <a:latin typeface="Times New Roman"/>
              <a:cs typeface="Times New Roman"/>
              <a:sym typeface="Wingdings"/>
            </a:endParaRPr>
          </a:p>
          <a:p>
            <a:r>
              <a:rPr lang="en-US" sz="2400" b="1" dirty="0" smtClean="0">
                <a:solidFill>
                  <a:srgbClr val="C0504D"/>
                </a:solidFill>
                <a:latin typeface="Times New Roman"/>
                <a:cs typeface="Times New Roman"/>
                <a:sym typeface="Wingdings"/>
              </a:rPr>
              <a:t>Transformation </a:t>
            </a:r>
            <a:r>
              <a:rPr lang="en-US" sz="2400" b="1" dirty="0">
                <a:solidFill>
                  <a:srgbClr val="C0504D"/>
                </a:solidFill>
                <a:latin typeface="Times New Roman"/>
                <a:cs typeface="Times New Roman"/>
                <a:sym typeface="Wingdings"/>
              </a:rPr>
              <a:t>Infections  </a:t>
            </a:r>
            <a:r>
              <a:rPr lang="en-US" sz="2400" dirty="0">
                <a:solidFill>
                  <a:schemeClr val="bg2"/>
                </a:solidFill>
                <a:latin typeface="Times New Roman"/>
                <a:cs typeface="Times New Roman"/>
                <a:sym typeface="Wingdings"/>
              </a:rPr>
              <a:t>Infected host cell is </a:t>
            </a:r>
            <a:r>
              <a:rPr lang="en-US" sz="2400" dirty="0" smtClean="0">
                <a:solidFill>
                  <a:schemeClr val="bg2"/>
                </a:solidFill>
                <a:latin typeface="Times New Roman"/>
                <a:cs typeface="Times New Roman"/>
                <a:sym typeface="Wingdings"/>
              </a:rPr>
              <a:t>transformed </a:t>
            </a:r>
            <a:r>
              <a:rPr lang="en-US" sz="2400" dirty="0">
                <a:solidFill>
                  <a:schemeClr val="bg2"/>
                </a:solidFill>
                <a:latin typeface="Times New Roman"/>
                <a:cs typeface="Times New Roman"/>
                <a:sym typeface="Wingdings"/>
              </a:rPr>
              <a:t>by the virus. (those are viruses that carry oncogenes which my lead to cancer in host </a:t>
            </a:r>
            <a:r>
              <a:rPr lang="en-US" sz="2400" dirty="0" smtClean="0">
                <a:solidFill>
                  <a:schemeClr val="bg2"/>
                </a:solidFill>
                <a:latin typeface="Times New Roman"/>
                <a:cs typeface="Times New Roman"/>
                <a:sym typeface="Wingdings"/>
              </a:rPr>
              <a:t>cells. They can be DNA or RNA viruses) </a:t>
            </a:r>
            <a:r>
              <a:rPr lang="en-US" sz="2400" dirty="0" smtClean="0">
                <a:solidFill>
                  <a:srgbClr val="FFFFFF"/>
                </a:solidFill>
                <a:latin typeface="Times New Roman"/>
                <a:cs typeface="Times New Roman"/>
                <a:sym typeface="Wingdings"/>
              </a:rPr>
              <a:t>(e.g. HBV, HCV). </a:t>
            </a:r>
            <a:endParaRPr lang="en-US" sz="2400" dirty="0">
              <a:solidFill>
                <a:srgbClr val="FFFFFF"/>
              </a:solidFill>
              <a:latin typeface="Times New Roman"/>
              <a:cs typeface="Times New Roman"/>
            </a:endParaRPr>
          </a:p>
        </p:txBody>
      </p:sp>
    </p:spTree>
    <p:extLst>
      <p:ext uri="{BB962C8B-B14F-4D97-AF65-F5344CB8AC3E}">
        <p14:creationId xmlns:p14="http://schemas.microsoft.com/office/powerpoint/2010/main" val="336802715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ruses.jpg"/>
          <p:cNvPicPr>
            <a:picLocks noChangeAspect="1"/>
          </p:cNvPicPr>
          <p:nvPr/>
        </p:nvPicPr>
        <p:blipFill>
          <a:blip r:embed="rId2" cstate="print"/>
          <a:stretch>
            <a:fillRect/>
          </a:stretch>
        </p:blipFill>
        <p:spPr>
          <a:xfrm>
            <a:off x="1187624" y="0"/>
            <a:ext cx="6840759" cy="6858000"/>
          </a:xfrm>
          <a:prstGeom prst="rect">
            <a:avLst/>
          </a:prstGeom>
        </p:spPr>
      </p:pic>
    </p:spTree>
    <p:extLst>
      <p:ext uri="{BB962C8B-B14F-4D97-AF65-F5344CB8AC3E}">
        <p14:creationId xmlns:p14="http://schemas.microsoft.com/office/powerpoint/2010/main" val="392816624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942783848"/>
              </p:ext>
            </p:extLst>
          </p:nvPr>
        </p:nvGraphicFramePr>
        <p:xfrm>
          <a:off x="533400" y="228600"/>
          <a:ext cx="80010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4348798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60648"/>
            <a:ext cx="5904657" cy="720080"/>
          </a:xfrm>
        </p:spPr>
        <p:txBody>
          <a:bodyPr>
            <a:normAutofit fontScale="90000"/>
          </a:bodyPr>
          <a:lstStyle/>
          <a:p>
            <a:pPr algn="ctr"/>
            <a:r>
              <a:rPr lang="en-US" b="1" dirty="0" smtClean="0">
                <a:solidFill>
                  <a:srgbClr val="DFB91C"/>
                </a:solidFill>
                <a:latin typeface="Times New Roman"/>
                <a:cs typeface="Times New Roman"/>
              </a:rPr>
              <a:t/>
            </a:r>
            <a:br>
              <a:rPr lang="en-US" b="1" dirty="0" smtClean="0">
                <a:solidFill>
                  <a:srgbClr val="DFB91C"/>
                </a:solidFill>
                <a:latin typeface="Times New Roman"/>
                <a:cs typeface="Times New Roman"/>
              </a:rPr>
            </a:br>
            <a:r>
              <a:rPr lang="el-GR" b="1" dirty="0" smtClean="0">
                <a:solidFill>
                  <a:srgbClr val="DFB91C"/>
                </a:solidFill>
                <a:latin typeface="Times New Roman"/>
                <a:cs typeface="Times New Roman"/>
              </a:rPr>
              <a:t>α</a:t>
            </a:r>
            <a:r>
              <a:rPr lang="en-US" b="1" dirty="0">
                <a:solidFill>
                  <a:srgbClr val="DFB91C"/>
                </a:solidFill>
                <a:latin typeface="Times New Roman"/>
                <a:cs typeface="Times New Roman"/>
              </a:rPr>
              <a:t>-Herpes </a:t>
            </a:r>
            <a:r>
              <a:rPr lang="en-US" b="1" dirty="0" err="1">
                <a:solidFill>
                  <a:srgbClr val="DFB91C"/>
                </a:solidFill>
                <a:latin typeface="Times New Roman"/>
                <a:cs typeface="Times New Roman"/>
              </a:rPr>
              <a:t>Virinae</a:t>
            </a:r>
            <a:r>
              <a:rPr lang="en-US" dirty="0">
                <a:solidFill>
                  <a:srgbClr val="DFB91C"/>
                </a:solidFill>
                <a:latin typeface="Times New Roman"/>
                <a:cs typeface="Times New Roman"/>
              </a:rPr>
              <a:t/>
            </a:r>
            <a:br>
              <a:rPr lang="en-US" dirty="0">
                <a:solidFill>
                  <a:srgbClr val="DFB91C"/>
                </a:solidFill>
                <a:latin typeface="Times New Roman"/>
                <a:cs typeface="Times New Roman"/>
              </a:rPr>
            </a:b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179512" y="2852936"/>
            <a:ext cx="6336704" cy="3816424"/>
          </a:xfrm>
        </p:spPr>
        <p:txBody>
          <a:bodyPr>
            <a:noAutofit/>
          </a:bodyPr>
          <a:lstStyle/>
          <a:p>
            <a:pPr>
              <a:spcBef>
                <a:spcPct val="0"/>
              </a:spcBef>
              <a:buFont typeface="Wingdings" charset="2"/>
              <a:buChar char="Ø"/>
              <a:defRPr/>
            </a:pPr>
            <a:r>
              <a:rPr lang="en-US" sz="2000" dirty="0">
                <a:solidFill>
                  <a:schemeClr val="bg2"/>
                </a:solidFill>
                <a:latin typeface="Times New Roman"/>
                <a:cs typeface="Times New Roman"/>
              </a:rPr>
              <a:t>Both are infection in the skin or </a:t>
            </a:r>
            <a:r>
              <a:rPr lang="en-US" sz="2000" dirty="0" smtClean="0">
                <a:solidFill>
                  <a:schemeClr val="bg2"/>
                </a:solidFill>
                <a:latin typeface="Times New Roman"/>
                <a:cs typeface="Times New Roman"/>
              </a:rPr>
              <a:t>mucus membranes </a:t>
            </a:r>
            <a:r>
              <a:rPr lang="en-US" sz="2000" dirty="0">
                <a:solidFill>
                  <a:schemeClr val="bg2"/>
                </a:solidFill>
                <a:latin typeface="Times New Roman"/>
                <a:cs typeface="Times New Roman"/>
              </a:rPr>
              <a:t>of the mouth, lips </a:t>
            </a:r>
            <a:r>
              <a:rPr lang="en-US" sz="2000" dirty="0" smtClean="0">
                <a:solidFill>
                  <a:schemeClr val="bg2"/>
                </a:solidFill>
                <a:latin typeface="Times New Roman"/>
                <a:cs typeface="Times New Roman"/>
              </a:rPr>
              <a:t>or genitalia</a:t>
            </a:r>
            <a:r>
              <a:rPr lang="en-US" sz="2000" dirty="0">
                <a:solidFill>
                  <a:schemeClr val="bg2"/>
                </a:solidFill>
                <a:latin typeface="Times New Roman"/>
                <a:cs typeface="Times New Roman"/>
              </a:rPr>
              <a:t>. </a:t>
            </a:r>
          </a:p>
          <a:p>
            <a:pPr>
              <a:spcBef>
                <a:spcPct val="0"/>
              </a:spcBef>
              <a:buFont typeface="Wingdings" charset="2"/>
              <a:buChar char="Ø"/>
              <a:defRPr/>
            </a:pPr>
            <a:r>
              <a:rPr lang="en-US" sz="2000" dirty="0">
                <a:solidFill>
                  <a:schemeClr val="bg2"/>
                </a:solidFill>
                <a:latin typeface="Times New Roman"/>
                <a:cs typeface="Times New Roman"/>
              </a:rPr>
              <a:t> </a:t>
            </a:r>
            <a:r>
              <a:rPr lang="en-US" sz="2000" b="1" i="1" dirty="0" smtClean="0">
                <a:solidFill>
                  <a:schemeClr val="accent2"/>
                </a:solidFill>
                <a:latin typeface="Times New Roman"/>
                <a:cs typeface="Times New Roman"/>
              </a:rPr>
              <a:t>Primary </a:t>
            </a:r>
            <a:r>
              <a:rPr lang="en-US" sz="2000" b="1" i="1" dirty="0">
                <a:solidFill>
                  <a:schemeClr val="accent2"/>
                </a:solidFill>
                <a:latin typeface="Times New Roman"/>
                <a:cs typeface="Times New Roman"/>
              </a:rPr>
              <a:t>infection:</a:t>
            </a:r>
            <a:r>
              <a:rPr lang="en-US" sz="2000" i="1" dirty="0">
                <a:solidFill>
                  <a:schemeClr val="accent2"/>
                </a:solidFill>
                <a:latin typeface="Times New Roman"/>
                <a:cs typeface="Times New Roman"/>
              </a:rPr>
              <a:t> </a:t>
            </a:r>
            <a:r>
              <a:rPr lang="en-US" sz="2000" dirty="0">
                <a:solidFill>
                  <a:schemeClr val="bg2"/>
                </a:solidFill>
                <a:latin typeface="Times New Roman"/>
                <a:cs typeface="Times New Roman"/>
              </a:rPr>
              <a:t>a lesion called </a:t>
            </a:r>
            <a:r>
              <a:rPr lang="en-US" sz="2000" b="1" dirty="0">
                <a:solidFill>
                  <a:srgbClr val="C0504D"/>
                </a:solidFill>
                <a:latin typeface="Times New Roman"/>
                <a:cs typeface="Times New Roman"/>
              </a:rPr>
              <a:t>Blister</a:t>
            </a:r>
            <a:r>
              <a:rPr lang="en-US" sz="2000" dirty="0">
                <a:solidFill>
                  <a:schemeClr val="bg2"/>
                </a:solidFill>
                <a:latin typeface="Times New Roman"/>
                <a:cs typeface="Times New Roman"/>
              </a:rPr>
              <a:t> which is watery </a:t>
            </a:r>
            <a:r>
              <a:rPr lang="en-US" sz="2000" dirty="0" smtClean="0">
                <a:solidFill>
                  <a:schemeClr val="bg2"/>
                </a:solidFill>
                <a:latin typeface="Times New Roman"/>
                <a:cs typeface="Times New Roman"/>
              </a:rPr>
              <a:t>and cause </a:t>
            </a:r>
            <a:r>
              <a:rPr lang="en-US" sz="2000" dirty="0">
                <a:solidFill>
                  <a:schemeClr val="bg2"/>
                </a:solidFill>
                <a:latin typeface="Times New Roman"/>
                <a:cs typeface="Times New Roman"/>
              </a:rPr>
              <a:t>itching. </a:t>
            </a:r>
          </a:p>
          <a:p>
            <a:pPr>
              <a:spcBef>
                <a:spcPct val="0"/>
              </a:spcBef>
              <a:buFont typeface="Wingdings" charset="2"/>
              <a:buChar char="Ø"/>
              <a:defRPr/>
            </a:pPr>
            <a:r>
              <a:rPr lang="en-US" sz="2000" dirty="0">
                <a:solidFill>
                  <a:schemeClr val="bg2"/>
                </a:solidFill>
                <a:latin typeface="Times New Roman"/>
                <a:cs typeface="Times New Roman"/>
              </a:rPr>
              <a:t>  When the blister is healed the virus shed to the nerve to hide from </a:t>
            </a:r>
            <a:r>
              <a:rPr lang="en-US" sz="2000" dirty="0" smtClean="0">
                <a:solidFill>
                  <a:schemeClr val="bg2"/>
                </a:solidFill>
                <a:latin typeface="Times New Roman"/>
                <a:cs typeface="Times New Roman"/>
              </a:rPr>
              <a:t>the immune </a:t>
            </a:r>
            <a:r>
              <a:rPr lang="en-US" sz="2000" dirty="0">
                <a:solidFill>
                  <a:schemeClr val="bg2"/>
                </a:solidFill>
                <a:latin typeface="Times New Roman"/>
                <a:cs typeface="Times New Roman"/>
              </a:rPr>
              <a:t>system. </a:t>
            </a:r>
          </a:p>
          <a:p>
            <a:pPr>
              <a:spcBef>
                <a:spcPct val="0"/>
              </a:spcBef>
              <a:buFont typeface="Wingdings" charset="2"/>
              <a:buChar char="Ø"/>
              <a:defRPr/>
            </a:pPr>
            <a:r>
              <a:rPr lang="en-US" sz="2000" dirty="0">
                <a:solidFill>
                  <a:schemeClr val="bg2"/>
                </a:solidFill>
                <a:latin typeface="Times New Roman"/>
                <a:cs typeface="Times New Roman"/>
              </a:rPr>
              <a:t> </a:t>
            </a:r>
            <a:r>
              <a:rPr lang="en-US" sz="2000" dirty="0">
                <a:solidFill>
                  <a:srgbClr val="C0504D"/>
                </a:solidFill>
                <a:latin typeface="Times New Roman"/>
                <a:cs typeface="Times New Roman"/>
              </a:rPr>
              <a:t> </a:t>
            </a:r>
            <a:r>
              <a:rPr lang="en-US" sz="2000" b="1" i="1" dirty="0">
                <a:solidFill>
                  <a:srgbClr val="C0504D"/>
                </a:solidFill>
                <a:latin typeface="Times New Roman"/>
                <a:cs typeface="Times New Roman"/>
              </a:rPr>
              <a:t>latent infection: </a:t>
            </a:r>
            <a:r>
              <a:rPr lang="en-US" sz="2000" dirty="0">
                <a:solidFill>
                  <a:schemeClr val="bg2"/>
                </a:solidFill>
                <a:latin typeface="Times New Roman"/>
                <a:cs typeface="Times New Roman"/>
              </a:rPr>
              <a:t>Recurrent infection can happen when there is a </a:t>
            </a:r>
            <a:r>
              <a:rPr lang="en-US" sz="2000" dirty="0" smtClean="0">
                <a:solidFill>
                  <a:schemeClr val="bg2"/>
                </a:solidFill>
                <a:latin typeface="Times New Roman"/>
                <a:cs typeface="Times New Roman"/>
              </a:rPr>
              <a:t>decrease </a:t>
            </a:r>
            <a:r>
              <a:rPr lang="en-US" sz="2000" dirty="0">
                <a:solidFill>
                  <a:schemeClr val="bg2"/>
                </a:solidFill>
                <a:latin typeface="Times New Roman"/>
                <a:cs typeface="Times New Roman"/>
              </a:rPr>
              <a:t>in the  immunity</a:t>
            </a:r>
            <a:r>
              <a:rPr lang="en-US" sz="2000" dirty="0" smtClean="0">
                <a:solidFill>
                  <a:schemeClr val="bg2"/>
                </a:solidFill>
                <a:latin typeface="Times New Roman"/>
                <a:cs typeface="Times New Roman"/>
              </a:rPr>
              <a:t>.</a:t>
            </a:r>
          </a:p>
          <a:p>
            <a:pPr marL="0" indent="0">
              <a:spcBef>
                <a:spcPct val="0"/>
              </a:spcBef>
              <a:defRPr/>
            </a:pPr>
            <a:endParaRPr lang="en-US" sz="2000" dirty="0">
              <a:solidFill>
                <a:schemeClr val="bg2"/>
              </a:solidFill>
              <a:latin typeface="Times New Roman"/>
              <a:cs typeface="Times New Roman"/>
            </a:endParaRPr>
          </a:p>
          <a:p>
            <a:pPr marL="0" indent="0" algn="ctr">
              <a:spcBef>
                <a:spcPct val="0"/>
              </a:spcBef>
              <a:buNone/>
              <a:defRPr/>
            </a:pPr>
            <a:r>
              <a:rPr lang="en-US" sz="2000" dirty="0">
                <a:solidFill>
                  <a:schemeClr val="bg2"/>
                </a:solidFill>
                <a:latin typeface="Times New Roman"/>
                <a:cs typeface="Times New Roman"/>
              </a:rPr>
              <a:t>  </a:t>
            </a:r>
            <a:r>
              <a:rPr lang="en-US" sz="2000" b="1" dirty="0">
                <a:solidFill>
                  <a:srgbClr val="DFB91C"/>
                </a:solidFill>
                <a:latin typeface="Times New Roman"/>
                <a:cs typeface="Times New Roman"/>
              </a:rPr>
              <a:t>Transmission:</a:t>
            </a:r>
            <a:r>
              <a:rPr lang="en-US" sz="2000" dirty="0">
                <a:solidFill>
                  <a:srgbClr val="DFB91C"/>
                </a:solidFill>
                <a:latin typeface="Times New Roman"/>
                <a:cs typeface="Times New Roman"/>
              </a:rPr>
              <a:t> </a:t>
            </a:r>
            <a:endParaRPr lang="en-US" sz="2000" dirty="0" smtClean="0">
              <a:solidFill>
                <a:srgbClr val="DFB91C"/>
              </a:solidFill>
              <a:latin typeface="Times New Roman"/>
              <a:cs typeface="Times New Roman"/>
            </a:endParaRPr>
          </a:p>
          <a:p>
            <a:pPr marL="0" indent="0" algn="ctr">
              <a:spcBef>
                <a:spcPct val="0"/>
              </a:spcBef>
              <a:buNone/>
              <a:defRPr/>
            </a:pPr>
            <a:r>
              <a:rPr lang="en-US" sz="2000" dirty="0" smtClean="0">
                <a:solidFill>
                  <a:schemeClr val="bg2"/>
                </a:solidFill>
                <a:latin typeface="Times New Roman"/>
                <a:cs typeface="Times New Roman"/>
              </a:rPr>
              <a:t>transmitted </a:t>
            </a:r>
            <a:r>
              <a:rPr lang="en-US" sz="2000" dirty="0">
                <a:solidFill>
                  <a:schemeClr val="bg2"/>
                </a:solidFill>
                <a:latin typeface="Times New Roman"/>
                <a:cs typeface="Times New Roman"/>
              </a:rPr>
              <a:t>through close contact with infected person </a:t>
            </a:r>
            <a:r>
              <a:rPr lang="en-US" sz="2000" dirty="0" smtClean="0">
                <a:solidFill>
                  <a:schemeClr val="bg2"/>
                </a:solidFill>
                <a:latin typeface="Times New Roman"/>
                <a:cs typeface="Times New Roman"/>
              </a:rPr>
              <a:t>who </a:t>
            </a:r>
            <a:r>
              <a:rPr lang="en-US" sz="2000" dirty="0">
                <a:solidFill>
                  <a:schemeClr val="bg2"/>
                </a:solidFill>
                <a:latin typeface="Times New Roman"/>
                <a:cs typeface="Times New Roman"/>
              </a:rPr>
              <a:t>is shedding virus from the skin.</a:t>
            </a:r>
          </a:p>
          <a:p>
            <a:pPr algn="ctr"/>
            <a:endParaRPr lang="en-US" sz="2000" dirty="0">
              <a:solidFill>
                <a:schemeClr val="bg2"/>
              </a:solidFill>
              <a:latin typeface="Times New Roman"/>
              <a:cs typeface="Times New Roman"/>
            </a:endParaRPr>
          </a:p>
        </p:txBody>
      </p:sp>
      <p:pic>
        <p:nvPicPr>
          <p:cNvPr id="4" name="Picture 3" descr="HSV.jpg"/>
          <p:cNvPicPr>
            <a:picLocks noChangeAspect="1"/>
          </p:cNvPicPr>
          <p:nvPr/>
        </p:nvPicPr>
        <p:blipFill>
          <a:blip r:embed="rId3" cstate="print"/>
          <a:stretch>
            <a:fillRect/>
          </a:stretch>
        </p:blipFill>
        <p:spPr>
          <a:xfrm>
            <a:off x="6564549" y="3861048"/>
            <a:ext cx="2567331" cy="1782312"/>
          </a:xfrm>
          <a:prstGeom prst="rect">
            <a:avLst/>
          </a:prstGeom>
          <a:ln w="57150" cmpd="sng">
            <a:solidFill>
              <a:srgbClr val="660066"/>
            </a:solidFill>
          </a:ln>
        </p:spPr>
      </p:pic>
      <p:sp>
        <p:nvSpPr>
          <p:cNvPr id="5" name="TextBox 4"/>
          <p:cNvSpPr txBox="1"/>
          <p:nvPr/>
        </p:nvSpPr>
        <p:spPr>
          <a:xfrm>
            <a:off x="539552" y="1772816"/>
            <a:ext cx="3672409" cy="936104"/>
          </a:xfrm>
          <a:prstGeom prst="rect">
            <a:avLst/>
          </a:prstGeom>
          <a:solidFill>
            <a:schemeClr val="accent6">
              <a:lumMod val="20000"/>
              <a:lumOff val="80000"/>
            </a:schemeClr>
          </a:solidFill>
          <a:ln w="28575" cmpd="sng">
            <a:solidFill>
              <a:srgbClr val="660066"/>
            </a:solidFill>
          </a:ln>
        </p:spPr>
        <p:txBody>
          <a:bodyPr wrap="square" rtlCol="0">
            <a:spAutoFit/>
          </a:bodyPr>
          <a:lstStyle/>
          <a:p>
            <a:pPr algn="ctr"/>
            <a:r>
              <a:rPr lang="en-US" b="1" dirty="0">
                <a:solidFill>
                  <a:srgbClr val="0000FF"/>
                </a:solidFill>
              </a:rPr>
              <a:t>Herpes Simplex </a:t>
            </a:r>
            <a:r>
              <a:rPr lang="en-US" b="1" dirty="0" smtClean="0">
                <a:solidFill>
                  <a:srgbClr val="0000FF"/>
                </a:solidFill>
              </a:rPr>
              <a:t>Virus Type 1</a:t>
            </a:r>
            <a:r>
              <a:rPr lang="en-US" b="1" dirty="0">
                <a:solidFill>
                  <a:schemeClr val="accent1"/>
                </a:solidFill>
              </a:rPr>
              <a:t>: </a:t>
            </a:r>
            <a:r>
              <a:rPr lang="en-US" b="1" dirty="0">
                <a:solidFill>
                  <a:srgbClr val="C0504D"/>
                </a:solidFill>
              </a:rPr>
              <a:t>Fever Blisters</a:t>
            </a:r>
          </a:p>
          <a:p>
            <a:endParaRPr lang="en-US" dirty="0"/>
          </a:p>
        </p:txBody>
      </p:sp>
      <p:sp>
        <p:nvSpPr>
          <p:cNvPr id="6" name="TextBox 5"/>
          <p:cNvSpPr txBox="1"/>
          <p:nvPr/>
        </p:nvSpPr>
        <p:spPr>
          <a:xfrm>
            <a:off x="4572000" y="1772816"/>
            <a:ext cx="3528392" cy="923330"/>
          </a:xfrm>
          <a:prstGeom prst="rect">
            <a:avLst/>
          </a:prstGeom>
          <a:solidFill>
            <a:schemeClr val="accent6">
              <a:lumMod val="20000"/>
              <a:lumOff val="80000"/>
            </a:schemeClr>
          </a:solidFill>
          <a:ln w="28575" cmpd="sng">
            <a:solidFill>
              <a:srgbClr val="660066"/>
            </a:solidFill>
          </a:ln>
        </p:spPr>
        <p:txBody>
          <a:bodyPr wrap="square" rtlCol="0">
            <a:spAutoFit/>
          </a:bodyPr>
          <a:lstStyle/>
          <a:p>
            <a:pPr algn="ctr"/>
            <a:r>
              <a:rPr lang="en-US" b="1" dirty="0">
                <a:solidFill>
                  <a:srgbClr val="0000FF"/>
                </a:solidFill>
              </a:rPr>
              <a:t>Herpes Simplex </a:t>
            </a:r>
            <a:r>
              <a:rPr lang="en-US" b="1" dirty="0" smtClean="0">
                <a:solidFill>
                  <a:srgbClr val="0000FF"/>
                </a:solidFill>
              </a:rPr>
              <a:t>Virus Type 2: </a:t>
            </a:r>
          </a:p>
          <a:p>
            <a:pPr algn="ctr"/>
            <a:r>
              <a:rPr lang="en-US" b="1" dirty="0" smtClean="0">
                <a:solidFill>
                  <a:schemeClr val="accent2"/>
                </a:solidFill>
              </a:rPr>
              <a:t>Genital Herpes</a:t>
            </a:r>
            <a:endParaRPr lang="en-US" b="1" dirty="0">
              <a:solidFill>
                <a:schemeClr val="accent2"/>
              </a:solidFill>
            </a:endParaRPr>
          </a:p>
          <a:p>
            <a:endParaRPr lang="en-US" dirty="0"/>
          </a:p>
        </p:txBody>
      </p:sp>
      <p:cxnSp>
        <p:nvCxnSpPr>
          <p:cNvPr id="8" name="Straight Arrow Connector 7"/>
          <p:cNvCxnSpPr>
            <a:stCxn id="2" idx="2"/>
          </p:cNvCxnSpPr>
          <p:nvPr/>
        </p:nvCxnSpPr>
        <p:spPr>
          <a:xfrm flipH="1">
            <a:off x="2411763" y="980728"/>
            <a:ext cx="1728190" cy="720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2" idx="2"/>
          </p:cNvCxnSpPr>
          <p:nvPr/>
        </p:nvCxnSpPr>
        <p:spPr>
          <a:xfrm>
            <a:off x="4139953" y="980728"/>
            <a:ext cx="2088232" cy="720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214811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DFB91C"/>
                </a:solidFill>
                <a:latin typeface="Times New Roman"/>
                <a:cs typeface="Times New Roman"/>
              </a:rPr>
              <a:t>Study of Viruses - Virology</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p:txBody>
          <a:bodyPr/>
          <a:lstStyle/>
          <a:p>
            <a:r>
              <a:rPr lang="en-US" dirty="0" smtClean="0">
                <a:solidFill>
                  <a:schemeClr val="accent2"/>
                </a:solidFill>
                <a:latin typeface="Times New Roman"/>
                <a:cs typeface="Times New Roman"/>
              </a:rPr>
              <a:t>Viruses are:</a:t>
            </a:r>
          </a:p>
          <a:p>
            <a:r>
              <a:rPr lang="en-US" dirty="0" smtClean="0">
                <a:solidFill>
                  <a:srgbClr val="EEECE1"/>
                </a:solidFill>
                <a:latin typeface="Times New Roman"/>
                <a:cs typeface="Times New Roman"/>
              </a:rPr>
              <a:t>1. </a:t>
            </a:r>
            <a:r>
              <a:rPr lang="en-US" dirty="0" err="1" smtClean="0">
                <a:solidFill>
                  <a:srgbClr val="EEECE1"/>
                </a:solidFill>
                <a:latin typeface="Times New Roman"/>
                <a:cs typeface="Times New Roman"/>
              </a:rPr>
              <a:t>Acellular</a:t>
            </a:r>
            <a:endParaRPr lang="en-US" dirty="0" smtClean="0">
              <a:solidFill>
                <a:srgbClr val="EEECE1"/>
              </a:solidFill>
              <a:latin typeface="Times New Roman"/>
              <a:cs typeface="Times New Roman"/>
            </a:endParaRPr>
          </a:p>
          <a:p>
            <a:r>
              <a:rPr lang="en-US" dirty="0" smtClean="0">
                <a:solidFill>
                  <a:srgbClr val="EEECE1"/>
                </a:solidFill>
                <a:latin typeface="Times New Roman"/>
                <a:cs typeface="Times New Roman"/>
              </a:rPr>
              <a:t>2. Obligate intracellular parasites</a:t>
            </a:r>
          </a:p>
          <a:p>
            <a:r>
              <a:rPr lang="en-US" dirty="0" smtClean="0">
                <a:solidFill>
                  <a:srgbClr val="EEECE1"/>
                </a:solidFill>
                <a:latin typeface="Times New Roman"/>
                <a:cs typeface="Times New Roman"/>
              </a:rPr>
              <a:t>3. No ATP generating system</a:t>
            </a:r>
          </a:p>
          <a:p>
            <a:r>
              <a:rPr lang="en-US" dirty="0" smtClean="0">
                <a:solidFill>
                  <a:srgbClr val="EEECE1"/>
                </a:solidFill>
                <a:latin typeface="Times New Roman"/>
                <a:cs typeface="Times New Roman"/>
              </a:rPr>
              <a:t>4. No Ribosomes or means of Protein Synthesis</a:t>
            </a:r>
          </a:p>
          <a:p>
            <a:endParaRPr lang="en-US" dirty="0">
              <a:solidFill>
                <a:schemeClr val="bg2"/>
              </a:solidFill>
              <a:latin typeface="Times New Roman"/>
              <a:cs typeface="Times New Roman"/>
            </a:endParaRPr>
          </a:p>
        </p:txBody>
      </p:sp>
    </p:spTree>
    <p:extLst>
      <p:ext uri="{BB962C8B-B14F-4D97-AF65-F5344CB8AC3E}">
        <p14:creationId xmlns:p14="http://schemas.microsoft.com/office/powerpoint/2010/main" val="20859352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EECE1"/>
                </a:solidFill>
              </a:rPr>
              <a:t>Latency of HSV-1</a:t>
            </a:r>
            <a:endParaRPr lang="en-US" dirty="0">
              <a:solidFill>
                <a:srgbClr val="EEECE1"/>
              </a:solidFill>
            </a:endParaRPr>
          </a:p>
        </p:txBody>
      </p:sp>
      <p:pic>
        <p:nvPicPr>
          <p:cNvPr id="4" name="Picture 3"/>
          <p:cNvPicPr>
            <a:picLocks noChangeAspect="1"/>
          </p:cNvPicPr>
          <p:nvPr/>
        </p:nvPicPr>
        <p:blipFill rotWithShape="1">
          <a:blip r:embed="rId3"/>
          <a:srcRect l="6200" r="7557"/>
          <a:stretch/>
        </p:blipFill>
        <p:spPr>
          <a:xfrm>
            <a:off x="1139207" y="1251153"/>
            <a:ext cx="6629808" cy="5471461"/>
          </a:xfrm>
          <a:prstGeom prst="rect">
            <a:avLst/>
          </a:prstGeom>
        </p:spPr>
      </p:pic>
    </p:spTree>
    <p:extLst>
      <p:ext uri="{BB962C8B-B14F-4D97-AF65-F5344CB8AC3E}">
        <p14:creationId xmlns:p14="http://schemas.microsoft.com/office/powerpoint/2010/main" val="330791077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7556313" cy="1116106"/>
          </a:xfrm>
        </p:spPr>
        <p:txBody>
          <a:bodyPr/>
          <a:lstStyle/>
          <a:p>
            <a:pPr algn="l"/>
            <a:r>
              <a:rPr lang="el-GR" b="1" dirty="0">
                <a:solidFill>
                  <a:srgbClr val="DFB91C"/>
                </a:solidFill>
                <a:latin typeface="Times New Roman"/>
                <a:cs typeface="Times New Roman"/>
              </a:rPr>
              <a:t>β</a:t>
            </a:r>
            <a:r>
              <a:rPr lang="en-US" b="1" dirty="0">
                <a:solidFill>
                  <a:srgbClr val="DFB91C"/>
                </a:solidFill>
                <a:latin typeface="Times New Roman"/>
                <a:cs typeface="Times New Roman"/>
              </a:rPr>
              <a:t>-Herpes </a:t>
            </a:r>
            <a:r>
              <a:rPr lang="en-US" b="1" dirty="0" err="1">
                <a:solidFill>
                  <a:srgbClr val="DFB91C"/>
                </a:solidFill>
                <a:latin typeface="Times New Roman"/>
                <a:cs typeface="Times New Roman"/>
              </a:rPr>
              <a:t>Virinae</a:t>
            </a: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130321" y="1271613"/>
            <a:ext cx="7673926" cy="5733256"/>
          </a:xfrm>
        </p:spPr>
        <p:txBody>
          <a:bodyPr>
            <a:normAutofit fontScale="70000" lnSpcReduction="20000"/>
          </a:bodyPr>
          <a:lstStyle/>
          <a:p>
            <a:r>
              <a:rPr lang="en-US" dirty="0">
                <a:solidFill>
                  <a:srgbClr val="EEECE1"/>
                </a:solidFill>
                <a:latin typeface="Times New Roman"/>
                <a:cs typeface="Times New Roman"/>
              </a:rPr>
              <a:t>It is called CMV because the </a:t>
            </a:r>
            <a:r>
              <a:rPr lang="en-US" dirty="0" smtClean="0">
                <a:solidFill>
                  <a:srgbClr val="EEECE1"/>
                </a:solidFill>
                <a:latin typeface="Times New Roman"/>
                <a:cs typeface="Times New Roman"/>
              </a:rPr>
              <a:t>infected </a:t>
            </a:r>
            <a:r>
              <a:rPr lang="en-US" b="1" dirty="0">
                <a:solidFill>
                  <a:srgbClr val="EEECE1"/>
                </a:solidFill>
                <a:latin typeface="Times New Roman"/>
                <a:cs typeface="Times New Roman"/>
              </a:rPr>
              <a:t>cells </a:t>
            </a:r>
            <a:r>
              <a:rPr lang="en-US" b="1" dirty="0" smtClean="0">
                <a:solidFill>
                  <a:srgbClr val="EEECE1"/>
                </a:solidFill>
                <a:latin typeface="Times New Roman"/>
                <a:cs typeface="Times New Roman"/>
              </a:rPr>
              <a:t>are</a:t>
            </a:r>
          </a:p>
          <a:p>
            <a:pPr marL="0" indent="0">
              <a:buNone/>
            </a:pPr>
            <a:r>
              <a:rPr lang="en-US" b="1" dirty="0">
                <a:solidFill>
                  <a:srgbClr val="EEECE1"/>
                </a:solidFill>
                <a:latin typeface="Times New Roman"/>
                <a:cs typeface="Times New Roman"/>
              </a:rPr>
              <a:t> </a:t>
            </a:r>
            <a:r>
              <a:rPr lang="en-US" b="1" dirty="0" smtClean="0">
                <a:solidFill>
                  <a:srgbClr val="EEECE1"/>
                </a:solidFill>
                <a:latin typeface="Times New Roman"/>
                <a:cs typeface="Times New Roman"/>
              </a:rPr>
              <a:t>    </a:t>
            </a:r>
            <a:r>
              <a:rPr lang="en-US" b="1" dirty="0">
                <a:solidFill>
                  <a:srgbClr val="EEECE1"/>
                </a:solidFill>
                <a:latin typeface="Times New Roman"/>
                <a:cs typeface="Times New Roman"/>
              </a:rPr>
              <a:t>greatly enlarged and multinucleated. </a:t>
            </a:r>
          </a:p>
          <a:p>
            <a:r>
              <a:rPr lang="en-US" dirty="0">
                <a:solidFill>
                  <a:schemeClr val="bg2"/>
                </a:solidFill>
                <a:latin typeface="Times New Roman"/>
                <a:cs typeface="Times New Roman"/>
              </a:rPr>
              <a:t>Initial infection commonly occurs during </a:t>
            </a:r>
            <a:endParaRPr lang="en-US" dirty="0" smtClean="0">
              <a:solidFill>
                <a:schemeClr val="bg2"/>
              </a:solidFill>
              <a:latin typeface="Times New Roman"/>
              <a:cs typeface="Times New Roman"/>
            </a:endParaRPr>
          </a:p>
          <a:p>
            <a:pPr marL="0" indent="0">
              <a:buNone/>
            </a:pPr>
            <a:r>
              <a:rPr lang="en-US" dirty="0">
                <a:solidFill>
                  <a:schemeClr val="bg2"/>
                </a:solidFill>
                <a:latin typeface="Times New Roman"/>
                <a:cs typeface="Times New Roman"/>
              </a:rPr>
              <a:t> </a:t>
            </a:r>
            <a:r>
              <a:rPr lang="en-US" dirty="0" smtClean="0">
                <a:solidFill>
                  <a:schemeClr val="bg2"/>
                </a:solidFill>
                <a:latin typeface="Times New Roman"/>
                <a:cs typeface="Times New Roman"/>
              </a:rPr>
              <a:t>   childhood</a:t>
            </a:r>
            <a:r>
              <a:rPr lang="en-US" dirty="0">
                <a:solidFill>
                  <a:schemeClr val="bg2"/>
                </a:solidFill>
                <a:latin typeface="Times New Roman"/>
                <a:cs typeface="Times New Roman"/>
              </a:rPr>
              <a:t>.</a:t>
            </a:r>
          </a:p>
          <a:p>
            <a:r>
              <a:rPr lang="en-US" b="1" dirty="0" smtClean="0">
                <a:solidFill>
                  <a:schemeClr val="accent2"/>
                </a:solidFill>
                <a:latin typeface="Times New Roman"/>
                <a:cs typeface="Times New Roman"/>
              </a:rPr>
              <a:t>The </a:t>
            </a:r>
            <a:r>
              <a:rPr lang="en-US" b="1" dirty="0">
                <a:solidFill>
                  <a:schemeClr val="accent2"/>
                </a:solidFill>
                <a:latin typeface="Times New Roman"/>
                <a:cs typeface="Times New Roman"/>
              </a:rPr>
              <a:t>infection in </a:t>
            </a:r>
            <a:r>
              <a:rPr lang="en-US" b="1" dirty="0" smtClean="0">
                <a:solidFill>
                  <a:schemeClr val="accent2"/>
                </a:solidFill>
                <a:latin typeface="Times New Roman"/>
                <a:cs typeface="Times New Roman"/>
              </a:rPr>
              <a:t>infants or children </a:t>
            </a:r>
            <a:r>
              <a:rPr lang="en-US" b="1" dirty="0">
                <a:solidFill>
                  <a:schemeClr val="accent2"/>
                </a:solidFill>
                <a:latin typeface="Times New Roman"/>
                <a:cs typeface="Times New Roman"/>
              </a:rPr>
              <a:t>is usually asymptomatic</a:t>
            </a:r>
            <a:r>
              <a:rPr lang="en-US" dirty="0">
                <a:solidFill>
                  <a:schemeClr val="accent2"/>
                </a:solidFill>
                <a:latin typeface="Times New Roman"/>
                <a:cs typeface="Times New Roman"/>
              </a:rPr>
              <a:t>; </a:t>
            </a:r>
            <a:r>
              <a:rPr lang="en-US" dirty="0" smtClean="0">
                <a:solidFill>
                  <a:schemeClr val="bg2"/>
                </a:solidFill>
                <a:latin typeface="Times New Roman"/>
                <a:cs typeface="Times New Roman"/>
              </a:rPr>
              <a:t>they continue </a:t>
            </a:r>
            <a:r>
              <a:rPr lang="en-US" dirty="0">
                <a:solidFill>
                  <a:schemeClr val="bg2"/>
                </a:solidFill>
                <a:latin typeface="Times New Roman"/>
                <a:cs typeface="Times New Roman"/>
              </a:rPr>
              <a:t>to shed the virus for months in virtually all body fluids (tears, urine, and saliva) without causing detectable damage or clinical illness</a:t>
            </a:r>
            <a:r>
              <a:rPr lang="en-US" dirty="0" smtClean="0">
                <a:solidFill>
                  <a:schemeClr val="bg2"/>
                </a:solidFill>
                <a:latin typeface="Times New Roman"/>
                <a:cs typeface="Times New Roman"/>
              </a:rPr>
              <a:t>.</a:t>
            </a:r>
          </a:p>
          <a:p>
            <a:r>
              <a:rPr lang="en-US" b="1" dirty="0">
                <a:solidFill>
                  <a:srgbClr val="C0504D"/>
                </a:solidFill>
                <a:latin typeface="Times New Roman"/>
                <a:cs typeface="Times New Roman"/>
              </a:rPr>
              <a:t>The primary </a:t>
            </a:r>
            <a:r>
              <a:rPr lang="en-US" b="1" dirty="0" smtClean="0">
                <a:solidFill>
                  <a:srgbClr val="C0504D"/>
                </a:solidFill>
                <a:latin typeface="Times New Roman"/>
                <a:cs typeface="Times New Roman"/>
              </a:rPr>
              <a:t>infection in </a:t>
            </a:r>
            <a:r>
              <a:rPr lang="en-US" b="1" dirty="0" err="1" smtClean="0">
                <a:solidFill>
                  <a:srgbClr val="C0504D"/>
                </a:solidFill>
                <a:latin typeface="Times New Roman"/>
                <a:cs typeface="Times New Roman"/>
              </a:rPr>
              <a:t>immuno</a:t>
            </a:r>
            <a:r>
              <a:rPr lang="en-US" b="1" dirty="0">
                <a:solidFill>
                  <a:srgbClr val="C0504D"/>
                </a:solidFill>
                <a:latin typeface="Times New Roman"/>
                <a:cs typeface="Times New Roman"/>
              </a:rPr>
              <a:t>-</a:t>
            </a:r>
            <a:r>
              <a:rPr lang="en-US" b="1" dirty="0" smtClean="0">
                <a:solidFill>
                  <a:srgbClr val="C0504D"/>
                </a:solidFill>
                <a:latin typeface="Times New Roman"/>
                <a:cs typeface="Times New Roman"/>
              </a:rPr>
              <a:t>competent persons </a:t>
            </a:r>
            <a:r>
              <a:rPr lang="en-US" b="1" dirty="0">
                <a:solidFill>
                  <a:schemeClr val="bg2"/>
                </a:solidFill>
                <a:latin typeface="Times New Roman"/>
                <a:cs typeface="Times New Roman"/>
              </a:rPr>
              <a:t>presents as </a:t>
            </a:r>
            <a:r>
              <a:rPr lang="en-US" b="1" u="sng" dirty="0">
                <a:solidFill>
                  <a:schemeClr val="bg2"/>
                </a:solidFill>
                <a:latin typeface="Times New Roman"/>
                <a:cs typeface="Times New Roman"/>
              </a:rPr>
              <a:t>mononucleosis-like syndrome</a:t>
            </a:r>
            <a:r>
              <a:rPr lang="en-US" b="1" dirty="0">
                <a:solidFill>
                  <a:schemeClr val="bg2"/>
                </a:solidFill>
                <a:latin typeface="Times New Roman"/>
                <a:cs typeface="Times New Roman"/>
              </a:rPr>
              <a:t> which soon resolves. </a:t>
            </a:r>
            <a:r>
              <a:rPr lang="en-US" b="1" dirty="0" smtClean="0">
                <a:solidFill>
                  <a:schemeClr val="bg2"/>
                </a:solidFill>
                <a:latin typeface="Times New Roman"/>
                <a:cs typeface="Times New Roman"/>
              </a:rPr>
              <a:t>Most </a:t>
            </a:r>
            <a:r>
              <a:rPr lang="en-US" b="1" dirty="0">
                <a:solidFill>
                  <a:schemeClr val="bg2"/>
                </a:solidFill>
                <a:latin typeface="Times New Roman"/>
                <a:cs typeface="Times New Roman"/>
              </a:rPr>
              <a:t>of them </a:t>
            </a:r>
            <a:r>
              <a:rPr lang="en-US" b="1" dirty="0" smtClean="0">
                <a:solidFill>
                  <a:schemeClr val="bg2"/>
                </a:solidFill>
                <a:latin typeface="Times New Roman"/>
                <a:cs typeface="Times New Roman"/>
              </a:rPr>
              <a:t>remain asymptomatic </a:t>
            </a:r>
            <a:r>
              <a:rPr lang="en-US" b="1" dirty="0">
                <a:solidFill>
                  <a:schemeClr val="bg2"/>
                </a:solidFill>
                <a:latin typeface="Times New Roman"/>
                <a:cs typeface="Times New Roman"/>
              </a:rPr>
              <a:t>for life. </a:t>
            </a:r>
            <a:endParaRPr lang="en-US" dirty="0">
              <a:solidFill>
                <a:schemeClr val="bg2"/>
              </a:solidFill>
              <a:latin typeface="Times New Roman"/>
              <a:cs typeface="Times New Roman"/>
            </a:endParaRPr>
          </a:p>
          <a:p>
            <a:r>
              <a:rPr lang="en-US" dirty="0" smtClean="0">
                <a:solidFill>
                  <a:schemeClr val="bg2"/>
                </a:solidFill>
                <a:latin typeface="Times New Roman"/>
                <a:cs typeface="Times New Roman"/>
              </a:rPr>
              <a:t>After </a:t>
            </a:r>
            <a:r>
              <a:rPr lang="en-US" dirty="0">
                <a:solidFill>
                  <a:schemeClr val="bg2"/>
                </a:solidFill>
                <a:latin typeface="Times New Roman"/>
                <a:cs typeface="Times New Roman"/>
              </a:rPr>
              <a:t>infection, the virus remains latent in the body for the rest of the person's </a:t>
            </a:r>
            <a:r>
              <a:rPr lang="en-US" dirty="0" smtClean="0">
                <a:solidFill>
                  <a:schemeClr val="bg2"/>
                </a:solidFill>
                <a:latin typeface="Times New Roman"/>
                <a:cs typeface="Times New Roman"/>
              </a:rPr>
              <a:t>life. Disease rarely </a:t>
            </a:r>
            <a:r>
              <a:rPr lang="en-US" dirty="0">
                <a:solidFill>
                  <a:schemeClr val="bg2"/>
                </a:solidFill>
                <a:latin typeface="Times New Roman"/>
                <a:cs typeface="Times New Roman"/>
              </a:rPr>
              <a:t>occurs unless immunity is </a:t>
            </a:r>
            <a:r>
              <a:rPr lang="en-US" i="1" dirty="0">
                <a:solidFill>
                  <a:schemeClr val="bg2"/>
                </a:solidFill>
                <a:latin typeface="Times New Roman"/>
                <a:cs typeface="Times New Roman"/>
              </a:rPr>
              <a:t>suppressed</a:t>
            </a:r>
            <a:r>
              <a:rPr lang="en-US" dirty="0">
                <a:solidFill>
                  <a:schemeClr val="bg2"/>
                </a:solidFill>
                <a:latin typeface="Times New Roman"/>
                <a:cs typeface="Times New Roman"/>
              </a:rPr>
              <a:t> either by drugs, </a:t>
            </a:r>
            <a:r>
              <a:rPr lang="en-US" dirty="0" smtClean="0">
                <a:solidFill>
                  <a:schemeClr val="bg2"/>
                </a:solidFill>
                <a:latin typeface="Times New Roman"/>
                <a:cs typeface="Times New Roman"/>
              </a:rPr>
              <a:t>infection (HIV) </a:t>
            </a:r>
            <a:r>
              <a:rPr lang="en-US" dirty="0">
                <a:solidFill>
                  <a:schemeClr val="bg2"/>
                </a:solidFill>
                <a:latin typeface="Times New Roman"/>
                <a:cs typeface="Times New Roman"/>
              </a:rPr>
              <a:t>or old-</a:t>
            </a:r>
            <a:r>
              <a:rPr lang="en-US" dirty="0" smtClean="0">
                <a:solidFill>
                  <a:schemeClr val="bg2"/>
                </a:solidFill>
                <a:latin typeface="Times New Roman"/>
                <a:cs typeface="Times New Roman"/>
              </a:rPr>
              <a:t>age, </a:t>
            </a:r>
            <a:r>
              <a:rPr lang="en-US" dirty="0" err="1" smtClean="0">
                <a:solidFill>
                  <a:schemeClr val="bg2"/>
                </a:solidFill>
                <a:latin typeface="Times New Roman"/>
                <a:cs typeface="Times New Roman"/>
              </a:rPr>
              <a:t>immuno</a:t>
            </a:r>
            <a:r>
              <a:rPr lang="en-US" dirty="0">
                <a:solidFill>
                  <a:schemeClr val="bg2"/>
                </a:solidFill>
                <a:latin typeface="Times New Roman"/>
                <a:cs typeface="Times New Roman"/>
              </a:rPr>
              <a:t>-</a:t>
            </a:r>
            <a:r>
              <a:rPr lang="en-US" dirty="0" smtClean="0">
                <a:solidFill>
                  <a:schemeClr val="bg2"/>
                </a:solidFill>
                <a:latin typeface="Times New Roman"/>
                <a:cs typeface="Times New Roman"/>
              </a:rPr>
              <a:t>suppressive drugs. </a:t>
            </a:r>
            <a:endParaRPr lang="en-US" dirty="0">
              <a:solidFill>
                <a:schemeClr val="bg2"/>
              </a:solidFill>
              <a:latin typeface="Times New Roman"/>
              <a:cs typeface="Times New Roman"/>
            </a:endParaRPr>
          </a:p>
          <a:p>
            <a:pPr marL="0" indent="0" algn="ctr">
              <a:buNone/>
            </a:pPr>
            <a:r>
              <a:rPr lang="en-US" b="1" dirty="0">
                <a:solidFill>
                  <a:srgbClr val="DFB91C"/>
                </a:solidFill>
                <a:latin typeface="Times New Roman"/>
                <a:cs typeface="Times New Roman"/>
              </a:rPr>
              <a:t>Transmission:</a:t>
            </a:r>
            <a:r>
              <a:rPr lang="en-US" dirty="0">
                <a:solidFill>
                  <a:srgbClr val="DFB91C"/>
                </a:solidFill>
                <a:latin typeface="Times New Roman"/>
                <a:cs typeface="Times New Roman"/>
              </a:rPr>
              <a:t> </a:t>
            </a:r>
            <a:endParaRPr lang="en-US" dirty="0" smtClean="0">
              <a:solidFill>
                <a:srgbClr val="DFB91C"/>
              </a:solidFill>
              <a:latin typeface="Times New Roman"/>
              <a:cs typeface="Times New Roman"/>
            </a:endParaRPr>
          </a:p>
          <a:p>
            <a:pPr marL="0" indent="0" algn="ctr">
              <a:buNone/>
            </a:pPr>
            <a:r>
              <a:rPr lang="en-US" dirty="0" smtClean="0">
                <a:solidFill>
                  <a:schemeClr val="bg2"/>
                </a:solidFill>
                <a:latin typeface="Times New Roman"/>
                <a:cs typeface="Times New Roman"/>
              </a:rPr>
              <a:t>occurs </a:t>
            </a:r>
            <a:r>
              <a:rPr lang="en-US" dirty="0">
                <a:solidFill>
                  <a:schemeClr val="bg2"/>
                </a:solidFill>
                <a:latin typeface="Times New Roman"/>
                <a:cs typeface="Times New Roman"/>
              </a:rPr>
              <a:t>from person to person through </a:t>
            </a:r>
            <a:r>
              <a:rPr lang="en-US" dirty="0" smtClean="0">
                <a:solidFill>
                  <a:schemeClr val="bg2"/>
                </a:solidFill>
                <a:latin typeface="Times New Roman"/>
                <a:cs typeface="Times New Roman"/>
              </a:rPr>
              <a:t>bodily fluids (e.g. </a:t>
            </a:r>
            <a:r>
              <a:rPr lang="en-US" b="1" dirty="0" smtClean="0">
                <a:solidFill>
                  <a:schemeClr val="bg2"/>
                </a:solidFill>
                <a:latin typeface="Times New Roman"/>
                <a:cs typeface="Times New Roman"/>
              </a:rPr>
              <a:t>urine, saliva, blood, or breast milk)</a:t>
            </a:r>
            <a:r>
              <a:rPr lang="en-US" b="1" dirty="0">
                <a:solidFill>
                  <a:schemeClr val="bg2"/>
                </a:solidFill>
                <a:latin typeface="Times New Roman"/>
                <a:cs typeface="Times New Roman"/>
              </a:rPr>
              <a:t/>
            </a:r>
            <a:br>
              <a:rPr lang="en-US" b="1" dirty="0">
                <a:solidFill>
                  <a:schemeClr val="bg2"/>
                </a:solidFill>
                <a:latin typeface="Times New Roman"/>
                <a:cs typeface="Times New Roman"/>
              </a:rPr>
            </a:br>
            <a:endParaRPr lang="en-US" dirty="0">
              <a:solidFill>
                <a:schemeClr val="bg2"/>
              </a:solidFill>
              <a:latin typeface="Times New Roman"/>
              <a:cs typeface="Times New Roman"/>
            </a:endParaRPr>
          </a:p>
          <a:p>
            <a:endParaRPr lang="en-US" dirty="0"/>
          </a:p>
        </p:txBody>
      </p:sp>
      <p:cxnSp>
        <p:nvCxnSpPr>
          <p:cNvPr id="6" name="Straight Arrow Connector 5"/>
          <p:cNvCxnSpPr/>
          <p:nvPr/>
        </p:nvCxnSpPr>
        <p:spPr>
          <a:xfrm flipH="1">
            <a:off x="8244408" y="764704"/>
            <a:ext cx="216024" cy="28803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7" name="Picture 6" descr="cmv1.jpg"/>
          <p:cNvPicPr>
            <a:picLocks noChangeAspect="1"/>
          </p:cNvPicPr>
          <p:nvPr/>
        </p:nvPicPr>
        <p:blipFill>
          <a:blip r:embed="rId2" cstate="print"/>
          <a:stretch>
            <a:fillRect/>
          </a:stretch>
        </p:blipFill>
        <p:spPr>
          <a:xfrm>
            <a:off x="5991039" y="132827"/>
            <a:ext cx="3152961" cy="2277571"/>
          </a:xfrm>
          <a:prstGeom prst="rect">
            <a:avLst/>
          </a:prstGeom>
          <a:ln w="57150" cmpd="sng">
            <a:solidFill>
              <a:srgbClr val="660066"/>
            </a:solidFill>
          </a:ln>
        </p:spPr>
      </p:pic>
    </p:spTree>
    <p:extLst>
      <p:ext uri="{BB962C8B-B14F-4D97-AF65-F5344CB8AC3E}">
        <p14:creationId xmlns:p14="http://schemas.microsoft.com/office/powerpoint/2010/main" val="143140255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pPr algn="l"/>
            <a:r>
              <a:rPr lang="en-US" b="1" dirty="0" err="1" smtClean="0">
                <a:solidFill>
                  <a:srgbClr val="DFB91C"/>
                </a:solidFill>
                <a:latin typeface="Times New Roman"/>
                <a:cs typeface="Times New Roman"/>
              </a:rPr>
              <a:t>γ</a:t>
            </a:r>
            <a:r>
              <a:rPr lang="en-US" b="1" dirty="0" smtClean="0">
                <a:solidFill>
                  <a:srgbClr val="DFB91C"/>
                </a:solidFill>
                <a:latin typeface="Times New Roman"/>
                <a:cs typeface="Times New Roman"/>
              </a:rPr>
              <a:t>-Herpes </a:t>
            </a:r>
            <a:r>
              <a:rPr lang="en-US" b="1" dirty="0" err="1" smtClean="0">
                <a:solidFill>
                  <a:srgbClr val="DFB91C"/>
                </a:solidFill>
                <a:latin typeface="Times New Roman"/>
                <a:cs typeface="Times New Roman"/>
              </a:rPr>
              <a:t>Virinae</a:t>
            </a:r>
            <a:endParaRPr lang="x-none" dirty="0">
              <a:solidFill>
                <a:srgbClr val="DFB91C"/>
              </a:solidFill>
              <a:latin typeface="Times New Roman"/>
              <a:cs typeface="Times New Roman"/>
            </a:endParaRPr>
          </a:p>
        </p:txBody>
      </p:sp>
      <p:sp>
        <p:nvSpPr>
          <p:cNvPr id="3" name="Content Placeholder 2"/>
          <p:cNvSpPr>
            <a:spLocks noGrp="1"/>
          </p:cNvSpPr>
          <p:nvPr>
            <p:ph idx="1"/>
          </p:nvPr>
        </p:nvSpPr>
        <p:spPr>
          <a:xfrm>
            <a:off x="0" y="1660909"/>
            <a:ext cx="8763000" cy="6333578"/>
          </a:xfrm>
        </p:spPr>
        <p:txBody>
          <a:bodyPr>
            <a:normAutofit/>
          </a:bodyPr>
          <a:lstStyle/>
          <a:p>
            <a:pPr>
              <a:buNone/>
            </a:pPr>
            <a:r>
              <a:rPr lang="en-US" b="1" dirty="0" smtClean="0">
                <a:solidFill>
                  <a:srgbClr val="EB3AE0"/>
                </a:solidFill>
              </a:rPr>
              <a:t>  </a:t>
            </a:r>
            <a:r>
              <a:rPr lang="en-US" sz="2800" b="1" dirty="0" smtClean="0">
                <a:solidFill>
                  <a:srgbClr val="C0504D"/>
                </a:solidFill>
                <a:latin typeface="Times New Roman"/>
                <a:cs typeface="Times New Roman"/>
              </a:rPr>
              <a:t>Epstein-Barr Virus</a:t>
            </a:r>
            <a:r>
              <a:rPr lang="en-US" sz="2800" dirty="0">
                <a:solidFill>
                  <a:srgbClr val="C0504D"/>
                </a:solidFill>
                <a:latin typeface="Times New Roman"/>
                <a:cs typeface="Times New Roman"/>
              </a:rPr>
              <a:t> </a:t>
            </a:r>
            <a:r>
              <a:rPr lang="en-US" sz="2400" b="1" dirty="0">
                <a:solidFill>
                  <a:schemeClr val="bg2"/>
                </a:solidFill>
                <a:latin typeface="Times New Roman"/>
                <a:cs typeface="Times New Roman"/>
              </a:rPr>
              <a:t>(kissing disease</a:t>
            </a:r>
            <a:r>
              <a:rPr lang="en-US" sz="2800" b="1" dirty="0" smtClean="0">
                <a:solidFill>
                  <a:schemeClr val="bg2"/>
                </a:solidFill>
                <a:latin typeface="Times New Roman"/>
                <a:cs typeface="Times New Roman"/>
              </a:rPr>
              <a:t>)</a:t>
            </a:r>
            <a:endParaRPr lang="en-US" sz="2800" b="1" dirty="0">
              <a:solidFill>
                <a:schemeClr val="bg2"/>
              </a:solidFill>
              <a:latin typeface="Times New Roman"/>
              <a:cs typeface="Times New Roman"/>
            </a:endParaRPr>
          </a:p>
          <a:p>
            <a:pPr>
              <a:buNone/>
            </a:pPr>
            <a:endParaRPr lang="en-US" sz="1800" dirty="0" smtClean="0">
              <a:solidFill>
                <a:schemeClr val="bg2"/>
              </a:solidFill>
              <a:latin typeface="Times New Roman"/>
              <a:cs typeface="Times New Roman"/>
            </a:endParaRPr>
          </a:p>
          <a:p>
            <a:r>
              <a:rPr lang="en-US" sz="2000" b="1" dirty="0">
                <a:solidFill>
                  <a:srgbClr val="C0504D"/>
                </a:solidFill>
                <a:latin typeface="Times New Roman"/>
                <a:cs typeface="Times New Roman"/>
              </a:rPr>
              <a:t>C</a:t>
            </a:r>
            <a:r>
              <a:rPr lang="en-US" sz="2000" b="1" dirty="0" smtClean="0">
                <a:solidFill>
                  <a:srgbClr val="C0504D"/>
                </a:solidFill>
                <a:latin typeface="Times New Roman"/>
                <a:cs typeface="Times New Roman"/>
              </a:rPr>
              <a:t>ause:</a:t>
            </a:r>
            <a:r>
              <a:rPr lang="en-US" sz="2000" dirty="0" smtClean="0">
                <a:solidFill>
                  <a:schemeClr val="bg2"/>
                </a:solidFill>
                <a:latin typeface="Times New Roman"/>
                <a:cs typeface="Times New Roman"/>
              </a:rPr>
              <a:t> infectious mononucleosis </a:t>
            </a:r>
          </a:p>
          <a:p>
            <a:r>
              <a:rPr lang="en-US" sz="2000" b="1" dirty="0" smtClean="0">
                <a:solidFill>
                  <a:srgbClr val="C0504D"/>
                </a:solidFill>
                <a:latin typeface="Times New Roman"/>
                <a:cs typeface="Times New Roman"/>
              </a:rPr>
              <a:t>Symptoms:</a:t>
            </a:r>
            <a:r>
              <a:rPr lang="en-US" sz="2000" dirty="0" smtClean="0">
                <a:solidFill>
                  <a:schemeClr val="bg2"/>
                </a:solidFill>
                <a:latin typeface="Times New Roman"/>
                <a:cs typeface="Times New Roman"/>
              </a:rPr>
              <a:t> fever, sore throat and swollen lymph glands. Sometimes, a swollen spleen or liver involvement may develop. infectious mononucleosis is almost never fatal. </a:t>
            </a:r>
          </a:p>
          <a:p>
            <a:r>
              <a:rPr lang="en-US" sz="2000" dirty="0" smtClean="0">
                <a:solidFill>
                  <a:schemeClr val="bg2"/>
                </a:solidFill>
                <a:latin typeface="Times New Roman"/>
                <a:cs typeface="Times New Roman"/>
              </a:rPr>
              <a:t>Although symptoms of infectious mononucleosis usually resolve in 1 to 2 months, </a:t>
            </a:r>
            <a:r>
              <a:rPr lang="en-US" sz="2000" b="1" dirty="0" smtClean="0">
                <a:solidFill>
                  <a:srgbClr val="DFB91C"/>
                </a:solidFill>
                <a:latin typeface="Times New Roman"/>
                <a:cs typeface="Times New Roman"/>
              </a:rPr>
              <a:t>EBV remains dormant </a:t>
            </a:r>
            <a:r>
              <a:rPr lang="en-US" sz="2000" dirty="0" smtClean="0">
                <a:solidFill>
                  <a:schemeClr val="bg2"/>
                </a:solidFill>
                <a:latin typeface="Times New Roman"/>
                <a:cs typeface="Times New Roman"/>
              </a:rPr>
              <a:t>or latent in a few cells in the throat and blood for the rest of the person's life. Periodically, the virus </a:t>
            </a:r>
            <a:r>
              <a:rPr lang="en-US" sz="2000" b="1" dirty="0" smtClean="0">
                <a:solidFill>
                  <a:schemeClr val="bg2"/>
                </a:solidFill>
                <a:latin typeface="Times New Roman"/>
                <a:cs typeface="Times New Roman"/>
              </a:rPr>
              <a:t>can </a:t>
            </a:r>
            <a:r>
              <a:rPr lang="en-US" sz="2000" b="1" dirty="0" smtClean="0">
                <a:solidFill>
                  <a:srgbClr val="DFB91C"/>
                </a:solidFill>
                <a:latin typeface="Times New Roman"/>
                <a:cs typeface="Times New Roman"/>
              </a:rPr>
              <a:t>reactivate</a:t>
            </a:r>
            <a:r>
              <a:rPr lang="en-US" sz="2000" b="1" dirty="0" smtClean="0">
                <a:solidFill>
                  <a:schemeClr val="bg2"/>
                </a:solidFill>
                <a:latin typeface="Times New Roman"/>
                <a:cs typeface="Times New Roman"/>
              </a:rPr>
              <a:t> </a:t>
            </a:r>
            <a:r>
              <a:rPr lang="en-US" sz="2000" dirty="0" smtClean="0">
                <a:solidFill>
                  <a:schemeClr val="bg2"/>
                </a:solidFill>
                <a:latin typeface="Times New Roman"/>
                <a:cs typeface="Times New Roman"/>
              </a:rPr>
              <a:t>and is commonly found in the saliva of infected persons. This </a:t>
            </a:r>
            <a:r>
              <a:rPr lang="en-US" sz="2000" dirty="0" err="1" smtClean="0">
                <a:solidFill>
                  <a:schemeClr val="bg2"/>
                </a:solidFill>
                <a:latin typeface="Times New Roman"/>
                <a:cs typeface="Times New Roman"/>
              </a:rPr>
              <a:t>reactivtion</a:t>
            </a:r>
            <a:r>
              <a:rPr lang="en-US" sz="2000" dirty="0" smtClean="0">
                <a:solidFill>
                  <a:schemeClr val="bg2"/>
                </a:solidFill>
                <a:latin typeface="Times New Roman"/>
                <a:cs typeface="Times New Roman"/>
              </a:rPr>
              <a:t> usually occurs without symptoms of illness. Epstein-</a:t>
            </a:r>
            <a:r>
              <a:rPr lang="en-US" sz="2000" dirty="0" err="1" smtClean="0">
                <a:solidFill>
                  <a:schemeClr val="bg2"/>
                </a:solidFill>
                <a:latin typeface="Times New Roman"/>
                <a:cs typeface="Times New Roman"/>
              </a:rPr>
              <a:t>barr</a:t>
            </a:r>
            <a:r>
              <a:rPr lang="en-US" sz="2000" dirty="0" smtClean="0">
                <a:solidFill>
                  <a:schemeClr val="bg2"/>
                </a:solidFill>
                <a:latin typeface="Times New Roman"/>
                <a:cs typeface="Times New Roman"/>
              </a:rPr>
              <a:t> can reoccur at any time especially after illness or stress.</a:t>
            </a:r>
          </a:p>
          <a:p>
            <a:pPr marL="0" indent="0" algn="ctr">
              <a:buNone/>
            </a:pPr>
            <a:r>
              <a:rPr lang="en-US" sz="2000" b="1" dirty="0" smtClean="0">
                <a:solidFill>
                  <a:srgbClr val="DFB91C"/>
                </a:solidFill>
                <a:latin typeface="Times New Roman"/>
                <a:cs typeface="Times New Roman"/>
              </a:rPr>
              <a:t>Transmission:</a:t>
            </a:r>
            <a:r>
              <a:rPr lang="en-US" sz="2000" dirty="0" smtClean="0">
                <a:solidFill>
                  <a:srgbClr val="DFB91C"/>
                </a:solidFill>
                <a:latin typeface="Times New Roman"/>
                <a:cs typeface="Times New Roman"/>
              </a:rPr>
              <a:t> </a:t>
            </a:r>
          </a:p>
          <a:p>
            <a:pPr marL="0" indent="0" algn="ctr">
              <a:buNone/>
            </a:pPr>
            <a:r>
              <a:rPr lang="en-US" sz="2000" dirty="0" smtClean="0">
                <a:solidFill>
                  <a:schemeClr val="bg2"/>
                </a:solidFill>
                <a:latin typeface="Times New Roman"/>
                <a:cs typeface="Times New Roman"/>
              </a:rPr>
              <a:t>by intimate contact with saliva that contains the virus.</a:t>
            </a:r>
          </a:p>
          <a:p>
            <a:endParaRPr lang="en-US" sz="2000" dirty="0">
              <a:solidFill>
                <a:schemeClr val="bg2"/>
              </a:solidFill>
              <a:latin typeface="Times New Roman"/>
              <a:cs typeface="Times New Roman"/>
            </a:endParaRPr>
          </a:p>
        </p:txBody>
      </p:sp>
      <p:pic>
        <p:nvPicPr>
          <p:cNvPr id="4" name="Picture 3" descr="EBV-infectous mononucleosis.jpg"/>
          <p:cNvPicPr>
            <a:picLocks noChangeAspect="1"/>
          </p:cNvPicPr>
          <p:nvPr/>
        </p:nvPicPr>
        <p:blipFill>
          <a:blip r:embed="rId2" cstate="print"/>
          <a:stretch>
            <a:fillRect/>
          </a:stretch>
        </p:blipFill>
        <p:spPr>
          <a:xfrm>
            <a:off x="5595926" y="128832"/>
            <a:ext cx="3548074" cy="2650257"/>
          </a:xfrm>
          <a:prstGeom prst="rect">
            <a:avLst/>
          </a:prstGeom>
          <a:ln w="57150" cmpd="sng">
            <a:solidFill>
              <a:srgbClr val="663366"/>
            </a:solidFill>
          </a:ln>
        </p:spPr>
      </p:pic>
    </p:spTree>
    <p:extLst>
      <p:ext uri="{BB962C8B-B14F-4D97-AF65-F5344CB8AC3E}">
        <p14:creationId xmlns:p14="http://schemas.microsoft.com/office/powerpoint/2010/main" val="417478903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4238925512"/>
              </p:ext>
            </p:extLst>
          </p:nvPr>
        </p:nvGraphicFramePr>
        <p:xfrm>
          <a:off x="533400" y="228600"/>
          <a:ext cx="80010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897716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0"/>
            <a:ext cx="8229600" cy="1143000"/>
          </a:xfrm>
        </p:spPr>
        <p:txBody>
          <a:bodyPr/>
          <a:lstStyle/>
          <a:p>
            <a:r>
              <a:rPr lang="en-US" b="1" dirty="0" smtClean="0">
                <a:solidFill>
                  <a:srgbClr val="DFB91C"/>
                </a:solidFill>
                <a:latin typeface="Times New Roman"/>
                <a:cs typeface="Times New Roman"/>
              </a:rPr>
              <a:t>Influenza virus</a:t>
            </a:r>
            <a:endParaRPr lang="x-none" b="1" dirty="0" smtClean="0">
              <a:solidFill>
                <a:srgbClr val="DFB91C"/>
              </a:solidFill>
              <a:latin typeface="Times New Roman"/>
              <a:cs typeface="Times New Roman"/>
            </a:endParaRPr>
          </a:p>
        </p:txBody>
      </p:sp>
      <p:sp>
        <p:nvSpPr>
          <p:cNvPr id="20483" name="Content Placeholder 2"/>
          <p:cNvSpPr>
            <a:spLocks noGrp="1"/>
          </p:cNvSpPr>
          <p:nvPr>
            <p:ph idx="1"/>
          </p:nvPr>
        </p:nvSpPr>
        <p:spPr>
          <a:xfrm>
            <a:off x="152400" y="1066800"/>
            <a:ext cx="8763000" cy="5562600"/>
          </a:xfrm>
        </p:spPr>
        <p:txBody>
          <a:bodyPr>
            <a:normAutofit lnSpcReduction="10000"/>
          </a:bodyPr>
          <a:lstStyle/>
          <a:p>
            <a:pPr>
              <a:buNone/>
            </a:pPr>
            <a:endParaRPr lang="en-US" sz="2400" dirty="0" smtClean="0">
              <a:solidFill>
                <a:schemeClr val="bg2"/>
              </a:solidFill>
              <a:latin typeface="Times New Roman"/>
              <a:cs typeface="Times New Roman"/>
            </a:endParaRPr>
          </a:p>
          <a:p>
            <a:pPr>
              <a:buNone/>
            </a:pPr>
            <a:r>
              <a:rPr lang="en-US" sz="2400" dirty="0" smtClean="0">
                <a:solidFill>
                  <a:schemeClr val="bg2"/>
                </a:solidFill>
                <a:latin typeface="Times New Roman"/>
                <a:cs typeface="Times New Roman"/>
              </a:rPr>
              <a:t>There are 3 types of </a:t>
            </a:r>
            <a:r>
              <a:rPr lang="en-US" sz="2400" dirty="0" err="1" smtClean="0">
                <a:solidFill>
                  <a:schemeClr val="bg2"/>
                </a:solidFill>
                <a:latin typeface="Times New Roman"/>
                <a:cs typeface="Times New Roman"/>
              </a:rPr>
              <a:t>inflenza</a:t>
            </a:r>
            <a:r>
              <a:rPr lang="en-US" sz="2400" dirty="0" smtClean="0">
                <a:solidFill>
                  <a:schemeClr val="bg2"/>
                </a:solidFill>
                <a:latin typeface="Times New Roman"/>
                <a:cs typeface="Times New Roman"/>
              </a:rPr>
              <a:t> viruses: </a:t>
            </a:r>
          </a:p>
          <a:p>
            <a:r>
              <a:rPr lang="en-US" sz="2400" dirty="0" err="1" smtClean="0">
                <a:solidFill>
                  <a:schemeClr val="bg2"/>
                </a:solidFill>
                <a:latin typeface="Times New Roman"/>
                <a:cs typeface="Times New Roman"/>
              </a:rPr>
              <a:t>Influenzavirus</a:t>
            </a:r>
            <a:r>
              <a:rPr lang="en-US" sz="2400" dirty="0" smtClean="0">
                <a:solidFill>
                  <a:schemeClr val="bg2"/>
                </a:solidFill>
                <a:latin typeface="Times New Roman"/>
                <a:cs typeface="Times New Roman"/>
              </a:rPr>
              <a:t> A: </a:t>
            </a:r>
            <a:r>
              <a:rPr lang="en-US" sz="2000" dirty="0" smtClean="0">
                <a:solidFill>
                  <a:schemeClr val="bg2"/>
                </a:solidFill>
                <a:latin typeface="Times New Roman"/>
                <a:cs typeface="Times New Roman"/>
              </a:rPr>
              <a:t>causes of all flu pandemics and infect humans, other mammals and birds</a:t>
            </a:r>
          </a:p>
          <a:p>
            <a:r>
              <a:rPr lang="en-US" sz="2400" dirty="0" err="1" smtClean="0">
                <a:solidFill>
                  <a:schemeClr val="bg2"/>
                </a:solidFill>
                <a:latin typeface="Times New Roman"/>
                <a:cs typeface="Times New Roman"/>
              </a:rPr>
              <a:t>Influenzavirus</a:t>
            </a:r>
            <a:r>
              <a:rPr lang="en-US" sz="2400" dirty="0" smtClean="0">
                <a:solidFill>
                  <a:schemeClr val="bg2"/>
                </a:solidFill>
                <a:latin typeface="Times New Roman"/>
                <a:cs typeface="Times New Roman"/>
              </a:rPr>
              <a:t> B: </a:t>
            </a:r>
            <a:r>
              <a:rPr lang="en-US" sz="2000" dirty="0" smtClean="0">
                <a:solidFill>
                  <a:schemeClr val="bg2"/>
                </a:solidFill>
                <a:latin typeface="Times New Roman"/>
                <a:cs typeface="Times New Roman"/>
              </a:rPr>
              <a:t>infect humans and seals</a:t>
            </a:r>
          </a:p>
          <a:p>
            <a:r>
              <a:rPr lang="en-US" sz="2400" dirty="0" err="1" smtClean="0">
                <a:solidFill>
                  <a:schemeClr val="bg2"/>
                </a:solidFill>
                <a:latin typeface="Times New Roman"/>
                <a:cs typeface="Times New Roman"/>
              </a:rPr>
              <a:t>Influenzavirus</a:t>
            </a:r>
            <a:r>
              <a:rPr lang="en-US" sz="2400" dirty="0" smtClean="0">
                <a:solidFill>
                  <a:schemeClr val="bg2"/>
                </a:solidFill>
                <a:latin typeface="Times New Roman"/>
                <a:cs typeface="Times New Roman"/>
              </a:rPr>
              <a:t> C: </a:t>
            </a:r>
            <a:r>
              <a:rPr lang="en-US" sz="2000" dirty="0" smtClean="0">
                <a:solidFill>
                  <a:schemeClr val="bg2"/>
                </a:solidFill>
                <a:latin typeface="Times New Roman"/>
                <a:cs typeface="Times New Roman"/>
              </a:rPr>
              <a:t>infect humans and pigs </a:t>
            </a:r>
          </a:p>
          <a:p>
            <a:endParaRPr lang="en-US" sz="2400" dirty="0" smtClean="0">
              <a:solidFill>
                <a:schemeClr val="bg2"/>
              </a:solidFill>
              <a:latin typeface="Times New Roman"/>
              <a:cs typeface="Times New Roman"/>
            </a:endParaRPr>
          </a:p>
          <a:p>
            <a:pPr>
              <a:buNone/>
            </a:pPr>
            <a:r>
              <a:rPr lang="en-US" sz="2400" b="1" u="sng" dirty="0" err="1" smtClean="0">
                <a:solidFill>
                  <a:schemeClr val="accent2"/>
                </a:solidFill>
                <a:latin typeface="Times New Roman"/>
                <a:cs typeface="Times New Roman"/>
              </a:rPr>
              <a:t>Inflenza</a:t>
            </a:r>
            <a:r>
              <a:rPr lang="en-US" sz="2400" b="1" u="sng" dirty="0" smtClean="0">
                <a:solidFill>
                  <a:schemeClr val="accent2"/>
                </a:solidFill>
                <a:latin typeface="Times New Roman"/>
                <a:cs typeface="Times New Roman"/>
              </a:rPr>
              <a:t> A:</a:t>
            </a:r>
            <a:r>
              <a:rPr lang="en-US" sz="2400" dirty="0" smtClean="0">
                <a:solidFill>
                  <a:schemeClr val="accent2"/>
                </a:solidFill>
                <a:latin typeface="Times New Roman"/>
                <a:cs typeface="Times New Roman"/>
              </a:rPr>
              <a:t> </a:t>
            </a:r>
          </a:p>
          <a:p>
            <a:pPr>
              <a:buNone/>
            </a:pPr>
            <a:r>
              <a:rPr lang="en-US" sz="2400" dirty="0" smtClean="0">
                <a:solidFill>
                  <a:schemeClr val="bg2"/>
                </a:solidFill>
                <a:latin typeface="Times New Roman"/>
                <a:cs typeface="Times New Roman"/>
              </a:rPr>
              <a:t>the most virulent human pathogens among the three influenza types and causes the most severe disease.</a:t>
            </a:r>
          </a:p>
          <a:p>
            <a:r>
              <a:rPr lang="en-US" sz="2400" dirty="0" smtClean="0">
                <a:solidFill>
                  <a:schemeClr val="bg2"/>
                </a:solidFill>
                <a:latin typeface="Times New Roman"/>
                <a:cs typeface="Times New Roman"/>
              </a:rPr>
              <a:t>There are several types of protein from(</a:t>
            </a:r>
            <a:r>
              <a:rPr lang="en-US" sz="2400" dirty="0" err="1" smtClean="0">
                <a:solidFill>
                  <a:schemeClr val="bg2"/>
                </a:solidFill>
                <a:latin typeface="Times New Roman"/>
                <a:cs typeface="Times New Roman"/>
              </a:rPr>
              <a:t>Hemagglutinin</a:t>
            </a:r>
            <a:r>
              <a:rPr lang="en-US" sz="2400" dirty="0" smtClean="0">
                <a:solidFill>
                  <a:schemeClr val="bg2"/>
                </a:solidFill>
                <a:latin typeface="Times New Roman"/>
                <a:cs typeface="Times New Roman"/>
              </a:rPr>
              <a:t>) H1 to H5 and (</a:t>
            </a:r>
            <a:r>
              <a:rPr lang="en-US" sz="2400" dirty="0" err="1" smtClean="0">
                <a:solidFill>
                  <a:schemeClr val="bg2"/>
                </a:solidFill>
                <a:latin typeface="Times New Roman"/>
                <a:cs typeface="Times New Roman"/>
              </a:rPr>
              <a:t>Neureminidase</a:t>
            </a:r>
            <a:r>
              <a:rPr lang="en-US" sz="2400" dirty="0" smtClean="0">
                <a:solidFill>
                  <a:schemeClr val="bg2"/>
                </a:solidFill>
                <a:latin typeface="Times New Roman"/>
                <a:cs typeface="Times New Roman"/>
              </a:rPr>
              <a:t>) N1 to N5 giving several kind of infections that transmit between animals and human, such as bird flu, swine flu and many others.</a:t>
            </a:r>
            <a:endParaRPr lang="x-none" sz="2400" dirty="0" smtClean="0">
              <a:solidFill>
                <a:schemeClr val="bg2"/>
              </a:solidFill>
              <a:latin typeface="Times New Roman"/>
              <a:cs typeface="Times New Roman"/>
            </a:endParaRPr>
          </a:p>
        </p:txBody>
      </p:sp>
    </p:spTree>
    <p:extLst>
      <p:ext uri="{BB962C8B-B14F-4D97-AF65-F5344CB8AC3E}">
        <p14:creationId xmlns:p14="http://schemas.microsoft.com/office/powerpoint/2010/main" val="428989853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DFB91C"/>
                </a:solidFill>
                <a:latin typeface="Times New Roman"/>
                <a:cs typeface="Times New Roman"/>
              </a:rPr>
              <a:t>Corona Virus</a:t>
            </a:r>
            <a:endParaRPr lang="en-US" dirty="0">
              <a:solidFill>
                <a:srgbClr val="DFB91C"/>
              </a:solidFill>
              <a:latin typeface="Times New Roman"/>
              <a:cs typeface="Times New Roman"/>
            </a:endParaRPr>
          </a:p>
        </p:txBody>
      </p:sp>
      <p:sp>
        <p:nvSpPr>
          <p:cNvPr id="3" name="Content Placeholder 2"/>
          <p:cNvSpPr>
            <a:spLocks noGrp="1"/>
          </p:cNvSpPr>
          <p:nvPr>
            <p:ph idx="1"/>
          </p:nvPr>
        </p:nvSpPr>
        <p:spPr>
          <a:xfrm>
            <a:off x="657924" y="3347084"/>
            <a:ext cx="7573779" cy="4525963"/>
          </a:xfrm>
        </p:spPr>
        <p:txBody>
          <a:bodyPr>
            <a:normAutofit/>
          </a:bodyPr>
          <a:lstStyle/>
          <a:p>
            <a:r>
              <a:rPr lang="en-US" sz="2800" dirty="0">
                <a:solidFill>
                  <a:schemeClr val="bg2"/>
                </a:solidFill>
                <a:latin typeface="Times New Roman"/>
                <a:cs typeface="Times New Roman"/>
              </a:rPr>
              <a:t>Enveloped positive strand RNA virus </a:t>
            </a:r>
            <a:endParaRPr lang="en-US" sz="2800" dirty="0" smtClean="0">
              <a:solidFill>
                <a:schemeClr val="bg2"/>
              </a:solidFill>
              <a:latin typeface="Times New Roman"/>
              <a:cs typeface="Times New Roman"/>
            </a:endParaRPr>
          </a:p>
          <a:p>
            <a:r>
              <a:rPr lang="en-US" sz="2800" dirty="0">
                <a:solidFill>
                  <a:schemeClr val="bg2"/>
                </a:solidFill>
                <a:latin typeface="Times New Roman"/>
                <a:cs typeface="Times New Roman"/>
              </a:rPr>
              <a:t>Coronaviruses are named for the crown-like spikes on their </a:t>
            </a:r>
            <a:r>
              <a:rPr lang="en-US" sz="2800" dirty="0" smtClean="0">
                <a:solidFill>
                  <a:schemeClr val="bg2"/>
                </a:solidFill>
                <a:latin typeface="Times New Roman"/>
                <a:cs typeface="Times New Roman"/>
              </a:rPr>
              <a:t>surface</a:t>
            </a:r>
            <a:endParaRPr lang="en-US" sz="2800" dirty="0">
              <a:solidFill>
                <a:schemeClr val="bg2"/>
              </a:solidFill>
              <a:latin typeface="Times New Roman"/>
              <a:cs typeface="Times New Roman"/>
            </a:endParaRPr>
          </a:p>
          <a:p>
            <a:r>
              <a:rPr lang="en-US" sz="2800" dirty="0">
                <a:solidFill>
                  <a:schemeClr val="bg2"/>
                </a:solidFill>
                <a:latin typeface="Times New Roman"/>
                <a:cs typeface="Times New Roman"/>
              </a:rPr>
              <a:t>Human </a:t>
            </a:r>
            <a:r>
              <a:rPr lang="en-US" sz="2800" dirty="0" err="1">
                <a:solidFill>
                  <a:schemeClr val="bg2"/>
                </a:solidFill>
                <a:latin typeface="Times New Roman"/>
                <a:cs typeface="Times New Roman"/>
              </a:rPr>
              <a:t>CoVs</a:t>
            </a:r>
            <a:r>
              <a:rPr lang="en-US" sz="2800" dirty="0">
                <a:solidFill>
                  <a:schemeClr val="bg2"/>
                </a:solidFill>
                <a:latin typeface="Times New Roman"/>
                <a:cs typeface="Times New Roman"/>
              </a:rPr>
              <a:t> isolated in the 1960s </a:t>
            </a:r>
          </a:p>
          <a:p>
            <a:endParaRPr lang="en-US" sz="2800" dirty="0">
              <a:solidFill>
                <a:schemeClr val="bg2"/>
              </a:solidFill>
              <a:latin typeface="Times New Roman"/>
              <a:cs typeface="Times New Roman"/>
            </a:endParaRPr>
          </a:p>
        </p:txBody>
      </p:sp>
      <p:pic>
        <p:nvPicPr>
          <p:cNvPr id="4" name="Picture 3"/>
          <p:cNvPicPr>
            <a:picLocks noChangeAspect="1"/>
          </p:cNvPicPr>
          <p:nvPr/>
        </p:nvPicPr>
        <p:blipFill>
          <a:blip r:embed="rId3"/>
          <a:stretch>
            <a:fillRect/>
          </a:stretch>
        </p:blipFill>
        <p:spPr>
          <a:xfrm>
            <a:off x="4697273" y="-1"/>
            <a:ext cx="4319621" cy="3197595"/>
          </a:xfrm>
          <a:prstGeom prst="rect">
            <a:avLst/>
          </a:prstGeom>
        </p:spPr>
      </p:pic>
    </p:spTree>
    <p:extLst>
      <p:ext uri="{BB962C8B-B14F-4D97-AF65-F5344CB8AC3E}">
        <p14:creationId xmlns:p14="http://schemas.microsoft.com/office/powerpoint/2010/main" val="347200425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28140"/>
            <a:ext cx="8229600" cy="5812316"/>
          </a:xfrm>
        </p:spPr>
        <p:txBody>
          <a:bodyPr>
            <a:normAutofit/>
          </a:bodyPr>
          <a:lstStyle/>
          <a:p>
            <a:r>
              <a:rPr lang="en-US" dirty="0" smtClean="0">
                <a:solidFill>
                  <a:srgbClr val="EEECE1"/>
                </a:solidFill>
              </a:rPr>
              <a:t>Six human </a:t>
            </a:r>
            <a:r>
              <a:rPr lang="en-US" dirty="0" err="1" smtClean="0">
                <a:solidFill>
                  <a:srgbClr val="EEECE1"/>
                </a:solidFill>
              </a:rPr>
              <a:t>CoVs</a:t>
            </a:r>
            <a:r>
              <a:rPr lang="en-US" dirty="0" smtClean="0">
                <a:solidFill>
                  <a:srgbClr val="EEECE1"/>
                </a:solidFill>
              </a:rPr>
              <a:t> (</a:t>
            </a:r>
            <a:r>
              <a:rPr lang="en-US" dirty="0" err="1" smtClean="0">
                <a:solidFill>
                  <a:srgbClr val="EEECE1"/>
                </a:solidFill>
              </a:rPr>
              <a:t>HCoVs</a:t>
            </a:r>
            <a:r>
              <a:rPr lang="en-US" dirty="0" smtClean="0">
                <a:solidFill>
                  <a:srgbClr val="EEECE1"/>
                </a:solidFill>
              </a:rPr>
              <a:t>) have been identified : </a:t>
            </a:r>
          </a:p>
          <a:p>
            <a:endParaRPr lang="en-US" dirty="0" smtClean="0">
              <a:solidFill>
                <a:srgbClr val="EEECE1"/>
              </a:solidFill>
            </a:endParaRPr>
          </a:p>
          <a:p>
            <a:pPr lvl="1">
              <a:buFont typeface="Wingdings" charset="2"/>
              <a:buChar char="u"/>
            </a:pPr>
            <a:r>
              <a:rPr lang="en-US" dirty="0" smtClean="0">
                <a:solidFill>
                  <a:srgbClr val="EEECE1"/>
                </a:solidFill>
              </a:rPr>
              <a:t>–  HCoV-229E </a:t>
            </a:r>
          </a:p>
          <a:p>
            <a:pPr lvl="1">
              <a:buFont typeface="Wingdings" charset="2"/>
              <a:buChar char="u"/>
            </a:pPr>
            <a:r>
              <a:rPr lang="en-US" dirty="0" smtClean="0">
                <a:solidFill>
                  <a:srgbClr val="EEECE1"/>
                </a:solidFill>
              </a:rPr>
              <a:t>–  HCoV-OC43 </a:t>
            </a:r>
          </a:p>
          <a:p>
            <a:pPr lvl="1">
              <a:buFont typeface="Wingdings" charset="2"/>
              <a:buChar char="u"/>
            </a:pPr>
            <a:r>
              <a:rPr lang="en-US" dirty="0" smtClean="0">
                <a:solidFill>
                  <a:srgbClr val="EEECE1"/>
                </a:solidFill>
              </a:rPr>
              <a:t>–  HCoV-NL63 </a:t>
            </a:r>
          </a:p>
          <a:p>
            <a:pPr lvl="1">
              <a:buFont typeface="Wingdings" charset="2"/>
              <a:buChar char="u"/>
            </a:pPr>
            <a:r>
              <a:rPr lang="en-US" dirty="0" smtClean="0">
                <a:solidFill>
                  <a:srgbClr val="EEECE1"/>
                </a:solidFill>
              </a:rPr>
              <a:t>–  HCoV-HKU1 </a:t>
            </a:r>
          </a:p>
          <a:p>
            <a:pPr lvl="1">
              <a:buFont typeface="Wingdings" charset="2"/>
              <a:buChar char="u"/>
            </a:pPr>
            <a:r>
              <a:rPr lang="en-US" dirty="0" smtClean="0">
                <a:solidFill>
                  <a:srgbClr val="EEECE1"/>
                </a:solidFill>
              </a:rPr>
              <a:t>–  </a:t>
            </a:r>
            <a:r>
              <a:rPr lang="en-US" dirty="0" smtClean="0">
                <a:solidFill>
                  <a:schemeClr val="accent2"/>
                </a:solidFill>
              </a:rPr>
              <a:t>SARS-</a:t>
            </a:r>
            <a:r>
              <a:rPr lang="en-US" dirty="0" err="1" smtClean="0">
                <a:solidFill>
                  <a:schemeClr val="accent2"/>
                </a:solidFill>
              </a:rPr>
              <a:t>CoV</a:t>
            </a:r>
            <a:r>
              <a:rPr lang="en-US" dirty="0" smtClean="0">
                <a:solidFill>
                  <a:srgbClr val="EEECE1"/>
                </a:solidFill>
              </a:rPr>
              <a:t> </a:t>
            </a:r>
          </a:p>
          <a:p>
            <a:pPr lvl="1">
              <a:buFont typeface="Wingdings" charset="2"/>
              <a:buChar char="u"/>
            </a:pPr>
            <a:r>
              <a:rPr lang="en-US" dirty="0" smtClean="0">
                <a:solidFill>
                  <a:srgbClr val="EEECE1"/>
                </a:solidFill>
              </a:rPr>
              <a:t>–  </a:t>
            </a:r>
            <a:r>
              <a:rPr lang="en-US" dirty="0" smtClean="0">
                <a:solidFill>
                  <a:srgbClr val="C0504D"/>
                </a:solidFill>
              </a:rPr>
              <a:t>Middle East Respiratory Syndrome </a:t>
            </a:r>
          </a:p>
          <a:p>
            <a:pPr marL="457200" lvl="1" indent="0">
              <a:buNone/>
            </a:pPr>
            <a:r>
              <a:rPr lang="en-US" dirty="0" smtClean="0">
                <a:solidFill>
                  <a:srgbClr val="C0504D"/>
                </a:solidFill>
              </a:rPr>
              <a:t>       Coronavirus (MERS-</a:t>
            </a:r>
            <a:r>
              <a:rPr lang="en-US" dirty="0" err="1" smtClean="0">
                <a:solidFill>
                  <a:srgbClr val="C0504D"/>
                </a:solidFill>
              </a:rPr>
              <a:t>CoV</a:t>
            </a:r>
            <a:r>
              <a:rPr lang="en-US" dirty="0" smtClean="0">
                <a:solidFill>
                  <a:srgbClr val="C0504D"/>
                </a:solidFill>
              </a:rPr>
              <a:t>) </a:t>
            </a:r>
          </a:p>
          <a:p>
            <a:pPr>
              <a:buFont typeface="Wingdings" charset="2"/>
              <a:buChar char="u"/>
            </a:pPr>
            <a:endParaRPr lang="en-US" dirty="0">
              <a:solidFill>
                <a:srgbClr val="EEECE1"/>
              </a:solidFill>
            </a:endParaRPr>
          </a:p>
        </p:txBody>
      </p:sp>
    </p:spTree>
    <p:extLst>
      <p:ext uri="{BB962C8B-B14F-4D97-AF65-F5344CB8AC3E}">
        <p14:creationId xmlns:p14="http://schemas.microsoft.com/office/powerpoint/2010/main" val="1154950474"/>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a:r>
              <a:rPr lang="en-US" sz="2000" dirty="0" smtClean="0"/>
              <a:t/>
            </a:r>
            <a:br>
              <a:rPr lang="en-US" sz="2000" dirty="0" smtClean="0"/>
            </a:br>
            <a:r>
              <a:rPr lang="en-US" sz="3200" dirty="0"/>
              <a:t/>
            </a:r>
            <a:br>
              <a:rPr lang="en-US" sz="3200" dirty="0"/>
            </a:br>
            <a:r>
              <a:rPr lang="en-US" sz="3200" dirty="0" smtClean="0">
                <a:solidFill>
                  <a:srgbClr val="DFB91C"/>
                </a:solidFill>
              </a:rPr>
              <a:t>Middle East Respiratory Syndrome </a:t>
            </a:r>
            <a:br>
              <a:rPr lang="en-US" sz="3200" dirty="0" smtClean="0">
                <a:solidFill>
                  <a:srgbClr val="DFB91C"/>
                </a:solidFill>
              </a:rPr>
            </a:br>
            <a:r>
              <a:rPr lang="en-US" sz="3200" dirty="0" smtClean="0">
                <a:solidFill>
                  <a:srgbClr val="DFB91C"/>
                </a:solidFill>
              </a:rPr>
              <a:t>        Coronavirus (MERS-</a:t>
            </a:r>
            <a:r>
              <a:rPr lang="en-US" sz="3200" dirty="0" err="1" smtClean="0">
                <a:solidFill>
                  <a:srgbClr val="DFB91C"/>
                </a:solidFill>
              </a:rPr>
              <a:t>CoV</a:t>
            </a:r>
            <a:r>
              <a:rPr lang="en-US" sz="3200" dirty="0" smtClean="0">
                <a:solidFill>
                  <a:srgbClr val="DFB91C"/>
                </a:solidFill>
              </a:rPr>
              <a:t>) </a:t>
            </a:r>
            <a:br>
              <a:rPr lang="en-US" sz="3200" dirty="0" smtClean="0">
                <a:solidFill>
                  <a:srgbClr val="DFB91C"/>
                </a:solidFill>
              </a:rPr>
            </a:br>
            <a:r>
              <a:rPr lang="en-US" sz="3200" dirty="0" smtClean="0">
                <a:solidFill>
                  <a:srgbClr val="DFB91C"/>
                </a:solidFill>
              </a:rPr>
              <a:t/>
            </a:r>
            <a:br>
              <a:rPr lang="en-US" sz="3200" dirty="0" smtClean="0">
                <a:solidFill>
                  <a:srgbClr val="DFB91C"/>
                </a:solidFill>
              </a:rPr>
            </a:br>
            <a:endParaRPr lang="en-US" sz="3200" dirty="0">
              <a:solidFill>
                <a:srgbClr val="DFB91C"/>
              </a:solidFill>
            </a:endParaRPr>
          </a:p>
        </p:txBody>
      </p:sp>
      <p:sp>
        <p:nvSpPr>
          <p:cNvPr id="3" name="Content Placeholder 2"/>
          <p:cNvSpPr>
            <a:spLocks noGrp="1"/>
          </p:cNvSpPr>
          <p:nvPr>
            <p:ph idx="1"/>
          </p:nvPr>
        </p:nvSpPr>
        <p:spPr>
          <a:xfrm>
            <a:off x="457200" y="1753196"/>
            <a:ext cx="8229600" cy="2277404"/>
          </a:xfrm>
        </p:spPr>
        <p:txBody>
          <a:bodyPr>
            <a:normAutofit/>
          </a:bodyPr>
          <a:lstStyle/>
          <a:p>
            <a:r>
              <a:rPr lang="en-US" sz="2800" dirty="0" smtClean="0">
                <a:solidFill>
                  <a:schemeClr val="bg2"/>
                </a:solidFill>
                <a:latin typeface="Times New Roman"/>
                <a:cs typeface="Times New Roman"/>
              </a:rPr>
              <a:t> first </a:t>
            </a:r>
            <a:r>
              <a:rPr lang="en-US" sz="2800" dirty="0">
                <a:solidFill>
                  <a:schemeClr val="bg2"/>
                </a:solidFill>
                <a:latin typeface="Times New Roman"/>
                <a:cs typeface="Times New Roman"/>
              </a:rPr>
              <a:t>identified in </a:t>
            </a:r>
            <a:r>
              <a:rPr lang="en-US" sz="2800" dirty="0" smtClean="0">
                <a:solidFill>
                  <a:schemeClr val="bg2"/>
                </a:solidFill>
                <a:latin typeface="Times New Roman"/>
                <a:cs typeface="Times New Roman"/>
              </a:rPr>
              <a:t>Saudi Arabia (September 2012)</a:t>
            </a:r>
          </a:p>
          <a:p>
            <a:r>
              <a:rPr lang="en-US" sz="2800" dirty="0">
                <a:solidFill>
                  <a:schemeClr val="bg2"/>
                </a:solidFill>
                <a:latin typeface="Times New Roman"/>
                <a:cs typeface="Times New Roman"/>
              </a:rPr>
              <a:t>different from any other corona virus previously found in </a:t>
            </a:r>
            <a:r>
              <a:rPr lang="en-US" sz="2800" dirty="0" smtClean="0">
                <a:solidFill>
                  <a:schemeClr val="bg2"/>
                </a:solidFill>
                <a:latin typeface="Times New Roman"/>
                <a:cs typeface="Times New Roman"/>
              </a:rPr>
              <a:t>people</a:t>
            </a:r>
          </a:p>
          <a:p>
            <a:r>
              <a:rPr lang="en-US" sz="2800" dirty="0" smtClean="0">
                <a:solidFill>
                  <a:schemeClr val="bg2"/>
                </a:solidFill>
                <a:latin typeface="Times New Roman"/>
                <a:cs typeface="Times New Roman"/>
              </a:rPr>
              <a:t>spread </a:t>
            </a:r>
            <a:r>
              <a:rPr lang="en-US" sz="2800" dirty="0">
                <a:solidFill>
                  <a:schemeClr val="bg2"/>
                </a:solidFill>
                <a:latin typeface="Times New Roman"/>
                <a:cs typeface="Times New Roman"/>
              </a:rPr>
              <a:t>from an infected person to others </a:t>
            </a:r>
            <a:r>
              <a:rPr lang="en-US" sz="2800" dirty="0" smtClean="0">
                <a:solidFill>
                  <a:schemeClr val="bg2"/>
                </a:solidFill>
                <a:latin typeface="Times New Roman"/>
                <a:cs typeface="Times New Roman"/>
              </a:rPr>
              <a:t>through:</a:t>
            </a:r>
          </a:p>
          <a:p>
            <a:endParaRPr lang="en-US" sz="2800" dirty="0" smtClean="0">
              <a:solidFill>
                <a:schemeClr val="bg2"/>
              </a:solidFill>
              <a:latin typeface="Times New Roman"/>
              <a:cs typeface="Times New Roman"/>
            </a:endParaRPr>
          </a:p>
          <a:p>
            <a:endParaRPr lang="en-US" dirty="0" smtClean="0">
              <a:solidFill>
                <a:schemeClr val="bg2"/>
              </a:solidFill>
            </a:endParaRPr>
          </a:p>
          <a:p>
            <a:endParaRPr lang="en-US" dirty="0">
              <a:solidFill>
                <a:schemeClr val="bg2"/>
              </a:solidFill>
            </a:endParaRPr>
          </a:p>
        </p:txBody>
      </p:sp>
      <p:sp>
        <p:nvSpPr>
          <p:cNvPr id="4" name="TextBox 3"/>
          <p:cNvSpPr txBox="1"/>
          <p:nvPr/>
        </p:nvSpPr>
        <p:spPr>
          <a:xfrm>
            <a:off x="1288537" y="4030600"/>
            <a:ext cx="5614332" cy="1815882"/>
          </a:xfrm>
          <a:prstGeom prst="rect">
            <a:avLst/>
          </a:prstGeom>
          <a:noFill/>
        </p:spPr>
        <p:txBody>
          <a:bodyPr wrap="square" rtlCol="0">
            <a:spAutoFit/>
          </a:bodyPr>
          <a:lstStyle/>
          <a:p>
            <a:pPr>
              <a:buClr>
                <a:schemeClr val="accent2"/>
              </a:buClr>
              <a:buFont typeface="Wingdings" charset="2"/>
              <a:buChar char="Ø"/>
            </a:pPr>
            <a:r>
              <a:rPr lang="en-US" sz="2800" dirty="0">
                <a:solidFill>
                  <a:schemeClr val="bg2"/>
                </a:solidFill>
                <a:latin typeface="Times New Roman"/>
                <a:cs typeface="Times New Roman"/>
              </a:rPr>
              <a:t>the air by coughing and </a:t>
            </a:r>
            <a:r>
              <a:rPr lang="en-US" sz="2800" dirty="0" smtClean="0">
                <a:solidFill>
                  <a:schemeClr val="bg2"/>
                </a:solidFill>
                <a:latin typeface="Times New Roman"/>
                <a:cs typeface="Times New Roman"/>
              </a:rPr>
              <a:t>sneezing</a:t>
            </a:r>
          </a:p>
          <a:p>
            <a:pPr>
              <a:buFont typeface="Wingdings" charset="2"/>
              <a:buChar char="Ø"/>
            </a:pPr>
            <a:endParaRPr lang="en-US" sz="2800" dirty="0">
              <a:solidFill>
                <a:schemeClr val="bg2"/>
              </a:solidFill>
              <a:latin typeface="Times New Roman"/>
              <a:cs typeface="Times New Roman"/>
            </a:endParaRPr>
          </a:p>
          <a:p>
            <a:pPr>
              <a:buClr>
                <a:schemeClr val="accent2"/>
              </a:buClr>
              <a:buFont typeface="Wingdings" charset="2"/>
              <a:buChar char="Ø"/>
            </a:pPr>
            <a:r>
              <a:rPr lang="en-US" sz="2800" dirty="0">
                <a:solidFill>
                  <a:schemeClr val="bg2"/>
                </a:solidFill>
                <a:latin typeface="Times New Roman"/>
                <a:cs typeface="Times New Roman"/>
              </a:rPr>
              <a:t>close personal contact, such as touching or shaking </a:t>
            </a:r>
            <a:r>
              <a:rPr lang="en-US" sz="2800" dirty="0" smtClean="0">
                <a:solidFill>
                  <a:schemeClr val="bg2"/>
                </a:solidFill>
                <a:latin typeface="Times New Roman"/>
                <a:cs typeface="Times New Roman"/>
              </a:rPr>
              <a:t>hands</a:t>
            </a:r>
            <a:r>
              <a:rPr lang="en-US" sz="2800" dirty="0">
                <a:solidFill>
                  <a:schemeClr val="bg2"/>
                </a:solidFill>
                <a:latin typeface="Times New Roman"/>
                <a:cs typeface="Times New Roman"/>
              </a:rPr>
              <a:t>.</a:t>
            </a:r>
          </a:p>
        </p:txBody>
      </p:sp>
    </p:spTree>
    <p:extLst>
      <p:ext uri="{BB962C8B-B14F-4D97-AF65-F5344CB8AC3E}">
        <p14:creationId xmlns:p14="http://schemas.microsoft.com/office/powerpoint/2010/main" val="302280730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DFB91C"/>
                </a:solidFill>
                <a:latin typeface="Times New Roman"/>
                <a:cs typeface="Times New Roman"/>
              </a:rPr>
              <a:t>Symptoms &amp; Complications</a:t>
            </a:r>
          </a:p>
        </p:txBody>
      </p:sp>
      <p:sp>
        <p:nvSpPr>
          <p:cNvPr id="3" name="Content Placeholder 2"/>
          <p:cNvSpPr>
            <a:spLocks noGrp="1"/>
          </p:cNvSpPr>
          <p:nvPr>
            <p:ph idx="1"/>
          </p:nvPr>
        </p:nvSpPr>
        <p:spPr/>
        <p:txBody>
          <a:bodyPr>
            <a:normAutofit/>
          </a:bodyPr>
          <a:lstStyle/>
          <a:p>
            <a:pPr marL="0" indent="0">
              <a:buNone/>
            </a:pPr>
            <a:r>
              <a:rPr lang="en-US" sz="2800" dirty="0">
                <a:solidFill>
                  <a:schemeClr val="bg2"/>
                </a:solidFill>
                <a:latin typeface="Times New Roman"/>
                <a:cs typeface="Times New Roman"/>
              </a:rPr>
              <a:t>Most people confirmed to have MERS-</a:t>
            </a:r>
            <a:r>
              <a:rPr lang="en-US" sz="2800" dirty="0" err="1">
                <a:solidFill>
                  <a:schemeClr val="bg2"/>
                </a:solidFill>
                <a:latin typeface="Times New Roman"/>
                <a:cs typeface="Times New Roman"/>
              </a:rPr>
              <a:t>CoV</a:t>
            </a:r>
            <a:r>
              <a:rPr lang="en-US" sz="2800" dirty="0">
                <a:solidFill>
                  <a:schemeClr val="bg2"/>
                </a:solidFill>
                <a:latin typeface="Times New Roman"/>
                <a:cs typeface="Times New Roman"/>
              </a:rPr>
              <a:t> infection have had severe acute respiratory </a:t>
            </a:r>
            <a:r>
              <a:rPr lang="en-US" sz="2800" dirty="0" smtClean="0">
                <a:solidFill>
                  <a:schemeClr val="bg2"/>
                </a:solidFill>
                <a:latin typeface="Times New Roman"/>
                <a:cs typeface="Times New Roman"/>
              </a:rPr>
              <a:t>illness with:</a:t>
            </a:r>
          </a:p>
          <a:p>
            <a:pPr marL="0" indent="0">
              <a:buNone/>
            </a:pPr>
            <a:endParaRPr lang="en-US" sz="2800" dirty="0" smtClean="0">
              <a:solidFill>
                <a:schemeClr val="bg2"/>
              </a:solidFill>
              <a:latin typeface="Times New Roman"/>
              <a:cs typeface="Times New Roman"/>
            </a:endParaRPr>
          </a:p>
          <a:p>
            <a:r>
              <a:rPr lang="en-US" sz="2800" dirty="0">
                <a:solidFill>
                  <a:schemeClr val="bg2"/>
                </a:solidFill>
                <a:latin typeface="Times New Roman"/>
                <a:cs typeface="Times New Roman"/>
              </a:rPr>
              <a:t>fever</a:t>
            </a:r>
          </a:p>
          <a:p>
            <a:r>
              <a:rPr lang="en-US" sz="2800" dirty="0">
                <a:solidFill>
                  <a:schemeClr val="bg2"/>
                </a:solidFill>
                <a:latin typeface="Times New Roman"/>
                <a:cs typeface="Times New Roman"/>
              </a:rPr>
              <a:t>cough</a:t>
            </a:r>
          </a:p>
          <a:p>
            <a:r>
              <a:rPr lang="en-US" sz="2800" dirty="0">
                <a:solidFill>
                  <a:schemeClr val="bg2"/>
                </a:solidFill>
                <a:latin typeface="Times New Roman"/>
                <a:cs typeface="Times New Roman"/>
              </a:rPr>
              <a:t>shortness of </a:t>
            </a:r>
            <a:r>
              <a:rPr lang="en-US" sz="2800" dirty="0" smtClean="0">
                <a:solidFill>
                  <a:schemeClr val="bg2"/>
                </a:solidFill>
                <a:latin typeface="Times New Roman"/>
                <a:cs typeface="Times New Roman"/>
              </a:rPr>
              <a:t>breath</a:t>
            </a:r>
          </a:p>
          <a:p>
            <a:r>
              <a:rPr lang="en-US" sz="2800" dirty="0">
                <a:solidFill>
                  <a:schemeClr val="bg2"/>
                </a:solidFill>
                <a:latin typeface="Times New Roman"/>
                <a:cs typeface="Times New Roman"/>
              </a:rPr>
              <a:t>Some people also had gastrointestinal symptoms including diarrhea and nausea/vomiting</a:t>
            </a:r>
            <a:r>
              <a:rPr lang="en-US" sz="2800" dirty="0" smtClean="0">
                <a:solidFill>
                  <a:schemeClr val="bg2"/>
                </a:solidFill>
                <a:latin typeface="Times New Roman"/>
                <a:cs typeface="Times New Roman"/>
              </a:rPr>
              <a:t>.</a:t>
            </a:r>
          </a:p>
          <a:p>
            <a:r>
              <a:rPr lang="en-US" sz="2800" dirty="0" smtClean="0">
                <a:solidFill>
                  <a:schemeClr val="bg2"/>
                </a:solidFill>
                <a:latin typeface="Times New Roman"/>
                <a:cs typeface="Times New Roman"/>
              </a:rPr>
              <a:t>Complications, </a:t>
            </a:r>
            <a:r>
              <a:rPr lang="en-US" sz="2800" dirty="0">
                <a:solidFill>
                  <a:schemeClr val="bg2"/>
                </a:solidFill>
                <a:latin typeface="Times New Roman"/>
                <a:cs typeface="Times New Roman"/>
              </a:rPr>
              <a:t>such as pneumonia and kidney </a:t>
            </a:r>
            <a:r>
              <a:rPr lang="en-US" sz="2800" dirty="0" smtClean="0">
                <a:solidFill>
                  <a:schemeClr val="bg2"/>
                </a:solidFill>
                <a:latin typeface="Times New Roman"/>
                <a:cs typeface="Times New Roman"/>
              </a:rPr>
              <a:t>failure</a:t>
            </a:r>
          </a:p>
          <a:p>
            <a:endParaRPr lang="en-US" sz="2800" dirty="0" smtClean="0">
              <a:latin typeface="Times New Roman"/>
              <a:cs typeface="Times New Roman"/>
            </a:endParaRPr>
          </a:p>
          <a:p>
            <a:pPr marL="0" indent="0">
              <a:buNone/>
            </a:pPr>
            <a:endParaRPr lang="en-US" sz="2400" dirty="0"/>
          </a:p>
        </p:txBody>
      </p:sp>
    </p:spTree>
    <p:extLst>
      <p:ext uri="{BB962C8B-B14F-4D97-AF65-F5344CB8AC3E}">
        <p14:creationId xmlns:p14="http://schemas.microsoft.com/office/powerpoint/2010/main" val="101549441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016"/>
            <a:ext cx="8229600" cy="4525963"/>
          </a:xfrm>
        </p:spPr>
        <p:txBody>
          <a:bodyPr>
            <a:noAutofit/>
          </a:bodyPr>
          <a:lstStyle/>
          <a:p>
            <a:r>
              <a:rPr lang="en-US" sz="2800" dirty="0" smtClean="0">
                <a:solidFill>
                  <a:srgbClr val="EEECE1"/>
                </a:solidFill>
                <a:latin typeface="Times New Roman"/>
                <a:cs typeface="Times New Roman"/>
              </a:rPr>
              <a:t>Incubation </a:t>
            </a:r>
            <a:r>
              <a:rPr lang="en-US" sz="2800" dirty="0">
                <a:solidFill>
                  <a:srgbClr val="EEECE1"/>
                </a:solidFill>
                <a:latin typeface="Times New Roman"/>
                <a:cs typeface="Times New Roman"/>
              </a:rPr>
              <a:t>period for MERS  2-14 </a:t>
            </a:r>
            <a:r>
              <a:rPr lang="en-US" sz="2800" dirty="0" smtClean="0">
                <a:solidFill>
                  <a:srgbClr val="EEECE1"/>
                </a:solidFill>
                <a:latin typeface="Times New Roman"/>
                <a:cs typeface="Times New Roman"/>
              </a:rPr>
              <a:t>days</a:t>
            </a:r>
          </a:p>
          <a:p>
            <a:pPr marL="0" indent="0">
              <a:buNone/>
            </a:pPr>
            <a:endParaRPr lang="en-US" sz="2800" dirty="0" smtClean="0">
              <a:solidFill>
                <a:srgbClr val="EEECE1"/>
              </a:solidFill>
              <a:latin typeface="Times New Roman"/>
              <a:cs typeface="Times New Roman"/>
            </a:endParaRPr>
          </a:p>
          <a:p>
            <a:r>
              <a:rPr lang="en-US" sz="2800" dirty="0" smtClean="0">
                <a:solidFill>
                  <a:srgbClr val="EEECE1"/>
                </a:solidFill>
                <a:latin typeface="Times New Roman"/>
                <a:cs typeface="Times New Roman"/>
              </a:rPr>
              <a:t>people </a:t>
            </a:r>
            <a:r>
              <a:rPr lang="en-US" sz="2800" dirty="0">
                <a:solidFill>
                  <a:srgbClr val="EEECE1"/>
                </a:solidFill>
                <a:latin typeface="Times New Roman"/>
                <a:cs typeface="Times New Roman"/>
              </a:rPr>
              <a:t>with pre-existing medical </a:t>
            </a:r>
            <a:r>
              <a:rPr lang="en-US" sz="2800" dirty="0" smtClean="0">
                <a:solidFill>
                  <a:srgbClr val="EEECE1"/>
                </a:solidFill>
                <a:latin typeface="Times New Roman"/>
                <a:cs typeface="Times New Roman"/>
              </a:rPr>
              <a:t>conditions, </a:t>
            </a:r>
            <a:r>
              <a:rPr lang="en-US" sz="2800" dirty="0">
                <a:solidFill>
                  <a:srgbClr val="EEECE1"/>
                </a:solidFill>
                <a:latin typeface="Times New Roman"/>
                <a:cs typeface="Times New Roman"/>
              </a:rPr>
              <a:t>more likely to become infected with MERS, or have a severe </a:t>
            </a:r>
            <a:r>
              <a:rPr lang="en-US" sz="2800" dirty="0" smtClean="0">
                <a:solidFill>
                  <a:srgbClr val="EEECE1"/>
                </a:solidFill>
                <a:latin typeface="Times New Roman"/>
                <a:cs typeface="Times New Roman"/>
              </a:rPr>
              <a:t>case</a:t>
            </a:r>
          </a:p>
          <a:p>
            <a:endParaRPr lang="en-US" sz="2800" dirty="0" smtClean="0">
              <a:solidFill>
                <a:srgbClr val="EEECE1"/>
              </a:solidFill>
              <a:latin typeface="Times New Roman"/>
              <a:cs typeface="Times New Roman"/>
            </a:endParaRPr>
          </a:p>
          <a:p>
            <a:r>
              <a:rPr lang="en-US" sz="2800" dirty="0" smtClean="0">
                <a:solidFill>
                  <a:srgbClr val="EEECE1"/>
                </a:solidFill>
                <a:latin typeface="Times New Roman"/>
                <a:cs typeface="Times New Roman"/>
              </a:rPr>
              <a:t>Pre</a:t>
            </a:r>
            <a:r>
              <a:rPr lang="en-US" sz="2800" dirty="0">
                <a:solidFill>
                  <a:srgbClr val="EEECE1"/>
                </a:solidFill>
                <a:latin typeface="Times New Roman"/>
                <a:cs typeface="Times New Roman"/>
              </a:rPr>
              <a:t>-existing conditions from reported </a:t>
            </a:r>
            <a:r>
              <a:rPr lang="en-US" sz="2800" dirty="0" smtClean="0">
                <a:solidFill>
                  <a:srgbClr val="EEECE1"/>
                </a:solidFill>
                <a:latin typeface="Times New Roman"/>
                <a:cs typeface="Times New Roman"/>
              </a:rPr>
              <a:t>cases </a:t>
            </a:r>
            <a:r>
              <a:rPr lang="en-US" sz="2800" dirty="0">
                <a:solidFill>
                  <a:srgbClr val="EEECE1"/>
                </a:solidFill>
                <a:latin typeface="Times New Roman"/>
                <a:cs typeface="Times New Roman"/>
              </a:rPr>
              <a:t>included diabetes; cancer; and chronic lung, heart, and kidney disease</a:t>
            </a:r>
            <a:r>
              <a:rPr lang="en-US" sz="2800" dirty="0" smtClean="0">
                <a:solidFill>
                  <a:srgbClr val="EEECE1"/>
                </a:solidFill>
                <a:latin typeface="Times New Roman"/>
                <a:cs typeface="Times New Roman"/>
              </a:rPr>
              <a:t>.</a:t>
            </a:r>
          </a:p>
          <a:p>
            <a:endParaRPr lang="en-US" sz="2800" dirty="0" smtClean="0">
              <a:solidFill>
                <a:srgbClr val="EEECE1"/>
              </a:solidFill>
              <a:latin typeface="Times New Roman"/>
              <a:cs typeface="Times New Roman"/>
            </a:endParaRPr>
          </a:p>
          <a:p>
            <a:r>
              <a:rPr lang="en-US" sz="2800" dirty="0">
                <a:solidFill>
                  <a:srgbClr val="DFB91C"/>
                </a:solidFill>
              </a:rPr>
              <a:t>No vaccine </a:t>
            </a:r>
            <a:r>
              <a:rPr lang="en-US" sz="2800" dirty="0" smtClean="0">
                <a:solidFill>
                  <a:srgbClr val="EEECE1"/>
                </a:solidFill>
              </a:rPr>
              <a:t> </a:t>
            </a:r>
            <a:r>
              <a:rPr lang="en-US" sz="2800" dirty="0">
                <a:solidFill>
                  <a:srgbClr val="EEECE1"/>
                </a:solidFill>
              </a:rPr>
              <a:t>currently </a:t>
            </a:r>
            <a:r>
              <a:rPr lang="en-US" sz="2800" dirty="0" smtClean="0">
                <a:solidFill>
                  <a:srgbClr val="EEECE1"/>
                </a:solidFill>
              </a:rPr>
              <a:t>available </a:t>
            </a:r>
          </a:p>
          <a:p>
            <a:pPr marL="0" indent="0">
              <a:buNone/>
            </a:pPr>
            <a:r>
              <a:rPr lang="en-US" sz="2800" dirty="0" smtClean="0">
                <a:solidFill>
                  <a:schemeClr val="bg2"/>
                </a:solidFill>
              </a:rPr>
              <a:t> Treatment </a:t>
            </a:r>
            <a:r>
              <a:rPr lang="en-US" sz="2800" dirty="0">
                <a:solidFill>
                  <a:schemeClr val="bg2"/>
                </a:solidFill>
              </a:rPr>
              <a:t>is supportive and based on the patient’s </a:t>
            </a:r>
            <a:r>
              <a:rPr lang="en-US" sz="2800" dirty="0" smtClean="0">
                <a:solidFill>
                  <a:schemeClr val="bg2"/>
                </a:solidFill>
              </a:rPr>
              <a:t>   clinical </a:t>
            </a:r>
            <a:r>
              <a:rPr lang="en-US" sz="2800" dirty="0">
                <a:solidFill>
                  <a:schemeClr val="bg2"/>
                </a:solidFill>
              </a:rPr>
              <a:t>condition.</a:t>
            </a:r>
          </a:p>
          <a:p>
            <a:endParaRPr lang="en-US" sz="2800" dirty="0" smtClean="0">
              <a:solidFill>
                <a:srgbClr val="EEECE1"/>
              </a:solidFill>
            </a:endParaRPr>
          </a:p>
          <a:p>
            <a:endParaRPr lang="en-US" sz="2800" dirty="0" smtClean="0">
              <a:solidFill>
                <a:srgbClr val="EEECE1"/>
              </a:solidFill>
              <a:latin typeface="Times New Roman"/>
              <a:cs typeface="Times New Roman"/>
            </a:endParaRPr>
          </a:p>
        </p:txBody>
      </p:sp>
    </p:spTree>
    <p:extLst>
      <p:ext uri="{BB962C8B-B14F-4D97-AF65-F5344CB8AC3E}">
        <p14:creationId xmlns:p14="http://schemas.microsoft.com/office/powerpoint/2010/main" val="119737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49640"/>
            <a:ext cx="8229600" cy="5617931"/>
          </a:xfrm>
        </p:spPr>
        <p:txBody>
          <a:bodyPr/>
          <a:lstStyle/>
          <a:p>
            <a:r>
              <a:rPr lang="en-US" sz="2800" dirty="0" smtClean="0">
                <a:solidFill>
                  <a:schemeClr val="bg2"/>
                </a:solidFill>
                <a:latin typeface="Times New Roman"/>
                <a:cs typeface="Times New Roman"/>
              </a:rPr>
              <a:t>Viruses that infect bacteria are called: </a:t>
            </a:r>
            <a:r>
              <a:rPr lang="en-US" sz="2800" b="1" dirty="0" smtClean="0">
                <a:solidFill>
                  <a:schemeClr val="bg2"/>
                </a:solidFill>
                <a:latin typeface="Times New Roman"/>
                <a:cs typeface="Times New Roman"/>
              </a:rPr>
              <a:t>Bacteriophage</a:t>
            </a:r>
          </a:p>
          <a:p>
            <a:r>
              <a:rPr lang="en-US" sz="2800" dirty="0" smtClean="0">
                <a:solidFill>
                  <a:srgbClr val="EEECE1"/>
                </a:solidFill>
                <a:latin typeface="Times New Roman"/>
                <a:cs typeface="Times New Roman"/>
              </a:rPr>
              <a:t>Many human diseases are caused by viruses </a:t>
            </a:r>
            <a:r>
              <a:rPr lang="en-US" sz="2800" dirty="0" err="1" smtClean="0">
                <a:solidFill>
                  <a:srgbClr val="EEECE1"/>
                </a:solidFill>
                <a:latin typeface="Times New Roman"/>
                <a:cs typeface="Times New Roman"/>
              </a:rPr>
              <a:t>e.g</a:t>
            </a:r>
            <a:endParaRPr lang="en-US" sz="2800" dirty="0" smtClean="0">
              <a:solidFill>
                <a:srgbClr val="EEECE1"/>
              </a:solidFill>
              <a:latin typeface="Times New Roman"/>
              <a:cs typeface="Times New Roman"/>
            </a:endParaRPr>
          </a:p>
          <a:p>
            <a:pPr marL="0" indent="0">
              <a:buNone/>
            </a:pPr>
            <a:r>
              <a:rPr lang="en-US" dirty="0">
                <a:solidFill>
                  <a:srgbClr val="EEECE1"/>
                </a:solidFill>
                <a:latin typeface="Times New Roman"/>
                <a:cs typeface="Times New Roman"/>
              </a:rPr>
              <a:t> </a:t>
            </a:r>
            <a:r>
              <a:rPr lang="en-US" dirty="0" smtClean="0">
                <a:solidFill>
                  <a:srgbClr val="EEECE1"/>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AID</a:t>
            </a:r>
          </a:p>
          <a:p>
            <a:pPr marL="0" indent="0">
              <a:buNone/>
            </a:pPr>
            <a:r>
              <a:rPr lang="en-US" sz="2400" dirty="0">
                <a:solidFill>
                  <a:schemeClr val="accent5">
                    <a:lumMod val="60000"/>
                    <a:lumOff val="40000"/>
                  </a:schemeClr>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       Hepatitis</a:t>
            </a:r>
          </a:p>
          <a:p>
            <a:pPr marL="0" indent="0">
              <a:buNone/>
            </a:pPr>
            <a:r>
              <a:rPr lang="en-US" sz="2400" dirty="0">
                <a:solidFill>
                  <a:schemeClr val="accent5">
                    <a:lumMod val="60000"/>
                    <a:lumOff val="40000"/>
                  </a:schemeClr>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       Influenza</a:t>
            </a:r>
          </a:p>
          <a:p>
            <a:pPr marL="0" indent="0">
              <a:buNone/>
            </a:pPr>
            <a:r>
              <a:rPr lang="en-US" sz="2400" dirty="0">
                <a:solidFill>
                  <a:schemeClr val="accent5">
                    <a:lumMod val="60000"/>
                    <a:lumOff val="40000"/>
                  </a:schemeClr>
                </a:solidFill>
                <a:latin typeface="Times New Roman"/>
                <a:cs typeface="Times New Roman"/>
              </a:rPr>
              <a:t> </a:t>
            </a:r>
            <a:r>
              <a:rPr lang="en-US" sz="2400" dirty="0" smtClean="0">
                <a:solidFill>
                  <a:schemeClr val="accent5">
                    <a:lumMod val="60000"/>
                    <a:lumOff val="40000"/>
                  </a:schemeClr>
                </a:solidFill>
                <a:latin typeface="Times New Roman"/>
                <a:cs typeface="Times New Roman"/>
              </a:rPr>
              <a:t>        SARS</a:t>
            </a:r>
          </a:p>
          <a:p>
            <a:r>
              <a:rPr lang="en-US" sz="2800" dirty="0" smtClean="0">
                <a:solidFill>
                  <a:schemeClr val="bg2"/>
                </a:solidFill>
                <a:latin typeface="Times New Roman"/>
                <a:cs typeface="Times New Roman"/>
              </a:rPr>
              <a:t>Some viruses </a:t>
            </a:r>
            <a:r>
              <a:rPr lang="en-US" sz="2800" b="1" dirty="0" smtClean="0">
                <a:solidFill>
                  <a:schemeClr val="bg2"/>
                </a:solidFill>
                <a:latin typeface="Times New Roman"/>
                <a:cs typeface="Times New Roman"/>
              </a:rPr>
              <a:t>“oncogenic viruses”</a:t>
            </a:r>
            <a:r>
              <a:rPr lang="en-US" sz="2800" dirty="0" smtClean="0">
                <a:solidFill>
                  <a:schemeClr val="bg2"/>
                </a:solidFill>
                <a:latin typeface="Times New Roman"/>
                <a:cs typeface="Times New Roman"/>
              </a:rPr>
              <a:t> can even cause cancers </a:t>
            </a:r>
            <a:r>
              <a:rPr lang="en-US" sz="2800" b="1" dirty="0" smtClean="0">
                <a:solidFill>
                  <a:schemeClr val="bg2"/>
                </a:solidFill>
                <a:latin typeface="Times New Roman"/>
                <a:cs typeface="Times New Roman"/>
              </a:rPr>
              <a:t>e.g.</a:t>
            </a:r>
            <a:r>
              <a:rPr lang="en-US" sz="2800" dirty="0" smtClean="0">
                <a:solidFill>
                  <a:schemeClr val="bg2"/>
                </a:solidFill>
                <a:latin typeface="Times New Roman"/>
                <a:cs typeface="Times New Roman"/>
              </a:rPr>
              <a:t> leukemia, lymphoma..</a:t>
            </a:r>
          </a:p>
          <a:p>
            <a:endParaRPr lang="en-US" sz="2800" dirty="0" smtClean="0">
              <a:solidFill>
                <a:schemeClr val="bg2"/>
              </a:solidFill>
              <a:latin typeface="Times New Roman"/>
              <a:cs typeface="Times New Roman"/>
            </a:endParaRPr>
          </a:p>
          <a:p>
            <a:pPr marL="0" indent="0">
              <a:buNone/>
            </a:pPr>
            <a:endParaRPr lang="en-US" sz="2800" dirty="0" smtClean="0">
              <a:solidFill>
                <a:schemeClr val="bg2"/>
              </a:solidFill>
              <a:latin typeface="Times New Roman"/>
              <a:cs typeface="Times New Roman"/>
            </a:endParaRPr>
          </a:p>
          <a:p>
            <a:pPr marL="0" indent="0">
              <a:buNone/>
            </a:pPr>
            <a:endParaRPr lang="en-US" sz="2400" dirty="0" smtClean="0">
              <a:solidFill>
                <a:schemeClr val="bg2"/>
              </a:solidFill>
              <a:latin typeface="Times New Roman"/>
              <a:cs typeface="Times New Roman"/>
            </a:endParaRPr>
          </a:p>
          <a:p>
            <a:endParaRPr lang="en-US" b="1" dirty="0" smtClean="0">
              <a:solidFill>
                <a:srgbClr val="EEECE1"/>
              </a:solidFill>
            </a:endParaRPr>
          </a:p>
          <a:p>
            <a:endParaRPr lang="en-US" dirty="0"/>
          </a:p>
        </p:txBody>
      </p:sp>
    </p:spTree>
    <p:extLst>
      <p:ext uri="{BB962C8B-B14F-4D97-AF65-F5344CB8AC3E}">
        <p14:creationId xmlns:p14="http://schemas.microsoft.com/office/powerpoint/2010/main" val="71212196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850900"/>
          </a:xfrm>
        </p:spPr>
        <p:txBody>
          <a:bodyPr>
            <a:normAutofit/>
          </a:bodyPr>
          <a:lstStyle/>
          <a:p>
            <a:r>
              <a:rPr lang="en-US" sz="3600" b="1" dirty="0" smtClean="0">
                <a:solidFill>
                  <a:srgbClr val="DFB91C"/>
                </a:solidFill>
                <a:latin typeface="Times New Roman"/>
                <a:cs typeface="Times New Roman"/>
              </a:rPr>
              <a:t>Prevention of Viral Infections: Vaccines</a:t>
            </a:r>
            <a:endParaRPr lang="en-US" sz="3600" b="1" dirty="0">
              <a:solidFill>
                <a:srgbClr val="DFB91C"/>
              </a:solidFill>
              <a:latin typeface="Times New Roman"/>
              <a:cs typeface="Times New Roman"/>
            </a:endParaRPr>
          </a:p>
        </p:txBody>
      </p:sp>
      <p:sp>
        <p:nvSpPr>
          <p:cNvPr id="3" name="Content Placeholder 2"/>
          <p:cNvSpPr>
            <a:spLocks noGrp="1"/>
          </p:cNvSpPr>
          <p:nvPr>
            <p:ph idx="4294967295"/>
          </p:nvPr>
        </p:nvSpPr>
        <p:spPr>
          <a:xfrm>
            <a:off x="0" y="1196975"/>
            <a:ext cx="8569325" cy="5327650"/>
          </a:xfrm>
        </p:spPr>
        <p:txBody>
          <a:bodyPr>
            <a:normAutofit/>
          </a:bodyPr>
          <a:lstStyle/>
          <a:p>
            <a:r>
              <a:rPr lang="en-US" sz="2400" dirty="0" smtClean="0">
                <a:solidFill>
                  <a:srgbClr val="EEECE1"/>
                </a:solidFill>
              </a:rPr>
              <a:t>Vaccines are available to prevent over 13 viral infections of humans. </a:t>
            </a:r>
          </a:p>
          <a:p>
            <a:r>
              <a:rPr lang="en-US" sz="2400" b="1" dirty="0" smtClean="0">
                <a:solidFill>
                  <a:srgbClr val="DFB91C"/>
                </a:solidFill>
              </a:rPr>
              <a:t>Types of Vaccines</a:t>
            </a:r>
            <a:endParaRPr lang="en-US" sz="2400" b="1" dirty="0">
              <a:solidFill>
                <a:srgbClr val="DFB91C"/>
              </a:solidFill>
            </a:endParaRPr>
          </a:p>
          <a:p>
            <a:pPr marL="457200" indent="-457200">
              <a:buFont typeface="+mj-lt"/>
              <a:buAutoNum type="arabicPeriod"/>
            </a:pPr>
            <a:r>
              <a:rPr lang="en-US" sz="2400" b="1" dirty="0" smtClean="0">
                <a:solidFill>
                  <a:schemeClr val="accent2"/>
                </a:solidFill>
              </a:rPr>
              <a:t>Live vaccines (attenuated ):</a:t>
            </a:r>
            <a:r>
              <a:rPr lang="en-US" sz="2400" dirty="0" smtClean="0">
                <a:solidFill>
                  <a:schemeClr val="accent2"/>
                </a:solidFill>
              </a:rPr>
              <a:t> </a:t>
            </a:r>
            <a:r>
              <a:rPr lang="en-US" sz="2400" dirty="0" smtClean="0">
                <a:solidFill>
                  <a:schemeClr val="bg2"/>
                </a:solidFill>
              </a:rPr>
              <a:t>contain weakened forms of the virus, which do not cause the disease but triggers immunity. Live vaccines can be dangerous when given to people with a weak immunity (immuncompromised)</a:t>
            </a:r>
            <a:r>
              <a:rPr lang="en-US" sz="2400" dirty="0" smtClean="0">
                <a:solidFill>
                  <a:srgbClr val="0000FF"/>
                </a:solidFill>
              </a:rPr>
              <a:t>. </a:t>
            </a:r>
            <a:r>
              <a:rPr lang="en-US" sz="2400" b="1" dirty="0">
                <a:solidFill>
                  <a:schemeClr val="bg1"/>
                </a:solidFill>
              </a:rPr>
              <a:t>e</a:t>
            </a:r>
            <a:r>
              <a:rPr lang="en-US" sz="2400" b="1" dirty="0" smtClean="0">
                <a:solidFill>
                  <a:schemeClr val="bg1"/>
                </a:solidFill>
              </a:rPr>
              <a:t>.g.</a:t>
            </a:r>
            <a:r>
              <a:rPr lang="en-US" sz="2400" dirty="0" smtClean="0">
                <a:solidFill>
                  <a:schemeClr val="bg1"/>
                </a:solidFill>
              </a:rPr>
              <a:t> MMR vaccine</a:t>
            </a:r>
          </a:p>
          <a:p>
            <a:pPr marL="457200" indent="-457200">
              <a:buFont typeface="+mj-lt"/>
              <a:buAutoNum type="arabicPeriod"/>
            </a:pPr>
            <a:r>
              <a:rPr lang="en-US" sz="2400" b="1" dirty="0" smtClean="0">
                <a:solidFill>
                  <a:srgbClr val="C0504D"/>
                </a:solidFill>
              </a:rPr>
              <a:t>Killed vaccines:</a:t>
            </a:r>
            <a:r>
              <a:rPr lang="en-US" sz="2400" dirty="0" smtClean="0">
                <a:solidFill>
                  <a:srgbClr val="4F81BD"/>
                </a:solidFill>
              </a:rPr>
              <a:t> </a:t>
            </a:r>
            <a:r>
              <a:rPr lang="en-US" sz="2400" dirty="0" smtClean="0">
                <a:solidFill>
                  <a:schemeClr val="bg2"/>
                </a:solidFill>
              </a:rPr>
              <a:t>contain killed, but previously virulent, micro-organisms that have been destroyed with chemicals, heat, radioactivity or antibiotics</a:t>
            </a:r>
            <a:r>
              <a:rPr lang="en-US" sz="2400" dirty="0" smtClean="0">
                <a:solidFill>
                  <a:srgbClr val="FFFFFF"/>
                </a:solidFill>
              </a:rPr>
              <a:t>. </a:t>
            </a:r>
            <a:r>
              <a:rPr lang="en-US" sz="2400" b="1" dirty="0">
                <a:solidFill>
                  <a:srgbClr val="FFFFFF"/>
                </a:solidFill>
              </a:rPr>
              <a:t>e</a:t>
            </a:r>
            <a:r>
              <a:rPr lang="en-US" sz="2400" b="1" dirty="0" smtClean="0">
                <a:solidFill>
                  <a:srgbClr val="FFFFFF"/>
                </a:solidFill>
              </a:rPr>
              <a:t>.g.</a:t>
            </a:r>
            <a:r>
              <a:rPr lang="en-US" sz="2400" dirty="0" smtClean="0">
                <a:solidFill>
                  <a:srgbClr val="FFFFFF"/>
                </a:solidFill>
              </a:rPr>
              <a:t> influenza vaccine</a:t>
            </a:r>
          </a:p>
          <a:p>
            <a:pPr marL="457200" indent="-457200">
              <a:buFont typeface="+mj-lt"/>
              <a:buAutoNum type="arabicPeriod"/>
            </a:pPr>
            <a:r>
              <a:rPr lang="en-US" sz="2400" b="1" dirty="0" smtClean="0">
                <a:solidFill>
                  <a:srgbClr val="C0504D"/>
                </a:solidFill>
              </a:rPr>
              <a:t>Subunit vaccines:</a:t>
            </a:r>
            <a:r>
              <a:rPr lang="en-US" sz="2400" dirty="0" smtClean="0">
                <a:solidFill>
                  <a:srgbClr val="C0504D"/>
                </a:solidFill>
              </a:rPr>
              <a:t> </a:t>
            </a:r>
            <a:r>
              <a:rPr lang="en-US" sz="2400" dirty="0" smtClean="0">
                <a:solidFill>
                  <a:schemeClr val="bg2"/>
                </a:solidFill>
              </a:rPr>
              <a:t>produced by</a:t>
            </a:r>
            <a:r>
              <a:rPr lang="en-US" sz="2400" dirty="0">
                <a:solidFill>
                  <a:schemeClr val="bg2"/>
                </a:solidFill>
              </a:rPr>
              <a:t> </a:t>
            </a:r>
            <a:r>
              <a:rPr lang="en-US" sz="2400" dirty="0" smtClean="0">
                <a:solidFill>
                  <a:schemeClr val="bg2"/>
                </a:solidFill>
              </a:rPr>
              <a:t>biotechnology and genetic engineering techniques. These vaccines use only the capsid proteins of the </a:t>
            </a:r>
            <a:r>
              <a:rPr lang="en-US" sz="2400" dirty="0" smtClean="0">
                <a:solidFill>
                  <a:srgbClr val="FFFFFF"/>
                </a:solidFill>
              </a:rPr>
              <a:t>virus. </a:t>
            </a:r>
            <a:r>
              <a:rPr lang="en-US" sz="2400" b="1" dirty="0">
                <a:solidFill>
                  <a:srgbClr val="FFFFFF"/>
                </a:solidFill>
              </a:rPr>
              <a:t>e</a:t>
            </a:r>
            <a:r>
              <a:rPr lang="en-US" sz="2400" b="1" dirty="0" smtClean="0">
                <a:solidFill>
                  <a:srgbClr val="FFFFFF"/>
                </a:solidFill>
              </a:rPr>
              <a:t>.g.</a:t>
            </a:r>
            <a:r>
              <a:rPr lang="en-US" sz="2400" dirty="0" smtClean="0">
                <a:solidFill>
                  <a:srgbClr val="FFFFFF"/>
                </a:solidFill>
              </a:rPr>
              <a:t> Hepatitis B vaccine</a:t>
            </a:r>
          </a:p>
          <a:p>
            <a:pPr marL="457200" indent="-457200">
              <a:buNone/>
            </a:pPr>
            <a:endParaRPr lang="en-US" sz="2400" dirty="0" smtClean="0">
              <a:solidFill>
                <a:schemeClr val="bg2"/>
              </a:solidFill>
            </a:endParaRPr>
          </a:p>
        </p:txBody>
      </p:sp>
    </p:spTree>
    <p:extLst>
      <p:ext uri="{BB962C8B-B14F-4D97-AF65-F5344CB8AC3E}">
        <p14:creationId xmlns:p14="http://schemas.microsoft.com/office/powerpoint/2010/main" val="22226435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7556313" cy="1116106"/>
          </a:xfrm>
        </p:spPr>
        <p:txBody>
          <a:bodyPr>
            <a:normAutofit fontScale="90000"/>
          </a:bodyPr>
          <a:lstStyle/>
          <a:p>
            <a:r>
              <a:rPr lang="en-US" sz="3600" b="1" i="1" dirty="0" smtClean="0">
                <a:solidFill>
                  <a:srgbClr val="DFB91C"/>
                </a:solidFill>
                <a:latin typeface="Times New Roman"/>
                <a:cs typeface="Times New Roman"/>
              </a:rPr>
              <a:t>Treatment of Viral Infections: Antiviral Drugs</a:t>
            </a:r>
            <a:endParaRPr lang="en-US" sz="3600" i="1" dirty="0">
              <a:solidFill>
                <a:srgbClr val="DFB91C"/>
              </a:solidFill>
              <a:latin typeface="Times New Roman"/>
              <a:cs typeface="Times New Roman"/>
            </a:endParaRPr>
          </a:p>
        </p:txBody>
      </p:sp>
      <p:sp>
        <p:nvSpPr>
          <p:cNvPr id="3" name="Content Placeholder 2"/>
          <p:cNvSpPr>
            <a:spLocks noGrp="1"/>
          </p:cNvSpPr>
          <p:nvPr>
            <p:ph idx="1"/>
          </p:nvPr>
        </p:nvSpPr>
        <p:spPr>
          <a:xfrm>
            <a:off x="498474" y="1981200"/>
            <a:ext cx="7673926" cy="4472136"/>
          </a:xfrm>
        </p:spPr>
        <p:txBody>
          <a:bodyPr>
            <a:normAutofit/>
          </a:bodyPr>
          <a:lstStyle/>
          <a:p>
            <a:r>
              <a:rPr lang="en-US" sz="2400" dirty="0" smtClean="0">
                <a:solidFill>
                  <a:schemeClr val="bg2"/>
                </a:solidFill>
                <a:latin typeface="Times New Roman"/>
                <a:cs typeface="Times New Roman"/>
              </a:rPr>
              <a:t>Until recent years, there were no drugs for the treatment of viral infections.</a:t>
            </a:r>
          </a:p>
          <a:p>
            <a:endParaRPr lang="en-US" sz="2400" dirty="0" smtClean="0">
              <a:solidFill>
                <a:schemeClr val="bg2"/>
              </a:solidFill>
              <a:latin typeface="Times New Roman"/>
              <a:cs typeface="Times New Roman"/>
            </a:endParaRPr>
          </a:p>
          <a:p>
            <a:r>
              <a:rPr lang="en-US" sz="2400" dirty="0" smtClean="0">
                <a:solidFill>
                  <a:schemeClr val="bg2"/>
                </a:solidFill>
                <a:latin typeface="Times New Roman"/>
                <a:cs typeface="Times New Roman"/>
              </a:rPr>
              <a:t>Antiviral drugs are difficult to develop and use because viruses are produced within host cells.</a:t>
            </a:r>
          </a:p>
          <a:p>
            <a:endParaRPr lang="en-US" sz="2400" dirty="0" smtClean="0">
              <a:solidFill>
                <a:schemeClr val="bg2"/>
              </a:solidFill>
              <a:latin typeface="Times New Roman"/>
              <a:cs typeface="Times New Roman"/>
            </a:endParaRPr>
          </a:p>
          <a:p>
            <a:r>
              <a:rPr lang="en-US" sz="2400" dirty="0" smtClean="0">
                <a:solidFill>
                  <a:schemeClr val="bg2"/>
                </a:solidFill>
                <a:latin typeface="Times New Roman"/>
                <a:cs typeface="Times New Roman"/>
              </a:rPr>
              <a:t>Antiviral drugs work by inhibiting viral replication inside cells.</a:t>
            </a:r>
          </a:p>
          <a:p>
            <a:endParaRPr lang="en-US" sz="2400" dirty="0" smtClean="0">
              <a:solidFill>
                <a:schemeClr val="bg2"/>
              </a:solidFill>
              <a:latin typeface="Times New Roman"/>
              <a:cs typeface="Times New Roman"/>
            </a:endParaRPr>
          </a:p>
        </p:txBody>
      </p:sp>
    </p:spTree>
    <p:extLst>
      <p:ext uri="{BB962C8B-B14F-4D97-AF65-F5344CB8AC3E}">
        <p14:creationId xmlns:p14="http://schemas.microsoft.com/office/powerpoint/2010/main" val="345170482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2"/>
                </a:solidFill>
              </a:rPr>
              <a:t>Independent reading</a:t>
            </a:r>
            <a:endParaRPr lang="en-US" dirty="0">
              <a:solidFill>
                <a:schemeClr val="bg2"/>
              </a:solidFill>
            </a:endParaRPr>
          </a:p>
        </p:txBody>
      </p:sp>
      <p:sp>
        <p:nvSpPr>
          <p:cNvPr id="3" name="Subtitle 2"/>
          <p:cNvSpPr>
            <a:spLocks noGrp="1"/>
          </p:cNvSpPr>
          <p:nvPr>
            <p:ph type="subTitle" idx="1"/>
          </p:nvPr>
        </p:nvSpPr>
        <p:spPr/>
        <p:txBody>
          <a:bodyPr/>
          <a:lstStyle/>
          <a:p>
            <a:r>
              <a:rPr lang="en-US" dirty="0" smtClean="0">
                <a:solidFill>
                  <a:schemeClr val="accent2"/>
                </a:solidFill>
              </a:rPr>
              <a:t>Viral Hepatitis</a:t>
            </a:r>
          </a:p>
          <a:p>
            <a:endParaRPr lang="en-US" dirty="0"/>
          </a:p>
        </p:txBody>
      </p:sp>
    </p:spTree>
    <p:extLst>
      <p:ext uri="{BB962C8B-B14F-4D97-AF65-F5344CB8AC3E}">
        <p14:creationId xmlns:p14="http://schemas.microsoft.com/office/powerpoint/2010/main" val="4106911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DFB91C"/>
                </a:solidFill>
                <a:latin typeface="Times New Roman"/>
                <a:cs typeface="Times New Roman"/>
              </a:rPr>
              <a:t>Viral size</a:t>
            </a:r>
            <a:endParaRPr lang="en-US" i="1" dirty="0">
              <a:solidFill>
                <a:srgbClr val="DFB91C"/>
              </a:solidFill>
              <a:latin typeface="Times New Roman"/>
              <a:cs typeface="Times New Roman"/>
            </a:endParaRPr>
          </a:p>
        </p:txBody>
      </p:sp>
      <p:sp>
        <p:nvSpPr>
          <p:cNvPr id="3" name="Content Placeholder 2"/>
          <p:cNvSpPr>
            <a:spLocks noGrp="1"/>
          </p:cNvSpPr>
          <p:nvPr>
            <p:ph idx="1"/>
          </p:nvPr>
        </p:nvSpPr>
        <p:spPr>
          <a:xfrm>
            <a:off x="612085" y="4105635"/>
            <a:ext cx="7751684" cy="2752365"/>
          </a:xfrm>
        </p:spPr>
        <p:txBody>
          <a:bodyPr/>
          <a:lstStyle/>
          <a:p>
            <a:r>
              <a:rPr lang="en-US" sz="2400" dirty="0" smtClean="0">
                <a:solidFill>
                  <a:srgbClr val="EEECE1"/>
                </a:solidFill>
              </a:rPr>
              <a:t>Virus particles can only be seen by an electron microscope</a:t>
            </a:r>
          </a:p>
          <a:p>
            <a:endParaRPr lang="en-US" sz="2400" dirty="0" smtClean="0">
              <a:solidFill>
                <a:srgbClr val="EEECE1"/>
              </a:solidFill>
            </a:endParaRPr>
          </a:p>
          <a:p>
            <a:pPr marL="342900" lvl="1" indent="-342900">
              <a:buFont typeface="Arial" pitchFamily="34" charset="0"/>
              <a:buChar char="•"/>
            </a:pPr>
            <a:r>
              <a:rPr lang="en-US" sz="2400" dirty="0" smtClean="0">
                <a:solidFill>
                  <a:srgbClr val="EEECE1"/>
                </a:solidFill>
              </a:rPr>
              <a:t>Most viruses range in sizes from 10-300 nanometers.</a:t>
            </a:r>
          </a:p>
          <a:p>
            <a:pPr marL="342900" lvl="1" indent="-342900">
              <a:buFont typeface="Arial" pitchFamily="34" charset="0"/>
              <a:buChar char="•"/>
            </a:pPr>
            <a:endParaRPr lang="en-US" sz="2400" dirty="0" smtClean="0">
              <a:solidFill>
                <a:srgbClr val="EEECE1"/>
              </a:solidFill>
            </a:endParaRPr>
          </a:p>
          <a:p>
            <a:endParaRPr lang="en-US" dirty="0">
              <a:solidFill>
                <a:srgbClr val="EEECE1"/>
              </a:solidFill>
            </a:endParaRPr>
          </a:p>
        </p:txBody>
      </p:sp>
      <p:pic>
        <p:nvPicPr>
          <p:cNvPr id="6" name="Picture 5"/>
          <p:cNvPicPr>
            <a:picLocks noChangeAspect="1"/>
          </p:cNvPicPr>
          <p:nvPr/>
        </p:nvPicPr>
        <p:blipFill rotWithShape="1">
          <a:blip r:embed="rId2"/>
          <a:srcRect t="-24215" b="24215"/>
          <a:stretch/>
        </p:blipFill>
        <p:spPr>
          <a:xfrm>
            <a:off x="1042311" y="712520"/>
            <a:ext cx="6903269" cy="3257572"/>
          </a:xfrm>
          <a:prstGeom prst="rect">
            <a:avLst/>
          </a:prstGeom>
        </p:spPr>
      </p:pic>
    </p:spTree>
    <p:extLst>
      <p:ext uri="{BB962C8B-B14F-4D97-AF65-F5344CB8AC3E}">
        <p14:creationId xmlns:p14="http://schemas.microsoft.com/office/powerpoint/2010/main" val="12213936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DFB91C"/>
                </a:solidFill>
                <a:latin typeface="Times New Roman"/>
                <a:cs typeface="Times New Roman"/>
              </a:rPr>
              <a:t>Structure of virus</a:t>
            </a:r>
            <a:endParaRPr lang="en-US" i="1" dirty="0">
              <a:solidFill>
                <a:srgbClr val="DFB91C"/>
              </a:solidFill>
              <a:latin typeface="Times New Roman"/>
              <a:cs typeface="Times New Roman"/>
            </a:endParaRPr>
          </a:p>
        </p:txBody>
      </p:sp>
      <p:pic>
        <p:nvPicPr>
          <p:cNvPr id="4" name="Picture 2"/>
          <p:cNvPicPr>
            <a:picLocks noChangeAspect="1" noChangeArrowheads="1"/>
          </p:cNvPicPr>
          <p:nvPr/>
        </p:nvPicPr>
        <p:blipFill>
          <a:blip r:embed="rId3" cstate="print"/>
          <a:srcRect/>
          <a:stretch>
            <a:fillRect/>
          </a:stretch>
        </p:blipFill>
        <p:spPr bwMode="auto">
          <a:xfrm>
            <a:off x="179512" y="1772816"/>
            <a:ext cx="8773014" cy="3564037"/>
          </a:xfrm>
          <a:prstGeom prst="rect">
            <a:avLst/>
          </a:prstGeom>
          <a:noFill/>
          <a:ln w="9525">
            <a:noFill/>
            <a:miter lim="800000"/>
            <a:headEnd/>
            <a:tailEnd/>
          </a:ln>
        </p:spPr>
      </p:pic>
    </p:spTree>
    <p:extLst>
      <p:ext uri="{BB962C8B-B14F-4D97-AF65-F5344CB8AC3E}">
        <p14:creationId xmlns:p14="http://schemas.microsoft.com/office/powerpoint/2010/main" val="20903705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b="1" i="1" dirty="0" smtClean="0">
                <a:solidFill>
                  <a:srgbClr val="DFB91C"/>
                </a:solidFill>
                <a:latin typeface="Times New Roman"/>
                <a:cs typeface="Times New Roman"/>
              </a:rPr>
              <a:t>Structure of Viruses</a:t>
            </a:r>
            <a:endParaRPr lang="en-US" b="1" i="1" dirty="0">
              <a:solidFill>
                <a:srgbClr val="DFB91C"/>
              </a:solidFill>
              <a:latin typeface="Times New Roman"/>
              <a:cs typeface="Times New Roman"/>
            </a:endParaRPr>
          </a:p>
        </p:txBody>
      </p:sp>
      <p:sp>
        <p:nvSpPr>
          <p:cNvPr id="3" name="Content Placeholder 2"/>
          <p:cNvSpPr>
            <a:spLocks noGrp="1"/>
          </p:cNvSpPr>
          <p:nvPr>
            <p:ph idx="1"/>
          </p:nvPr>
        </p:nvSpPr>
        <p:spPr>
          <a:xfrm>
            <a:off x="457200" y="1196752"/>
            <a:ext cx="8229600" cy="5472608"/>
          </a:xfrm>
        </p:spPr>
        <p:txBody>
          <a:bodyPr>
            <a:normAutofit/>
          </a:bodyPr>
          <a:lstStyle/>
          <a:p>
            <a:pPr marL="457200" indent="-457200">
              <a:lnSpc>
                <a:spcPct val="80000"/>
              </a:lnSpc>
              <a:buAutoNum type="arabicParenR"/>
            </a:pPr>
            <a:r>
              <a:rPr lang="en-US" sz="2800" b="1" dirty="0" smtClean="0">
                <a:solidFill>
                  <a:srgbClr val="D99694"/>
                </a:solidFill>
                <a:latin typeface="Times New Roman"/>
                <a:cs typeface="Times New Roman"/>
              </a:rPr>
              <a:t>Genome: </a:t>
            </a:r>
          </a:p>
          <a:p>
            <a:pPr marL="457200" indent="-457200">
              <a:lnSpc>
                <a:spcPct val="80000"/>
              </a:lnSpc>
              <a:buNone/>
            </a:pPr>
            <a:r>
              <a:rPr lang="en-US" sz="2400" dirty="0" smtClean="0">
                <a:solidFill>
                  <a:schemeClr val="bg2"/>
                </a:solidFill>
                <a:latin typeface="Times New Roman"/>
                <a:cs typeface="Times New Roman"/>
              </a:rPr>
              <a:t>       The nucleic acid material containing the genetic information and its either DNA or RNA</a:t>
            </a:r>
            <a:r>
              <a:rPr lang="en-US" sz="2400" dirty="0">
                <a:solidFill>
                  <a:schemeClr val="bg2"/>
                </a:solidFill>
                <a:latin typeface="Times New Roman"/>
                <a:cs typeface="Times New Roman"/>
              </a:rPr>
              <a:t>.</a:t>
            </a:r>
            <a:endParaRPr lang="en-US" sz="2400" dirty="0" smtClean="0">
              <a:solidFill>
                <a:schemeClr val="bg2"/>
              </a:solidFill>
              <a:latin typeface="Times New Roman"/>
              <a:cs typeface="Times New Roman"/>
            </a:endParaRPr>
          </a:p>
          <a:p>
            <a:pPr>
              <a:lnSpc>
                <a:spcPct val="80000"/>
              </a:lnSpc>
              <a:buNone/>
            </a:pPr>
            <a:endParaRPr lang="en-US" sz="2400" dirty="0" smtClean="0">
              <a:solidFill>
                <a:schemeClr val="bg2"/>
              </a:solidFill>
              <a:latin typeface="Times New Roman"/>
              <a:cs typeface="Times New Roman"/>
            </a:endParaRPr>
          </a:p>
          <a:p>
            <a:pPr>
              <a:lnSpc>
                <a:spcPct val="80000"/>
              </a:lnSpc>
              <a:buNone/>
            </a:pPr>
            <a:r>
              <a:rPr lang="en-US" sz="2800" b="1" dirty="0" smtClean="0">
                <a:solidFill>
                  <a:srgbClr val="D99694"/>
                </a:solidFill>
                <a:latin typeface="Times New Roman"/>
                <a:cs typeface="Times New Roman"/>
              </a:rPr>
              <a:t>2)</a:t>
            </a:r>
            <a:r>
              <a:rPr lang="en-US" sz="2800" dirty="0" smtClean="0">
                <a:solidFill>
                  <a:srgbClr val="D99694"/>
                </a:solidFill>
                <a:latin typeface="Times New Roman"/>
                <a:cs typeface="Times New Roman"/>
              </a:rPr>
              <a:t>  </a:t>
            </a:r>
            <a:r>
              <a:rPr lang="en-US" sz="2800" b="1" dirty="0" err="1" smtClean="0">
                <a:solidFill>
                  <a:srgbClr val="D99694"/>
                </a:solidFill>
                <a:latin typeface="Times New Roman"/>
                <a:cs typeface="Times New Roman"/>
              </a:rPr>
              <a:t>Capsid</a:t>
            </a:r>
            <a:r>
              <a:rPr lang="en-US" sz="2800" dirty="0" smtClean="0">
                <a:solidFill>
                  <a:srgbClr val="D99694"/>
                </a:solidFill>
                <a:latin typeface="Times New Roman"/>
                <a:cs typeface="Times New Roman"/>
              </a:rPr>
              <a:t>: </a:t>
            </a:r>
          </a:p>
          <a:p>
            <a:pPr>
              <a:lnSpc>
                <a:spcPct val="80000"/>
              </a:lnSpc>
              <a:buNone/>
            </a:pPr>
            <a:r>
              <a:rPr lang="en-US" sz="2400" dirty="0" smtClean="0">
                <a:solidFill>
                  <a:srgbClr val="EEECE1"/>
                </a:solidFill>
                <a:latin typeface="Times New Roman"/>
                <a:cs typeface="Times New Roman"/>
              </a:rPr>
              <a:t>     A protein structure designed to protect the genome. It is composed of many small protein units called </a:t>
            </a:r>
            <a:r>
              <a:rPr lang="en-US" sz="2400" b="1" i="1" dirty="0" err="1" smtClean="0">
                <a:solidFill>
                  <a:srgbClr val="EEECE1"/>
                </a:solidFill>
                <a:latin typeface="Times New Roman"/>
                <a:cs typeface="Times New Roman"/>
              </a:rPr>
              <a:t>capsomeres</a:t>
            </a:r>
            <a:r>
              <a:rPr lang="en-US" sz="2400" b="1" i="1" dirty="0" smtClean="0">
                <a:solidFill>
                  <a:srgbClr val="EEECE1"/>
                </a:solidFill>
                <a:latin typeface="Times New Roman"/>
                <a:cs typeface="Times New Roman"/>
              </a:rPr>
              <a:t>.</a:t>
            </a:r>
          </a:p>
          <a:p>
            <a:pPr>
              <a:lnSpc>
                <a:spcPct val="80000"/>
              </a:lnSpc>
              <a:buNone/>
            </a:pPr>
            <a:endParaRPr lang="en-US" sz="2400" dirty="0" smtClean="0">
              <a:solidFill>
                <a:srgbClr val="EEECE1"/>
              </a:solidFill>
              <a:latin typeface="Times New Roman"/>
              <a:cs typeface="Times New Roman"/>
            </a:endParaRPr>
          </a:p>
          <a:p>
            <a:pPr>
              <a:lnSpc>
                <a:spcPct val="80000"/>
              </a:lnSpc>
              <a:buNone/>
            </a:pPr>
            <a:endParaRPr lang="en-US" sz="2800" b="1" dirty="0" smtClean="0">
              <a:solidFill>
                <a:srgbClr val="0070C0"/>
              </a:solidFill>
              <a:latin typeface="Times New Roman"/>
              <a:cs typeface="Times New Roman"/>
            </a:endParaRPr>
          </a:p>
          <a:p>
            <a:pPr>
              <a:lnSpc>
                <a:spcPct val="80000"/>
              </a:lnSpc>
              <a:buNone/>
            </a:pPr>
            <a:r>
              <a:rPr lang="en-US" sz="2800" b="1" dirty="0" smtClean="0">
                <a:solidFill>
                  <a:srgbClr val="D99694"/>
                </a:solidFill>
                <a:latin typeface="Times New Roman"/>
                <a:cs typeface="Times New Roman"/>
              </a:rPr>
              <a:t>3) Envelope: </a:t>
            </a:r>
          </a:p>
          <a:p>
            <a:pPr>
              <a:lnSpc>
                <a:spcPct val="80000"/>
              </a:lnSpc>
              <a:buNone/>
            </a:pPr>
            <a:r>
              <a:rPr lang="en-US" sz="2400" b="1" dirty="0">
                <a:solidFill>
                  <a:srgbClr val="0070C0"/>
                </a:solidFill>
                <a:latin typeface="Times New Roman"/>
                <a:cs typeface="Times New Roman"/>
              </a:rPr>
              <a:t> </a:t>
            </a:r>
            <a:r>
              <a:rPr lang="en-US" sz="2400" b="1" dirty="0" smtClean="0">
                <a:solidFill>
                  <a:srgbClr val="0070C0"/>
                </a:solidFill>
                <a:latin typeface="Times New Roman"/>
                <a:cs typeface="Times New Roman"/>
              </a:rPr>
              <a:t>    </a:t>
            </a:r>
            <a:r>
              <a:rPr lang="en-US" sz="2400" dirty="0" smtClean="0">
                <a:solidFill>
                  <a:srgbClr val="EEECE1"/>
                </a:solidFill>
                <a:latin typeface="Times New Roman"/>
                <a:cs typeface="Times New Roman"/>
              </a:rPr>
              <a:t>A lipid </a:t>
            </a:r>
            <a:r>
              <a:rPr lang="en-US" sz="2400" dirty="0" err="1" smtClean="0">
                <a:solidFill>
                  <a:srgbClr val="EEECE1"/>
                </a:solidFill>
                <a:latin typeface="Times New Roman"/>
                <a:cs typeface="Times New Roman"/>
              </a:rPr>
              <a:t>bilayer</a:t>
            </a:r>
            <a:r>
              <a:rPr lang="en-US" sz="2400" dirty="0" smtClean="0">
                <a:solidFill>
                  <a:srgbClr val="EEECE1"/>
                </a:solidFill>
                <a:latin typeface="Times New Roman"/>
                <a:cs typeface="Times New Roman"/>
              </a:rPr>
              <a:t> membrane found in some viruses. It is derived from the host cell membrane or nuclear membrane and never made by the viruses themselves. </a:t>
            </a:r>
            <a:endParaRPr lang="en-US" sz="2400" dirty="0">
              <a:solidFill>
                <a:srgbClr val="EEECE1"/>
              </a:solidFill>
              <a:latin typeface="Times New Roman"/>
              <a:cs typeface="Times New Roman"/>
            </a:endParaRPr>
          </a:p>
        </p:txBody>
      </p:sp>
    </p:spTree>
    <p:extLst>
      <p:ext uri="{BB962C8B-B14F-4D97-AF65-F5344CB8AC3E}">
        <p14:creationId xmlns:p14="http://schemas.microsoft.com/office/powerpoint/2010/main" val="35586029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465754"/>
          </a:xfrm>
        </p:spPr>
        <p:txBody>
          <a:bodyPr>
            <a:normAutofit fontScale="90000"/>
          </a:bodyPr>
          <a:lstStyle/>
          <a:p>
            <a:r>
              <a:rPr lang="en-US" b="1" i="1" dirty="0">
                <a:solidFill>
                  <a:srgbClr val="DFB91C"/>
                </a:solidFill>
                <a:latin typeface="Times New Roman"/>
                <a:cs typeface="Times New Roman"/>
              </a:rPr>
              <a:t>I-  Virus Genome</a:t>
            </a:r>
            <a:endParaRPr lang="x-none" dirty="0"/>
          </a:p>
        </p:txBody>
      </p:sp>
      <p:sp>
        <p:nvSpPr>
          <p:cNvPr id="4" name="TextBox 3"/>
          <p:cNvSpPr txBox="1"/>
          <p:nvPr/>
        </p:nvSpPr>
        <p:spPr>
          <a:xfrm>
            <a:off x="2357422" y="1000108"/>
            <a:ext cx="4172937" cy="461665"/>
          </a:xfrm>
          <a:prstGeom prst="rect">
            <a:avLst/>
          </a:prstGeom>
          <a:solidFill>
            <a:schemeClr val="bg2">
              <a:lumMod val="60000"/>
              <a:lumOff val="40000"/>
            </a:schemeClr>
          </a:solidFill>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sz="2400" dirty="0" smtClean="0"/>
              <a:t>Viruses have either </a:t>
            </a:r>
            <a:r>
              <a:rPr lang="en-US" sz="2400" dirty="0" smtClean="0">
                <a:solidFill>
                  <a:srgbClr val="0000FF"/>
                </a:solidFill>
              </a:rPr>
              <a:t>DNA</a:t>
            </a:r>
            <a:r>
              <a:rPr lang="en-US" sz="2400" dirty="0" smtClean="0"/>
              <a:t> or </a:t>
            </a:r>
            <a:r>
              <a:rPr lang="en-US" sz="2400" dirty="0" smtClean="0">
                <a:solidFill>
                  <a:srgbClr val="0000FF"/>
                </a:solidFill>
              </a:rPr>
              <a:t>RNA</a:t>
            </a:r>
            <a:r>
              <a:rPr lang="en-US" sz="2400" dirty="0" smtClean="0"/>
              <a:t> </a:t>
            </a:r>
            <a:endParaRPr lang="en-US" sz="2400" dirty="0"/>
          </a:p>
        </p:txBody>
      </p:sp>
      <p:sp>
        <p:nvSpPr>
          <p:cNvPr id="5" name="Content Placeholder 4"/>
          <p:cNvSpPr txBox="1">
            <a:spLocks noGrp="1"/>
          </p:cNvSpPr>
          <p:nvPr>
            <p:ph idx="1"/>
          </p:nvPr>
        </p:nvSpPr>
        <p:spPr>
          <a:xfrm>
            <a:off x="1357290" y="2000240"/>
            <a:ext cx="6149368" cy="461665"/>
          </a:xfrm>
          <a:prstGeom prst="rect">
            <a:avLst/>
          </a:prstGeom>
          <a:solidFill>
            <a:srgbClr val="BEFFC8"/>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pPr algn="l" rtl="0">
              <a:buNone/>
            </a:pPr>
            <a:r>
              <a:rPr lang="en-US" sz="2400" dirty="0" smtClean="0"/>
              <a:t>Viral </a:t>
            </a:r>
            <a:r>
              <a:rPr lang="en-US" sz="2400" dirty="0" smtClean="0">
                <a:solidFill>
                  <a:srgbClr val="0000FF"/>
                </a:solidFill>
              </a:rPr>
              <a:t>NA</a:t>
            </a:r>
            <a:r>
              <a:rPr lang="en-US" sz="2400" dirty="0" smtClean="0"/>
              <a:t> are usually </a:t>
            </a:r>
            <a:r>
              <a:rPr lang="en-US" sz="2400" u="sng" dirty="0" smtClean="0"/>
              <a:t>circular </a:t>
            </a:r>
            <a:r>
              <a:rPr lang="en-US" sz="2400" dirty="0" smtClean="0"/>
              <a:t>but some are </a:t>
            </a:r>
            <a:r>
              <a:rPr lang="en-US" sz="2400" u="sng" dirty="0" smtClean="0"/>
              <a:t>linear</a:t>
            </a:r>
            <a:r>
              <a:rPr lang="en-US" sz="2400" dirty="0" smtClean="0"/>
              <a:t>. </a:t>
            </a:r>
            <a:endParaRPr lang="en-US" sz="2400" dirty="0"/>
          </a:p>
        </p:txBody>
      </p:sp>
      <p:sp>
        <p:nvSpPr>
          <p:cNvPr id="6" name="TextBox 5"/>
          <p:cNvSpPr txBox="1"/>
          <p:nvPr/>
        </p:nvSpPr>
        <p:spPr>
          <a:xfrm>
            <a:off x="293638" y="2764091"/>
            <a:ext cx="8269662" cy="1107996"/>
          </a:xfrm>
          <a:prstGeom prst="rect">
            <a:avLst/>
          </a:prstGeom>
          <a:solidFill>
            <a:srgbClr val="FED5FF"/>
          </a:solidFill>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2400" dirty="0" smtClean="0"/>
              <a:t>Both </a:t>
            </a:r>
            <a:r>
              <a:rPr lang="en-US" sz="2400" dirty="0" smtClean="0">
                <a:solidFill>
                  <a:srgbClr val="0000FF"/>
                </a:solidFill>
              </a:rPr>
              <a:t>DNA </a:t>
            </a:r>
            <a:r>
              <a:rPr lang="en-US" sz="2400" dirty="0" smtClean="0"/>
              <a:t>or </a:t>
            </a:r>
            <a:r>
              <a:rPr lang="en-US" sz="2400" dirty="0" smtClean="0">
                <a:solidFill>
                  <a:srgbClr val="0000FF"/>
                </a:solidFill>
              </a:rPr>
              <a:t>RNA</a:t>
            </a:r>
            <a:r>
              <a:rPr lang="en-US" sz="2400" dirty="0" smtClean="0"/>
              <a:t> can be Single Strand </a:t>
            </a:r>
            <a:r>
              <a:rPr lang="en-US" sz="2400" dirty="0" smtClean="0">
                <a:solidFill>
                  <a:srgbClr val="0000FF"/>
                </a:solidFill>
              </a:rPr>
              <a:t>(ss)  </a:t>
            </a:r>
            <a:r>
              <a:rPr lang="en-US" sz="2400" dirty="0" smtClean="0"/>
              <a:t>or Double Strand </a:t>
            </a:r>
            <a:r>
              <a:rPr lang="en-US" sz="2400" dirty="0" smtClean="0">
                <a:solidFill>
                  <a:srgbClr val="0000FF"/>
                </a:solidFill>
              </a:rPr>
              <a:t>(ds)</a:t>
            </a:r>
            <a:r>
              <a:rPr lang="en-US" sz="2400" dirty="0">
                <a:solidFill>
                  <a:srgbClr val="000000"/>
                </a:solidFill>
              </a:rPr>
              <a:t> </a:t>
            </a:r>
            <a:endParaRPr lang="en-US" sz="2400" dirty="0" smtClean="0">
              <a:solidFill>
                <a:srgbClr val="000000"/>
              </a:solidFill>
            </a:endParaRPr>
          </a:p>
          <a:p>
            <a:pPr algn="ctr"/>
            <a:r>
              <a:rPr lang="en-US" sz="2400" i="1" dirty="0" smtClean="0">
                <a:solidFill>
                  <a:srgbClr val="000000"/>
                </a:solidFill>
              </a:rPr>
              <a:t>Viruses have four categories based on that </a:t>
            </a:r>
            <a:endParaRPr lang="en-US" sz="2400" i="1" dirty="0">
              <a:solidFill>
                <a:srgbClr val="000000"/>
              </a:solidFill>
            </a:endParaRPr>
          </a:p>
          <a:p>
            <a:pPr algn="ctr"/>
            <a:endParaRPr lang="en-US" dirty="0">
              <a:solidFill>
                <a:srgbClr val="0000FF"/>
              </a:solidFill>
            </a:endParaRPr>
          </a:p>
        </p:txBody>
      </p:sp>
      <p:sp>
        <p:nvSpPr>
          <p:cNvPr id="7" name="TextBox 6"/>
          <p:cNvSpPr txBox="1"/>
          <p:nvPr/>
        </p:nvSpPr>
        <p:spPr>
          <a:xfrm>
            <a:off x="160231" y="4156568"/>
            <a:ext cx="4104456" cy="252376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lgn="l" rtl="0">
              <a:lnSpc>
                <a:spcPct val="150000"/>
              </a:lnSpc>
              <a:buFont typeface="+mj-lt"/>
              <a:buAutoNum type="arabicPeriod"/>
            </a:pPr>
            <a:r>
              <a:rPr lang="en-US" sz="2000" dirty="0" smtClean="0"/>
              <a:t>ss DNA viruses</a:t>
            </a:r>
          </a:p>
          <a:p>
            <a:pPr marL="342900" indent="-342900" algn="l" rtl="0">
              <a:lnSpc>
                <a:spcPct val="150000"/>
              </a:lnSpc>
              <a:buFont typeface="+mj-lt"/>
              <a:buAutoNum type="arabicPeriod"/>
            </a:pPr>
            <a:r>
              <a:rPr lang="en-US" sz="2000" dirty="0" smtClean="0"/>
              <a:t>ds </a:t>
            </a:r>
            <a:r>
              <a:rPr lang="en-US" sz="2000" dirty="0"/>
              <a:t>DNA viruses </a:t>
            </a:r>
            <a:r>
              <a:rPr lang="en-US" sz="2000" dirty="0">
                <a:solidFill>
                  <a:srgbClr val="FF00FF"/>
                </a:solidFill>
                <a:sym typeface="Wingdings"/>
              </a:rPr>
              <a:t> most </a:t>
            </a:r>
            <a:r>
              <a:rPr lang="en-US" sz="2000" dirty="0" smtClean="0">
                <a:solidFill>
                  <a:srgbClr val="FF00FF"/>
                </a:solidFill>
                <a:sym typeface="Wingdings"/>
              </a:rPr>
              <a:t>common.</a:t>
            </a:r>
          </a:p>
          <a:p>
            <a:pPr marL="342900" indent="-342900" algn="l" rtl="0">
              <a:lnSpc>
                <a:spcPct val="150000"/>
              </a:lnSpc>
              <a:buFont typeface="+mj-lt"/>
              <a:buAutoNum type="arabicPeriod"/>
            </a:pPr>
            <a:r>
              <a:rPr lang="en-US" sz="2000" dirty="0" smtClean="0"/>
              <a:t>ss </a:t>
            </a:r>
            <a:r>
              <a:rPr lang="en-US" sz="2000" dirty="0"/>
              <a:t>RNA viruses </a:t>
            </a:r>
            <a:r>
              <a:rPr lang="en-US" sz="2000" dirty="0">
                <a:solidFill>
                  <a:srgbClr val="FF00FF"/>
                </a:solidFill>
                <a:sym typeface="Wingdings"/>
              </a:rPr>
              <a:t> most </a:t>
            </a:r>
            <a:r>
              <a:rPr lang="en-US" sz="2000" dirty="0" smtClean="0">
                <a:solidFill>
                  <a:srgbClr val="FF00FF"/>
                </a:solidFill>
                <a:sym typeface="Wingdings"/>
              </a:rPr>
              <a:t>common.</a:t>
            </a:r>
          </a:p>
          <a:p>
            <a:pPr marL="342900" indent="-342900" algn="l" rtl="0">
              <a:lnSpc>
                <a:spcPct val="150000"/>
              </a:lnSpc>
              <a:buFont typeface="+mj-lt"/>
              <a:buAutoNum type="arabicPeriod"/>
            </a:pPr>
            <a:r>
              <a:rPr lang="en-US" sz="2000" dirty="0" smtClean="0"/>
              <a:t>ds </a:t>
            </a:r>
            <a:r>
              <a:rPr lang="en-US" sz="2000" dirty="0"/>
              <a:t>RNA </a:t>
            </a:r>
            <a:r>
              <a:rPr lang="en-US" sz="2000" dirty="0" err="1"/>
              <a:t>viruse</a:t>
            </a:r>
            <a:endParaRPr lang="en-US" sz="2000" dirty="0">
              <a:solidFill>
                <a:srgbClr val="FF00FF"/>
              </a:solidFill>
            </a:endParaRPr>
          </a:p>
          <a:p>
            <a:pPr marL="342900" indent="-342900" algn="l" rtl="0">
              <a:buFont typeface="+mj-lt"/>
              <a:buAutoNum type="arabicPeriod"/>
            </a:pPr>
            <a:endParaRPr lang="en-US" sz="2000" dirty="0">
              <a:solidFill>
                <a:srgbClr val="FF00FF"/>
              </a:solidFill>
            </a:endParaRPr>
          </a:p>
          <a:p>
            <a:pPr marL="342900" indent="-342900" algn="l" rtl="0">
              <a:buFont typeface="+mj-lt"/>
              <a:buAutoNum type="arabicPeriod"/>
            </a:pPr>
            <a:endParaRPr lang="en-US" dirty="0"/>
          </a:p>
        </p:txBody>
      </p:sp>
      <p:sp>
        <p:nvSpPr>
          <p:cNvPr id="9" name="TextBox 8"/>
          <p:cNvSpPr txBox="1"/>
          <p:nvPr/>
        </p:nvSpPr>
        <p:spPr>
          <a:xfrm>
            <a:off x="4768970" y="4023863"/>
            <a:ext cx="4104456" cy="276383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80000"/>
              </a:lnSpc>
            </a:pPr>
            <a:r>
              <a:rPr lang="en-US" dirty="0">
                <a:solidFill>
                  <a:schemeClr val="bg2"/>
                </a:solidFill>
                <a:latin typeface="+mj-lt"/>
                <a:cs typeface="Times New Roman"/>
              </a:rPr>
              <a:t> </a:t>
            </a:r>
            <a:r>
              <a:rPr lang="en-US" sz="2400" dirty="0">
                <a:solidFill>
                  <a:srgbClr val="000000"/>
                </a:solidFill>
                <a:latin typeface="+mj-lt"/>
                <a:cs typeface="Times New Roman"/>
              </a:rPr>
              <a:t>Contains several </a:t>
            </a:r>
            <a:r>
              <a:rPr lang="en-US" sz="2400" dirty="0">
                <a:solidFill>
                  <a:srgbClr val="3366FF"/>
                </a:solidFill>
                <a:latin typeface="+mj-lt"/>
                <a:cs typeface="Times New Roman"/>
              </a:rPr>
              <a:t>genes</a:t>
            </a:r>
            <a:r>
              <a:rPr lang="en-US" sz="2400" dirty="0">
                <a:solidFill>
                  <a:srgbClr val="000000"/>
                </a:solidFill>
                <a:latin typeface="+mj-lt"/>
                <a:cs typeface="Times New Roman"/>
              </a:rPr>
              <a:t> that are responsible for the production of </a:t>
            </a:r>
            <a:r>
              <a:rPr lang="en-US" sz="2400" b="1" dirty="0">
                <a:solidFill>
                  <a:srgbClr val="3366FF"/>
                </a:solidFill>
                <a:latin typeface="+mj-lt"/>
                <a:cs typeface="Times New Roman"/>
              </a:rPr>
              <a:t>non-structural protein</a:t>
            </a:r>
            <a:r>
              <a:rPr lang="en-US" sz="2400" dirty="0">
                <a:solidFill>
                  <a:srgbClr val="3366FF"/>
                </a:solidFill>
                <a:latin typeface="+mj-lt"/>
                <a:cs typeface="Times New Roman"/>
              </a:rPr>
              <a:t> </a:t>
            </a:r>
            <a:r>
              <a:rPr lang="en-US" sz="2400" dirty="0">
                <a:solidFill>
                  <a:schemeClr val="tx1"/>
                </a:solidFill>
                <a:latin typeface="+mj-lt"/>
                <a:cs typeface="Times New Roman"/>
              </a:rPr>
              <a:t>(</a:t>
            </a:r>
            <a:r>
              <a:rPr lang="en-US" sz="2400" dirty="0">
                <a:solidFill>
                  <a:srgbClr val="000000"/>
                </a:solidFill>
                <a:latin typeface="+mj-lt"/>
                <a:cs typeface="Times New Roman"/>
              </a:rPr>
              <a:t>enzymes and regulatory proteins) </a:t>
            </a:r>
            <a:endParaRPr lang="en-US" sz="2400" dirty="0" smtClean="0">
              <a:solidFill>
                <a:srgbClr val="000000"/>
              </a:solidFill>
              <a:latin typeface="+mj-lt"/>
              <a:cs typeface="Times New Roman"/>
            </a:endParaRPr>
          </a:p>
          <a:p>
            <a:pPr algn="ctr">
              <a:lnSpc>
                <a:spcPct val="80000"/>
              </a:lnSpc>
            </a:pPr>
            <a:r>
              <a:rPr lang="en-US" sz="2400" dirty="0" smtClean="0">
                <a:solidFill>
                  <a:srgbClr val="000000"/>
                </a:solidFill>
                <a:latin typeface="+mj-lt"/>
                <a:cs typeface="Times New Roman"/>
              </a:rPr>
              <a:t>and </a:t>
            </a:r>
            <a:r>
              <a:rPr lang="en-US" sz="2400" b="1" dirty="0">
                <a:solidFill>
                  <a:srgbClr val="3366FF"/>
                </a:solidFill>
                <a:latin typeface="+mj-lt"/>
                <a:cs typeface="Times New Roman"/>
              </a:rPr>
              <a:t>structural proteins</a:t>
            </a:r>
            <a:r>
              <a:rPr lang="en-US" sz="2400" dirty="0">
                <a:solidFill>
                  <a:srgbClr val="3366FF"/>
                </a:solidFill>
                <a:latin typeface="+mj-lt"/>
                <a:cs typeface="Times New Roman"/>
              </a:rPr>
              <a:t> </a:t>
            </a:r>
            <a:r>
              <a:rPr lang="en-US" sz="2400" dirty="0">
                <a:solidFill>
                  <a:srgbClr val="000000"/>
                </a:solidFill>
                <a:latin typeface="+mj-lt"/>
                <a:cs typeface="Times New Roman"/>
              </a:rPr>
              <a:t>(proteins incorporated in the structure of the progeny virus</a:t>
            </a:r>
            <a:r>
              <a:rPr lang="en-US" sz="2400" dirty="0" smtClean="0">
                <a:solidFill>
                  <a:srgbClr val="000000"/>
                </a:solidFill>
                <a:latin typeface="+mj-lt"/>
                <a:cs typeface="Times New Roman"/>
              </a:rPr>
              <a:t>)</a:t>
            </a:r>
            <a:endParaRPr lang="en-US" sz="2000" dirty="0" smtClean="0">
              <a:solidFill>
                <a:srgbClr val="000000"/>
              </a:solidFill>
            </a:endParaRPr>
          </a:p>
          <a:p>
            <a:pPr marL="342900" indent="-342900" algn="l" rtl="0">
              <a:buFont typeface="+mj-lt"/>
              <a:buAutoNum type="arabicPeriod"/>
            </a:pPr>
            <a:endParaRPr lang="en-US" sz="2000" dirty="0">
              <a:solidFill>
                <a:srgbClr val="000000"/>
              </a:solidFill>
            </a:endParaRPr>
          </a:p>
        </p:txBody>
      </p:sp>
    </p:spTree>
    <p:extLst>
      <p:ext uri="{BB962C8B-B14F-4D97-AF65-F5344CB8AC3E}">
        <p14:creationId xmlns:p14="http://schemas.microsoft.com/office/powerpoint/2010/main" val="331727124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US" b="1" i="1" dirty="0" smtClean="0">
                <a:solidFill>
                  <a:srgbClr val="DFB91C"/>
                </a:solidFill>
                <a:latin typeface="Times New Roman"/>
                <a:cs typeface="Times New Roman"/>
              </a:rPr>
              <a:t>II. </a:t>
            </a:r>
            <a:r>
              <a:rPr lang="en-US" b="1" i="1" dirty="0" err="1" smtClean="0">
                <a:solidFill>
                  <a:srgbClr val="DFB91C"/>
                </a:solidFill>
                <a:latin typeface="Times New Roman"/>
                <a:cs typeface="Times New Roman"/>
              </a:rPr>
              <a:t>Capsid</a:t>
            </a:r>
            <a:endParaRPr lang="en-US" b="1" i="1" dirty="0">
              <a:solidFill>
                <a:srgbClr val="DFB91C"/>
              </a:solidFill>
              <a:latin typeface="Times New Roman"/>
              <a:cs typeface="Times New Roman"/>
            </a:endParaRPr>
          </a:p>
        </p:txBody>
      </p:sp>
      <p:sp>
        <p:nvSpPr>
          <p:cNvPr id="3" name="Content Placeholder 2"/>
          <p:cNvSpPr>
            <a:spLocks noGrp="1"/>
          </p:cNvSpPr>
          <p:nvPr>
            <p:ph idx="1"/>
          </p:nvPr>
        </p:nvSpPr>
        <p:spPr>
          <a:xfrm>
            <a:off x="457200" y="1196752"/>
            <a:ext cx="8229600" cy="5184576"/>
          </a:xfrm>
        </p:spPr>
        <p:txBody>
          <a:bodyPr>
            <a:normAutofit lnSpcReduction="10000"/>
          </a:bodyPr>
          <a:lstStyle/>
          <a:p>
            <a:pPr>
              <a:lnSpc>
                <a:spcPct val="90000"/>
              </a:lnSpc>
            </a:pPr>
            <a:r>
              <a:rPr lang="en-US" sz="2400" dirty="0" smtClean="0"/>
              <a:t>The protein coat inclosing the genome. </a:t>
            </a:r>
          </a:p>
          <a:p>
            <a:pPr>
              <a:lnSpc>
                <a:spcPct val="90000"/>
              </a:lnSpc>
            </a:pPr>
            <a:r>
              <a:rPr lang="en-US" sz="2400" dirty="0" smtClean="0">
                <a:solidFill>
                  <a:schemeClr val="bg2"/>
                </a:solidFill>
                <a:latin typeface="Times New Roman"/>
                <a:cs typeface="Times New Roman"/>
              </a:rPr>
              <a:t>The </a:t>
            </a:r>
            <a:r>
              <a:rPr lang="en-US" sz="2400" dirty="0" err="1" smtClean="0">
                <a:solidFill>
                  <a:schemeClr val="bg2"/>
                </a:solidFill>
                <a:latin typeface="Times New Roman"/>
                <a:cs typeface="Times New Roman"/>
              </a:rPr>
              <a:t>capsid</a:t>
            </a:r>
            <a:r>
              <a:rPr lang="en-US" sz="2400" dirty="0" smtClean="0">
                <a:solidFill>
                  <a:schemeClr val="bg2"/>
                </a:solidFill>
                <a:latin typeface="Times New Roman"/>
                <a:cs typeface="Times New Roman"/>
              </a:rPr>
              <a:t> is designed to give shape, size, and protect the virus nucleic acid from environmental damage.</a:t>
            </a:r>
            <a:r>
              <a:rPr lang="en-US" sz="2400" i="1" dirty="0" smtClean="0">
                <a:solidFill>
                  <a:schemeClr val="bg2"/>
                </a:solidFill>
                <a:latin typeface="Times New Roman"/>
                <a:cs typeface="Times New Roman"/>
              </a:rPr>
              <a:t> </a:t>
            </a:r>
          </a:p>
          <a:p>
            <a:pPr>
              <a:lnSpc>
                <a:spcPct val="90000"/>
              </a:lnSpc>
            </a:pPr>
            <a:r>
              <a:rPr lang="en-US" sz="2400" dirty="0" err="1" smtClean="0">
                <a:solidFill>
                  <a:schemeClr val="bg2"/>
                </a:solidFill>
                <a:latin typeface="Times New Roman"/>
                <a:cs typeface="Times New Roman"/>
              </a:rPr>
              <a:t>Capsid</a:t>
            </a:r>
            <a:r>
              <a:rPr lang="en-US" sz="2400" dirty="0" smtClean="0">
                <a:solidFill>
                  <a:schemeClr val="bg2"/>
                </a:solidFill>
                <a:latin typeface="Times New Roman"/>
                <a:cs typeface="Times New Roman"/>
              </a:rPr>
              <a:t> and Nucleic Acid are called “</a:t>
            </a:r>
            <a:r>
              <a:rPr lang="en-US" sz="2400" b="1" dirty="0" err="1" smtClean="0">
                <a:solidFill>
                  <a:schemeClr val="bg2"/>
                </a:solidFill>
                <a:latin typeface="Times New Roman"/>
                <a:cs typeface="Times New Roman"/>
              </a:rPr>
              <a:t>neocleocapsid</a:t>
            </a:r>
            <a:r>
              <a:rPr lang="en-US" sz="2400" dirty="0" smtClean="0">
                <a:solidFill>
                  <a:schemeClr val="bg2"/>
                </a:solidFill>
                <a:latin typeface="Times New Roman"/>
                <a:cs typeface="Times New Roman"/>
              </a:rPr>
              <a:t>” or “naked virus”.</a:t>
            </a:r>
          </a:p>
          <a:p>
            <a:pPr>
              <a:lnSpc>
                <a:spcPct val="90000"/>
              </a:lnSpc>
            </a:pPr>
            <a:endParaRPr lang="en-US" sz="2400" dirty="0" smtClean="0">
              <a:solidFill>
                <a:schemeClr val="bg2"/>
              </a:solidFill>
              <a:latin typeface="Times New Roman"/>
              <a:cs typeface="Times New Roman"/>
            </a:endParaRPr>
          </a:p>
          <a:p>
            <a:pPr>
              <a:lnSpc>
                <a:spcPct val="90000"/>
              </a:lnSpc>
            </a:pPr>
            <a:r>
              <a:rPr lang="en-US" sz="2400" b="1" dirty="0" err="1" smtClean="0">
                <a:solidFill>
                  <a:srgbClr val="4BACC6"/>
                </a:solidFill>
                <a:latin typeface="Times New Roman"/>
                <a:cs typeface="Times New Roman"/>
              </a:rPr>
              <a:t>Capsids</a:t>
            </a:r>
            <a:r>
              <a:rPr lang="en-US" sz="2400" b="1" dirty="0" smtClean="0">
                <a:solidFill>
                  <a:srgbClr val="4BACC6"/>
                </a:solidFill>
                <a:latin typeface="Times New Roman"/>
                <a:cs typeface="Times New Roman"/>
              </a:rPr>
              <a:t> of viruses have different shapes and symmetry. They can be:</a:t>
            </a:r>
          </a:p>
          <a:p>
            <a:pPr>
              <a:lnSpc>
                <a:spcPct val="90000"/>
              </a:lnSpc>
            </a:pPr>
            <a:endParaRPr lang="en-US" sz="2400" b="1" dirty="0" smtClean="0">
              <a:solidFill>
                <a:srgbClr val="4BACC6"/>
              </a:solidFill>
              <a:latin typeface="Times New Roman"/>
              <a:cs typeface="Times New Roman"/>
            </a:endParaRPr>
          </a:p>
          <a:p>
            <a:pPr marL="514350" indent="-514350">
              <a:buFont typeface="+mj-lt"/>
              <a:buAutoNum type="arabicPeriod"/>
            </a:pPr>
            <a:r>
              <a:rPr lang="en-US" sz="2400" b="1" dirty="0" smtClean="0">
                <a:solidFill>
                  <a:srgbClr val="D99694"/>
                </a:solidFill>
                <a:latin typeface="Times New Roman"/>
                <a:cs typeface="Times New Roman"/>
              </a:rPr>
              <a:t>Helical:</a:t>
            </a:r>
            <a:r>
              <a:rPr lang="en-US" sz="2400" dirty="0" smtClean="0">
                <a:solidFill>
                  <a:srgbClr val="B20000"/>
                </a:solidFill>
                <a:latin typeface="Times New Roman"/>
                <a:cs typeface="Times New Roman"/>
              </a:rPr>
              <a:t> </a:t>
            </a:r>
            <a:r>
              <a:rPr lang="en-US" sz="2400" dirty="0" smtClean="0">
                <a:solidFill>
                  <a:schemeClr val="bg2"/>
                </a:solidFill>
                <a:latin typeface="Times New Roman"/>
                <a:cs typeface="Times New Roman"/>
              </a:rPr>
              <a:t>coiled tubes.</a:t>
            </a:r>
          </a:p>
          <a:p>
            <a:pPr marL="514350" indent="-514350">
              <a:buFont typeface="+mj-lt"/>
              <a:buAutoNum type="arabicPeriod"/>
            </a:pPr>
            <a:r>
              <a:rPr lang="en-US" sz="2400" b="1" dirty="0" smtClean="0">
                <a:solidFill>
                  <a:srgbClr val="D99694"/>
                </a:solidFill>
                <a:latin typeface="Times New Roman"/>
                <a:cs typeface="Times New Roman"/>
              </a:rPr>
              <a:t>Icosahedral:</a:t>
            </a:r>
            <a:r>
              <a:rPr lang="en-US" sz="2400" dirty="0" smtClean="0">
                <a:solidFill>
                  <a:srgbClr val="D99694"/>
                </a:solidFill>
                <a:latin typeface="Times New Roman"/>
                <a:cs typeface="Times New Roman"/>
              </a:rPr>
              <a:t> </a:t>
            </a:r>
            <a:r>
              <a:rPr lang="en-US" sz="2400" dirty="0" smtClean="0">
                <a:solidFill>
                  <a:schemeClr val="bg2"/>
                </a:solidFill>
                <a:latin typeface="Times New Roman"/>
                <a:cs typeface="Times New Roman"/>
              </a:rPr>
              <a:t>many sided.</a:t>
            </a:r>
          </a:p>
          <a:p>
            <a:pPr marL="514350" indent="-514350">
              <a:buFont typeface="+mj-lt"/>
              <a:buAutoNum type="arabicPeriod"/>
            </a:pPr>
            <a:r>
              <a:rPr lang="en-US" sz="2400" b="1" dirty="0" smtClean="0">
                <a:solidFill>
                  <a:srgbClr val="D99694"/>
                </a:solidFill>
                <a:latin typeface="Times New Roman"/>
                <a:cs typeface="Times New Roman"/>
              </a:rPr>
              <a:t>Bullet shaped.</a:t>
            </a:r>
          </a:p>
          <a:p>
            <a:pPr marL="514350" indent="-514350">
              <a:buFont typeface="+mj-lt"/>
              <a:buAutoNum type="arabicPeriod"/>
            </a:pPr>
            <a:r>
              <a:rPr lang="en-US" sz="2400" b="1" dirty="0" smtClean="0">
                <a:solidFill>
                  <a:srgbClr val="D99694"/>
                </a:solidFill>
                <a:latin typeface="Times New Roman"/>
                <a:cs typeface="Times New Roman"/>
              </a:rPr>
              <a:t>Spherical.</a:t>
            </a:r>
          </a:p>
          <a:p>
            <a:pPr marL="514350" indent="-514350">
              <a:buFont typeface="+mj-lt"/>
              <a:buAutoNum type="arabicPeriod"/>
            </a:pPr>
            <a:r>
              <a:rPr lang="en-US" sz="2400" b="1" dirty="0" smtClean="0">
                <a:solidFill>
                  <a:srgbClr val="D99694"/>
                </a:solidFill>
                <a:latin typeface="Times New Roman"/>
                <a:cs typeface="Times New Roman"/>
              </a:rPr>
              <a:t>Complex:</a:t>
            </a:r>
            <a:r>
              <a:rPr lang="en-US" sz="2400" dirty="0" smtClean="0">
                <a:solidFill>
                  <a:srgbClr val="D99694"/>
                </a:solidFill>
                <a:latin typeface="Times New Roman"/>
                <a:cs typeface="Times New Roman"/>
              </a:rPr>
              <a:t> </a:t>
            </a:r>
            <a:r>
              <a:rPr lang="en-US" sz="2400" dirty="0" smtClean="0">
                <a:solidFill>
                  <a:schemeClr val="bg2"/>
                </a:solidFill>
                <a:latin typeface="Times New Roman"/>
                <a:cs typeface="Times New Roman"/>
              </a:rPr>
              <a:t>combination of shapes.</a:t>
            </a:r>
          </a:p>
          <a:p>
            <a:endParaRPr lang="en-US" sz="2400" dirty="0"/>
          </a:p>
        </p:txBody>
      </p:sp>
    </p:spTree>
    <p:extLst>
      <p:ext uri="{BB962C8B-B14F-4D97-AF65-F5344CB8AC3E}">
        <p14:creationId xmlns:p14="http://schemas.microsoft.com/office/powerpoint/2010/main" val="38071577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3959</TotalTime>
  <Words>2552</Words>
  <Application>Microsoft Macintosh PowerPoint</Application>
  <PresentationFormat>On-screen Show (4:3)</PresentationFormat>
  <Paragraphs>313</Paragraphs>
  <Slides>42</Slides>
  <Notes>20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PowerPoint Presentation</vt:lpstr>
      <vt:lpstr>History</vt:lpstr>
      <vt:lpstr>Study of Viruses - Virology</vt:lpstr>
      <vt:lpstr>PowerPoint Presentation</vt:lpstr>
      <vt:lpstr>Viral size</vt:lpstr>
      <vt:lpstr>Structure of virus</vt:lpstr>
      <vt:lpstr>Structure of Viruses</vt:lpstr>
      <vt:lpstr>I-  Virus Genome</vt:lpstr>
      <vt:lpstr>II. Capsid</vt:lpstr>
      <vt:lpstr>PowerPoint Presentation</vt:lpstr>
      <vt:lpstr>PowerPoint Presentation</vt:lpstr>
      <vt:lpstr>III. Envelope</vt:lpstr>
      <vt:lpstr>Atypical Virus-Like Agents</vt:lpstr>
      <vt:lpstr>Classification of Viruses</vt:lpstr>
      <vt:lpstr>Three problems every virus must solve</vt:lpstr>
      <vt:lpstr>Virus Replication</vt:lpstr>
      <vt:lpstr>Virus Replication</vt:lpstr>
      <vt:lpstr>PowerPoint Presentation</vt:lpstr>
      <vt:lpstr>Penetration Step</vt:lpstr>
      <vt:lpstr>Penetration Step</vt:lpstr>
      <vt:lpstr>Penetration Step</vt:lpstr>
      <vt:lpstr>PowerPoint Presentation</vt:lpstr>
      <vt:lpstr>PowerPoint Presentation</vt:lpstr>
      <vt:lpstr>PowerPoint Presentation</vt:lpstr>
      <vt:lpstr>The OutCome of Viral Infections</vt:lpstr>
      <vt:lpstr>The OutCome of Viral Infections</vt:lpstr>
      <vt:lpstr>PowerPoint Presentation</vt:lpstr>
      <vt:lpstr>PowerPoint Presentation</vt:lpstr>
      <vt:lpstr> α-Herpes Virinae </vt:lpstr>
      <vt:lpstr>Latency of HSV-1</vt:lpstr>
      <vt:lpstr>β-Herpes Virinae</vt:lpstr>
      <vt:lpstr>γ-Herpes Virinae</vt:lpstr>
      <vt:lpstr>PowerPoint Presentation</vt:lpstr>
      <vt:lpstr>Influenza virus</vt:lpstr>
      <vt:lpstr>Corona Virus</vt:lpstr>
      <vt:lpstr>PowerPoint Presentation</vt:lpstr>
      <vt:lpstr>  Middle East Respiratory Syndrome          Coronavirus (MERS-CoV)   </vt:lpstr>
      <vt:lpstr>Symptoms &amp; Complications</vt:lpstr>
      <vt:lpstr>PowerPoint Presentation</vt:lpstr>
      <vt:lpstr>Prevention of Viral Infections: Vaccines</vt:lpstr>
      <vt:lpstr>Treatment of Viral Infections: Antiviral Drugs</vt:lpstr>
      <vt:lpstr>Independent reading</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hala aldahshan</dc:creator>
  <cp:lastModifiedBy>hala aldahshan</cp:lastModifiedBy>
  <cp:revision>61</cp:revision>
  <dcterms:created xsi:type="dcterms:W3CDTF">2014-08-30T14:03:08Z</dcterms:created>
  <dcterms:modified xsi:type="dcterms:W3CDTF">2015-09-01T13:35:59Z</dcterms:modified>
</cp:coreProperties>
</file>