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gif" ContentType="image/gif"/>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25" r:id="rId1"/>
  </p:sldMasterIdLst>
  <p:notesMasterIdLst>
    <p:notesMasterId r:id="rId35"/>
  </p:notesMasterIdLst>
  <p:handoutMasterIdLst>
    <p:handoutMasterId r:id="rId36"/>
  </p:handoutMasterIdLst>
  <p:sldIdLst>
    <p:sldId id="370" r:id="rId2"/>
    <p:sldId id="257" r:id="rId3"/>
    <p:sldId id="258" r:id="rId4"/>
    <p:sldId id="392" r:id="rId5"/>
    <p:sldId id="260" r:id="rId6"/>
    <p:sldId id="378" r:id="rId7"/>
    <p:sldId id="377" r:id="rId8"/>
    <p:sldId id="394" r:id="rId9"/>
    <p:sldId id="374" r:id="rId10"/>
    <p:sldId id="356" r:id="rId11"/>
    <p:sldId id="268" r:id="rId12"/>
    <p:sldId id="269" r:id="rId13"/>
    <p:sldId id="271" r:id="rId14"/>
    <p:sldId id="380" r:id="rId15"/>
    <p:sldId id="357" r:id="rId16"/>
    <p:sldId id="379" r:id="rId17"/>
    <p:sldId id="358" r:id="rId18"/>
    <p:sldId id="386" r:id="rId19"/>
    <p:sldId id="387" r:id="rId20"/>
    <p:sldId id="383" r:id="rId21"/>
    <p:sldId id="381" r:id="rId22"/>
    <p:sldId id="389" r:id="rId23"/>
    <p:sldId id="390" r:id="rId24"/>
    <p:sldId id="391" r:id="rId25"/>
    <p:sldId id="388" r:id="rId26"/>
    <p:sldId id="359" r:id="rId27"/>
    <p:sldId id="384" r:id="rId28"/>
    <p:sldId id="385" r:id="rId29"/>
    <p:sldId id="360" r:id="rId30"/>
    <p:sldId id="272" r:id="rId31"/>
    <p:sldId id="274" r:id="rId32"/>
    <p:sldId id="361" r:id="rId33"/>
    <p:sldId id="371" r:id="rId34"/>
  </p:sldIdLst>
  <p:sldSz cx="10287000" cy="6858000" type="35mm"/>
  <p:notesSz cx="6858000" cy="9296400"/>
  <p:defaultTextStyle>
    <a:defPPr>
      <a:defRPr lang="en-US"/>
    </a:defPPr>
    <a:lvl1pPr algn="l" rtl="0" eaLnBrk="0" fontAlgn="base" hangingPunct="0">
      <a:spcBef>
        <a:spcPct val="0"/>
      </a:spcBef>
      <a:spcAft>
        <a:spcPct val="0"/>
      </a:spcAft>
      <a:defRPr sz="2400" kern="1200">
        <a:solidFill>
          <a:schemeClr val="tx1"/>
        </a:solidFill>
        <a:latin typeface="Times New Roman"/>
        <a:ea typeface="+mn-ea"/>
        <a:cs typeface="+mn-cs"/>
      </a:defRPr>
    </a:lvl1pPr>
    <a:lvl2pPr marL="457200" algn="l" rtl="0" eaLnBrk="0" fontAlgn="base" hangingPunct="0">
      <a:spcBef>
        <a:spcPct val="0"/>
      </a:spcBef>
      <a:spcAft>
        <a:spcPct val="0"/>
      </a:spcAft>
      <a:defRPr sz="2400" kern="1200">
        <a:solidFill>
          <a:schemeClr val="tx1"/>
        </a:solidFill>
        <a:latin typeface="Times New Roman"/>
        <a:ea typeface="+mn-ea"/>
        <a:cs typeface="+mn-cs"/>
      </a:defRPr>
    </a:lvl2pPr>
    <a:lvl3pPr marL="914400" algn="l" rtl="0" eaLnBrk="0" fontAlgn="base" hangingPunct="0">
      <a:spcBef>
        <a:spcPct val="0"/>
      </a:spcBef>
      <a:spcAft>
        <a:spcPct val="0"/>
      </a:spcAft>
      <a:defRPr sz="2400" kern="1200">
        <a:solidFill>
          <a:schemeClr val="tx1"/>
        </a:solidFill>
        <a:latin typeface="Times New Roman"/>
        <a:ea typeface="+mn-ea"/>
        <a:cs typeface="+mn-cs"/>
      </a:defRPr>
    </a:lvl3pPr>
    <a:lvl4pPr marL="1371600" algn="l" rtl="0" eaLnBrk="0" fontAlgn="base" hangingPunct="0">
      <a:spcBef>
        <a:spcPct val="0"/>
      </a:spcBef>
      <a:spcAft>
        <a:spcPct val="0"/>
      </a:spcAft>
      <a:defRPr sz="2400" kern="1200">
        <a:solidFill>
          <a:schemeClr val="tx1"/>
        </a:solidFill>
        <a:latin typeface="Times New Roman"/>
        <a:ea typeface="+mn-ea"/>
        <a:cs typeface="+mn-cs"/>
      </a:defRPr>
    </a:lvl4pPr>
    <a:lvl5pPr marL="1828800" algn="l" rtl="0" eaLnBrk="0" fontAlgn="base" hangingPunct="0">
      <a:spcBef>
        <a:spcPct val="0"/>
      </a:spcBef>
      <a:spcAft>
        <a:spcPct val="0"/>
      </a:spcAft>
      <a:defRPr sz="2400" kern="1200">
        <a:solidFill>
          <a:schemeClr val="tx1"/>
        </a:solidFill>
        <a:latin typeface="Times New Roman"/>
        <a:ea typeface="+mn-ea"/>
        <a:cs typeface="+mn-cs"/>
      </a:defRPr>
    </a:lvl5pPr>
    <a:lvl6pPr marL="2286000" algn="l" defTabSz="914400" rtl="0" eaLnBrk="1" latinLnBrk="0" hangingPunct="1">
      <a:defRPr sz="2400" kern="1200">
        <a:solidFill>
          <a:schemeClr val="tx1"/>
        </a:solidFill>
        <a:latin typeface="Times New Roman"/>
        <a:ea typeface="+mn-ea"/>
        <a:cs typeface="+mn-cs"/>
      </a:defRPr>
    </a:lvl6pPr>
    <a:lvl7pPr marL="2743200" algn="l" defTabSz="914400" rtl="0" eaLnBrk="1" latinLnBrk="0" hangingPunct="1">
      <a:defRPr sz="2400" kern="1200">
        <a:solidFill>
          <a:schemeClr val="tx1"/>
        </a:solidFill>
        <a:latin typeface="Times New Roman"/>
        <a:ea typeface="+mn-ea"/>
        <a:cs typeface="+mn-cs"/>
      </a:defRPr>
    </a:lvl7pPr>
    <a:lvl8pPr marL="3200400" algn="l" defTabSz="914400" rtl="0" eaLnBrk="1" latinLnBrk="0" hangingPunct="1">
      <a:defRPr sz="2400" kern="1200">
        <a:solidFill>
          <a:schemeClr val="tx1"/>
        </a:solidFill>
        <a:latin typeface="Times New Roman"/>
        <a:ea typeface="+mn-ea"/>
        <a:cs typeface="+mn-cs"/>
      </a:defRPr>
    </a:lvl8pPr>
    <a:lvl9pPr marL="3657600" algn="l" defTabSz="914400" rtl="0" eaLnBrk="1" latinLnBrk="0" hangingPunct="1">
      <a:defRPr sz="2400" kern="1200">
        <a:solidFill>
          <a:schemeClr val="tx1"/>
        </a:solidFill>
        <a:latin typeface="Times New Roman"/>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0099"/>
    <a:srgbClr val="00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206" y="-96"/>
      </p:cViewPr>
      <p:guideLst>
        <p:guide orient="horz" pos="2160"/>
        <p:guide pos="32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75" d="100"/>
          <a:sy n="75" d="100"/>
        </p:scale>
        <p:origin x="-732" y="792"/>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992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209923"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209924"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209925"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ADB3416-DBD4-4706-A2BB-0624C1542949}" type="slidenum">
              <a:rPr lang="en-US"/>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4099" name="Rectangle 3"/>
          <p:cNvSpPr>
            <a:spLocks noGrp="1" noChangeArrowheads="1"/>
          </p:cNvSpPr>
          <p:nvPr>
            <p:ph type="dt"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4100" name="Rectangle 4"/>
          <p:cNvSpPr>
            <a:spLocks noGrp="1" noRot="1" noChangeAspect="1" noChangeArrowheads="1" noTextEdit="1"/>
          </p:cNvSpPr>
          <p:nvPr>
            <p:ph type="sldImg" idx="2"/>
          </p:nvPr>
        </p:nvSpPr>
        <p:spPr bwMode="auto">
          <a:xfrm>
            <a:off x="814388" y="696913"/>
            <a:ext cx="5229225" cy="348615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4103" name="Rectangle 7"/>
          <p:cNvSpPr>
            <a:spLocks noGrp="1" noChangeArrowheads="1"/>
          </p:cNvSpPr>
          <p:nvPr>
            <p:ph type="sldNum" sz="quarter" idx="5"/>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B022AB1-86F0-4D5D-A8FC-B468A66A952A}" type="slidenum">
              <a:rPr lang="en-US"/>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600" kern="1200">
        <a:solidFill>
          <a:schemeClr val="tx1"/>
        </a:solidFill>
        <a:latin typeface="Times New Roman"/>
        <a:ea typeface="+mn-ea"/>
        <a:cs typeface="+mn-cs"/>
      </a:defRPr>
    </a:lvl1pPr>
    <a:lvl2pPr marL="457200" algn="l" rtl="0" eaLnBrk="0" fontAlgn="base" hangingPunct="0">
      <a:spcBef>
        <a:spcPct val="30000"/>
      </a:spcBef>
      <a:spcAft>
        <a:spcPct val="0"/>
      </a:spcAft>
      <a:defRPr sz="1600" kern="1200">
        <a:solidFill>
          <a:schemeClr val="tx1"/>
        </a:solidFill>
        <a:latin typeface="Times New Roman"/>
        <a:ea typeface="+mn-ea"/>
        <a:cs typeface="+mn-cs"/>
      </a:defRPr>
    </a:lvl2pPr>
    <a:lvl3pPr marL="914400" algn="l" rtl="0" eaLnBrk="0" fontAlgn="base" hangingPunct="0">
      <a:spcBef>
        <a:spcPct val="30000"/>
      </a:spcBef>
      <a:spcAft>
        <a:spcPct val="0"/>
      </a:spcAft>
      <a:defRPr sz="1200" kern="1200">
        <a:solidFill>
          <a:schemeClr val="tx1"/>
        </a:solidFill>
        <a:latin typeface="Times New Roman"/>
        <a:ea typeface="+mn-ea"/>
        <a:cs typeface="+mn-cs"/>
      </a:defRPr>
    </a:lvl3pPr>
    <a:lvl4pPr marL="1371600" algn="l" rtl="0" eaLnBrk="0" fontAlgn="base" hangingPunct="0">
      <a:spcBef>
        <a:spcPct val="30000"/>
      </a:spcBef>
      <a:spcAft>
        <a:spcPct val="0"/>
      </a:spcAft>
      <a:defRPr sz="1200" kern="1200">
        <a:solidFill>
          <a:schemeClr val="tx1"/>
        </a:solidFill>
        <a:latin typeface="Times New Roman"/>
        <a:ea typeface="+mn-ea"/>
        <a:cs typeface="+mn-cs"/>
      </a:defRPr>
    </a:lvl4pPr>
    <a:lvl5pPr marL="1828800" algn="l" rtl="0" eaLnBrk="0" fontAlgn="base" hangingPunct="0">
      <a:spcBef>
        <a:spcPct val="30000"/>
      </a:spcBef>
      <a:spcAft>
        <a:spcPct val="0"/>
      </a:spcAft>
      <a:defRPr sz="1200" kern="1200">
        <a:solidFill>
          <a:schemeClr val="tx1"/>
        </a:solidFill>
        <a:latin typeface="Times New Roman"/>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FAA56C-92F9-4D0E-A9DB-8117A27CB301}" type="slidenum">
              <a:rPr lang="en-US"/>
              <a:pPr/>
              <a:t>1</a:t>
            </a:fld>
            <a:endParaRPr lang="en-US" dirty="0"/>
          </a:p>
        </p:txBody>
      </p:sp>
      <p:sp>
        <p:nvSpPr>
          <p:cNvPr id="248834" name="Rectangle 2"/>
          <p:cNvSpPr>
            <a:spLocks noGrp="1" noRot="1" noChangeAspect="1" noChangeArrowheads="1" noTextEdit="1"/>
          </p:cNvSpPr>
          <p:nvPr>
            <p:ph type="sldImg"/>
          </p:nvPr>
        </p:nvSpPr>
        <p:spPr>
          <a:ln/>
        </p:spPr>
      </p:sp>
      <p:sp>
        <p:nvSpPr>
          <p:cNvPr id="24883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109F8C-5751-4D26-A77D-33D9FE0F330E}" type="slidenum">
              <a:rPr lang="en-US"/>
              <a:pPr/>
              <a:t>17</a:t>
            </a:fld>
            <a:endParaRPr lang="en-US" dirty="0"/>
          </a:p>
        </p:txBody>
      </p:sp>
      <p:sp>
        <p:nvSpPr>
          <p:cNvPr id="226306" name="Rectangle 2"/>
          <p:cNvSpPr>
            <a:spLocks noGrp="1" noRot="1" noChangeAspect="1" noChangeArrowheads="1" noTextEdit="1"/>
          </p:cNvSpPr>
          <p:nvPr>
            <p:ph type="sldImg"/>
          </p:nvPr>
        </p:nvSpPr>
        <p:spPr>
          <a:ln/>
        </p:spPr>
      </p:sp>
      <p:sp>
        <p:nvSpPr>
          <p:cNvPr id="226307" name="Rectangle 3"/>
          <p:cNvSpPr>
            <a:spLocks noGrp="1" noChangeArrowheads="1"/>
          </p:cNvSpPr>
          <p:nvPr>
            <p:ph type="body" idx="1"/>
          </p:nvPr>
        </p:nvSpPr>
        <p:spPr/>
        <p:txBody>
          <a:bodyPr/>
          <a:lstStyle/>
          <a:p>
            <a:r>
              <a:rPr lang="en-US" dirty="0"/>
              <a: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FDE9F9-8728-4D5E-BD5F-F1AC1097E151}" type="slidenum">
              <a:rPr lang="en-US"/>
              <a:pPr/>
              <a:t>26</a:t>
            </a:fld>
            <a:endParaRPr lang="en-US" dirty="0"/>
          </a:p>
        </p:txBody>
      </p:sp>
      <p:sp>
        <p:nvSpPr>
          <p:cNvPr id="228354" name="Rectangle 2"/>
          <p:cNvSpPr>
            <a:spLocks noGrp="1" noRot="1" noChangeAspect="1" noChangeArrowheads="1" noTextEdit="1"/>
          </p:cNvSpPr>
          <p:nvPr>
            <p:ph type="sldImg"/>
          </p:nvPr>
        </p:nvSpPr>
        <p:spPr>
          <a:ln/>
        </p:spPr>
      </p:sp>
      <p:sp>
        <p:nvSpPr>
          <p:cNvPr id="228355" name="Rectangle 3"/>
          <p:cNvSpPr>
            <a:spLocks noGrp="1" noChangeArrowheads="1"/>
          </p:cNvSpPr>
          <p:nvPr>
            <p:ph type="body" idx="1"/>
          </p:nvPr>
        </p:nvSpPr>
        <p:spPr/>
        <p:txBody>
          <a:bodyPr/>
          <a:lstStyle/>
          <a:p>
            <a:r>
              <a:rPr lang="en-US" sz="1400" dirty="0"/>
              <a: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E6167B-6F99-493A-AF1B-88806C15B017}" type="slidenum">
              <a:rPr lang="en-US"/>
              <a:pPr/>
              <a:t>29</a:t>
            </a:fld>
            <a:endParaRPr lang="en-US" dirty="0"/>
          </a:p>
        </p:txBody>
      </p:sp>
      <p:sp>
        <p:nvSpPr>
          <p:cNvPr id="230402" name="Rectangle 2"/>
          <p:cNvSpPr>
            <a:spLocks noGrp="1" noRot="1" noChangeAspect="1" noChangeArrowheads="1" noTextEdit="1"/>
          </p:cNvSpPr>
          <p:nvPr>
            <p:ph type="sldImg"/>
          </p:nvPr>
        </p:nvSpPr>
        <p:spPr>
          <a:ln/>
        </p:spPr>
      </p:sp>
      <p:sp>
        <p:nvSpPr>
          <p:cNvPr id="230403" name="Rectangle 3"/>
          <p:cNvSpPr>
            <a:spLocks noGrp="1" noChangeArrowheads="1"/>
          </p:cNvSpPr>
          <p:nvPr>
            <p:ph type="body" idx="1"/>
          </p:nvPr>
        </p:nvSpPr>
        <p:spPr/>
        <p:txBody>
          <a:bodyPr/>
          <a:lstStyle/>
          <a:p>
            <a:endParaRPr lang="en-US" dirty="0"/>
          </a:p>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0E6B6B-31AA-4510-AE87-9DC47D69185D}" type="slidenum">
              <a:rPr lang="en-US"/>
              <a:pPr/>
              <a:t>30</a:t>
            </a:fld>
            <a:endParaRPr lang="en-US" dirty="0"/>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r>
              <a:rPr lang="en-US" dirty="0"/>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CB625C-58B2-46D5-B9B4-186251C418CF}" type="slidenum">
              <a:rPr lang="en-US"/>
              <a:pPr/>
              <a:t>31</a:t>
            </a:fld>
            <a:endParaRPr lang="en-US" dirty="0"/>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p:txBody>
          <a:bodyPr/>
          <a:lstStyle/>
          <a:p>
            <a:r>
              <a:rPr lang="en-US" dirty="0"/>
              <a: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2AD9B8-9279-47DF-A8B1-2CC1DAF3F126}" type="slidenum">
              <a:rPr lang="en-US"/>
              <a:pPr/>
              <a:t>32</a:t>
            </a:fld>
            <a:endParaRPr lang="en-US" dirty="0"/>
          </a:p>
        </p:txBody>
      </p:sp>
      <p:sp>
        <p:nvSpPr>
          <p:cNvPr id="232450" name="Rectangle 2"/>
          <p:cNvSpPr>
            <a:spLocks noGrp="1" noRot="1" noChangeAspect="1" noChangeArrowheads="1" noTextEdit="1"/>
          </p:cNvSpPr>
          <p:nvPr>
            <p:ph type="sldImg"/>
          </p:nvPr>
        </p:nvSpPr>
        <p:spPr>
          <a:ln/>
        </p:spPr>
      </p:sp>
      <p:sp>
        <p:nvSpPr>
          <p:cNvPr id="232451" name="Rectangle 3"/>
          <p:cNvSpPr>
            <a:spLocks noGrp="1" noChangeArrowheads="1"/>
          </p:cNvSpPr>
          <p:nvPr>
            <p:ph type="body" idx="1"/>
          </p:nvPr>
        </p:nvSpPr>
        <p:spPr/>
        <p:txBody>
          <a:bodyPr/>
          <a:lstStyle/>
          <a:p>
            <a:r>
              <a:rPr lang="en-US" dirty="0"/>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AC70AF-CC9C-45FF-834F-36BBD280CE85}" type="slidenum">
              <a:rPr lang="en-US"/>
              <a:pPr/>
              <a:t>2</a:t>
            </a:fld>
            <a:endParaRPr lang="en-US" dirty="0"/>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a:xfrm>
            <a:off x="914400" y="4416425"/>
            <a:ext cx="5029200" cy="4414838"/>
          </a:xfrm>
        </p:spPr>
        <p:txBody>
          <a:bodyPr/>
          <a:lstStyle/>
          <a:p>
            <a:r>
              <a:rPr lang="en-US" dirty="0"/>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E797CD-F89B-47BB-98C1-779E8CF5A663}" type="slidenum">
              <a:rPr lang="en-US"/>
              <a:pPr/>
              <a:t>3</a:t>
            </a:fld>
            <a:endParaRPr lang="en-US" dirty="0"/>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r>
              <a:rPr lang="en-US" dirty="0"/>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A30EE3-44FE-496B-A91A-AC6633640427}" type="slidenum">
              <a:rPr lang="en-US"/>
              <a:pPr/>
              <a:t>5</a:t>
            </a:fld>
            <a:endParaRPr lang="en-US" dirty="0"/>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8C675D-501A-4322-AF48-A839E1B57D32}" type="slidenum">
              <a:rPr lang="en-US"/>
              <a:pPr/>
              <a:t>10</a:t>
            </a:fld>
            <a:endParaRPr lang="en-US" dirty="0"/>
          </a:p>
        </p:txBody>
      </p:sp>
      <p:sp>
        <p:nvSpPr>
          <p:cNvPr id="222210" name="Rectangle 2"/>
          <p:cNvSpPr>
            <a:spLocks noGrp="1" noRot="1" noChangeAspect="1" noChangeArrowheads="1" noTextEdit="1"/>
          </p:cNvSpPr>
          <p:nvPr>
            <p:ph type="sldImg"/>
          </p:nvPr>
        </p:nvSpPr>
        <p:spPr>
          <a:ln/>
        </p:spPr>
      </p:sp>
      <p:sp>
        <p:nvSpPr>
          <p:cNvPr id="22221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1C2857-8A99-4881-98E4-1594638F3988}" type="slidenum">
              <a:rPr lang="en-US"/>
              <a:pPr/>
              <a:t>11</a:t>
            </a:fld>
            <a:endParaRPr lang="en-US" dirty="0"/>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A19C74-E8A7-4B4C-A9F0-69DD7FF29028}" type="slidenum">
              <a:rPr lang="en-US"/>
              <a:pPr/>
              <a:t>12</a:t>
            </a:fld>
            <a:endParaRPr lang="en-US" dirty="0"/>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dirty="0"/>
          </a:p>
          <a:p>
            <a:endParaRPr lang="en-US" dirty="0"/>
          </a:p>
          <a:p>
            <a:r>
              <a:rPr lang="en-US" dirty="0"/>
              <a:t>	This can include the care of patients on a helicopter, or at a large gathering such as the Olympics.  It might also include the management of multiple injuries at the site of a disaster such as a building collapse.</a:t>
            </a:r>
          </a:p>
          <a:p>
            <a:endParaRPr lang="en-US" dirty="0"/>
          </a:p>
          <a:p>
            <a:r>
              <a:rPr lang="en-US" dirty="0"/>
              <a:t>	Poisonings and environmental injuries are often managed emergently in the ED.  However, the continued resuscitation within the hospital is often better known to us than the physician taking care of the patient.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AF2D3C-E942-4168-AB91-93876195E5DA}" type="slidenum">
              <a:rPr lang="en-US"/>
              <a:pPr/>
              <a:t>13</a:t>
            </a:fld>
            <a:endParaRPr lang="en-US" dirty="0"/>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CA9AAB-2A93-4B19-B23C-CA25934BA36D}" type="slidenum">
              <a:rPr lang="en-US"/>
              <a:pPr/>
              <a:t>15</a:t>
            </a:fld>
            <a:endParaRPr lang="en-US" dirty="0"/>
          </a:p>
        </p:txBody>
      </p:sp>
      <p:sp>
        <p:nvSpPr>
          <p:cNvPr id="224258" name="Rectangle 2"/>
          <p:cNvSpPr>
            <a:spLocks noGrp="1" noRot="1" noChangeAspect="1" noChangeArrowheads="1" noTextEdit="1"/>
          </p:cNvSpPr>
          <p:nvPr>
            <p:ph type="sldImg"/>
          </p:nvPr>
        </p:nvSpPr>
        <p:spPr>
          <a:ln/>
        </p:spPr>
      </p:sp>
      <p:sp>
        <p:nvSpPr>
          <p:cNvPr id="224259" name="Rectangle 3"/>
          <p:cNvSpPr>
            <a:spLocks noGrp="1" noChangeArrowheads="1"/>
          </p:cNvSpPr>
          <p:nvPr>
            <p:ph type="body" idx="1"/>
          </p:nvPr>
        </p:nvSpPr>
        <p:spPr/>
        <p:txBody>
          <a:bodyPr/>
          <a:lstStyle/>
          <a:p>
            <a:r>
              <a:rPr lang="en-US" dirty="0"/>
              <a:t>	</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0294975"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771525" y="1752602"/>
            <a:ext cx="874395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771525" y="3611607"/>
            <a:ext cx="874395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4235" y="4953000"/>
            <a:ext cx="10291236"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ADCA1A4-42DD-4323-B803-583E60F226B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14350" y="1481330"/>
            <a:ext cx="92583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r>
              <a:rPr lang="en-US" dirty="0" smtClean="0"/>
              <a:t>A-</a:t>
            </a:r>
            <a:fld id="{5754931A-A4C3-453D-8B9D-F898CCAE51E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99515" y="274641"/>
            <a:ext cx="1999654"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14350" y="274641"/>
            <a:ext cx="7115175"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r>
              <a:rPr lang="en-US" dirty="0" smtClean="0"/>
              <a:t>A-</a:t>
            </a:r>
            <a:fld id="{E855854D-B47A-42FE-8B5D-CBD394C98D7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r>
              <a:rPr lang="en-US" dirty="0" smtClean="0"/>
              <a:t>A-</a:t>
            </a:r>
            <a:fld id="{EF5C6701-4BE6-4D42-AFFF-55196D4A8CCA}"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812673" y="1059712"/>
            <a:ext cx="874395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413052" y="2931712"/>
            <a:ext cx="51435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r>
              <a:rPr lang="en-US" dirty="0" smtClean="0"/>
              <a:t>A-</a:t>
            </a:r>
            <a:fld id="{A5A1019A-FF6B-45D6-BC9B-0D4669A7F934}" type="slidenum">
              <a:rPr lang="en-US" smtClean="0"/>
              <a:pPr/>
              <a:t>‹#›</a:t>
            </a:fld>
            <a:endParaRPr lang="en-US" dirty="0"/>
          </a:p>
        </p:txBody>
      </p:sp>
      <p:sp>
        <p:nvSpPr>
          <p:cNvPr id="7" name="Chevron 6"/>
          <p:cNvSpPr/>
          <p:nvPr/>
        </p:nvSpPr>
        <p:spPr>
          <a:xfrm>
            <a:off x="4091265" y="3005472"/>
            <a:ext cx="2057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881547" y="3005472"/>
            <a:ext cx="2057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14350" y="1481329"/>
            <a:ext cx="4543425"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29225" y="1481329"/>
            <a:ext cx="4543425"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r>
              <a:rPr lang="en-US" dirty="0" smtClean="0"/>
              <a:t>A-</a:t>
            </a:r>
            <a:fld id="{3F76C38C-DA61-4471-8F68-612C5B98EEB3}"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14350" y="273050"/>
            <a:ext cx="92583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14350" y="5410200"/>
            <a:ext cx="4545212"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225655" y="5410200"/>
            <a:ext cx="454699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514350" y="1444295"/>
            <a:ext cx="4545212"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5225654" y="1444295"/>
            <a:ext cx="4546997"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r>
              <a:rPr lang="en-US" dirty="0" smtClean="0"/>
              <a:t>A-</a:t>
            </a:r>
            <a:fld id="{22F66D20-01A2-491C-AA63-104A65C8EB6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r>
              <a:rPr lang="en-US" dirty="0" smtClean="0"/>
              <a:t>A-</a:t>
            </a:r>
            <a:fld id="{A5A4A487-7F42-4DF6-9077-BEE705B92833}"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r>
              <a:rPr lang="en-US" dirty="0" smtClean="0"/>
              <a:t>A-</a:t>
            </a:r>
            <a:fld id="{37BA459D-99BF-4C96-AC6F-9CE370E6BA3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28700" y="4876800"/>
            <a:ext cx="8416998"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72050" y="5355102"/>
            <a:ext cx="447141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028700" y="274320"/>
            <a:ext cx="841476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7567911" y="6407944"/>
            <a:ext cx="2160270" cy="365760"/>
          </a:xfrm>
        </p:spPr>
        <p:txBody>
          <a:bodyPr/>
          <a:lstStyle>
            <a:extLst/>
          </a:lstStyle>
          <a:p>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r>
              <a:rPr lang="en-US" dirty="0" smtClean="0"/>
              <a:t>A-</a:t>
            </a:r>
            <a:fld id="{537FDE38-3171-4971-A7E7-95CF5BC0B02C}"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283886" y="5443402"/>
            <a:ext cx="805815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57175" y="189968"/>
            <a:ext cx="977265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en-US" dirty="0"/>
          </a:p>
        </p:txBody>
      </p:sp>
      <p:sp>
        <p:nvSpPr>
          <p:cNvPr id="6" name="Footer Placeholder 5"/>
          <p:cNvSpPr>
            <a:spLocks noGrp="1"/>
          </p:cNvSpPr>
          <p:nvPr>
            <p:ph type="ftr" sz="quarter" idx="11"/>
          </p:nvPr>
        </p:nvSpPr>
        <p:spPr>
          <a:xfrm>
            <a:off x="4927582" y="6407945"/>
            <a:ext cx="2644516"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r>
              <a:rPr lang="en-US" dirty="0" smtClean="0"/>
              <a:t>A-</a:t>
            </a:r>
            <a:fld id="{B3DA7244-FC5E-487A-968C-3AAD4ABF6271}" type="slidenum">
              <a:rPr lang="en-US" smtClean="0"/>
              <a:pPr/>
              <a:t>‹#›</a:t>
            </a:fld>
            <a:endParaRPr lang="en-US" dirty="0"/>
          </a:p>
        </p:txBody>
      </p:sp>
      <p:sp>
        <p:nvSpPr>
          <p:cNvPr id="2" name="Title 1"/>
          <p:cNvSpPr>
            <a:spLocks noGrp="1"/>
          </p:cNvSpPr>
          <p:nvPr>
            <p:ph type="title"/>
          </p:nvPr>
        </p:nvSpPr>
        <p:spPr>
          <a:xfrm>
            <a:off x="257175" y="4865122"/>
            <a:ext cx="9084861"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805991" y="5001994"/>
            <a:ext cx="427725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60255" y="5785023"/>
            <a:ext cx="427725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797" y="5791253"/>
            <a:ext cx="3827603"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10391" y="5787739"/>
            <a:ext cx="3831198"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9747126" y="4988440"/>
            <a:ext cx="2057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9537408" y="4988440"/>
            <a:ext cx="2057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805991" y="5001994"/>
            <a:ext cx="427725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60255" y="5785023"/>
            <a:ext cx="427725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797" y="5791253"/>
            <a:ext cx="3827603"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10391" y="5787739"/>
            <a:ext cx="3831198"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514350" y="274638"/>
            <a:ext cx="92583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514350" y="1481329"/>
            <a:ext cx="92583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7567911" y="6407944"/>
            <a:ext cx="2160270" cy="365760"/>
          </a:xfrm>
          <a:prstGeom prst="rect">
            <a:avLst/>
          </a:prstGeom>
        </p:spPr>
        <p:txBody>
          <a:bodyPr vert="horz" anchor="b"/>
          <a:lstStyle>
            <a:lvl1pPr algn="l" eaLnBrk="1" latinLnBrk="0" hangingPunct="1">
              <a:defRPr kumimoji="0" sz="1000">
                <a:solidFill>
                  <a:schemeClr val="tx1"/>
                </a:solidFill>
              </a:defRPr>
            </a:lvl1pPr>
            <a:extLst/>
          </a:lstStyle>
          <a:p>
            <a:endParaRPr lang="en-US" dirty="0"/>
          </a:p>
        </p:txBody>
      </p:sp>
      <p:sp>
        <p:nvSpPr>
          <p:cNvPr id="22" name="Footer Placeholder 21"/>
          <p:cNvSpPr>
            <a:spLocks noGrp="1"/>
          </p:cNvSpPr>
          <p:nvPr>
            <p:ph type="ftr" sz="quarter" idx="3"/>
          </p:nvPr>
        </p:nvSpPr>
        <p:spPr>
          <a:xfrm>
            <a:off x="4927582" y="6407945"/>
            <a:ext cx="2644516"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9728181" y="6407945"/>
            <a:ext cx="411480" cy="365125"/>
          </a:xfrm>
          <a:prstGeom prst="rect">
            <a:avLst/>
          </a:prstGeom>
        </p:spPr>
        <p:txBody>
          <a:bodyPr vert="horz" anchor="b"/>
          <a:lstStyle>
            <a:lvl1pPr algn="r" eaLnBrk="1" latinLnBrk="0" hangingPunct="1">
              <a:defRPr kumimoji="0" sz="1000" b="0">
                <a:solidFill>
                  <a:schemeClr val="tx1"/>
                </a:solidFill>
              </a:defRPr>
            </a:lvl1pPr>
            <a:extLst/>
          </a:lstStyle>
          <a:p>
            <a:r>
              <a:rPr lang="en-US" dirty="0" smtClean="0"/>
              <a:t>A-</a:t>
            </a:r>
            <a:fld id="{068A3D27-7825-4D41-96D1-7F7DEE68744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hf hdr="0" ftr="0" dt="0"/>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File:Clinical_thermometer_38.7.JP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en.wikipedia.org/wiki/Image:Mercury_manometer.jp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en.wikipedia.org/wiki/Sphygmomanometer"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en.wikipedia.org/wiki/Image:Blutdruck.jpg"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wikihow.com/Image:Pulse2.p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wikihow.com/Image:Pulse5.png" TargetMode="External"/><Relationship Id="rId7" Type="http://schemas.openxmlformats.org/officeDocument/2006/relationships/image" Target="../media/image8.png"/><Relationship Id="rId2" Type="http://schemas.openxmlformats.org/officeDocument/2006/relationships/hyperlink" Target="http://www.wikihow.com/Image:Pulse6.png"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1026"/>
          <p:cNvSpPr>
            <a:spLocks noGrp="1" noChangeArrowheads="1"/>
          </p:cNvSpPr>
          <p:nvPr>
            <p:ph type="ctrTitle"/>
          </p:nvPr>
        </p:nvSpPr>
        <p:spPr>
          <a:xfrm>
            <a:off x="514350" y="1505931"/>
            <a:ext cx="9258300" cy="2227869"/>
          </a:xfrm>
        </p:spPr>
        <p:txBody>
          <a:bodyPr>
            <a:normAutofit/>
          </a:bodyPr>
          <a:lstStyle/>
          <a:p>
            <a:pPr algn="ctr"/>
            <a:r>
              <a:rPr lang="en-US" sz="6600" b="1" dirty="0" smtClean="0"/>
              <a:t>Vital signs</a:t>
            </a:r>
            <a:endParaRPr lang="en-US" sz="6600" b="1" dirty="0"/>
          </a:p>
        </p:txBody>
      </p:sp>
      <p:sp>
        <p:nvSpPr>
          <p:cNvPr id="247811" name="Rectangle 1027"/>
          <p:cNvSpPr>
            <a:spLocks noGrp="1" noChangeArrowheads="1"/>
          </p:cNvSpPr>
          <p:nvPr>
            <p:ph type="subTitle" idx="1"/>
          </p:nvPr>
        </p:nvSpPr>
        <p:spPr/>
        <p:txBody>
          <a:bodyPr/>
          <a:lstStyle/>
          <a:p>
            <a:endParaRPr lang="en-US" dirty="0"/>
          </a:p>
        </p:txBody>
      </p:sp>
      <p:sp>
        <p:nvSpPr>
          <p:cNvPr id="6" name="Rectangle 19"/>
          <p:cNvSpPr>
            <a:spLocks noGrp="1" noChangeArrowheads="1"/>
          </p:cNvSpPr>
          <p:nvPr>
            <p:ph type="sldNum" sz="quarter" idx="12"/>
          </p:nvPr>
        </p:nvSpPr>
        <p:spPr/>
        <p:txBody>
          <a:bodyPr/>
          <a:lstStyle/>
          <a:p>
            <a:fld id="{796FBE71-9494-4530-8AD8-E9827FAB2E00}" type="slidenum">
              <a:rPr lang="en-US"/>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7" name="Rectangle 1027"/>
          <p:cNvSpPr>
            <a:spLocks noGrp="1" noChangeArrowheads="1"/>
          </p:cNvSpPr>
          <p:nvPr>
            <p:ph idx="1"/>
          </p:nvPr>
        </p:nvSpPr>
        <p:spPr>
          <a:xfrm>
            <a:off x="942975" y="1371600"/>
            <a:ext cx="8743950" cy="5181600"/>
          </a:xfrm>
        </p:spPr>
        <p:txBody>
          <a:bodyPr>
            <a:normAutofit/>
          </a:bodyPr>
          <a:lstStyle/>
          <a:p>
            <a:pPr algn="l" rtl="0"/>
            <a:r>
              <a:rPr lang="en-US" sz="2800" b="1" u="sng" dirty="0" smtClean="0"/>
              <a:t>Normal heart rate</a:t>
            </a:r>
            <a:r>
              <a:rPr lang="en-US" sz="2800" b="1" dirty="0" smtClean="0"/>
              <a:t>: </a:t>
            </a:r>
            <a:r>
              <a:rPr lang="en-US" sz="2800" dirty="0" smtClean="0"/>
              <a:t>60 – 100/ minute.</a:t>
            </a:r>
          </a:p>
          <a:p>
            <a:pPr algn="l" rtl="0"/>
            <a:r>
              <a:rPr lang="en-US" sz="2800" dirty="0" smtClean="0"/>
              <a:t>Regular in rate and rhythm, strong to touch.</a:t>
            </a:r>
          </a:p>
          <a:p>
            <a:pPr algn="l" rtl="0"/>
            <a:endParaRPr lang="en-US" sz="2800" b="1" u="sng" dirty="0" smtClean="0"/>
          </a:p>
          <a:p>
            <a:pPr algn="l" rtl="0"/>
            <a:r>
              <a:rPr lang="en-US" sz="2800" b="1" u="sng" dirty="0" smtClean="0"/>
              <a:t>Tachycardia</a:t>
            </a:r>
            <a:r>
              <a:rPr lang="en-US" sz="2800" b="1" dirty="0" smtClean="0"/>
              <a:t>: </a:t>
            </a:r>
            <a:r>
              <a:rPr lang="en-US" sz="2800" dirty="0" smtClean="0"/>
              <a:t>Fast heart rate &gt; 100/minute.</a:t>
            </a:r>
          </a:p>
          <a:p>
            <a:pPr algn="l" rtl="0"/>
            <a:r>
              <a:rPr lang="en-US" sz="2800" dirty="0" smtClean="0"/>
              <a:t>Causes: exercise, infection, excitement, shock, heart attack.</a:t>
            </a:r>
          </a:p>
          <a:p>
            <a:pPr algn="l" rtl="0"/>
            <a:endParaRPr lang="en-US" sz="2800" b="1" u="sng" dirty="0" smtClean="0"/>
          </a:p>
          <a:p>
            <a:pPr algn="l" rtl="0"/>
            <a:r>
              <a:rPr lang="en-US" sz="2800" b="1" u="sng" dirty="0" smtClean="0"/>
              <a:t>Bradycardia</a:t>
            </a:r>
            <a:r>
              <a:rPr lang="en-US" sz="2800" b="1" dirty="0" smtClean="0"/>
              <a:t>: </a:t>
            </a:r>
            <a:r>
              <a:rPr lang="en-US" sz="2800" dirty="0" smtClean="0"/>
              <a:t>Slow heart rate &lt; 60/minute.</a:t>
            </a:r>
          </a:p>
          <a:p>
            <a:pPr algn="l" rtl="0"/>
            <a:r>
              <a:rPr lang="en-US" sz="2800" dirty="0" smtClean="0"/>
              <a:t>Causes: sleep, rest, overdose of certain drugs, hypoxia.</a:t>
            </a:r>
            <a:endParaRPr lang="en-US" sz="2800" dirty="0"/>
          </a:p>
        </p:txBody>
      </p:sp>
      <p:sp>
        <p:nvSpPr>
          <p:cNvPr id="6" name="Slide Number Placeholder 5"/>
          <p:cNvSpPr>
            <a:spLocks noGrp="1"/>
          </p:cNvSpPr>
          <p:nvPr>
            <p:ph type="sldNum" sz="quarter" idx="12"/>
          </p:nvPr>
        </p:nvSpPr>
        <p:spPr/>
        <p:txBody>
          <a:bodyPr/>
          <a:lstStyle/>
          <a:p>
            <a:r>
              <a:rPr lang="en-US" dirty="0"/>
              <a:t>A-</a:t>
            </a:r>
            <a:fld id="{500614D1-5FF4-4E69-BACE-97969E93DF54}" type="slidenum">
              <a:rPr lang="en-US"/>
              <a:pPr/>
              <a:t>10</a:t>
            </a:fld>
            <a:endParaRPr lang="en-US" dirty="0"/>
          </a:p>
        </p:txBody>
      </p:sp>
      <p:sp>
        <p:nvSpPr>
          <p:cNvPr id="221186" name="Rectangle 1026"/>
          <p:cNvSpPr>
            <a:spLocks noGrp="1" noChangeArrowheads="1"/>
          </p:cNvSpPr>
          <p:nvPr>
            <p:ph type="title"/>
          </p:nvPr>
        </p:nvSpPr>
        <p:spPr/>
        <p:txBody>
          <a:bodyPr/>
          <a:lstStyle/>
          <a:p>
            <a:pPr algn="ctr"/>
            <a:r>
              <a:rPr lang="en-US" b="1" dirty="0" smtClean="0"/>
              <a:t>Heart rate</a:t>
            </a:r>
            <a:endParaRPr lang="en-US"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5"/>
          <p:cNvSpPr>
            <a:spLocks noGrp="1" noChangeArrowheads="1"/>
          </p:cNvSpPr>
          <p:nvPr>
            <p:ph idx="1"/>
          </p:nvPr>
        </p:nvSpPr>
        <p:spPr>
          <a:xfrm>
            <a:off x="942975" y="1143000"/>
            <a:ext cx="8743950" cy="5334000"/>
          </a:xfrm>
        </p:spPr>
        <p:txBody>
          <a:bodyPr>
            <a:normAutofit/>
          </a:bodyPr>
          <a:lstStyle/>
          <a:p>
            <a:pPr algn="l" rtl="0"/>
            <a:r>
              <a:rPr lang="en-US" sz="2800" dirty="0" smtClean="0"/>
              <a:t>Normal respiratory rate  is 12 – 16 /minute.</a:t>
            </a:r>
          </a:p>
          <a:p>
            <a:pPr algn="l" rtl="0"/>
            <a:r>
              <a:rPr lang="en-US" sz="2800" b="1" dirty="0" smtClean="0"/>
              <a:t>Tidal volume </a:t>
            </a:r>
            <a:r>
              <a:rPr lang="en-US" sz="2800" dirty="0" smtClean="0"/>
              <a:t>( air breathed in ) is 500 ml</a:t>
            </a:r>
          </a:p>
          <a:p>
            <a:pPr algn="l" rtl="0"/>
            <a:endParaRPr lang="en-US" sz="2800" b="1" dirty="0" smtClean="0"/>
          </a:p>
          <a:p>
            <a:pPr algn="l" rtl="0"/>
            <a:r>
              <a:rPr lang="en-US" sz="2800" b="1" dirty="0" smtClean="0"/>
              <a:t>Hyperventilation: </a:t>
            </a:r>
            <a:r>
              <a:rPr lang="en-US" sz="2800" dirty="0" smtClean="0"/>
              <a:t>increased respiratory rate.</a:t>
            </a:r>
          </a:p>
          <a:p>
            <a:pPr algn="l" rtl="0"/>
            <a:r>
              <a:rPr lang="en-US" sz="2800" dirty="0" smtClean="0"/>
              <a:t>Occurs during exercise, infection, emotional stress, shock.</a:t>
            </a:r>
          </a:p>
          <a:p>
            <a:pPr algn="l" rtl="0"/>
            <a:endParaRPr lang="en-US" sz="2800" b="1" dirty="0" smtClean="0"/>
          </a:p>
          <a:p>
            <a:pPr algn="l" rtl="0"/>
            <a:r>
              <a:rPr lang="en-US" sz="2800" b="1" dirty="0" smtClean="0"/>
              <a:t>Hypoventilation: </a:t>
            </a:r>
            <a:r>
              <a:rPr lang="en-US" sz="2800" dirty="0" smtClean="0"/>
              <a:t>decreased respiratory rate.</a:t>
            </a:r>
          </a:p>
          <a:p>
            <a:pPr algn="l" rtl="0"/>
            <a:r>
              <a:rPr lang="en-US" sz="2800" dirty="0" smtClean="0"/>
              <a:t>Occurs during sleep, overdose of certain drugs.</a:t>
            </a:r>
          </a:p>
          <a:p>
            <a:pPr algn="l" rtl="0"/>
            <a:r>
              <a:rPr lang="en-US" sz="2800" b="1" dirty="0" smtClean="0"/>
              <a:t>Apnoea: </a:t>
            </a:r>
            <a:r>
              <a:rPr lang="en-US" sz="2800" dirty="0" smtClean="0"/>
              <a:t>cessation of breathing.</a:t>
            </a:r>
            <a:endParaRPr lang="en-US" sz="2800" b="1" dirty="0"/>
          </a:p>
        </p:txBody>
      </p:sp>
      <p:sp>
        <p:nvSpPr>
          <p:cNvPr id="6" name="Slide Number Placeholder 5"/>
          <p:cNvSpPr>
            <a:spLocks noGrp="1"/>
          </p:cNvSpPr>
          <p:nvPr>
            <p:ph type="sldNum" sz="quarter" idx="12"/>
          </p:nvPr>
        </p:nvSpPr>
        <p:spPr/>
        <p:txBody>
          <a:bodyPr/>
          <a:lstStyle/>
          <a:p>
            <a:r>
              <a:rPr lang="en-US" dirty="0"/>
              <a:t>A-</a:t>
            </a:r>
            <a:fld id="{CBDE3750-481D-463A-AF42-9A166AF10788}" type="slidenum">
              <a:rPr lang="en-US"/>
              <a:pPr/>
              <a:t>11</a:t>
            </a:fld>
            <a:endParaRPr lang="en-US" dirty="0"/>
          </a:p>
        </p:txBody>
      </p:sp>
      <p:sp>
        <p:nvSpPr>
          <p:cNvPr id="16388" name="Rectangle 4"/>
          <p:cNvSpPr>
            <a:spLocks noGrp="1" noChangeArrowheads="1"/>
          </p:cNvSpPr>
          <p:nvPr>
            <p:ph type="title"/>
          </p:nvPr>
        </p:nvSpPr>
        <p:spPr/>
        <p:txBody>
          <a:bodyPr/>
          <a:lstStyle/>
          <a:p>
            <a:pPr algn="ctr"/>
            <a:r>
              <a:rPr lang="en-US" b="1" dirty="0" smtClean="0"/>
              <a:t>II - Respiration</a:t>
            </a:r>
            <a:endParaRPr lang="en-US"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5"/>
          <p:cNvSpPr>
            <a:spLocks noGrp="1" noChangeArrowheads="1"/>
          </p:cNvSpPr>
          <p:nvPr>
            <p:ph idx="1"/>
          </p:nvPr>
        </p:nvSpPr>
        <p:spPr>
          <a:xfrm>
            <a:off x="914400" y="1295400"/>
            <a:ext cx="8743950" cy="5181600"/>
          </a:xfrm>
        </p:spPr>
        <p:txBody>
          <a:bodyPr>
            <a:normAutofit lnSpcReduction="10000"/>
          </a:bodyPr>
          <a:lstStyle/>
          <a:p>
            <a:pPr algn="l" rtl="0"/>
            <a:r>
              <a:rPr lang="en-US" sz="3200" dirty="0" smtClean="0"/>
              <a:t>Average body temperatures is 37 C.</a:t>
            </a:r>
          </a:p>
          <a:p>
            <a:pPr algn="l" rtl="0"/>
            <a:endParaRPr lang="en-US" sz="3200" b="1" dirty="0" smtClean="0"/>
          </a:p>
          <a:p>
            <a:pPr algn="l" rtl="0"/>
            <a:r>
              <a:rPr lang="en-US" sz="3200" b="1" dirty="0" smtClean="0"/>
              <a:t>Hypothermia</a:t>
            </a:r>
            <a:r>
              <a:rPr lang="en-US" sz="3200" dirty="0" smtClean="0"/>
              <a:t>: low temperature </a:t>
            </a:r>
          </a:p>
          <a:p>
            <a:pPr algn="l" rtl="0"/>
            <a:r>
              <a:rPr lang="en-US" sz="3200" dirty="0" smtClean="0"/>
              <a:t>Occurs in severe loss of body fluids through excessive vomiting, diarrhea, bleeding, shock.</a:t>
            </a:r>
          </a:p>
          <a:p>
            <a:pPr algn="l" rtl="0"/>
            <a:endParaRPr lang="en-US" sz="3200" dirty="0" smtClean="0"/>
          </a:p>
          <a:p>
            <a:pPr algn="l" rtl="0"/>
            <a:r>
              <a:rPr lang="en-US" sz="3200" dirty="0" smtClean="0"/>
              <a:t> </a:t>
            </a:r>
            <a:r>
              <a:rPr lang="en-US" sz="3200" b="1" dirty="0" smtClean="0"/>
              <a:t>Hyperthermia</a:t>
            </a:r>
            <a:r>
              <a:rPr lang="en-US" sz="3200" dirty="0" smtClean="0"/>
              <a:t>: high temperature</a:t>
            </a:r>
          </a:p>
          <a:p>
            <a:pPr algn="l" rtl="0"/>
            <a:r>
              <a:rPr lang="en-US" sz="3200" dirty="0" smtClean="0"/>
              <a:t>Occurs as a result of infection, heat             illness, injuries.</a:t>
            </a:r>
            <a:endParaRPr lang="en-US" sz="3200" dirty="0"/>
          </a:p>
        </p:txBody>
      </p:sp>
      <p:sp>
        <p:nvSpPr>
          <p:cNvPr id="6" name="Slide Number Placeholder 5"/>
          <p:cNvSpPr>
            <a:spLocks noGrp="1"/>
          </p:cNvSpPr>
          <p:nvPr>
            <p:ph type="sldNum" sz="quarter" idx="12"/>
          </p:nvPr>
        </p:nvSpPr>
        <p:spPr/>
        <p:txBody>
          <a:bodyPr/>
          <a:lstStyle/>
          <a:p>
            <a:r>
              <a:rPr lang="en-US" dirty="0"/>
              <a:t>A-</a:t>
            </a:r>
            <a:fld id="{96454448-EB1B-4605-92CE-C2034775A6F5}" type="slidenum">
              <a:rPr lang="en-US"/>
              <a:pPr/>
              <a:t>12</a:t>
            </a:fld>
            <a:endParaRPr lang="en-US" dirty="0"/>
          </a:p>
        </p:txBody>
      </p:sp>
      <p:sp>
        <p:nvSpPr>
          <p:cNvPr id="17412" name="Rectangle 4"/>
          <p:cNvSpPr>
            <a:spLocks noGrp="1" noChangeArrowheads="1"/>
          </p:cNvSpPr>
          <p:nvPr>
            <p:ph type="title"/>
          </p:nvPr>
        </p:nvSpPr>
        <p:spPr/>
        <p:txBody>
          <a:bodyPr/>
          <a:lstStyle/>
          <a:p>
            <a:pPr algn="ctr"/>
            <a:r>
              <a:rPr lang="en-US" b="1" dirty="0" smtClean="0"/>
              <a:t>III - Temperature</a:t>
            </a:r>
            <a:endParaRPr lang="en-US"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5"/>
          <p:cNvSpPr>
            <a:spLocks noGrp="1" noChangeArrowheads="1"/>
          </p:cNvSpPr>
          <p:nvPr>
            <p:ph idx="1"/>
          </p:nvPr>
        </p:nvSpPr>
        <p:spPr/>
        <p:txBody>
          <a:bodyPr>
            <a:normAutofit/>
          </a:bodyPr>
          <a:lstStyle/>
          <a:p>
            <a:pPr algn="l" rtl="0"/>
            <a:r>
              <a:rPr lang="en-US" sz="4000" b="1" dirty="0" smtClean="0"/>
              <a:t>Mouth</a:t>
            </a:r>
            <a:r>
              <a:rPr lang="en-US" sz="4000" dirty="0" smtClean="0"/>
              <a:t>: for one minute</a:t>
            </a:r>
          </a:p>
          <a:p>
            <a:pPr algn="l" rtl="0"/>
            <a:r>
              <a:rPr lang="en-US" sz="4000" b="1" dirty="0" smtClean="0"/>
              <a:t>Axilla</a:t>
            </a:r>
            <a:r>
              <a:rPr lang="en-US" sz="4000" dirty="0" smtClean="0"/>
              <a:t>: for four minutes.</a:t>
            </a:r>
          </a:p>
          <a:p>
            <a:pPr algn="l" rtl="0"/>
            <a:r>
              <a:rPr lang="en-US" sz="4000" b="1" dirty="0" smtClean="0"/>
              <a:t>Rectally</a:t>
            </a:r>
            <a:r>
              <a:rPr lang="en-US" sz="4000" dirty="0" smtClean="0"/>
              <a:t>: for two minutes.</a:t>
            </a:r>
          </a:p>
          <a:p>
            <a:pPr algn="l" rtl="0"/>
            <a:r>
              <a:rPr lang="en-US" sz="4000" b="1" dirty="0" smtClean="0"/>
              <a:t>Skin</a:t>
            </a:r>
            <a:r>
              <a:rPr lang="en-US" sz="4000" dirty="0" smtClean="0"/>
              <a:t>: using a special scale or feeling by the hand.</a:t>
            </a:r>
            <a:endParaRPr lang="en-US" sz="4000" dirty="0"/>
          </a:p>
        </p:txBody>
      </p:sp>
      <p:sp>
        <p:nvSpPr>
          <p:cNvPr id="6" name="Slide Number Placeholder 5"/>
          <p:cNvSpPr>
            <a:spLocks noGrp="1"/>
          </p:cNvSpPr>
          <p:nvPr>
            <p:ph type="sldNum" sz="quarter" idx="12"/>
          </p:nvPr>
        </p:nvSpPr>
        <p:spPr/>
        <p:txBody>
          <a:bodyPr/>
          <a:lstStyle/>
          <a:p>
            <a:r>
              <a:rPr lang="en-US" dirty="0"/>
              <a:t>A-</a:t>
            </a:r>
            <a:fld id="{83D1ED14-AC39-422C-82C5-AA3C366EFD53}" type="slidenum">
              <a:rPr lang="en-US"/>
              <a:pPr/>
              <a:t>13</a:t>
            </a:fld>
            <a:endParaRPr lang="en-US" dirty="0"/>
          </a:p>
        </p:txBody>
      </p:sp>
      <p:sp>
        <p:nvSpPr>
          <p:cNvPr id="19460" name="Rectangle 4"/>
          <p:cNvSpPr>
            <a:spLocks noGrp="1" noChangeArrowheads="1"/>
          </p:cNvSpPr>
          <p:nvPr>
            <p:ph type="title"/>
          </p:nvPr>
        </p:nvSpPr>
        <p:spPr/>
        <p:txBody>
          <a:bodyPr/>
          <a:lstStyle/>
          <a:p>
            <a:r>
              <a:rPr lang="en-US" b="1" dirty="0" smtClean="0"/>
              <a:t>Sites of temperature measurement</a:t>
            </a:r>
            <a:endParaRPr lang="en-US" b="1" dirty="0"/>
          </a:p>
        </p:txBody>
      </p:sp>
      <p:pic>
        <p:nvPicPr>
          <p:cNvPr id="25602" name="Picture 2" descr="http://upload.wikimedia.org/wikipedia/commons/thumb/9/93/Clinical_thermometer_38.7.JPG/220px-Clinical_thermometer_38.7.JPG">
            <a:hlinkClick r:id="rId3"/>
          </p:cNvPr>
          <p:cNvPicPr>
            <a:picLocks noChangeAspect="1" noChangeArrowheads="1"/>
          </p:cNvPicPr>
          <p:nvPr/>
        </p:nvPicPr>
        <p:blipFill>
          <a:blip r:embed="rId4"/>
          <a:srcRect/>
          <a:stretch>
            <a:fillRect/>
          </a:stretch>
        </p:blipFill>
        <p:spPr bwMode="auto">
          <a:xfrm>
            <a:off x="7658100" y="1143000"/>
            <a:ext cx="2095500" cy="1905001"/>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sz="3600" b="1" dirty="0" smtClean="0"/>
              <a:t>Definition</a:t>
            </a:r>
            <a:r>
              <a:rPr lang="en-US" sz="3600" dirty="0" smtClean="0"/>
              <a:t>: pressure (force) exerted on the wall of the artery by the blood.</a:t>
            </a:r>
          </a:p>
          <a:p>
            <a:endParaRPr lang="en-US" dirty="0" smtClean="0"/>
          </a:p>
          <a:p>
            <a:endParaRPr lang="ar-SA" dirty="0"/>
          </a:p>
        </p:txBody>
      </p:sp>
      <p:sp>
        <p:nvSpPr>
          <p:cNvPr id="3" name="Slide Number Placeholder 2"/>
          <p:cNvSpPr>
            <a:spLocks noGrp="1"/>
          </p:cNvSpPr>
          <p:nvPr>
            <p:ph type="sldNum" sz="quarter" idx="12"/>
          </p:nvPr>
        </p:nvSpPr>
        <p:spPr/>
        <p:txBody>
          <a:bodyPr/>
          <a:lstStyle/>
          <a:p>
            <a:r>
              <a:rPr lang="en-US" dirty="0" smtClean="0"/>
              <a:t>A-</a:t>
            </a:r>
            <a:fld id="{EF5C6701-4BE6-4D42-AFFF-55196D4A8CCA}" type="slidenum">
              <a:rPr lang="en-US" smtClean="0"/>
              <a:pPr/>
              <a:t>14</a:t>
            </a:fld>
            <a:endParaRPr lang="en-US" dirty="0"/>
          </a:p>
        </p:txBody>
      </p:sp>
      <p:sp>
        <p:nvSpPr>
          <p:cNvPr id="4" name="Title 3"/>
          <p:cNvSpPr>
            <a:spLocks noGrp="1"/>
          </p:cNvSpPr>
          <p:nvPr>
            <p:ph type="title"/>
          </p:nvPr>
        </p:nvSpPr>
        <p:spPr/>
        <p:txBody>
          <a:bodyPr/>
          <a:lstStyle/>
          <a:p>
            <a:r>
              <a:rPr lang="en-US" dirty="0" smtClean="0"/>
              <a:t>IV – Blood pressure</a:t>
            </a:r>
            <a:endParaRPr lang="ar-SA" dirty="0"/>
          </a:p>
        </p:txBody>
      </p:sp>
      <p:pic>
        <p:nvPicPr>
          <p:cNvPr id="5" name="Picture 2" descr="Blood Pressure"/>
          <p:cNvPicPr>
            <a:picLocks noChangeAspect="1" noChangeArrowheads="1"/>
          </p:cNvPicPr>
          <p:nvPr/>
        </p:nvPicPr>
        <p:blipFill>
          <a:blip r:embed="rId2"/>
          <a:srcRect/>
          <a:stretch>
            <a:fillRect/>
          </a:stretch>
        </p:blipFill>
        <p:spPr bwMode="auto">
          <a:xfrm>
            <a:off x="2095500" y="2743200"/>
            <a:ext cx="6386546" cy="32766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5" name="Rectangle 3"/>
          <p:cNvSpPr>
            <a:spLocks noGrp="1" noChangeArrowheads="1"/>
          </p:cNvSpPr>
          <p:nvPr>
            <p:ph idx="1"/>
          </p:nvPr>
        </p:nvSpPr>
        <p:spPr>
          <a:xfrm>
            <a:off x="942975" y="990600"/>
            <a:ext cx="8743950" cy="5867400"/>
          </a:xfrm>
        </p:spPr>
        <p:txBody>
          <a:bodyPr/>
          <a:lstStyle/>
          <a:p>
            <a:pPr algn="l" rtl="0"/>
            <a:r>
              <a:rPr lang="en-US" sz="4000" b="1" dirty="0" smtClean="0"/>
              <a:t>Systolic:</a:t>
            </a:r>
            <a:r>
              <a:rPr lang="en-US" sz="4000" dirty="0" smtClean="0"/>
              <a:t> the force to pump blood out of the heart.</a:t>
            </a:r>
          </a:p>
          <a:p>
            <a:pPr algn="l" rtl="0">
              <a:buNone/>
            </a:pPr>
            <a:endParaRPr lang="en-US" sz="4000" dirty="0" smtClean="0"/>
          </a:p>
          <a:p>
            <a:pPr algn="l" rtl="0"/>
            <a:r>
              <a:rPr lang="en-US" sz="4000" b="1" dirty="0" smtClean="0"/>
              <a:t>Diastolic</a:t>
            </a:r>
            <a:r>
              <a:rPr lang="en-US" sz="4000" dirty="0" smtClean="0"/>
              <a:t>: resting period when pressure falls.</a:t>
            </a:r>
          </a:p>
          <a:p>
            <a:pPr algn="l" rtl="0"/>
            <a:r>
              <a:rPr lang="en-US" sz="4000" b="1" dirty="0" smtClean="0"/>
              <a:t>Normal blood pressure</a:t>
            </a:r>
            <a:r>
              <a:rPr lang="en-US" sz="4000" dirty="0" smtClean="0"/>
              <a:t>: </a:t>
            </a:r>
          </a:p>
          <a:p>
            <a:pPr algn="l" rtl="0"/>
            <a:r>
              <a:rPr lang="en-US" sz="4000" dirty="0" smtClean="0"/>
              <a:t>120/80 – 100/70.</a:t>
            </a:r>
          </a:p>
          <a:p>
            <a:pPr algn="just"/>
            <a:endParaRPr lang="en-US" dirty="0" smtClean="0"/>
          </a:p>
          <a:p>
            <a:pPr algn="just"/>
            <a:endParaRPr lang="en-US" dirty="0"/>
          </a:p>
        </p:txBody>
      </p:sp>
      <p:sp>
        <p:nvSpPr>
          <p:cNvPr id="6" name="Slide Number Placeholder 5"/>
          <p:cNvSpPr>
            <a:spLocks noGrp="1"/>
          </p:cNvSpPr>
          <p:nvPr>
            <p:ph type="sldNum" sz="quarter" idx="12"/>
          </p:nvPr>
        </p:nvSpPr>
        <p:spPr/>
        <p:txBody>
          <a:bodyPr/>
          <a:lstStyle/>
          <a:p>
            <a:r>
              <a:rPr lang="en-US" dirty="0"/>
              <a:t>A-</a:t>
            </a:r>
            <a:fld id="{776AF0CD-519A-4868-9DBD-67BF7A40383C}" type="slidenum">
              <a:rPr lang="en-US"/>
              <a:pPr/>
              <a:t>15</a:t>
            </a:fld>
            <a:endParaRPr lang="en-US" dirty="0"/>
          </a:p>
        </p:txBody>
      </p:sp>
      <p:sp>
        <p:nvSpPr>
          <p:cNvPr id="223234" name="Rectangle 2"/>
          <p:cNvSpPr>
            <a:spLocks noGrp="1" noChangeArrowheads="1"/>
          </p:cNvSpPr>
          <p:nvPr>
            <p:ph type="title"/>
          </p:nvPr>
        </p:nvSpPr>
        <p:spPr>
          <a:xfrm>
            <a:off x="514350" y="274638"/>
            <a:ext cx="9258300" cy="715962"/>
          </a:xfrm>
        </p:spPr>
        <p:txBody>
          <a:bodyPr>
            <a:normAutofit fontScale="90000"/>
          </a:bodyPr>
          <a:lstStyle/>
          <a:p>
            <a:pPr algn="ctr"/>
            <a:r>
              <a:rPr lang="en-US" b="1" dirty="0" smtClean="0"/>
              <a:t> Blood pressure</a:t>
            </a:r>
            <a:endParaRPr lang="en-US" b="1" dirty="0"/>
          </a:p>
        </p:txBody>
      </p:sp>
      <p:pic>
        <p:nvPicPr>
          <p:cNvPr id="5" name="Picture 2" descr="Mercury manometer">
            <a:hlinkClick r:id="rId3" tooltip="Mercury manometer"/>
          </p:cNvPr>
          <p:cNvPicPr>
            <a:picLocks noChangeAspect="1" noChangeArrowheads="1"/>
          </p:cNvPicPr>
          <p:nvPr/>
        </p:nvPicPr>
        <p:blipFill>
          <a:blip r:embed="rId4"/>
          <a:srcRect/>
          <a:stretch>
            <a:fillRect/>
          </a:stretch>
        </p:blipFill>
        <p:spPr bwMode="auto">
          <a:xfrm>
            <a:off x="7429500" y="3733800"/>
            <a:ext cx="2857500" cy="31242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l" rtl="0"/>
            <a:r>
              <a:rPr lang="en-US" sz="3600" b="1" dirty="0" smtClean="0"/>
              <a:t>Hypertension</a:t>
            </a:r>
            <a:r>
              <a:rPr lang="en-US" sz="3600" dirty="0" smtClean="0"/>
              <a:t>: high blood pressure.</a:t>
            </a:r>
          </a:p>
          <a:p>
            <a:pPr algn="l" rtl="0"/>
            <a:r>
              <a:rPr lang="en-US" sz="3600" dirty="0" smtClean="0"/>
              <a:t>Occurs in atherosclerosis, obesity, increasing </a:t>
            </a:r>
            <a:r>
              <a:rPr lang="en-US" sz="3600" dirty="0" err="1" smtClean="0"/>
              <a:t>age,exercise</a:t>
            </a:r>
            <a:r>
              <a:rPr lang="en-US" sz="3600" dirty="0" smtClean="0"/>
              <a:t>.</a:t>
            </a:r>
          </a:p>
          <a:p>
            <a:pPr algn="l" rtl="0"/>
            <a:endParaRPr lang="en-US" sz="3600" dirty="0" smtClean="0"/>
          </a:p>
          <a:p>
            <a:pPr algn="l" rtl="0"/>
            <a:r>
              <a:rPr lang="en-US" sz="3600" b="1" dirty="0" smtClean="0"/>
              <a:t>Hypotension</a:t>
            </a:r>
            <a:r>
              <a:rPr lang="en-US" sz="3600" dirty="0" smtClean="0"/>
              <a:t>: low blood pressure.</a:t>
            </a:r>
          </a:p>
          <a:p>
            <a:pPr algn="l" rtl="0"/>
            <a:r>
              <a:rPr lang="en-US" sz="3600" dirty="0" smtClean="0"/>
              <a:t>Occurs in fluid loss in vomiting, diarrhea, shock, bleeding.</a:t>
            </a:r>
          </a:p>
          <a:p>
            <a:endParaRPr lang="ar-SA" sz="3600" dirty="0"/>
          </a:p>
        </p:txBody>
      </p:sp>
      <p:sp>
        <p:nvSpPr>
          <p:cNvPr id="3" name="Slide Number Placeholder 2"/>
          <p:cNvSpPr>
            <a:spLocks noGrp="1"/>
          </p:cNvSpPr>
          <p:nvPr>
            <p:ph type="sldNum" sz="quarter" idx="12"/>
          </p:nvPr>
        </p:nvSpPr>
        <p:spPr/>
        <p:txBody>
          <a:bodyPr/>
          <a:lstStyle/>
          <a:p>
            <a:r>
              <a:rPr lang="en-US" dirty="0" smtClean="0"/>
              <a:t>A-</a:t>
            </a:r>
            <a:fld id="{EF5C6701-4BE6-4D42-AFFF-55196D4A8CCA}" type="slidenum">
              <a:rPr lang="en-US" smtClean="0"/>
              <a:pPr/>
              <a:t>16</a:t>
            </a:fld>
            <a:endParaRPr lang="en-US" dirty="0"/>
          </a:p>
        </p:txBody>
      </p:sp>
      <p:sp>
        <p:nvSpPr>
          <p:cNvPr id="4" name="Title 3"/>
          <p:cNvSpPr>
            <a:spLocks noGrp="1"/>
          </p:cNvSpPr>
          <p:nvPr>
            <p:ph type="title"/>
          </p:nvPr>
        </p:nvSpPr>
        <p:spPr/>
        <p:txBody>
          <a:bodyPr/>
          <a:lstStyle/>
          <a:p>
            <a:endParaRPr lang="ar-SA"/>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3" name="Rectangle 3"/>
          <p:cNvSpPr>
            <a:spLocks noGrp="1" noChangeArrowheads="1"/>
          </p:cNvSpPr>
          <p:nvPr>
            <p:ph idx="1"/>
          </p:nvPr>
        </p:nvSpPr>
        <p:spPr/>
        <p:txBody>
          <a:bodyPr/>
          <a:lstStyle/>
          <a:p>
            <a:pPr algn="l" rtl="0"/>
            <a:r>
              <a:rPr lang="en-US" sz="3600" dirty="0" smtClean="0"/>
              <a:t>Place the patient in a position of comfort.</a:t>
            </a:r>
          </a:p>
          <a:p>
            <a:pPr algn="l" rtl="0"/>
            <a:r>
              <a:rPr lang="en-US" sz="3600" dirty="0" smtClean="0"/>
              <a:t>Support the bared arm, avoid constriction of arm.</a:t>
            </a:r>
          </a:p>
          <a:p>
            <a:pPr algn="l" rtl="0"/>
            <a:r>
              <a:rPr lang="en-US" sz="3600" dirty="0" smtClean="0"/>
              <a:t>Apply the cuff firmly.</a:t>
            </a:r>
          </a:p>
          <a:p>
            <a:pPr algn="l" rtl="0"/>
            <a:r>
              <a:rPr lang="en-US" sz="3600" dirty="0" smtClean="0"/>
              <a:t>Cuff should be approximately 2.5 cm above antecubital fossa.</a:t>
            </a:r>
          </a:p>
          <a:p>
            <a:endParaRPr lang="en-US" dirty="0"/>
          </a:p>
        </p:txBody>
      </p:sp>
      <p:sp>
        <p:nvSpPr>
          <p:cNvPr id="6" name="Slide Number Placeholder 5"/>
          <p:cNvSpPr>
            <a:spLocks noGrp="1"/>
          </p:cNvSpPr>
          <p:nvPr>
            <p:ph type="sldNum" sz="quarter" idx="12"/>
          </p:nvPr>
        </p:nvSpPr>
        <p:spPr/>
        <p:txBody>
          <a:bodyPr/>
          <a:lstStyle/>
          <a:p>
            <a:r>
              <a:rPr lang="en-US" dirty="0"/>
              <a:t>A-</a:t>
            </a:r>
            <a:fld id="{0A77612B-BB36-400B-A12F-229A7538459D}" type="slidenum">
              <a:rPr lang="en-US"/>
              <a:pPr/>
              <a:t>17</a:t>
            </a:fld>
            <a:endParaRPr lang="en-US" dirty="0"/>
          </a:p>
        </p:txBody>
      </p:sp>
      <p:sp>
        <p:nvSpPr>
          <p:cNvPr id="225282" name="Rectangle 2"/>
          <p:cNvSpPr>
            <a:spLocks noGrp="1" noChangeArrowheads="1"/>
          </p:cNvSpPr>
          <p:nvPr>
            <p:ph type="title"/>
          </p:nvPr>
        </p:nvSpPr>
        <p:spPr/>
        <p:txBody>
          <a:bodyPr/>
          <a:lstStyle/>
          <a:p>
            <a:pPr algn="ctr"/>
            <a:r>
              <a:rPr lang="en-US" b="1" dirty="0" smtClean="0"/>
              <a:t>Measurement of blood pressure</a:t>
            </a:r>
            <a:endParaRPr lang="en-US"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342900" y="685800"/>
          <a:ext cx="6248400" cy="5638800"/>
        </p:xfrm>
        <a:graphic>
          <a:graphicData uri="http://schemas.openxmlformats.org/drawingml/2006/table">
            <a:tbl>
              <a:tblPr/>
              <a:tblGrid>
                <a:gridCol w="4964007"/>
                <a:gridCol w="1284393"/>
              </a:tblGrid>
              <a:tr h="5638800">
                <a:tc>
                  <a:txBody>
                    <a:bodyPr/>
                    <a:lstStyle/>
                    <a:p>
                      <a:pPr marL="342900" lvl="0" indent="-342900" algn="l" rtl="0">
                        <a:lnSpc>
                          <a:spcPct val="115000"/>
                        </a:lnSpc>
                        <a:spcAft>
                          <a:spcPts val="1000"/>
                        </a:spcAft>
                        <a:buSzPts val="1000"/>
                        <a:buFont typeface="Symbol"/>
                        <a:buNone/>
                        <a:tabLst>
                          <a:tab pos="457200" algn="l"/>
                        </a:tabLst>
                      </a:pPr>
                      <a:r>
                        <a:rPr kumimoji="0" lang="en-US" sz="3200" kern="1200" dirty="0" smtClean="0">
                          <a:solidFill>
                            <a:schemeClr val="tx1"/>
                          </a:solidFill>
                          <a:latin typeface="+mn-lt"/>
                          <a:ea typeface="+mn-ea"/>
                          <a:cs typeface="+mn-cs"/>
                        </a:rPr>
                        <a:t> </a:t>
                      </a:r>
                      <a:r>
                        <a:rPr kumimoji="0" lang="en-US" sz="3200" b="1" u="none" strike="noStrike" kern="1200" dirty="0" smtClean="0">
                          <a:solidFill>
                            <a:schemeClr val="tx1"/>
                          </a:solidFill>
                          <a:latin typeface="+mn-lt"/>
                          <a:ea typeface="+mn-ea"/>
                          <a:cs typeface="+mn-cs"/>
                          <a:hlinkClick r:id="rId2" tooltip="Sphygmomanometer"/>
                        </a:rPr>
                        <a:t>sphygmomanometer</a:t>
                      </a:r>
                      <a:r>
                        <a:rPr kumimoji="0" lang="en-US" sz="3200" kern="1200" dirty="0" smtClean="0">
                          <a:solidFill>
                            <a:schemeClr val="tx1"/>
                          </a:solidFill>
                          <a:latin typeface="+mn-lt"/>
                          <a:ea typeface="+mn-ea"/>
                          <a:cs typeface="+mn-cs"/>
                        </a:rPr>
                        <a:t>, </a:t>
                      </a:r>
                    </a:p>
                    <a:p>
                      <a:pPr marL="342900" lvl="0" indent="-342900" algn="l" rtl="0">
                        <a:lnSpc>
                          <a:spcPct val="115000"/>
                        </a:lnSpc>
                        <a:spcAft>
                          <a:spcPts val="1000"/>
                        </a:spcAft>
                        <a:buSzPts val="1000"/>
                        <a:buFont typeface="Symbol"/>
                        <a:buNone/>
                        <a:tabLst>
                          <a:tab pos="457200" algn="l"/>
                        </a:tabLst>
                      </a:pPr>
                      <a:r>
                        <a:rPr kumimoji="0" lang="en-US" sz="3200" kern="1200" dirty="0" smtClean="0">
                          <a:solidFill>
                            <a:schemeClr val="tx1"/>
                          </a:solidFill>
                          <a:latin typeface="+mn-lt"/>
                          <a:ea typeface="+mn-ea"/>
                          <a:cs typeface="+mn-cs"/>
                        </a:rPr>
                        <a:t>a device used for measuring arterial pressure(MERCURY)</a:t>
                      </a:r>
                      <a:endParaRPr lang="en-US" sz="3200" dirty="0">
                        <a:solidFill>
                          <a:srgbClr val="000000"/>
                        </a:solidFill>
                        <a:latin typeface="Calibri"/>
                        <a:ea typeface="Calibri"/>
                        <a:cs typeface="Arial"/>
                      </a:endParaRPr>
                    </a:p>
                    <a:p>
                      <a:pPr marL="342900" lvl="0" indent="-342900" algn="l" rtl="0">
                        <a:lnSpc>
                          <a:spcPct val="115000"/>
                        </a:lnSpc>
                        <a:spcAft>
                          <a:spcPts val="1000"/>
                        </a:spcAft>
                        <a:buSzPts val="1000"/>
                        <a:buFont typeface="Symbol"/>
                        <a:buChar char=""/>
                        <a:tabLst>
                          <a:tab pos="457200" algn="l"/>
                        </a:tabLst>
                      </a:pPr>
                      <a:r>
                        <a:rPr lang="en-US" sz="4400" dirty="0" smtClean="0">
                          <a:solidFill>
                            <a:srgbClr val="000000"/>
                          </a:solidFill>
                          <a:latin typeface="Times New Roman"/>
                          <a:ea typeface="Times New Roman"/>
                          <a:cs typeface="Arial"/>
                        </a:rPr>
                        <a:t>Stethoscope. </a:t>
                      </a:r>
                      <a:endParaRPr lang="en-US" sz="4400" dirty="0">
                        <a:solidFill>
                          <a:srgbClr val="000000"/>
                        </a:solidFill>
                        <a:latin typeface="Calibri"/>
                        <a:ea typeface="Calibri"/>
                        <a:cs typeface="Arial"/>
                      </a:endParaRPr>
                    </a:p>
                    <a:p>
                      <a:pPr marL="342900" lvl="0" indent="-342900" algn="l" rtl="0">
                        <a:lnSpc>
                          <a:spcPct val="115000"/>
                        </a:lnSpc>
                        <a:spcAft>
                          <a:spcPts val="1000"/>
                        </a:spcAft>
                        <a:buSzPts val="1000"/>
                        <a:buFont typeface="Symbol"/>
                        <a:buChar char=""/>
                        <a:tabLst>
                          <a:tab pos="457200" algn="l"/>
                        </a:tabLst>
                      </a:pPr>
                      <a:r>
                        <a:rPr lang="en-US" sz="4400" dirty="0" smtClean="0">
                          <a:solidFill>
                            <a:srgbClr val="000000"/>
                          </a:solidFill>
                          <a:latin typeface="Times New Roman"/>
                          <a:ea typeface="Times New Roman"/>
                          <a:cs typeface="Arial"/>
                        </a:rPr>
                        <a:t>Cuff.</a:t>
                      </a:r>
                      <a:endParaRPr lang="en-US" sz="4400" dirty="0">
                        <a:solidFill>
                          <a:srgbClr val="000000"/>
                        </a:solidFill>
                        <a:latin typeface="Calibri"/>
                        <a:ea typeface="Calibri"/>
                        <a:cs typeface="Arial"/>
                      </a:endParaRPr>
                    </a:p>
                  </a:txBody>
                  <a:tcPr marL="19050" marR="19050" marT="19050" marB="19050">
                    <a:lnL>
                      <a:noFill/>
                    </a:lnL>
                    <a:lnR>
                      <a:noFill/>
                    </a:lnR>
                    <a:lnT>
                      <a:noFill/>
                    </a:lnT>
                    <a:lnB>
                      <a:noFill/>
                    </a:lnB>
                  </a:tcPr>
                </a:tc>
                <a:tc>
                  <a:txBody>
                    <a:bodyPr/>
                    <a:lstStyle/>
                    <a:p>
                      <a:pPr algn="l" rtl="0">
                        <a:lnSpc>
                          <a:spcPct val="115000"/>
                        </a:lnSpc>
                        <a:spcAft>
                          <a:spcPts val="0"/>
                        </a:spcAft>
                      </a:pPr>
                      <a:endParaRPr lang="en-US" sz="3200" dirty="0">
                        <a:solidFill>
                          <a:srgbClr val="000000"/>
                        </a:solidFill>
                        <a:latin typeface="Times New Roman"/>
                        <a:ea typeface="Times New Roman"/>
                        <a:cs typeface="Arial"/>
                      </a:endParaRPr>
                    </a:p>
                  </a:txBody>
                  <a:tcPr marL="19050" marR="19050" marT="19050" marB="19050">
                    <a:lnL>
                      <a:noFill/>
                    </a:lnL>
                    <a:lnR>
                      <a:noFill/>
                    </a:lnR>
                    <a:lnT>
                      <a:noFill/>
                    </a:lnT>
                    <a:lnB>
                      <a:noFill/>
                    </a:lnB>
                  </a:tcPr>
                </a:tc>
              </a:tr>
            </a:tbl>
          </a:graphicData>
        </a:graphic>
      </p:graphicFrame>
      <p:sp>
        <p:nvSpPr>
          <p:cNvPr id="3" name="Slide Number Placeholder 2"/>
          <p:cNvSpPr>
            <a:spLocks noGrp="1"/>
          </p:cNvSpPr>
          <p:nvPr>
            <p:ph type="sldNum" sz="quarter" idx="12"/>
          </p:nvPr>
        </p:nvSpPr>
        <p:spPr/>
        <p:txBody>
          <a:bodyPr/>
          <a:lstStyle/>
          <a:p>
            <a:r>
              <a:rPr lang="en-US" smtClean="0"/>
              <a:t>A-</a:t>
            </a:r>
            <a:fld id="{EF5C6701-4BE6-4D42-AFFF-55196D4A8CCA}" type="slidenum">
              <a:rPr lang="en-US" smtClean="0"/>
              <a:pPr/>
              <a:t>18</a:t>
            </a:fld>
            <a:endParaRPr lang="en-US" dirty="0"/>
          </a:p>
        </p:txBody>
      </p:sp>
      <p:sp>
        <p:nvSpPr>
          <p:cNvPr id="4" name="Title 3"/>
          <p:cNvSpPr>
            <a:spLocks noGrp="1"/>
          </p:cNvSpPr>
          <p:nvPr>
            <p:ph type="title"/>
          </p:nvPr>
        </p:nvSpPr>
        <p:spPr>
          <a:xfrm>
            <a:off x="514350" y="274638"/>
            <a:ext cx="9258300" cy="563562"/>
          </a:xfrm>
        </p:spPr>
        <p:txBody>
          <a:bodyPr>
            <a:normAutofit fontScale="90000"/>
          </a:bodyPr>
          <a:lstStyle/>
          <a:p>
            <a:endParaRPr lang="ar-SA" dirty="0"/>
          </a:p>
        </p:txBody>
      </p:sp>
      <p:pic>
        <p:nvPicPr>
          <p:cNvPr id="1025" name="Picture 1" descr="photo:Blood pressure measurement equipment"/>
          <p:cNvPicPr>
            <a:picLocks noChangeAspect="1" noChangeArrowheads="1"/>
          </p:cNvPicPr>
          <p:nvPr/>
        </p:nvPicPr>
        <p:blipFill>
          <a:blip r:embed="rId3"/>
          <a:srcRect/>
          <a:stretch>
            <a:fillRect/>
          </a:stretch>
        </p:blipFill>
        <p:spPr bwMode="auto">
          <a:xfrm>
            <a:off x="6743700" y="685800"/>
            <a:ext cx="3543300" cy="48006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ar-SA"/>
          </a:p>
        </p:txBody>
      </p:sp>
      <p:sp>
        <p:nvSpPr>
          <p:cNvPr id="3" name="Slide Number Placeholder 2"/>
          <p:cNvSpPr>
            <a:spLocks noGrp="1"/>
          </p:cNvSpPr>
          <p:nvPr>
            <p:ph type="sldNum" sz="quarter" idx="12"/>
          </p:nvPr>
        </p:nvSpPr>
        <p:spPr/>
        <p:txBody>
          <a:bodyPr/>
          <a:lstStyle/>
          <a:p>
            <a:r>
              <a:rPr lang="en-US" smtClean="0"/>
              <a:t>A-</a:t>
            </a:r>
            <a:fld id="{EF5C6701-4BE6-4D42-AFFF-55196D4A8CCA}" type="slidenum">
              <a:rPr lang="en-US" smtClean="0"/>
              <a:pPr/>
              <a:t>19</a:t>
            </a:fld>
            <a:endParaRPr lang="en-US" dirty="0"/>
          </a:p>
        </p:txBody>
      </p:sp>
      <p:sp>
        <p:nvSpPr>
          <p:cNvPr id="4" name="Title 3"/>
          <p:cNvSpPr>
            <a:spLocks noGrp="1"/>
          </p:cNvSpPr>
          <p:nvPr>
            <p:ph type="title"/>
          </p:nvPr>
        </p:nvSpPr>
        <p:spPr/>
        <p:txBody>
          <a:bodyPr/>
          <a:lstStyle/>
          <a:p>
            <a:endParaRPr lang="ar-SA"/>
          </a:p>
        </p:txBody>
      </p:sp>
      <p:pic>
        <p:nvPicPr>
          <p:cNvPr id="5" name="Picture 4" descr="Brachial, Radial &amp; Ulnar Arteries"/>
          <p:cNvPicPr/>
          <p:nvPr/>
        </p:nvPicPr>
        <p:blipFill>
          <a:blip r:embed="rId2"/>
          <a:srcRect/>
          <a:stretch>
            <a:fillRect/>
          </a:stretch>
        </p:blipFill>
        <p:spPr bwMode="auto">
          <a:xfrm>
            <a:off x="2400300" y="381000"/>
            <a:ext cx="4495800" cy="6477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5"/>
          <p:cNvSpPr>
            <a:spLocks noGrp="1" noChangeArrowheads="1"/>
          </p:cNvSpPr>
          <p:nvPr>
            <p:ph idx="1"/>
          </p:nvPr>
        </p:nvSpPr>
        <p:spPr>
          <a:xfrm>
            <a:off x="942975" y="1143000"/>
            <a:ext cx="8743950" cy="5486400"/>
          </a:xfrm>
        </p:spPr>
        <p:txBody>
          <a:bodyPr>
            <a:normAutofit/>
          </a:bodyPr>
          <a:lstStyle/>
          <a:p>
            <a:pPr algn="l" rtl="0"/>
            <a:r>
              <a:rPr lang="en-US" sz="3200" dirty="0" smtClean="0"/>
              <a:t>Pulse </a:t>
            </a:r>
          </a:p>
          <a:p>
            <a:pPr algn="l" rtl="0"/>
            <a:r>
              <a:rPr lang="en-US" sz="3200" dirty="0" smtClean="0"/>
              <a:t>Respiration</a:t>
            </a:r>
          </a:p>
          <a:p>
            <a:pPr algn="l" rtl="0"/>
            <a:r>
              <a:rPr lang="en-US" sz="3200" dirty="0" smtClean="0"/>
              <a:t>Temperature</a:t>
            </a:r>
          </a:p>
          <a:p>
            <a:pPr algn="l" rtl="0"/>
            <a:r>
              <a:rPr lang="en-US" sz="3200" dirty="0" smtClean="0"/>
              <a:t>Blood pressure</a:t>
            </a:r>
          </a:p>
          <a:p>
            <a:pPr algn="l" rtl="0"/>
            <a:r>
              <a:rPr lang="en-US" sz="3200" dirty="0" smtClean="0"/>
              <a:t>Pupils</a:t>
            </a:r>
          </a:p>
          <a:p>
            <a:pPr algn="l" rtl="0"/>
            <a:r>
              <a:rPr lang="en-US" sz="3200" dirty="0" smtClean="0"/>
              <a:t>Colors</a:t>
            </a:r>
          </a:p>
          <a:p>
            <a:pPr algn="l" rtl="0"/>
            <a:r>
              <a:rPr lang="en-US" sz="3200" dirty="0" smtClean="0"/>
              <a:t>Level of consciousness</a:t>
            </a:r>
          </a:p>
          <a:p>
            <a:pPr algn="l" rtl="0"/>
            <a:r>
              <a:rPr lang="en-US" sz="3200" dirty="0" smtClean="0"/>
              <a:t>Reaction to pain</a:t>
            </a:r>
          </a:p>
          <a:p>
            <a:pPr algn="l" rtl="0"/>
            <a:r>
              <a:rPr lang="en-US" sz="3200" dirty="0" smtClean="0"/>
              <a:t>Ability to move</a:t>
            </a:r>
            <a:endParaRPr lang="en-US" sz="3200" dirty="0"/>
          </a:p>
        </p:txBody>
      </p:sp>
      <p:sp>
        <p:nvSpPr>
          <p:cNvPr id="6" name="Slide Number Placeholder 5"/>
          <p:cNvSpPr>
            <a:spLocks noGrp="1"/>
          </p:cNvSpPr>
          <p:nvPr>
            <p:ph type="sldNum" sz="quarter" idx="12"/>
          </p:nvPr>
        </p:nvSpPr>
        <p:spPr/>
        <p:txBody>
          <a:bodyPr/>
          <a:lstStyle/>
          <a:p>
            <a:r>
              <a:rPr lang="en-US" dirty="0"/>
              <a:t>A-</a:t>
            </a:r>
            <a:fld id="{458F8C48-D5B0-4AF0-9596-410CFF0FBC76}" type="slidenum">
              <a:rPr lang="en-US"/>
              <a:pPr/>
              <a:t>2</a:t>
            </a:fld>
            <a:endParaRPr lang="en-US" dirty="0"/>
          </a:p>
        </p:txBody>
      </p:sp>
      <p:sp>
        <p:nvSpPr>
          <p:cNvPr id="3076" name="Rectangle 4"/>
          <p:cNvSpPr>
            <a:spLocks noGrp="1" noChangeArrowheads="1"/>
          </p:cNvSpPr>
          <p:nvPr>
            <p:ph type="title"/>
          </p:nvPr>
        </p:nvSpPr>
        <p:spPr>
          <a:xfrm>
            <a:off x="514350" y="274638"/>
            <a:ext cx="9258300" cy="868362"/>
          </a:xfrm>
        </p:spPr>
        <p:txBody>
          <a:bodyPr/>
          <a:lstStyle/>
          <a:p>
            <a:r>
              <a:rPr lang="en-US" b="1" dirty="0" smtClean="0"/>
              <a:t>Outlines</a:t>
            </a:r>
            <a:r>
              <a:rPr lang="en-US" dirty="0" smtClean="0"/>
              <a:t>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dirty="0" smtClean="0"/>
              <a:t>A-</a:t>
            </a:r>
            <a:fld id="{EF5C6701-4BE6-4D42-AFFF-55196D4A8CCA}" type="slidenum">
              <a:rPr lang="en-US" smtClean="0"/>
              <a:pPr/>
              <a:t>20</a:t>
            </a:fld>
            <a:endParaRPr lang="en-US" dirty="0"/>
          </a:p>
        </p:txBody>
      </p:sp>
      <p:sp>
        <p:nvSpPr>
          <p:cNvPr id="4" name="Title 3"/>
          <p:cNvSpPr>
            <a:spLocks noGrp="1"/>
          </p:cNvSpPr>
          <p:nvPr>
            <p:ph type="title"/>
          </p:nvPr>
        </p:nvSpPr>
        <p:spPr/>
        <p:txBody>
          <a:bodyPr/>
          <a:lstStyle/>
          <a:p>
            <a:endParaRPr lang="ar-SA"/>
          </a:p>
        </p:txBody>
      </p:sp>
      <p:pic>
        <p:nvPicPr>
          <p:cNvPr id="5" name="Picture 2" descr="photo"/>
          <p:cNvPicPr>
            <a:picLocks noGrp="1" noChangeAspect="1" noChangeArrowheads="1"/>
          </p:cNvPicPr>
          <p:nvPr>
            <p:ph idx="1"/>
          </p:nvPr>
        </p:nvPicPr>
        <p:blipFill>
          <a:blip r:embed="rId2"/>
          <a:srcRect/>
          <a:stretch>
            <a:fillRect/>
          </a:stretch>
        </p:blipFill>
        <p:spPr bwMode="auto">
          <a:xfrm>
            <a:off x="1485900" y="1752600"/>
            <a:ext cx="7391400" cy="441960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dirty="0" smtClean="0"/>
              <a:t>A-</a:t>
            </a:r>
            <a:fld id="{EF5C6701-4BE6-4D42-AFFF-55196D4A8CCA}" type="slidenum">
              <a:rPr lang="en-US" smtClean="0"/>
              <a:pPr/>
              <a:t>21</a:t>
            </a:fld>
            <a:endParaRPr lang="en-US" dirty="0"/>
          </a:p>
        </p:txBody>
      </p:sp>
      <p:sp>
        <p:nvSpPr>
          <p:cNvPr id="4" name="Title 3"/>
          <p:cNvSpPr>
            <a:spLocks noGrp="1"/>
          </p:cNvSpPr>
          <p:nvPr>
            <p:ph type="title"/>
          </p:nvPr>
        </p:nvSpPr>
        <p:spPr/>
        <p:txBody>
          <a:bodyPr/>
          <a:lstStyle/>
          <a:p>
            <a:endParaRPr lang="ar-SA"/>
          </a:p>
        </p:txBody>
      </p:sp>
      <p:pic>
        <p:nvPicPr>
          <p:cNvPr id="7" name="Picture 2" descr="Measuring Blood Pressure"/>
          <p:cNvPicPr>
            <a:picLocks noGrp="1" noChangeAspect="1" noChangeArrowheads="1"/>
          </p:cNvPicPr>
          <p:nvPr>
            <p:ph idx="1"/>
          </p:nvPr>
        </p:nvPicPr>
        <p:blipFill>
          <a:blip r:embed="rId2"/>
          <a:srcRect/>
          <a:stretch>
            <a:fillRect/>
          </a:stretch>
        </p:blipFill>
        <p:spPr bwMode="auto">
          <a:xfrm>
            <a:off x="1485900" y="1447800"/>
            <a:ext cx="7010400" cy="4724399"/>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ar-SA"/>
          </a:p>
        </p:txBody>
      </p:sp>
      <p:sp>
        <p:nvSpPr>
          <p:cNvPr id="3" name="Slide Number Placeholder 2"/>
          <p:cNvSpPr>
            <a:spLocks noGrp="1"/>
          </p:cNvSpPr>
          <p:nvPr>
            <p:ph type="sldNum" sz="quarter" idx="12"/>
          </p:nvPr>
        </p:nvSpPr>
        <p:spPr/>
        <p:txBody>
          <a:bodyPr/>
          <a:lstStyle/>
          <a:p>
            <a:r>
              <a:rPr lang="en-US" smtClean="0"/>
              <a:t>A-</a:t>
            </a:r>
            <a:fld id="{EF5C6701-4BE6-4D42-AFFF-55196D4A8CCA}" type="slidenum">
              <a:rPr lang="en-US" smtClean="0"/>
              <a:pPr/>
              <a:t>22</a:t>
            </a:fld>
            <a:endParaRPr lang="en-US" dirty="0"/>
          </a:p>
        </p:txBody>
      </p:sp>
      <p:sp>
        <p:nvSpPr>
          <p:cNvPr id="4" name="Title 3"/>
          <p:cNvSpPr>
            <a:spLocks noGrp="1"/>
          </p:cNvSpPr>
          <p:nvPr>
            <p:ph type="title"/>
          </p:nvPr>
        </p:nvSpPr>
        <p:spPr/>
        <p:txBody>
          <a:bodyPr/>
          <a:lstStyle/>
          <a:p>
            <a:endParaRPr lang="ar-SA"/>
          </a:p>
        </p:txBody>
      </p:sp>
      <p:pic>
        <p:nvPicPr>
          <p:cNvPr id="5" name="Picture 4" descr="mhtml:file://E:\ANATOMY%20all\BP%20and%20ecg\How%20is%20Blood%20Pressure%20Measured.mht!http://www.ehealthmd.com/yms_images/1214.jpg"/>
          <p:cNvPicPr/>
          <p:nvPr/>
        </p:nvPicPr>
        <p:blipFill>
          <a:blip r:embed="rId2"/>
          <a:srcRect/>
          <a:stretch>
            <a:fillRect/>
          </a:stretch>
        </p:blipFill>
        <p:spPr bwMode="auto">
          <a:xfrm>
            <a:off x="2019300" y="762000"/>
            <a:ext cx="6705600" cy="548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ar-SA"/>
          </a:p>
        </p:txBody>
      </p:sp>
      <p:sp>
        <p:nvSpPr>
          <p:cNvPr id="3" name="Slide Number Placeholder 2"/>
          <p:cNvSpPr>
            <a:spLocks noGrp="1"/>
          </p:cNvSpPr>
          <p:nvPr>
            <p:ph type="sldNum" sz="quarter" idx="12"/>
          </p:nvPr>
        </p:nvSpPr>
        <p:spPr/>
        <p:txBody>
          <a:bodyPr/>
          <a:lstStyle/>
          <a:p>
            <a:r>
              <a:rPr lang="en-US" smtClean="0"/>
              <a:t>A-</a:t>
            </a:r>
            <a:fld id="{EF5C6701-4BE6-4D42-AFFF-55196D4A8CCA}" type="slidenum">
              <a:rPr lang="en-US" smtClean="0"/>
              <a:pPr/>
              <a:t>23</a:t>
            </a:fld>
            <a:endParaRPr lang="en-US" dirty="0"/>
          </a:p>
        </p:txBody>
      </p:sp>
      <p:sp>
        <p:nvSpPr>
          <p:cNvPr id="4" name="Title 3"/>
          <p:cNvSpPr>
            <a:spLocks noGrp="1"/>
          </p:cNvSpPr>
          <p:nvPr>
            <p:ph type="title"/>
          </p:nvPr>
        </p:nvSpPr>
        <p:spPr/>
        <p:txBody>
          <a:bodyPr/>
          <a:lstStyle/>
          <a:p>
            <a:endParaRPr lang="ar-SA"/>
          </a:p>
        </p:txBody>
      </p:sp>
      <p:pic>
        <p:nvPicPr>
          <p:cNvPr id="5" name="Picture 4" descr="How to measure blood pressure using a sphygmomanometer"/>
          <p:cNvPicPr/>
          <p:nvPr/>
        </p:nvPicPr>
        <p:blipFill>
          <a:blip r:embed="rId2"/>
          <a:srcRect/>
          <a:stretch>
            <a:fillRect/>
          </a:stretch>
        </p:blipFill>
        <p:spPr bwMode="auto">
          <a:xfrm>
            <a:off x="647700" y="797877"/>
            <a:ext cx="8763000" cy="526224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ar-SA"/>
          </a:p>
        </p:txBody>
      </p:sp>
      <p:sp>
        <p:nvSpPr>
          <p:cNvPr id="3" name="Slide Number Placeholder 2"/>
          <p:cNvSpPr>
            <a:spLocks noGrp="1"/>
          </p:cNvSpPr>
          <p:nvPr>
            <p:ph type="sldNum" sz="quarter" idx="12"/>
          </p:nvPr>
        </p:nvSpPr>
        <p:spPr/>
        <p:txBody>
          <a:bodyPr/>
          <a:lstStyle/>
          <a:p>
            <a:r>
              <a:rPr lang="en-US" smtClean="0"/>
              <a:t>A-</a:t>
            </a:r>
            <a:fld id="{EF5C6701-4BE6-4D42-AFFF-55196D4A8CCA}" type="slidenum">
              <a:rPr lang="en-US" smtClean="0"/>
              <a:pPr/>
              <a:t>24</a:t>
            </a:fld>
            <a:endParaRPr lang="en-US" dirty="0"/>
          </a:p>
        </p:txBody>
      </p:sp>
      <p:sp>
        <p:nvSpPr>
          <p:cNvPr id="4" name="Title 3"/>
          <p:cNvSpPr>
            <a:spLocks noGrp="1"/>
          </p:cNvSpPr>
          <p:nvPr>
            <p:ph type="title"/>
          </p:nvPr>
        </p:nvSpPr>
        <p:spPr/>
        <p:txBody>
          <a:bodyPr/>
          <a:lstStyle/>
          <a:p>
            <a:r>
              <a:rPr lang="en-US" dirty="0" smtClean="0"/>
              <a:t>five phases of </a:t>
            </a:r>
            <a:r>
              <a:rPr lang="en-US" dirty="0" err="1" smtClean="0"/>
              <a:t>Korotkoff</a:t>
            </a:r>
            <a:r>
              <a:rPr lang="en-US" dirty="0" smtClean="0"/>
              <a:t> sounds</a:t>
            </a:r>
            <a:endParaRPr lang="ar-SA" dirty="0"/>
          </a:p>
        </p:txBody>
      </p:sp>
      <p:pic>
        <p:nvPicPr>
          <p:cNvPr id="5" name="Picture 4" descr="The Korotkoff sounds"/>
          <p:cNvPicPr/>
          <p:nvPr/>
        </p:nvPicPr>
        <p:blipFill>
          <a:blip r:embed="rId2"/>
          <a:srcRect/>
          <a:stretch>
            <a:fillRect/>
          </a:stretch>
        </p:blipFill>
        <p:spPr bwMode="auto">
          <a:xfrm>
            <a:off x="952500" y="1524000"/>
            <a:ext cx="8458199" cy="4191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ar-SA"/>
          </a:p>
        </p:txBody>
      </p:sp>
      <p:sp>
        <p:nvSpPr>
          <p:cNvPr id="3" name="Slide Number Placeholder 2"/>
          <p:cNvSpPr>
            <a:spLocks noGrp="1"/>
          </p:cNvSpPr>
          <p:nvPr>
            <p:ph type="sldNum" sz="quarter" idx="12"/>
          </p:nvPr>
        </p:nvSpPr>
        <p:spPr/>
        <p:txBody>
          <a:bodyPr/>
          <a:lstStyle/>
          <a:p>
            <a:r>
              <a:rPr lang="en-US" smtClean="0"/>
              <a:t>A-</a:t>
            </a:r>
            <a:fld id="{EF5C6701-4BE6-4D42-AFFF-55196D4A8CCA}" type="slidenum">
              <a:rPr lang="en-US" smtClean="0"/>
              <a:pPr/>
              <a:t>25</a:t>
            </a:fld>
            <a:endParaRPr lang="en-US" dirty="0"/>
          </a:p>
        </p:txBody>
      </p:sp>
      <p:sp>
        <p:nvSpPr>
          <p:cNvPr id="4" name="Title 3"/>
          <p:cNvSpPr>
            <a:spLocks noGrp="1"/>
          </p:cNvSpPr>
          <p:nvPr>
            <p:ph type="title"/>
          </p:nvPr>
        </p:nvSpPr>
        <p:spPr/>
        <p:txBody>
          <a:bodyPr/>
          <a:lstStyle/>
          <a:p>
            <a:endParaRPr lang="ar-SA"/>
          </a:p>
        </p:txBody>
      </p:sp>
      <p:pic>
        <p:nvPicPr>
          <p:cNvPr id="5" name="Picture 4" descr="A sphygmomanometer, a device used for measuring arterial pressure.">
            <a:hlinkClick r:id="rId2" tooltip="&quot;A sphygmomanometer, a device used for measuring arterial pressure.&quot;"/>
          </p:cNvPr>
          <p:cNvPicPr/>
          <p:nvPr/>
        </p:nvPicPr>
        <p:blipFill>
          <a:blip r:embed="rId3"/>
          <a:srcRect/>
          <a:stretch>
            <a:fillRect/>
          </a:stretch>
        </p:blipFill>
        <p:spPr bwMode="auto">
          <a:xfrm>
            <a:off x="876300" y="1295400"/>
            <a:ext cx="6781799" cy="487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1" name="Rectangle 3"/>
          <p:cNvSpPr>
            <a:spLocks noGrp="1" noChangeArrowheads="1"/>
          </p:cNvSpPr>
          <p:nvPr>
            <p:ph idx="1"/>
          </p:nvPr>
        </p:nvSpPr>
        <p:spPr>
          <a:xfrm>
            <a:off x="942975" y="1219200"/>
            <a:ext cx="8743950" cy="5638800"/>
          </a:xfrm>
        </p:spPr>
        <p:txBody>
          <a:bodyPr>
            <a:normAutofit/>
          </a:bodyPr>
          <a:lstStyle/>
          <a:p>
            <a:pPr algn="l" rtl="0"/>
            <a:r>
              <a:rPr lang="en-US" sz="2800" dirty="0" smtClean="0"/>
              <a:t>Examine both eyes.</a:t>
            </a:r>
          </a:p>
          <a:p>
            <a:pPr algn="l" rtl="0"/>
            <a:r>
              <a:rPr lang="en-US" sz="2800" dirty="0" smtClean="0"/>
              <a:t>Check pupils for size, equality and responsiveness</a:t>
            </a:r>
            <a:endParaRPr lang="en-US" sz="2800" b="1" dirty="0" smtClean="0"/>
          </a:p>
          <a:p>
            <a:pPr algn="l" rtl="0"/>
            <a:r>
              <a:rPr lang="en-US" sz="2800" b="1" dirty="0" smtClean="0"/>
              <a:t>Normal</a:t>
            </a:r>
            <a:r>
              <a:rPr lang="en-US" sz="2800" dirty="0" smtClean="0"/>
              <a:t>: equal, and reactive to light.</a:t>
            </a:r>
            <a:endParaRPr lang="en-US" sz="2800" b="1" dirty="0" smtClean="0"/>
          </a:p>
          <a:p>
            <a:pPr algn="l" rtl="0"/>
            <a:r>
              <a:rPr lang="en-US" sz="2800" b="1" dirty="0" smtClean="0"/>
              <a:t>Constricted unresponsive:</a:t>
            </a:r>
          </a:p>
          <a:p>
            <a:pPr algn="l" rtl="0">
              <a:buNone/>
            </a:pPr>
            <a:r>
              <a:rPr lang="en-US" sz="2800" dirty="0" smtClean="0"/>
              <a:t>CNS disease, narcotics e.g. heroin, morphine.</a:t>
            </a:r>
          </a:p>
          <a:p>
            <a:pPr algn="l" rtl="0"/>
            <a:r>
              <a:rPr lang="en-US" sz="2800" b="1" dirty="0" smtClean="0"/>
              <a:t>Dilated unresponsive: </a:t>
            </a:r>
            <a:endParaRPr lang="en-US" sz="2800" dirty="0" smtClean="0"/>
          </a:p>
          <a:p>
            <a:pPr algn="l" rtl="0">
              <a:buNone/>
            </a:pPr>
            <a:r>
              <a:rPr lang="en-US" sz="2800" dirty="0" smtClean="0"/>
              <a:t>Cardiac arrest.</a:t>
            </a:r>
          </a:p>
          <a:p>
            <a:pPr algn="l" rtl="0">
              <a:buNone/>
            </a:pPr>
            <a:endParaRPr lang="en-US" sz="2800" b="1" dirty="0" smtClean="0"/>
          </a:p>
          <a:p>
            <a:pPr algn="l" rtl="0">
              <a:buNone/>
            </a:pPr>
            <a:r>
              <a:rPr lang="en-US" sz="2800" b="1" dirty="0" smtClean="0"/>
              <a:t>Unequal: </a:t>
            </a:r>
            <a:r>
              <a:rPr lang="en-US" sz="2800" dirty="0" smtClean="0"/>
              <a:t>in stroke, head injury.</a:t>
            </a:r>
          </a:p>
          <a:p>
            <a:pPr algn="l" rtl="0"/>
            <a:endParaRPr lang="en-US" sz="2800" dirty="0"/>
          </a:p>
        </p:txBody>
      </p:sp>
      <p:sp>
        <p:nvSpPr>
          <p:cNvPr id="6" name="Slide Number Placeholder 5"/>
          <p:cNvSpPr>
            <a:spLocks noGrp="1"/>
          </p:cNvSpPr>
          <p:nvPr>
            <p:ph type="sldNum" sz="quarter" idx="12"/>
          </p:nvPr>
        </p:nvSpPr>
        <p:spPr/>
        <p:txBody>
          <a:bodyPr/>
          <a:lstStyle/>
          <a:p>
            <a:endParaRPr lang="en-US" dirty="0"/>
          </a:p>
        </p:txBody>
      </p:sp>
      <p:sp>
        <p:nvSpPr>
          <p:cNvPr id="227330" name="Rectangle 2"/>
          <p:cNvSpPr>
            <a:spLocks noGrp="1" noChangeArrowheads="1"/>
          </p:cNvSpPr>
          <p:nvPr>
            <p:ph type="title"/>
          </p:nvPr>
        </p:nvSpPr>
        <p:spPr>
          <a:xfrm>
            <a:off x="514350" y="274638"/>
            <a:ext cx="9258300" cy="868362"/>
          </a:xfrm>
        </p:spPr>
        <p:txBody>
          <a:bodyPr/>
          <a:lstStyle/>
          <a:p>
            <a:pPr algn="ctr"/>
            <a:r>
              <a:rPr lang="en-US" b="1" dirty="0" smtClean="0"/>
              <a:t>V – Pupils </a:t>
            </a:r>
            <a:endParaRPr lang="en-US"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dirty="0" smtClean="0"/>
              <a:t>A-</a:t>
            </a:r>
            <a:fld id="{EF5C6701-4BE6-4D42-AFFF-55196D4A8CCA}" type="slidenum">
              <a:rPr lang="en-US" smtClean="0"/>
              <a:pPr/>
              <a:t>27</a:t>
            </a:fld>
            <a:endParaRPr lang="en-US" dirty="0"/>
          </a:p>
        </p:txBody>
      </p:sp>
      <p:sp>
        <p:nvSpPr>
          <p:cNvPr id="4" name="Title 3"/>
          <p:cNvSpPr>
            <a:spLocks noGrp="1"/>
          </p:cNvSpPr>
          <p:nvPr>
            <p:ph type="title"/>
          </p:nvPr>
        </p:nvSpPr>
        <p:spPr/>
        <p:txBody>
          <a:bodyPr/>
          <a:lstStyle/>
          <a:p>
            <a:endParaRPr lang="ar-SA"/>
          </a:p>
        </p:txBody>
      </p:sp>
      <p:pic>
        <p:nvPicPr>
          <p:cNvPr id="5" name="Picture 7" descr="C:\Users\Uzivatel\Documents\anglická paralelka UK\FIRST AID\medici\FIRST_AID\obr.1\pupils.jpg"/>
          <p:cNvPicPr>
            <a:picLocks noGrp="1" noChangeAspect="1" noChangeArrowheads="1"/>
          </p:cNvPicPr>
          <p:nvPr>
            <p:ph idx="1"/>
          </p:nvPr>
        </p:nvPicPr>
        <p:blipFill>
          <a:blip r:embed="rId2"/>
          <a:srcRect l="6667" t="4111" r="13333" b="2740"/>
          <a:stretch>
            <a:fillRect/>
          </a:stretch>
        </p:blipFill>
        <p:spPr bwMode="auto">
          <a:xfrm>
            <a:off x="876300" y="1295400"/>
            <a:ext cx="8534400" cy="51815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dirty="0" smtClean="0"/>
              <a:t>A-</a:t>
            </a:r>
            <a:fld id="{EF5C6701-4BE6-4D42-AFFF-55196D4A8CCA}" type="slidenum">
              <a:rPr lang="en-US" smtClean="0"/>
              <a:pPr/>
              <a:t>28</a:t>
            </a:fld>
            <a:endParaRPr lang="en-US" dirty="0"/>
          </a:p>
        </p:txBody>
      </p:sp>
      <p:sp>
        <p:nvSpPr>
          <p:cNvPr id="4" name="Title 3"/>
          <p:cNvSpPr>
            <a:spLocks noGrp="1"/>
          </p:cNvSpPr>
          <p:nvPr>
            <p:ph type="title"/>
          </p:nvPr>
        </p:nvSpPr>
        <p:spPr/>
        <p:txBody>
          <a:bodyPr/>
          <a:lstStyle/>
          <a:p>
            <a:endParaRPr lang="ar-SA"/>
          </a:p>
        </p:txBody>
      </p:sp>
      <p:grpSp>
        <p:nvGrpSpPr>
          <p:cNvPr id="5" name="Group 5"/>
          <p:cNvGrpSpPr>
            <a:grpSpLocks noGrp="1"/>
          </p:cNvGrpSpPr>
          <p:nvPr>
            <p:ph idx="1"/>
          </p:nvPr>
        </p:nvGrpSpPr>
        <p:grpSpPr bwMode="auto">
          <a:xfrm>
            <a:off x="514350" y="990600"/>
            <a:ext cx="9258300" cy="5867400"/>
            <a:chOff x="159" y="825"/>
            <a:chExt cx="3999" cy="4659"/>
          </a:xfrm>
        </p:grpSpPr>
        <p:pic>
          <p:nvPicPr>
            <p:cNvPr id="6" name="Picture 6" descr="C:\My Documents\First Aid\Manual\Manual Pictures\25.bmp"/>
            <p:cNvPicPr>
              <a:picLocks noChangeAspect="1" noChangeArrowheads="1"/>
            </p:cNvPicPr>
            <p:nvPr/>
          </p:nvPicPr>
          <p:blipFill>
            <a:blip r:embed="rId2"/>
            <a:srcRect/>
            <a:stretch>
              <a:fillRect/>
            </a:stretch>
          </p:blipFill>
          <p:spPr bwMode="auto">
            <a:xfrm>
              <a:off x="570" y="1095"/>
              <a:ext cx="3223" cy="4224"/>
            </a:xfrm>
            <a:prstGeom prst="rect">
              <a:avLst/>
            </a:prstGeom>
            <a:noFill/>
          </p:spPr>
        </p:pic>
        <p:grpSp>
          <p:nvGrpSpPr>
            <p:cNvPr id="7" name="Group 7"/>
            <p:cNvGrpSpPr>
              <a:grpSpLocks/>
            </p:cNvGrpSpPr>
            <p:nvPr/>
          </p:nvGrpSpPr>
          <p:grpSpPr bwMode="auto">
            <a:xfrm>
              <a:off x="159" y="825"/>
              <a:ext cx="3999" cy="4659"/>
              <a:chOff x="96" y="805"/>
              <a:chExt cx="4128" cy="4659"/>
            </a:xfrm>
          </p:grpSpPr>
          <p:sp>
            <p:nvSpPr>
              <p:cNvPr id="8" name="Rectangle 8"/>
              <p:cNvSpPr>
                <a:spLocks noChangeArrowheads="1"/>
              </p:cNvSpPr>
              <p:nvPr/>
            </p:nvSpPr>
            <p:spPr bwMode="auto">
              <a:xfrm>
                <a:off x="96" y="805"/>
                <a:ext cx="4128" cy="4659"/>
              </a:xfrm>
              <a:prstGeom prst="rect">
                <a:avLst/>
              </a:prstGeom>
              <a:noFill/>
              <a:ln w="50800">
                <a:solidFill>
                  <a:srgbClr val="000080"/>
                </a:solidFill>
                <a:miter lim="800000"/>
                <a:headEnd/>
                <a:tailEnd/>
              </a:ln>
              <a:effectLst/>
            </p:spPr>
            <p:txBody>
              <a:bodyPr wrap="none" anchor="ctr"/>
              <a:lstStyle/>
              <a:p>
                <a:endParaRPr lang="ar-SA"/>
              </a:p>
            </p:txBody>
          </p:sp>
          <p:sp>
            <p:nvSpPr>
              <p:cNvPr id="9" name="Rectangle 9"/>
              <p:cNvSpPr>
                <a:spLocks noChangeArrowheads="1"/>
              </p:cNvSpPr>
              <p:nvPr/>
            </p:nvSpPr>
            <p:spPr bwMode="auto">
              <a:xfrm>
                <a:off x="192" y="900"/>
                <a:ext cx="3936" cy="4469"/>
              </a:xfrm>
              <a:prstGeom prst="rect">
                <a:avLst/>
              </a:prstGeom>
              <a:noFill/>
              <a:ln w="50800">
                <a:solidFill>
                  <a:srgbClr val="00CC66"/>
                </a:solidFill>
                <a:miter lim="800000"/>
                <a:headEnd/>
                <a:tailEnd/>
              </a:ln>
              <a:effectLst/>
            </p:spPr>
            <p:txBody>
              <a:bodyPr wrap="none" anchor="ctr"/>
              <a:lstStyle/>
              <a:p>
                <a:endParaRPr lang="ar-SA"/>
              </a:p>
            </p:txBody>
          </p:sp>
        </p:grpSp>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9379" name="Rectangle 3"/>
          <p:cNvSpPr>
            <a:spLocks noGrp="1" noChangeArrowheads="1"/>
          </p:cNvSpPr>
          <p:nvPr>
            <p:ph idx="1"/>
          </p:nvPr>
        </p:nvSpPr>
        <p:spPr>
          <a:xfrm>
            <a:off x="342900" y="1143000"/>
            <a:ext cx="9601199" cy="5486400"/>
          </a:xfrm>
        </p:spPr>
        <p:txBody>
          <a:bodyPr/>
          <a:lstStyle/>
          <a:p>
            <a:endParaRPr lang="en-US" dirty="0"/>
          </a:p>
          <a:p>
            <a:pPr algn="l" rtl="0"/>
            <a:r>
              <a:rPr lang="en-US" sz="3200" b="1" dirty="0" smtClean="0"/>
              <a:t>Normal</a:t>
            </a:r>
            <a:r>
              <a:rPr lang="en-US" sz="3200" dirty="0" smtClean="0"/>
              <a:t> healthy flushing after pressing for few seconds on skin, ear lobes, tip of fingers.</a:t>
            </a:r>
          </a:p>
          <a:p>
            <a:pPr algn="l" rtl="0"/>
            <a:r>
              <a:rPr lang="en-US" sz="3200" b="1" dirty="0" smtClean="0"/>
              <a:t>Pale skin</a:t>
            </a:r>
            <a:r>
              <a:rPr lang="en-US" sz="3200" dirty="0" smtClean="0"/>
              <a:t>: in severe bleeding, shock, hypotension.</a:t>
            </a:r>
          </a:p>
          <a:p>
            <a:pPr algn="l" rtl="0"/>
            <a:r>
              <a:rPr lang="en-US" sz="3200" b="1" dirty="0" smtClean="0"/>
              <a:t>Cyanosis</a:t>
            </a:r>
            <a:r>
              <a:rPr lang="en-US" sz="3200" dirty="0" smtClean="0"/>
              <a:t> (blue ): due to </a:t>
            </a:r>
            <a:r>
              <a:rPr lang="en-US" sz="3200" dirty="0" smtClean="0">
                <a:latin typeface="Calibri"/>
                <a:cs typeface="Calibri"/>
              </a:rPr>
              <a:t> </a:t>
            </a:r>
            <a:r>
              <a:rPr lang="en-US" sz="3200" dirty="0" smtClean="0"/>
              <a:t>hypoxia, airway obstruction, heart failure.</a:t>
            </a:r>
          </a:p>
          <a:p>
            <a:pPr algn="l" rtl="0"/>
            <a:r>
              <a:rPr lang="en-US" sz="3200" b="1" dirty="0" smtClean="0"/>
              <a:t>Pink coloration</a:t>
            </a:r>
            <a:r>
              <a:rPr lang="en-US" sz="3200" dirty="0" smtClean="0"/>
              <a:t>: carbon monoxide poisoning.</a:t>
            </a:r>
          </a:p>
          <a:p>
            <a:pPr algn="l" rtl="0"/>
            <a:r>
              <a:rPr lang="en-US" sz="3200" b="1" dirty="0" smtClean="0"/>
              <a:t>Yellow coloration </a:t>
            </a:r>
            <a:r>
              <a:rPr lang="en-US" sz="3200" dirty="0" smtClean="0"/>
              <a:t>(jaundice): in hepatitis, hemolytic anemia, obstructive jaundice.</a:t>
            </a:r>
            <a:r>
              <a:rPr lang="en-US" dirty="0" smtClean="0"/>
              <a:t> </a:t>
            </a:r>
            <a:endParaRPr lang="en-US" dirty="0"/>
          </a:p>
        </p:txBody>
      </p:sp>
      <p:sp>
        <p:nvSpPr>
          <p:cNvPr id="7" name="Slide Number Placeholder 6"/>
          <p:cNvSpPr>
            <a:spLocks noGrp="1"/>
          </p:cNvSpPr>
          <p:nvPr>
            <p:ph type="sldNum" sz="quarter" idx="12"/>
          </p:nvPr>
        </p:nvSpPr>
        <p:spPr/>
        <p:txBody>
          <a:bodyPr/>
          <a:lstStyle/>
          <a:p>
            <a:r>
              <a:rPr lang="en-US" dirty="0"/>
              <a:t>A-</a:t>
            </a:r>
            <a:fld id="{3C6FBF3E-34D1-4CFD-BAB2-C8CA35CCED01}" type="slidenum">
              <a:rPr lang="en-US"/>
              <a:pPr/>
              <a:t>29</a:t>
            </a:fld>
            <a:endParaRPr lang="en-US" dirty="0"/>
          </a:p>
        </p:txBody>
      </p:sp>
      <p:sp>
        <p:nvSpPr>
          <p:cNvPr id="229378" name="Rectangle 2"/>
          <p:cNvSpPr>
            <a:spLocks noGrp="1" noChangeArrowheads="1"/>
          </p:cNvSpPr>
          <p:nvPr>
            <p:ph type="title"/>
          </p:nvPr>
        </p:nvSpPr>
        <p:spPr/>
        <p:txBody>
          <a:bodyPr>
            <a:normAutofit fontScale="90000"/>
          </a:bodyPr>
          <a:lstStyle/>
          <a:p>
            <a:pPr algn="ctr"/>
            <a:r>
              <a:rPr lang="en-US" b="1" dirty="0" smtClean="0"/>
              <a:t>VI – Colors of skin and mucous membranes</a:t>
            </a:r>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5"/>
          <p:cNvSpPr>
            <a:spLocks noGrp="1" noChangeArrowheads="1"/>
          </p:cNvSpPr>
          <p:nvPr>
            <p:ph idx="1"/>
          </p:nvPr>
        </p:nvSpPr>
        <p:spPr/>
        <p:txBody>
          <a:bodyPr/>
          <a:lstStyle/>
          <a:p>
            <a:pPr algn="l" rtl="0">
              <a:lnSpc>
                <a:spcPct val="90000"/>
              </a:lnSpc>
            </a:pPr>
            <a:r>
              <a:rPr lang="en-US" sz="4800" dirty="0" smtClean="0">
                <a:latin typeface="Times New Roman" pitchFamily="18" charset="0"/>
                <a:cs typeface="Times New Roman" pitchFamily="18" charset="0"/>
              </a:rPr>
              <a:t>Reflects the rate of heart beats.</a:t>
            </a:r>
          </a:p>
          <a:p>
            <a:pPr algn="l" rtl="0">
              <a:lnSpc>
                <a:spcPct val="90000"/>
              </a:lnSpc>
            </a:pPr>
            <a:r>
              <a:rPr lang="en-US" sz="4800" dirty="0" smtClean="0">
                <a:latin typeface="Times New Roman" pitchFamily="18" charset="0"/>
                <a:cs typeface="Times New Roman" pitchFamily="18" charset="0"/>
              </a:rPr>
              <a:t>Felt when an artery passes over a bone. near body surface.</a:t>
            </a:r>
          </a:p>
          <a:p>
            <a:pPr algn="l" rtl="0">
              <a:lnSpc>
                <a:spcPct val="90000"/>
              </a:lnSpc>
            </a:pPr>
            <a:r>
              <a:rPr lang="en-US" sz="4800" dirty="0" smtClean="0">
                <a:latin typeface="Times New Roman" pitchFamily="18" charset="0"/>
                <a:cs typeface="Times New Roman" pitchFamily="18" charset="0"/>
              </a:rPr>
              <a:t>Pulse check on both arms.</a:t>
            </a:r>
          </a:p>
          <a:p>
            <a:pPr algn="l" rtl="0">
              <a:lnSpc>
                <a:spcPct val="90000"/>
              </a:lnSpc>
            </a:pPr>
            <a:r>
              <a:rPr lang="en-US" sz="4800" dirty="0" smtClean="0">
                <a:latin typeface="Times New Roman" pitchFamily="18" charset="0"/>
                <a:cs typeface="Times New Roman" pitchFamily="18" charset="0"/>
              </a:rPr>
              <a:t>Feel for: force and rhythm.</a:t>
            </a:r>
          </a:p>
          <a:p>
            <a:pPr algn="just"/>
            <a:endParaRPr lang="en-US" sz="4000" dirty="0"/>
          </a:p>
        </p:txBody>
      </p:sp>
      <p:sp>
        <p:nvSpPr>
          <p:cNvPr id="6" name="Slide Number Placeholder 5"/>
          <p:cNvSpPr>
            <a:spLocks noGrp="1"/>
          </p:cNvSpPr>
          <p:nvPr>
            <p:ph type="sldNum" sz="quarter" idx="12"/>
          </p:nvPr>
        </p:nvSpPr>
        <p:spPr/>
        <p:txBody>
          <a:bodyPr/>
          <a:lstStyle/>
          <a:p>
            <a:r>
              <a:rPr lang="en-US" dirty="0"/>
              <a:t>A-</a:t>
            </a:r>
            <a:fld id="{24C98343-A62E-44BB-9038-4148C45C4913}" type="slidenum">
              <a:rPr lang="en-US"/>
              <a:pPr/>
              <a:t>3</a:t>
            </a:fld>
            <a:endParaRPr lang="en-US" dirty="0"/>
          </a:p>
        </p:txBody>
      </p:sp>
      <p:sp>
        <p:nvSpPr>
          <p:cNvPr id="6148" name="Rectangle 4"/>
          <p:cNvSpPr>
            <a:spLocks noGrp="1" noChangeArrowheads="1"/>
          </p:cNvSpPr>
          <p:nvPr>
            <p:ph type="title"/>
          </p:nvPr>
        </p:nvSpPr>
        <p:spPr/>
        <p:txBody>
          <a:bodyPr/>
          <a:lstStyle/>
          <a:p>
            <a:pPr algn="ctr"/>
            <a:r>
              <a:rPr lang="en-US" b="1" dirty="0" smtClean="0"/>
              <a:t>I - Pulse </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idx="1"/>
          </p:nvPr>
        </p:nvSpPr>
        <p:spPr/>
        <p:txBody>
          <a:bodyPr>
            <a:normAutofit/>
          </a:bodyPr>
          <a:lstStyle/>
          <a:p>
            <a:pPr algn="l" rtl="0">
              <a:buNone/>
            </a:pPr>
            <a:r>
              <a:rPr lang="en-US" sz="4400" dirty="0" smtClean="0"/>
              <a:t>Used to assess responsiveness during:</a:t>
            </a:r>
          </a:p>
          <a:p>
            <a:pPr algn="l" rtl="0"/>
            <a:r>
              <a:rPr lang="en-US" sz="4400" dirty="0" smtClean="0"/>
              <a:t>Cardiac arrest, </a:t>
            </a:r>
          </a:p>
          <a:p>
            <a:pPr algn="l" rtl="0"/>
            <a:r>
              <a:rPr lang="en-US" sz="4400" dirty="0" smtClean="0"/>
              <a:t>Head injuries, </a:t>
            </a:r>
          </a:p>
          <a:p>
            <a:pPr algn="l" rtl="0"/>
            <a:r>
              <a:rPr lang="en-US" sz="4400" dirty="0" smtClean="0"/>
              <a:t>Comatose patients</a:t>
            </a:r>
            <a:endParaRPr lang="en-US" sz="4400" dirty="0"/>
          </a:p>
        </p:txBody>
      </p:sp>
      <p:sp>
        <p:nvSpPr>
          <p:cNvPr id="6" name="Slide Number Placeholder 5"/>
          <p:cNvSpPr>
            <a:spLocks noGrp="1"/>
          </p:cNvSpPr>
          <p:nvPr>
            <p:ph type="sldNum" sz="quarter" idx="12"/>
          </p:nvPr>
        </p:nvSpPr>
        <p:spPr/>
        <p:txBody>
          <a:bodyPr/>
          <a:lstStyle/>
          <a:p>
            <a:r>
              <a:rPr lang="en-US" dirty="0"/>
              <a:t>A-</a:t>
            </a:r>
            <a:fld id="{0BD14BEC-8F1F-4383-ADAE-2515A4DFD81E}" type="slidenum">
              <a:rPr lang="en-US"/>
              <a:pPr/>
              <a:t>30</a:t>
            </a:fld>
            <a:endParaRPr lang="en-US" dirty="0"/>
          </a:p>
        </p:txBody>
      </p:sp>
      <p:sp>
        <p:nvSpPr>
          <p:cNvPr id="20484" name="Rectangle 4"/>
          <p:cNvSpPr>
            <a:spLocks noGrp="1" noChangeArrowheads="1"/>
          </p:cNvSpPr>
          <p:nvPr>
            <p:ph type="title"/>
          </p:nvPr>
        </p:nvSpPr>
        <p:spPr>
          <a:xfrm>
            <a:off x="1333500" y="381000"/>
            <a:ext cx="8515350" cy="1104900"/>
          </a:xfrm>
        </p:spPr>
        <p:txBody>
          <a:bodyPr/>
          <a:lstStyle/>
          <a:p>
            <a:pPr algn="ctr"/>
            <a:r>
              <a:rPr lang="en-US" b="1" dirty="0" smtClean="0"/>
              <a:t>VII – Level of consciousness</a:t>
            </a:r>
            <a:endParaRPr lang="en-US" b="1" dirty="0"/>
          </a:p>
        </p:txBody>
      </p:sp>
      <p:pic>
        <p:nvPicPr>
          <p:cNvPr id="5" name="Picture 4"/>
          <p:cNvPicPr>
            <a:picLocks noChangeAspect="1" noChangeArrowheads="1"/>
          </p:cNvPicPr>
          <p:nvPr/>
        </p:nvPicPr>
        <p:blipFill>
          <a:blip r:embed="rId3"/>
          <a:srcRect/>
          <a:stretch>
            <a:fillRect/>
          </a:stretch>
        </p:blipFill>
        <p:spPr bwMode="auto">
          <a:xfrm>
            <a:off x="6819900" y="2667000"/>
            <a:ext cx="2871788" cy="381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5"/>
          <p:cNvSpPr>
            <a:spLocks noGrp="1" noChangeArrowheads="1"/>
          </p:cNvSpPr>
          <p:nvPr>
            <p:ph idx="1"/>
          </p:nvPr>
        </p:nvSpPr>
        <p:spPr/>
        <p:txBody>
          <a:bodyPr>
            <a:normAutofit/>
          </a:bodyPr>
          <a:lstStyle/>
          <a:p>
            <a:pPr algn="l" rtl="0">
              <a:buNone/>
            </a:pPr>
            <a:r>
              <a:rPr lang="en-US" sz="4400" dirty="0" smtClean="0"/>
              <a:t>Response can be tested by:</a:t>
            </a:r>
          </a:p>
          <a:p>
            <a:pPr algn="l" rtl="0"/>
            <a:r>
              <a:rPr lang="en-US" sz="4400" dirty="0" smtClean="0"/>
              <a:t>1-Pinching the earlobe</a:t>
            </a:r>
          </a:p>
          <a:p>
            <a:pPr algn="l" rtl="0"/>
            <a:r>
              <a:rPr lang="en-US" sz="4400" dirty="0" smtClean="0"/>
              <a:t>2-Pressing over the eye brow</a:t>
            </a:r>
          </a:p>
          <a:p>
            <a:pPr algn="l" rtl="0"/>
            <a:r>
              <a:rPr lang="en-US" sz="4400" dirty="0" smtClean="0"/>
              <a:t>3-Rubbing the sternum</a:t>
            </a:r>
          </a:p>
          <a:p>
            <a:pPr algn="l" rtl="0"/>
            <a:r>
              <a:rPr lang="en-US" sz="4400" dirty="0" smtClean="0"/>
              <a:t>4-Using a pin or sharp object.</a:t>
            </a:r>
          </a:p>
          <a:p>
            <a:pPr algn="l" rtl="0"/>
            <a:endParaRPr lang="en-US" sz="4400" dirty="0"/>
          </a:p>
        </p:txBody>
      </p:sp>
      <p:sp>
        <p:nvSpPr>
          <p:cNvPr id="6" name="Slide Number Placeholder 5"/>
          <p:cNvSpPr>
            <a:spLocks noGrp="1"/>
          </p:cNvSpPr>
          <p:nvPr>
            <p:ph type="sldNum" sz="quarter" idx="12"/>
          </p:nvPr>
        </p:nvSpPr>
        <p:spPr/>
        <p:txBody>
          <a:bodyPr/>
          <a:lstStyle/>
          <a:p>
            <a:r>
              <a:rPr lang="en-US" dirty="0"/>
              <a:t>A-</a:t>
            </a:r>
            <a:fld id="{2C07A3E4-6BD7-4B9F-A93D-96E3E7C60662}" type="slidenum">
              <a:rPr lang="en-US"/>
              <a:pPr/>
              <a:t>31</a:t>
            </a:fld>
            <a:endParaRPr lang="en-US" dirty="0"/>
          </a:p>
        </p:txBody>
      </p:sp>
      <p:sp>
        <p:nvSpPr>
          <p:cNvPr id="22532" name="Rectangle 4"/>
          <p:cNvSpPr>
            <a:spLocks noGrp="1" noChangeArrowheads="1"/>
          </p:cNvSpPr>
          <p:nvPr>
            <p:ph type="title"/>
          </p:nvPr>
        </p:nvSpPr>
        <p:spPr/>
        <p:txBody>
          <a:bodyPr/>
          <a:lstStyle/>
          <a:p>
            <a:pPr algn="ctr"/>
            <a:r>
              <a:rPr lang="en-US" b="1" dirty="0" smtClean="0"/>
              <a:t>VIII – Reaction to pain</a:t>
            </a:r>
            <a:endParaRPr lang="en-US" b="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7" name="Rectangle 3"/>
          <p:cNvSpPr>
            <a:spLocks noGrp="1" noChangeArrowheads="1"/>
          </p:cNvSpPr>
          <p:nvPr>
            <p:ph idx="1"/>
          </p:nvPr>
        </p:nvSpPr>
        <p:spPr>
          <a:xfrm>
            <a:off x="942975" y="1295400"/>
            <a:ext cx="8743950" cy="5105400"/>
          </a:xfrm>
        </p:spPr>
        <p:txBody>
          <a:bodyPr>
            <a:normAutofit lnSpcReduction="10000"/>
          </a:bodyPr>
          <a:lstStyle/>
          <a:p>
            <a:pPr algn="l" rtl="0">
              <a:buNone/>
            </a:pPr>
            <a:r>
              <a:rPr lang="en-US" sz="3200" dirty="0" smtClean="0"/>
              <a:t>Assessed if the patient is conscious, with no evidence of injury to extremities, and suspected spinal injury. Both sides are tested.</a:t>
            </a:r>
          </a:p>
          <a:p>
            <a:pPr algn="l" rtl="0"/>
            <a:r>
              <a:rPr lang="en-US" sz="3200" b="1" dirty="0" smtClean="0"/>
              <a:t>Upper extremities</a:t>
            </a:r>
          </a:p>
          <a:p>
            <a:pPr algn="l" rtl="0">
              <a:buNone/>
            </a:pPr>
            <a:r>
              <a:rPr lang="en-US" sz="3200" dirty="0" smtClean="0"/>
              <a:t>Ask patient to grasp your hand.</a:t>
            </a:r>
          </a:p>
          <a:p>
            <a:pPr algn="l" rtl="0"/>
            <a:endParaRPr lang="en-US" sz="3200" b="1" dirty="0" smtClean="0"/>
          </a:p>
          <a:p>
            <a:pPr algn="l" rtl="0"/>
            <a:r>
              <a:rPr lang="en-US" sz="3200" b="1" dirty="0" smtClean="0"/>
              <a:t>Lower extremities</a:t>
            </a:r>
          </a:p>
          <a:p>
            <a:pPr algn="l" rtl="0">
              <a:buNone/>
            </a:pPr>
            <a:r>
              <a:rPr lang="en-US" sz="3200" dirty="0" smtClean="0"/>
              <a:t>Ask patient to press sole of his foot against your hand.</a:t>
            </a:r>
          </a:p>
          <a:p>
            <a:pPr algn="just"/>
            <a:endParaRPr lang="en-US" dirty="0"/>
          </a:p>
          <a:p>
            <a:pPr algn="just"/>
            <a:endParaRPr lang="en-US" dirty="0"/>
          </a:p>
        </p:txBody>
      </p:sp>
      <p:sp>
        <p:nvSpPr>
          <p:cNvPr id="6" name="Slide Number Placeholder 5"/>
          <p:cNvSpPr>
            <a:spLocks noGrp="1"/>
          </p:cNvSpPr>
          <p:nvPr>
            <p:ph type="sldNum" sz="quarter" idx="12"/>
          </p:nvPr>
        </p:nvSpPr>
        <p:spPr/>
        <p:txBody>
          <a:bodyPr/>
          <a:lstStyle/>
          <a:p>
            <a:r>
              <a:rPr lang="en-US" dirty="0"/>
              <a:t>A-</a:t>
            </a:r>
            <a:fld id="{8D7D371F-F2F4-4C63-AC2B-EAE76564EA45}" type="slidenum">
              <a:rPr lang="en-US"/>
              <a:pPr/>
              <a:t>32</a:t>
            </a:fld>
            <a:endParaRPr lang="en-US" dirty="0"/>
          </a:p>
        </p:txBody>
      </p:sp>
      <p:sp>
        <p:nvSpPr>
          <p:cNvPr id="231426" name="Rectangle 2"/>
          <p:cNvSpPr>
            <a:spLocks noGrp="1" noChangeArrowheads="1"/>
          </p:cNvSpPr>
          <p:nvPr>
            <p:ph type="title"/>
          </p:nvPr>
        </p:nvSpPr>
        <p:spPr>
          <a:xfrm>
            <a:off x="1028700" y="304800"/>
            <a:ext cx="8743950" cy="1104900"/>
          </a:xfrm>
        </p:spPr>
        <p:txBody>
          <a:bodyPr/>
          <a:lstStyle/>
          <a:p>
            <a:pPr algn="ctr"/>
            <a:r>
              <a:rPr lang="en-US" b="1" dirty="0" smtClean="0"/>
              <a:t>IX – Ability to move</a:t>
            </a:r>
            <a:endParaRPr lang="en-US" b="1"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9600" dirty="0" smtClean="0"/>
              <a:t>Thank you</a:t>
            </a:r>
            <a:endParaRPr lang="en-US" sz="9600"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6ADCA1A4-42DD-4323-B803-583E60F226B9}" type="slidenum">
              <a:rPr lang="en-US" smtClean="0"/>
              <a:pPr/>
              <a:t>33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ar-SA"/>
          </a:p>
        </p:txBody>
      </p:sp>
      <p:sp>
        <p:nvSpPr>
          <p:cNvPr id="3" name="Slide Number Placeholder 2"/>
          <p:cNvSpPr>
            <a:spLocks noGrp="1"/>
          </p:cNvSpPr>
          <p:nvPr>
            <p:ph type="sldNum" sz="quarter" idx="12"/>
          </p:nvPr>
        </p:nvSpPr>
        <p:spPr/>
        <p:txBody>
          <a:bodyPr/>
          <a:lstStyle/>
          <a:p>
            <a:r>
              <a:rPr lang="en-US" smtClean="0"/>
              <a:t>A-</a:t>
            </a:r>
            <a:fld id="{EF5C6701-4BE6-4D42-AFFF-55196D4A8CCA}" type="slidenum">
              <a:rPr lang="en-US" smtClean="0"/>
              <a:pPr/>
              <a:t>4</a:t>
            </a:fld>
            <a:endParaRPr lang="en-US" dirty="0"/>
          </a:p>
        </p:txBody>
      </p:sp>
      <p:sp>
        <p:nvSpPr>
          <p:cNvPr id="4" name="Title 3"/>
          <p:cNvSpPr>
            <a:spLocks noGrp="1"/>
          </p:cNvSpPr>
          <p:nvPr>
            <p:ph type="title"/>
          </p:nvPr>
        </p:nvSpPr>
        <p:spPr/>
        <p:txBody>
          <a:bodyPr/>
          <a:lstStyle/>
          <a:p>
            <a:endParaRPr lang="ar-SA"/>
          </a:p>
        </p:txBody>
      </p:sp>
      <p:pic>
        <p:nvPicPr>
          <p:cNvPr id="57346" name="Picture 2" descr="Check Your Pulse">
            <a:hlinkClick r:id="rId2" tooltip="Pulse2.png"/>
          </p:cNvPr>
          <p:cNvPicPr>
            <a:picLocks noChangeAspect="1" noChangeArrowheads="1"/>
          </p:cNvPicPr>
          <p:nvPr/>
        </p:nvPicPr>
        <p:blipFill>
          <a:blip r:embed="rId3"/>
          <a:srcRect/>
          <a:stretch>
            <a:fillRect/>
          </a:stretch>
        </p:blipFill>
        <p:spPr bwMode="auto">
          <a:xfrm>
            <a:off x="1485900" y="1066800"/>
            <a:ext cx="6934200" cy="4953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5"/>
          <p:cNvSpPr>
            <a:spLocks noGrp="1" noChangeArrowheads="1"/>
          </p:cNvSpPr>
          <p:nvPr>
            <p:ph idx="1"/>
          </p:nvPr>
        </p:nvSpPr>
        <p:spPr>
          <a:xfrm>
            <a:off x="942975" y="1295400"/>
            <a:ext cx="8743950" cy="5334000"/>
          </a:xfrm>
        </p:spPr>
        <p:txBody>
          <a:bodyPr>
            <a:normAutofit lnSpcReduction="10000"/>
          </a:bodyPr>
          <a:lstStyle/>
          <a:p>
            <a:pPr algn="l" rtl="0">
              <a:buNone/>
            </a:pPr>
            <a:r>
              <a:rPr lang="en-US" sz="2800" dirty="0" smtClean="0"/>
              <a:t>1- </a:t>
            </a:r>
            <a:r>
              <a:rPr lang="en-US" sz="2800" b="1" dirty="0" smtClean="0"/>
              <a:t>Radial:</a:t>
            </a:r>
            <a:r>
              <a:rPr lang="en-US" sz="2800" dirty="0" smtClean="0"/>
              <a:t> artery of the wrist, below the thumb.</a:t>
            </a:r>
          </a:p>
          <a:p>
            <a:pPr algn="l" rtl="0">
              <a:buNone/>
            </a:pPr>
            <a:r>
              <a:rPr lang="en-US" sz="2800" dirty="0" smtClean="0"/>
              <a:t>2- </a:t>
            </a:r>
            <a:r>
              <a:rPr lang="en-US" sz="2800" b="1" dirty="0" smtClean="0"/>
              <a:t>Carotid</a:t>
            </a:r>
            <a:r>
              <a:rPr lang="en-US" sz="2800" dirty="0" smtClean="0"/>
              <a:t>: in groove created by windpipe and large muscle in the neck. </a:t>
            </a:r>
            <a:r>
              <a:rPr lang="en-US" sz="2800" u="sng" dirty="0" smtClean="0"/>
              <a:t>Commonly used in CPR.</a:t>
            </a:r>
          </a:p>
          <a:p>
            <a:pPr algn="l" rtl="0">
              <a:buNone/>
            </a:pPr>
            <a:r>
              <a:rPr lang="en-US" sz="2800" dirty="0" smtClean="0"/>
              <a:t>3 </a:t>
            </a:r>
            <a:r>
              <a:rPr lang="en-US" sz="2800" b="1" dirty="0" smtClean="0"/>
              <a:t>- Temporal: </a:t>
            </a:r>
            <a:r>
              <a:rPr lang="en-US" sz="2800" dirty="0" smtClean="0"/>
              <a:t>in front of the ear.</a:t>
            </a:r>
            <a:endParaRPr lang="en-US" sz="2800" b="1" dirty="0" smtClean="0"/>
          </a:p>
          <a:p>
            <a:pPr algn="l" rtl="0">
              <a:buNone/>
            </a:pPr>
            <a:endParaRPr lang="en-US" sz="2800" dirty="0" smtClean="0"/>
          </a:p>
          <a:p>
            <a:pPr algn="l" rtl="0">
              <a:buNone/>
            </a:pPr>
            <a:r>
              <a:rPr lang="en-US" sz="2800" dirty="0" smtClean="0"/>
              <a:t>4 – </a:t>
            </a:r>
            <a:r>
              <a:rPr lang="en-US" sz="2800" b="1" dirty="0" smtClean="0"/>
              <a:t>Femoral: </a:t>
            </a:r>
            <a:r>
              <a:rPr lang="en-US" sz="2800" dirty="0" smtClean="0"/>
              <a:t>near the groin.</a:t>
            </a:r>
            <a:endParaRPr lang="en-US" sz="2800" b="1" dirty="0" smtClean="0"/>
          </a:p>
          <a:p>
            <a:pPr algn="l" rtl="0">
              <a:buNone/>
            </a:pPr>
            <a:endParaRPr lang="en-US" sz="2800" dirty="0" smtClean="0"/>
          </a:p>
          <a:p>
            <a:pPr algn="l" rtl="0">
              <a:buNone/>
            </a:pPr>
            <a:r>
              <a:rPr lang="en-US" sz="2800" dirty="0" smtClean="0"/>
              <a:t>5 – </a:t>
            </a:r>
            <a:r>
              <a:rPr lang="en-US" sz="2800" b="1" dirty="0" smtClean="0"/>
              <a:t>Brachial: </a:t>
            </a:r>
            <a:r>
              <a:rPr lang="en-US" sz="2800" dirty="0" smtClean="0"/>
              <a:t>located on the inside of upper arm.</a:t>
            </a:r>
          </a:p>
          <a:p>
            <a:pPr algn="l" rtl="0">
              <a:buNone/>
            </a:pPr>
            <a:r>
              <a:rPr lang="en-US" sz="2800" u="sng" dirty="0" smtClean="0"/>
              <a:t>Used in infant during CPR.</a:t>
            </a:r>
          </a:p>
          <a:p>
            <a:pPr algn="l" rtl="0">
              <a:buNone/>
            </a:pPr>
            <a:endParaRPr lang="en-US" sz="2800" dirty="0" smtClean="0"/>
          </a:p>
          <a:p>
            <a:pPr algn="l" rtl="0">
              <a:buNone/>
            </a:pPr>
            <a:r>
              <a:rPr lang="en-US" sz="2800" dirty="0" smtClean="0"/>
              <a:t>6– </a:t>
            </a:r>
            <a:r>
              <a:rPr lang="en-US" sz="2800" b="1" dirty="0" smtClean="0"/>
              <a:t>Dorsalis pedis: </a:t>
            </a:r>
            <a:r>
              <a:rPr lang="en-US" sz="2800" dirty="0" smtClean="0"/>
              <a:t>over the dorsum of the foot.</a:t>
            </a:r>
            <a:endParaRPr lang="en-US" sz="2800" b="1" dirty="0" smtClean="0"/>
          </a:p>
          <a:p>
            <a:endParaRPr lang="en-US" dirty="0"/>
          </a:p>
        </p:txBody>
      </p:sp>
      <p:sp>
        <p:nvSpPr>
          <p:cNvPr id="6" name="Slide Number Placeholder 5"/>
          <p:cNvSpPr>
            <a:spLocks noGrp="1"/>
          </p:cNvSpPr>
          <p:nvPr>
            <p:ph type="sldNum" sz="quarter" idx="12"/>
          </p:nvPr>
        </p:nvSpPr>
        <p:spPr/>
        <p:txBody>
          <a:bodyPr/>
          <a:lstStyle/>
          <a:p>
            <a:r>
              <a:rPr lang="en-US" dirty="0"/>
              <a:t>A-</a:t>
            </a:r>
            <a:fld id="{9B99F70B-C707-4DE1-A793-A53C3E5C4205}" type="slidenum">
              <a:rPr lang="en-US"/>
              <a:pPr/>
              <a:t>5</a:t>
            </a:fld>
            <a:endParaRPr lang="en-US" dirty="0"/>
          </a:p>
        </p:txBody>
      </p:sp>
      <p:sp>
        <p:nvSpPr>
          <p:cNvPr id="8196" name="Rectangle 4"/>
          <p:cNvSpPr>
            <a:spLocks noGrp="1" noChangeArrowheads="1"/>
          </p:cNvSpPr>
          <p:nvPr>
            <p:ph type="title"/>
          </p:nvPr>
        </p:nvSpPr>
        <p:spPr/>
        <p:txBody>
          <a:bodyPr/>
          <a:lstStyle/>
          <a:p>
            <a:r>
              <a:rPr lang="en-US" b="1" dirty="0" smtClean="0"/>
              <a:t>Commonest sites used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dirty="0" smtClean="0"/>
              <a:t>A-</a:t>
            </a:r>
            <a:fld id="{EF5C6701-4BE6-4D42-AFFF-55196D4A8CCA}" type="slidenum">
              <a:rPr lang="en-US" smtClean="0"/>
              <a:pPr/>
              <a:t>6</a:t>
            </a:fld>
            <a:endParaRPr lang="en-US" dirty="0"/>
          </a:p>
        </p:txBody>
      </p:sp>
      <p:sp>
        <p:nvSpPr>
          <p:cNvPr id="4" name="Title 3"/>
          <p:cNvSpPr>
            <a:spLocks noGrp="1"/>
          </p:cNvSpPr>
          <p:nvPr>
            <p:ph type="title"/>
          </p:nvPr>
        </p:nvSpPr>
        <p:spPr/>
        <p:txBody>
          <a:bodyPr/>
          <a:lstStyle/>
          <a:p>
            <a:endParaRPr lang="ar-SA"/>
          </a:p>
        </p:txBody>
      </p:sp>
      <p:pic>
        <p:nvPicPr>
          <p:cNvPr id="5" name="Content Placeholder 4" descr="pulse sites"/>
          <p:cNvPicPr>
            <a:picLocks noGrp="1"/>
          </p:cNvPicPr>
          <p:nvPr>
            <p:ph idx="1"/>
          </p:nvPr>
        </p:nvPicPr>
        <p:blipFill>
          <a:blip r:embed="rId2"/>
          <a:srcRect/>
          <a:stretch>
            <a:fillRect/>
          </a:stretch>
        </p:blipFill>
        <p:spPr bwMode="auto">
          <a:xfrm>
            <a:off x="1638300" y="1481138"/>
            <a:ext cx="7620000" cy="50720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1028700" y="1676400"/>
            <a:ext cx="6172200" cy="514350"/>
          </a:xfrm>
          <a:noFill/>
          <a:ln/>
        </p:spPr>
        <p:txBody>
          <a:bodyPr lIns="90488" tIns="44450" rIns="90488" bIns="44450">
            <a:normAutofit fontScale="77500" lnSpcReduction="20000"/>
          </a:bodyPr>
          <a:lstStyle/>
          <a:p>
            <a:pPr algn="l"/>
            <a:r>
              <a:rPr lang="en-US" sz="4400" dirty="0"/>
              <a:t>Pulse </a:t>
            </a:r>
            <a:r>
              <a:rPr lang="en-US" sz="4400" dirty="0" smtClean="0"/>
              <a:t>Points</a:t>
            </a:r>
            <a:endParaRPr lang="en-US" dirty="0"/>
          </a:p>
        </p:txBody>
      </p:sp>
      <p:sp>
        <p:nvSpPr>
          <p:cNvPr id="16" name="Footer Placeholder 4"/>
          <p:cNvSpPr>
            <a:spLocks noGrp="1"/>
          </p:cNvSpPr>
          <p:nvPr>
            <p:ph type="ftr" sz="quarter" idx="11"/>
          </p:nvPr>
        </p:nvSpPr>
        <p:spPr/>
        <p:txBody>
          <a:bodyPr/>
          <a:lstStyle/>
          <a:p>
            <a:r>
              <a:rPr lang="en-US" dirty="0"/>
              <a:t>Temple College EMS Program</a:t>
            </a:r>
          </a:p>
        </p:txBody>
      </p:sp>
      <p:sp>
        <p:nvSpPr>
          <p:cNvPr id="17" name="Slide Number Placeholder 5"/>
          <p:cNvSpPr>
            <a:spLocks noGrp="1"/>
          </p:cNvSpPr>
          <p:nvPr>
            <p:ph type="sldNum" sz="quarter" idx="12"/>
          </p:nvPr>
        </p:nvSpPr>
        <p:spPr/>
        <p:txBody>
          <a:bodyPr/>
          <a:lstStyle/>
          <a:p>
            <a:fld id="{0BF16948-3D11-4B8A-98D3-023C9536AC1B}" type="slidenum">
              <a:rPr lang="en-US"/>
              <a:pPr/>
              <a:t>7</a:t>
            </a:fld>
            <a:endParaRPr lang="en-US" dirty="0"/>
          </a:p>
        </p:txBody>
      </p:sp>
      <p:sp>
        <p:nvSpPr>
          <p:cNvPr id="7170" name="Rectangle 2"/>
          <p:cNvSpPr>
            <a:spLocks noGrp="1" noChangeArrowheads="1"/>
          </p:cNvSpPr>
          <p:nvPr>
            <p:ph type="title"/>
          </p:nvPr>
        </p:nvSpPr>
        <p:spPr>
          <a:noFill/>
          <a:ln/>
        </p:spPr>
        <p:txBody>
          <a:bodyPr lIns="90488" tIns="44450" rIns="90488" bIns="44450"/>
          <a:lstStyle/>
          <a:p>
            <a:r>
              <a:rPr lang="en-US" sz="6000" dirty="0"/>
              <a:t>Pulse</a:t>
            </a:r>
          </a:p>
        </p:txBody>
      </p:sp>
      <p:grpSp>
        <p:nvGrpSpPr>
          <p:cNvPr id="2" name="Group 16"/>
          <p:cNvGrpSpPr>
            <a:grpSpLocks/>
          </p:cNvGrpSpPr>
          <p:nvPr/>
        </p:nvGrpSpPr>
        <p:grpSpPr bwMode="auto">
          <a:xfrm>
            <a:off x="1028701" y="762000"/>
            <a:ext cx="7963496" cy="5659438"/>
            <a:chOff x="576" y="480"/>
            <a:chExt cx="4459" cy="3565"/>
          </a:xfrm>
        </p:grpSpPr>
        <p:pic>
          <p:nvPicPr>
            <p:cNvPr id="7172" name="Picture 4" descr="E:\SA1WMF\CIRC\ARTER.WMF"/>
            <p:cNvPicPr>
              <a:picLocks noChangeAspect="1" noChangeArrowheads="1"/>
            </p:cNvPicPr>
            <p:nvPr/>
          </p:nvPicPr>
          <p:blipFill>
            <a:blip r:embed="rId2"/>
            <a:srcRect/>
            <a:stretch>
              <a:fillRect/>
            </a:stretch>
          </p:blipFill>
          <p:spPr bwMode="auto">
            <a:xfrm>
              <a:off x="3168" y="480"/>
              <a:ext cx="1867" cy="3565"/>
            </a:xfrm>
            <a:prstGeom prst="rect">
              <a:avLst/>
            </a:prstGeom>
            <a:noFill/>
          </p:spPr>
        </p:pic>
        <p:sp>
          <p:nvSpPr>
            <p:cNvPr id="7173" name="Text Box 5"/>
            <p:cNvSpPr txBox="1">
              <a:spLocks noChangeArrowheads="1"/>
            </p:cNvSpPr>
            <p:nvPr/>
          </p:nvSpPr>
          <p:spPr bwMode="auto">
            <a:xfrm>
              <a:off x="576" y="1728"/>
              <a:ext cx="1600" cy="288"/>
            </a:xfrm>
            <a:prstGeom prst="rect">
              <a:avLst/>
            </a:prstGeom>
            <a:noFill/>
            <a:ln w="12700">
              <a:noFill/>
              <a:miter lim="800000"/>
              <a:headEnd/>
              <a:tailEnd/>
            </a:ln>
            <a:effectLst/>
          </p:spPr>
          <p:txBody>
            <a:bodyPr>
              <a:spAutoFit/>
            </a:bodyPr>
            <a:lstStyle/>
            <a:p>
              <a:pPr>
                <a:spcBef>
                  <a:spcPct val="50000"/>
                </a:spcBef>
              </a:pPr>
              <a:r>
                <a:rPr lang="en-US" b="1" dirty="0"/>
                <a:t>Carotid</a:t>
              </a:r>
              <a:endParaRPr lang="en-US" dirty="0"/>
            </a:p>
          </p:txBody>
        </p:sp>
        <p:sp>
          <p:nvSpPr>
            <p:cNvPr id="7174" name="Text Box 6"/>
            <p:cNvSpPr txBox="1">
              <a:spLocks noChangeArrowheads="1"/>
            </p:cNvSpPr>
            <p:nvPr/>
          </p:nvSpPr>
          <p:spPr bwMode="auto">
            <a:xfrm>
              <a:off x="576" y="2100"/>
              <a:ext cx="1664" cy="288"/>
            </a:xfrm>
            <a:prstGeom prst="rect">
              <a:avLst/>
            </a:prstGeom>
            <a:noFill/>
            <a:ln w="12700">
              <a:noFill/>
              <a:miter lim="800000"/>
              <a:headEnd/>
              <a:tailEnd/>
            </a:ln>
            <a:effectLst/>
          </p:spPr>
          <p:txBody>
            <a:bodyPr>
              <a:spAutoFit/>
            </a:bodyPr>
            <a:lstStyle/>
            <a:p>
              <a:pPr>
                <a:spcBef>
                  <a:spcPct val="50000"/>
                </a:spcBef>
              </a:pPr>
              <a:r>
                <a:rPr lang="en-US" b="1" dirty="0"/>
                <a:t>Brachial</a:t>
              </a:r>
              <a:endParaRPr lang="en-US" dirty="0"/>
            </a:p>
          </p:txBody>
        </p:sp>
        <p:sp>
          <p:nvSpPr>
            <p:cNvPr id="7175" name="Text Box 7"/>
            <p:cNvSpPr txBox="1">
              <a:spLocks noChangeArrowheads="1"/>
            </p:cNvSpPr>
            <p:nvPr/>
          </p:nvSpPr>
          <p:spPr bwMode="auto">
            <a:xfrm>
              <a:off x="576" y="2460"/>
              <a:ext cx="1600" cy="288"/>
            </a:xfrm>
            <a:prstGeom prst="rect">
              <a:avLst/>
            </a:prstGeom>
            <a:noFill/>
            <a:ln w="12700">
              <a:noFill/>
              <a:miter lim="800000"/>
              <a:headEnd/>
              <a:tailEnd/>
            </a:ln>
            <a:effectLst/>
          </p:spPr>
          <p:txBody>
            <a:bodyPr>
              <a:spAutoFit/>
            </a:bodyPr>
            <a:lstStyle/>
            <a:p>
              <a:pPr>
                <a:spcBef>
                  <a:spcPct val="50000"/>
                </a:spcBef>
              </a:pPr>
              <a:r>
                <a:rPr lang="en-US" b="1" dirty="0"/>
                <a:t>Radial</a:t>
              </a:r>
            </a:p>
          </p:txBody>
        </p:sp>
        <p:sp>
          <p:nvSpPr>
            <p:cNvPr id="7176" name="Text Box 8"/>
            <p:cNvSpPr txBox="1">
              <a:spLocks noChangeArrowheads="1"/>
            </p:cNvSpPr>
            <p:nvPr/>
          </p:nvSpPr>
          <p:spPr bwMode="auto">
            <a:xfrm>
              <a:off x="576" y="2820"/>
              <a:ext cx="1280" cy="288"/>
            </a:xfrm>
            <a:prstGeom prst="rect">
              <a:avLst/>
            </a:prstGeom>
            <a:noFill/>
            <a:ln w="12700">
              <a:noFill/>
              <a:miter lim="800000"/>
              <a:headEnd/>
              <a:tailEnd/>
            </a:ln>
            <a:effectLst/>
          </p:spPr>
          <p:txBody>
            <a:bodyPr>
              <a:spAutoFit/>
            </a:bodyPr>
            <a:lstStyle/>
            <a:p>
              <a:pPr>
                <a:spcBef>
                  <a:spcPct val="50000"/>
                </a:spcBef>
              </a:pPr>
              <a:r>
                <a:rPr lang="en-US" b="1" dirty="0"/>
                <a:t>Femoral</a:t>
              </a:r>
              <a:endParaRPr lang="en-US" dirty="0"/>
            </a:p>
          </p:txBody>
        </p:sp>
        <p:sp>
          <p:nvSpPr>
            <p:cNvPr id="7177" name="Text Box 9"/>
            <p:cNvSpPr txBox="1">
              <a:spLocks noChangeArrowheads="1"/>
            </p:cNvSpPr>
            <p:nvPr/>
          </p:nvSpPr>
          <p:spPr bwMode="auto">
            <a:xfrm>
              <a:off x="576" y="3108"/>
              <a:ext cx="2176" cy="288"/>
            </a:xfrm>
            <a:prstGeom prst="rect">
              <a:avLst/>
            </a:prstGeom>
            <a:noFill/>
            <a:ln w="12700">
              <a:noFill/>
              <a:miter lim="800000"/>
              <a:headEnd/>
              <a:tailEnd/>
            </a:ln>
            <a:effectLst/>
          </p:spPr>
          <p:txBody>
            <a:bodyPr>
              <a:spAutoFit/>
            </a:bodyPr>
            <a:lstStyle/>
            <a:p>
              <a:pPr>
                <a:spcBef>
                  <a:spcPct val="50000"/>
                </a:spcBef>
              </a:pPr>
              <a:r>
                <a:rPr lang="en-US" b="1" dirty="0"/>
                <a:t>Popliteal</a:t>
              </a:r>
              <a:endParaRPr lang="en-US" dirty="0"/>
            </a:p>
          </p:txBody>
        </p:sp>
        <p:sp>
          <p:nvSpPr>
            <p:cNvPr id="7178" name="Line 10"/>
            <p:cNvSpPr>
              <a:spLocks noChangeShapeType="1"/>
            </p:cNvSpPr>
            <p:nvPr/>
          </p:nvSpPr>
          <p:spPr bwMode="auto">
            <a:xfrm flipV="1">
              <a:off x="1488" y="3024"/>
              <a:ext cx="2352" cy="192"/>
            </a:xfrm>
            <a:prstGeom prst="line">
              <a:avLst/>
            </a:prstGeom>
            <a:noFill/>
            <a:ln w="28575">
              <a:solidFill>
                <a:schemeClr val="tx1"/>
              </a:solidFill>
              <a:round/>
              <a:headEnd/>
              <a:tailEnd type="triangle" w="med" len="med"/>
            </a:ln>
            <a:effectLst/>
          </p:spPr>
          <p:txBody>
            <a:bodyPr wrap="none" anchor="ctr"/>
            <a:lstStyle/>
            <a:p>
              <a:endParaRPr lang="ar-SA"/>
            </a:p>
          </p:txBody>
        </p:sp>
        <p:sp>
          <p:nvSpPr>
            <p:cNvPr id="7179" name="Line 11"/>
            <p:cNvSpPr>
              <a:spLocks noChangeShapeType="1"/>
            </p:cNvSpPr>
            <p:nvPr/>
          </p:nvSpPr>
          <p:spPr bwMode="auto">
            <a:xfrm flipV="1">
              <a:off x="1440" y="2400"/>
              <a:ext cx="2448" cy="576"/>
            </a:xfrm>
            <a:prstGeom prst="line">
              <a:avLst/>
            </a:prstGeom>
            <a:noFill/>
            <a:ln w="28575">
              <a:solidFill>
                <a:schemeClr val="tx1"/>
              </a:solidFill>
              <a:round/>
              <a:headEnd/>
              <a:tailEnd type="triangle" w="med" len="med"/>
            </a:ln>
            <a:effectLst/>
          </p:spPr>
          <p:txBody>
            <a:bodyPr wrap="none" anchor="ctr"/>
            <a:lstStyle/>
            <a:p>
              <a:endParaRPr lang="ar-SA"/>
            </a:p>
          </p:txBody>
        </p:sp>
        <p:sp>
          <p:nvSpPr>
            <p:cNvPr id="7180" name="Line 12"/>
            <p:cNvSpPr>
              <a:spLocks noChangeShapeType="1"/>
            </p:cNvSpPr>
            <p:nvPr/>
          </p:nvSpPr>
          <p:spPr bwMode="auto">
            <a:xfrm flipV="1">
              <a:off x="1440" y="1680"/>
              <a:ext cx="2256" cy="576"/>
            </a:xfrm>
            <a:prstGeom prst="line">
              <a:avLst/>
            </a:prstGeom>
            <a:noFill/>
            <a:ln w="28575">
              <a:solidFill>
                <a:schemeClr val="tx1"/>
              </a:solidFill>
              <a:round/>
              <a:headEnd/>
              <a:tailEnd type="triangle" w="med" len="med"/>
            </a:ln>
            <a:effectLst/>
          </p:spPr>
          <p:txBody>
            <a:bodyPr wrap="none" anchor="ctr"/>
            <a:lstStyle/>
            <a:p>
              <a:endParaRPr lang="ar-SA"/>
            </a:p>
          </p:txBody>
        </p:sp>
        <p:sp>
          <p:nvSpPr>
            <p:cNvPr id="7181" name="Line 13"/>
            <p:cNvSpPr>
              <a:spLocks noChangeShapeType="1"/>
            </p:cNvSpPr>
            <p:nvPr/>
          </p:nvSpPr>
          <p:spPr bwMode="auto">
            <a:xfrm flipV="1">
              <a:off x="1296" y="2256"/>
              <a:ext cx="2064" cy="336"/>
            </a:xfrm>
            <a:prstGeom prst="line">
              <a:avLst/>
            </a:prstGeom>
            <a:noFill/>
            <a:ln w="28575">
              <a:solidFill>
                <a:schemeClr val="tx1"/>
              </a:solidFill>
              <a:round/>
              <a:headEnd/>
              <a:tailEnd type="triangle" w="med" len="med"/>
            </a:ln>
            <a:effectLst/>
          </p:spPr>
          <p:txBody>
            <a:bodyPr wrap="none" anchor="ctr"/>
            <a:lstStyle/>
            <a:p>
              <a:endParaRPr lang="ar-SA"/>
            </a:p>
          </p:txBody>
        </p:sp>
        <p:sp>
          <p:nvSpPr>
            <p:cNvPr id="7182" name="Line 14"/>
            <p:cNvSpPr>
              <a:spLocks noChangeShapeType="1"/>
            </p:cNvSpPr>
            <p:nvPr/>
          </p:nvSpPr>
          <p:spPr bwMode="auto">
            <a:xfrm flipV="1">
              <a:off x="1392" y="960"/>
              <a:ext cx="2640" cy="912"/>
            </a:xfrm>
            <a:prstGeom prst="line">
              <a:avLst/>
            </a:prstGeom>
            <a:noFill/>
            <a:ln w="28575">
              <a:solidFill>
                <a:schemeClr val="tx1"/>
              </a:solidFill>
              <a:round/>
              <a:headEnd/>
              <a:tailEnd type="triangle" w="med" len="med"/>
            </a:ln>
            <a:effectLst/>
          </p:spPr>
          <p:txBody>
            <a:bodyPr wrap="none" anchor="ctr"/>
            <a:lstStyle/>
            <a:p>
              <a:endParaRPr lang="ar-SA"/>
            </a:p>
          </p:txBody>
        </p:sp>
      </p:gr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ar-SA" dirty="0"/>
          </a:p>
        </p:txBody>
      </p:sp>
      <p:sp>
        <p:nvSpPr>
          <p:cNvPr id="3" name="Slide Number Placeholder 2"/>
          <p:cNvSpPr>
            <a:spLocks noGrp="1"/>
          </p:cNvSpPr>
          <p:nvPr>
            <p:ph type="sldNum" sz="quarter" idx="12"/>
          </p:nvPr>
        </p:nvSpPr>
        <p:spPr/>
        <p:txBody>
          <a:bodyPr/>
          <a:lstStyle/>
          <a:p>
            <a:r>
              <a:rPr lang="en-US" smtClean="0"/>
              <a:t>A-</a:t>
            </a:r>
            <a:fld id="{EF5C6701-4BE6-4D42-AFFF-55196D4A8CCA}" type="slidenum">
              <a:rPr lang="en-US" smtClean="0"/>
              <a:pPr/>
              <a:t>8</a:t>
            </a:fld>
            <a:endParaRPr lang="en-US" dirty="0"/>
          </a:p>
        </p:txBody>
      </p:sp>
      <p:sp>
        <p:nvSpPr>
          <p:cNvPr id="4" name="Title 3"/>
          <p:cNvSpPr>
            <a:spLocks noGrp="1"/>
          </p:cNvSpPr>
          <p:nvPr>
            <p:ph type="title"/>
          </p:nvPr>
        </p:nvSpPr>
        <p:spPr/>
        <p:txBody>
          <a:bodyPr/>
          <a:lstStyle/>
          <a:p>
            <a:endParaRPr lang="ar-SA"/>
          </a:p>
        </p:txBody>
      </p:sp>
      <p:sp>
        <p:nvSpPr>
          <p:cNvPr id="63490" name="Rectangle 2"/>
          <p:cNvSpPr>
            <a:spLocks noChangeArrowheads="1"/>
          </p:cNvSpPr>
          <p:nvPr/>
        </p:nvSpPr>
        <p:spPr bwMode="auto">
          <a:xfrm>
            <a:off x="0" y="0"/>
            <a:ext cx="1708150" cy="0"/>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r-SA" sz="800" b="1" i="0" u="none" strike="noStrike" cap="none" normalizeH="0" baseline="0" smtClean="0">
                <a:ln>
                  <a:noFill/>
                </a:ln>
                <a:solidFill>
                  <a:srgbClr val="BAC6DA"/>
                </a:solidFill>
                <a:effectLst/>
                <a:latin typeface="Arial" pitchFamily="34" charset="0"/>
                <a:cs typeface="Arial" pitchFamily="34" charset="0"/>
                <a:hlinkClick r:id="rId2" tooltip="Alternatively find the carotid pulse."/>
              </a:rPr>
              <a:t>  </a:t>
            </a:r>
            <a:r>
              <a:rPr kumimoji="0" lang="ar-SA" sz="9300" b="1" i="0" u="none" strike="noStrike" cap="none" normalizeH="0" baseline="0" smtClean="0">
                <a:ln>
                  <a:noFill/>
                </a:ln>
                <a:solidFill>
                  <a:srgbClr val="BAC6DA"/>
                </a:solidFill>
                <a:effectLst/>
                <a:latin typeface="Arial" pitchFamily="34" charset="0"/>
                <a:cs typeface="Arial" pitchFamily="34" charset="0"/>
              </a:rPr>
              <a:t> </a:t>
            </a:r>
            <a:r>
              <a:rPr kumimoji="0" lang="ar-SA" sz="800" b="1" i="0" u="none" strike="noStrike" cap="none" normalizeH="0" baseline="0" smtClean="0">
                <a:ln>
                  <a:noFill/>
                </a:ln>
                <a:solidFill>
                  <a:srgbClr val="BAC6DA"/>
                </a:solidFill>
                <a:effectLst/>
                <a:latin typeface="Arial" pitchFamily="34" charset="0"/>
                <a:cs typeface="Arial" pitchFamily="34" charset="0"/>
              </a:rPr>
              <a:t>                                                       </a:t>
            </a:r>
            <a:r>
              <a:rPr kumimoji="0" lang="ar-SA" sz="117600" b="1" i="0" u="none" strike="noStrike" cap="none" normalizeH="0" baseline="0" smtClean="0">
                <a:ln>
                  <a:noFill/>
                </a:ln>
                <a:solidFill>
                  <a:srgbClr val="4A3C3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ar-SA" sz="800" b="1" i="0" u="none" strike="noStrike" cap="none" normalizeH="0" baseline="0" smtClean="0">
                <a:ln>
                  <a:noFill/>
                </a:ln>
                <a:solidFill>
                  <a:srgbClr val="BAC6DA"/>
                </a:solidFill>
                <a:effectLst/>
                <a:latin typeface="Arial" pitchFamily="34" charset="0"/>
                <a:cs typeface="Arial" pitchFamily="34" charset="0"/>
                <a:hlinkClick r:id="rId2" tooltip="Enlarge"/>
              </a:rPr>
              <a:t>  </a:t>
            </a:r>
            <a:r>
              <a:rPr kumimoji="0" lang="ar-SA" sz="900" b="1" i="0" u="none" strike="noStrike" cap="none" normalizeH="0" baseline="0" smtClean="0">
                <a:ln>
                  <a:noFill/>
                </a:ln>
                <a:solidFill>
                  <a:srgbClr val="BAC6DA"/>
                </a:solidFill>
                <a:effectLst/>
                <a:latin typeface="Arial" pitchFamily="34" charset="0"/>
                <a:cs typeface="Arial" pitchFamily="34" charset="0"/>
              </a:rPr>
              <a:t> </a:t>
            </a:r>
            <a:r>
              <a:rPr kumimoji="0" lang="ar-SA" sz="800" b="1" i="0" u="none" strike="noStrike" cap="none" normalizeH="0" baseline="0" smtClean="0">
                <a:ln>
                  <a:noFill/>
                </a:ln>
                <a:solidFill>
                  <a:srgbClr val="BAC6DA"/>
                </a:solidFill>
                <a:effectLst/>
                <a:latin typeface="Arial" pitchFamily="34" charset="0"/>
                <a:cs typeface="Arial" pitchFamily="34" charset="0"/>
              </a:rPr>
              <a:t>    </a:t>
            </a:r>
            <a:r>
              <a:rPr kumimoji="0" lang="ar-SA" sz="117600" b="1" i="0" u="none" strike="noStrike" cap="none" normalizeH="0" baseline="0" smtClean="0">
                <a:ln>
                  <a:noFill/>
                </a:ln>
                <a:solidFill>
                  <a:srgbClr val="4A3C31"/>
                </a:solidFill>
                <a:effectLst/>
                <a:latin typeface="Arial" pitchFamily="34" charset="0"/>
                <a:cs typeface="Arial" pitchFamily="34" charset="0"/>
              </a:rPr>
              <a:t> </a:t>
            </a:r>
            <a:r>
              <a:rPr kumimoji="0" lang="ar-SA" sz="800" b="1" i="0" u="none" strike="noStrike" cap="none" normalizeH="0" baseline="0" smtClean="0">
                <a:ln>
                  <a:noFill/>
                </a:ln>
                <a:solidFill>
                  <a:srgbClr val="BAC6DA"/>
                </a:solidFill>
                <a:effectLst/>
                <a:latin typeface="Arial" pitchFamily="34" charset="0"/>
                <a:cs typeface="Arial" pitchFamily="34" charset="0"/>
              </a:rPr>
              <a:t>Alternatively find the carotid pulse.</a:t>
            </a:r>
            <a:endParaRPr kumimoji="0" lang="ar-SA" sz="117600" b="1" i="0" u="none" strike="noStrike" cap="none" normalizeH="0" baseline="0" smtClean="0">
              <a:ln>
                <a:noFill/>
              </a:ln>
              <a:solidFill>
                <a:srgbClr val="4A3C3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ar-SA" sz="800" b="1" i="0" u="none" strike="noStrike" cap="none" normalizeH="0" baseline="0" smtClean="0">
                <a:ln>
                  <a:noFill/>
                </a:ln>
                <a:solidFill>
                  <a:srgbClr val="BAC6DA"/>
                </a:solidFill>
                <a:effectLst/>
                <a:latin typeface="Arial" pitchFamily="34" charset="0"/>
                <a:cs typeface="Arial" pitchFamily="34" charset="0"/>
                <a:hlinkClick r:id="rId3" tooltip="Pulse5.png"/>
              </a:rPr>
              <a:t>  </a:t>
            </a:r>
            <a:r>
              <a:rPr kumimoji="0" lang="ar-SA" sz="6500" b="1" i="0" u="none" strike="noStrike" cap="none" normalizeH="0" baseline="0" smtClean="0">
                <a:ln>
                  <a:noFill/>
                </a:ln>
                <a:solidFill>
                  <a:srgbClr val="BAC6DA"/>
                </a:solidFill>
                <a:effectLst/>
                <a:latin typeface="Arial" pitchFamily="34" charset="0"/>
                <a:cs typeface="Arial" pitchFamily="34" charset="0"/>
              </a:rPr>
              <a:t> </a:t>
            </a:r>
            <a:r>
              <a:rPr kumimoji="0" lang="ar-SA" sz="800" b="1" i="0" u="none" strike="noStrike" cap="none" normalizeH="0" baseline="0" smtClean="0">
                <a:ln>
                  <a:noFill/>
                </a:ln>
                <a:solidFill>
                  <a:srgbClr val="BAC6DA"/>
                </a:solidFill>
                <a:effectLst/>
                <a:latin typeface="Arial" pitchFamily="34" charset="0"/>
                <a:cs typeface="Arial" pitchFamily="34" charset="0"/>
              </a:rPr>
              <a:t>                                                           </a:t>
            </a:r>
            <a:r>
              <a:rPr kumimoji="0" lang="ar-SA" sz="117600" b="1" i="0" u="none" strike="noStrike" cap="none" normalizeH="0" baseline="0" smtClean="0">
                <a:ln>
                  <a:noFill/>
                </a:ln>
                <a:solidFill>
                  <a:srgbClr val="4A3C3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ar-SA" sz="800" b="1" i="0" u="none" strike="noStrike" cap="none" normalizeH="0" baseline="0" smtClean="0">
              <a:ln>
                <a:noFill/>
              </a:ln>
              <a:solidFill>
                <a:srgbClr val="BAC6DA"/>
              </a:solidFill>
              <a:effectLst/>
              <a:latin typeface="Arial" pitchFamily="34" charset="0"/>
              <a:cs typeface="Arial" pitchFamily="34" charset="0"/>
            </a:endParaRPr>
          </a:p>
        </p:txBody>
      </p:sp>
      <p:pic>
        <p:nvPicPr>
          <p:cNvPr id="63491" name="Picture 3" descr="Alternatively find the carotid pulse.">
            <a:hlinkClick r:id="rId2" tooltip="Alternatively find the carotid pulse."/>
          </p:cNvPr>
          <p:cNvPicPr>
            <a:picLocks noChangeAspect="1" noChangeArrowheads="1"/>
          </p:cNvPicPr>
          <p:nvPr/>
        </p:nvPicPr>
        <p:blipFill>
          <a:blip r:embed="rId4"/>
          <a:srcRect/>
          <a:stretch>
            <a:fillRect/>
          </a:stretch>
        </p:blipFill>
        <p:spPr bwMode="auto">
          <a:xfrm>
            <a:off x="28575" y="-26944638"/>
            <a:ext cx="1619250" cy="1485900"/>
          </a:xfrm>
          <a:prstGeom prst="rect">
            <a:avLst/>
          </a:prstGeom>
          <a:noFill/>
        </p:spPr>
      </p:pic>
      <p:pic>
        <p:nvPicPr>
          <p:cNvPr id="63492" name="Picture 4" descr="http://pad2.whstatic.com/skins/common/images/magnify-clip.png">
            <a:hlinkClick r:id="rId2" tooltip="Enlarge"/>
          </p:cNvPr>
          <p:cNvPicPr>
            <a:picLocks noChangeAspect="1" noChangeArrowheads="1"/>
          </p:cNvPicPr>
          <p:nvPr/>
        </p:nvPicPr>
        <p:blipFill>
          <a:blip r:embed="rId5"/>
          <a:srcRect/>
          <a:stretch>
            <a:fillRect/>
          </a:stretch>
        </p:blipFill>
        <p:spPr bwMode="auto">
          <a:xfrm>
            <a:off x="28575" y="-9021763"/>
            <a:ext cx="152400" cy="152400"/>
          </a:xfrm>
          <a:prstGeom prst="rect">
            <a:avLst/>
          </a:prstGeom>
          <a:noFill/>
        </p:spPr>
      </p:pic>
      <p:pic>
        <p:nvPicPr>
          <p:cNvPr id="63493" name="Picture 5" descr="http://pad3.whstatic.com/images/thumb/5/5c/Pulse5.png/180px-Pulse5.png">
            <a:hlinkClick r:id="rId3" tooltip="Pulse5.png"/>
          </p:cNvPr>
          <p:cNvPicPr>
            <a:picLocks noChangeAspect="1" noChangeArrowheads="1"/>
          </p:cNvPicPr>
          <p:nvPr/>
        </p:nvPicPr>
        <p:blipFill>
          <a:blip r:embed="rId6"/>
          <a:srcRect/>
          <a:stretch>
            <a:fillRect/>
          </a:stretch>
        </p:blipFill>
        <p:spPr bwMode="auto">
          <a:xfrm>
            <a:off x="28575" y="8901113"/>
            <a:ext cx="1714500" cy="1038225"/>
          </a:xfrm>
          <a:prstGeom prst="rect">
            <a:avLst/>
          </a:prstGeom>
          <a:noFill/>
        </p:spPr>
      </p:pic>
      <p:sp>
        <p:nvSpPr>
          <p:cNvPr id="63494" name="Rectangle 6"/>
          <p:cNvSpPr>
            <a:spLocks noChangeArrowheads="1"/>
          </p:cNvSpPr>
          <p:nvPr/>
        </p:nvSpPr>
        <p:spPr bwMode="auto">
          <a:xfrm>
            <a:off x="0" y="0"/>
            <a:ext cx="1727200" cy="0"/>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r-SA" sz="800" b="1" i="0" u="none" strike="noStrike" cap="none" normalizeH="0" baseline="0" smtClean="0">
                <a:ln>
                  <a:noFill/>
                </a:ln>
                <a:solidFill>
                  <a:srgbClr val="BAC6DA"/>
                </a:solidFill>
                <a:effectLst/>
                <a:latin typeface="Arial" pitchFamily="34" charset="0"/>
                <a:cs typeface="Arial" pitchFamily="34" charset="0"/>
                <a:hlinkClick r:id="rId2" tooltip="Enlarge"/>
              </a:rPr>
              <a:t>  </a:t>
            </a:r>
            <a:r>
              <a:rPr kumimoji="0" lang="ar-SA" sz="900" b="1" i="0" u="none" strike="noStrike" cap="none" normalizeH="0" baseline="0" smtClean="0">
                <a:ln>
                  <a:noFill/>
                </a:ln>
                <a:solidFill>
                  <a:srgbClr val="BAC6DA"/>
                </a:solidFill>
                <a:effectLst/>
                <a:latin typeface="Arial" pitchFamily="34" charset="0"/>
                <a:cs typeface="Arial" pitchFamily="34" charset="0"/>
              </a:rPr>
              <a:t> </a:t>
            </a:r>
            <a:r>
              <a:rPr kumimoji="0" lang="ar-SA" sz="800" b="1" i="0" u="none" strike="noStrike" cap="none" normalizeH="0" baseline="0" smtClean="0">
                <a:ln>
                  <a:noFill/>
                </a:ln>
                <a:solidFill>
                  <a:srgbClr val="BAC6DA"/>
                </a:solidFill>
                <a:effectLst/>
                <a:latin typeface="Arial" pitchFamily="34" charset="0"/>
                <a:cs typeface="Arial" pitchFamily="34" charset="0"/>
              </a:rPr>
              <a:t>    </a:t>
            </a:r>
            <a:r>
              <a:rPr kumimoji="0" lang="ar-SA" sz="117600" b="1" i="0" u="none" strike="noStrike" cap="none" normalizeH="0" baseline="0" smtClean="0">
                <a:ln>
                  <a:noFill/>
                </a:ln>
                <a:solidFill>
                  <a:srgbClr val="4A3C31"/>
                </a:solidFill>
                <a:effectLst/>
                <a:latin typeface="Arial" pitchFamily="34" charset="0"/>
                <a:cs typeface="Arial" pitchFamily="34" charset="0"/>
              </a:rPr>
              <a:t> </a:t>
            </a:r>
            <a:r>
              <a:rPr kumimoji="0" lang="ar-SA" sz="800" b="1" i="0" u="none" strike="noStrike" cap="none" normalizeH="0" baseline="0" smtClean="0">
                <a:ln>
                  <a:noFill/>
                </a:ln>
                <a:solidFill>
                  <a:srgbClr val="BAC6DA"/>
                </a:solidFill>
                <a:effectLst/>
                <a:latin typeface="Arial" pitchFamily="34" charset="0"/>
                <a:cs typeface="Arial" pitchFamily="34" charset="0"/>
              </a:rPr>
              <a:t>Alternatively find the carotid pulse.</a:t>
            </a:r>
            <a:endParaRPr kumimoji="0" lang="ar-SA" sz="117600" b="1" i="0" u="none" strike="noStrike" cap="none" normalizeH="0" baseline="0" smtClean="0">
              <a:ln>
                <a:noFill/>
              </a:ln>
              <a:solidFill>
                <a:srgbClr val="4A3C3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ar-SA" sz="800" b="1" i="0" u="none" strike="noStrike" cap="none" normalizeH="0" baseline="0" smtClean="0">
                <a:ln>
                  <a:noFill/>
                </a:ln>
                <a:solidFill>
                  <a:srgbClr val="BAC6DA"/>
                </a:solidFill>
                <a:effectLst/>
                <a:latin typeface="Arial" pitchFamily="34" charset="0"/>
                <a:cs typeface="Arial" pitchFamily="34" charset="0"/>
                <a:hlinkClick r:id="rId3" tooltip="Pulse5.png"/>
              </a:rPr>
              <a:t>  </a:t>
            </a:r>
            <a:r>
              <a:rPr kumimoji="0" lang="ar-SA" sz="6500" b="1" i="0" u="none" strike="noStrike" cap="none" normalizeH="0" baseline="0" smtClean="0">
                <a:ln>
                  <a:noFill/>
                </a:ln>
                <a:solidFill>
                  <a:srgbClr val="BAC6DA"/>
                </a:solidFill>
                <a:effectLst/>
                <a:latin typeface="Arial" pitchFamily="34" charset="0"/>
                <a:cs typeface="Arial" pitchFamily="34" charset="0"/>
              </a:rPr>
              <a:t> </a:t>
            </a:r>
            <a:r>
              <a:rPr kumimoji="0" lang="ar-SA" sz="800" b="1" i="0" u="none" strike="noStrike" cap="none" normalizeH="0" baseline="0" smtClean="0">
                <a:ln>
                  <a:noFill/>
                </a:ln>
                <a:solidFill>
                  <a:srgbClr val="BAC6DA"/>
                </a:solidFill>
                <a:effectLst/>
                <a:latin typeface="Arial" pitchFamily="34" charset="0"/>
                <a:cs typeface="Arial" pitchFamily="34" charset="0"/>
              </a:rPr>
              <a:t>                                                           </a:t>
            </a:r>
            <a:r>
              <a:rPr kumimoji="0" lang="ar-SA" sz="117600" b="1" i="0" u="none" strike="noStrike" cap="none" normalizeH="0" baseline="0" smtClean="0">
                <a:ln>
                  <a:noFill/>
                </a:ln>
                <a:solidFill>
                  <a:srgbClr val="4A3C3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ar-SA" sz="800" b="1" i="0" u="none" strike="noStrike" cap="none" normalizeH="0" baseline="0" smtClean="0">
              <a:ln>
                <a:noFill/>
              </a:ln>
              <a:solidFill>
                <a:srgbClr val="BAC6DA"/>
              </a:solidFill>
              <a:effectLst/>
              <a:latin typeface="Arial" pitchFamily="34" charset="0"/>
              <a:cs typeface="Arial" pitchFamily="34" charset="0"/>
            </a:endParaRPr>
          </a:p>
        </p:txBody>
      </p:sp>
      <p:pic>
        <p:nvPicPr>
          <p:cNvPr id="63495" name="Picture 7" descr="http://pad2.whstatic.com/skins/common/images/magnify-clip.png">
            <a:hlinkClick r:id="rId2" tooltip="Enlarge"/>
          </p:cNvPr>
          <p:cNvPicPr>
            <a:picLocks noChangeAspect="1" noChangeArrowheads="1"/>
          </p:cNvPicPr>
          <p:nvPr/>
        </p:nvPicPr>
        <p:blipFill>
          <a:blip r:embed="rId5"/>
          <a:srcRect/>
          <a:stretch>
            <a:fillRect/>
          </a:stretch>
        </p:blipFill>
        <p:spPr bwMode="auto">
          <a:xfrm>
            <a:off x="28575" y="-17983200"/>
            <a:ext cx="152400" cy="152400"/>
          </a:xfrm>
          <a:prstGeom prst="rect">
            <a:avLst/>
          </a:prstGeom>
          <a:noFill/>
        </p:spPr>
      </p:pic>
      <p:pic>
        <p:nvPicPr>
          <p:cNvPr id="63496" name="Picture 8" descr="http://pad3.whstatic.com/images/thumb/5/5c/Pulse5.png/180px-Pulse5.png">
            <a:hlinkClick r:id="rId3" tooltip="Pulse5.png"/>
          </p:cNvPr>
          <p:cNvPicPr>
            <a:picLocks noChangeAspect="1" noChangeArrowheads="1"/>
          </p:cNvPicPr>
          <p:nvPr/>
        </p:nvPicPr>
        <p:blipFill>
          <a:blip r:embed="rId6"/>
          <a:srcRect/>
          <a:stretch>
            <a:fillRect/>
          </a:stretch>
        </p:blipFill>
        <p:spPr bwMode="auto">
          <a:xfrm>
            <a:off x="419100" y="1143000"/>
            <a:ext cx="4114800" cy="4648200"/>
          </a:xfrm>
          <a:prstGeom prst="rect">
            <a:avLst/>
          </a:prstGeom>
          <a:noFill/>
        </p:spPr>
      </p:pic>
      <p:sp>
        <p:nvSpPr>
          <p:cNvPr id="63497" name="Rectangle 9"/>
          <p:cNvSpPr>
            <a:spLocks noChangeArrowheads="1"/>
          </p:cNvSpPr>
          <p:nvPr/>
        </p:nvSpPr>
        <p:spPr bwMode="auto">
          <a:xfrm>
            <a:off x="0" y="0"/>
            <a:ext cx="1727200" cy="0"/>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r-SA" sz="800" b="1" i="0" u="none" strike="noStrike" cap="none" normalizeH="0" baseline="0" smtClean="0">
                <a:ln>
                  <a:noFill/>
                </a:ln>
                <a:solidFill>
                  <a:srgbClr val="BAC6DA"/>
                </a:solidFill>
                <a:effectLst/>
                <a:latin typeface="Arial" pitchFamily="34" charset="0"/>
                <a:cs typeface="Arial" pitchFamily="34" charset="0"/>
                <a:hlinkClick r:id="rId2" tooltip="Enlarge"/>
              </a:rPr>
              <a:t>  </a:t>
            </a:r>
            <a:r>
              <a:rPr kumimoji="0" lang="ar-SA" sz="900" b="1" i="0" u="none" strike="noStrike" cap="none" normalizeH="0" baseline="0" smtClean="0">
                <a:ln>
                  <a:noFill/>
                </a:ln>
                <a:solidFill>
                  <a:srgbClr val="BAC6DA"/>
                </a:solidFill>
                <a:effectLst/>
                <a:latin typeface="Arial" pitchFamily="34" charset="0"/>
                <a:cs typeface="Arial" pitchFamily="34" charset="0"/>
              </a:rPr>
              <a:t> </a:t>
            </a:r>
            <a:r>
              <a:rPr kumimoji="0" lang="ar-SA" sz="800" b="1" i="0" u="none" strike="noStrike" cap="none" normalizeH="0" baseline="0" smtClean="0">
                <a:ln>
                  <a:noFill/>
                </a:ln>
                <a:solidFill>
                  <a:srgbClr val="BAC6DA"/>
                </a:solidFill>
                <a:effectLst/>
                <a:latin typeface="Arial" pitchFamily="34" charset="0"/>
                <a:cs typeface="Arial" pitchFamily="34" charset="0"/>
              </a:rPr>
              <a:t>    </a:t>
            </a:r>
            <a:r>
              <a:rPr kumimoji="0" lang="ar-SA" sz="117600" b="1" i="0" u="none" strike="noStrike" cap="none" normalizeH="0" baseline="0" smtClean="0">
                <a:ln>
                  <a:noFill/>
                </a:ln>
                <a:solidFill>
                  <a:srgbClr val="4A3C31"/>
                </a:solidFill>
                <a:effectLst/>
                <a:latin typeface="Arial" pitchFamily="34" charset="0"/>
                <a:cs typeface="Arial" pitchFamily="34" charset="0"/>
              </a:rPr>
              <a:t> </a:t>
            </a:r>
            <a:r>
              <a:rPr kumimoji="0" lang="ar-SA" sz="800" b="1" i="0" u="none" strike="noStrike" cap="none" normalizeH="0" baseline="0" smtClean="0">
                <a:ln>
                  <a:noFill/>
                </a:ln>
                <a:solidFill>
                  <a:srgbClr val="BAC6DA"/>
                </a:solidFill>
                <a:effectLst/>
                <a:latin typeface="Arial" pitchFamily="34" charset="0"/>
                <a:cs typeface="Arial" pitchFamily="34" charset="0"/>
              </a:rPr>
              <a:t>Alternatively find the carotid pulse.</a:t>
            </a:r>
            <a:endParaRPr kumimoji="0" lang="ar-SA" sz="117600" b="1" i="0" u="none" strike="noStrike" cap="none" normalizeH="0" baseline="0" smtClean="0">
              <a:ln>
                <a:noFill/>
              </a:ln>
              <a:solidFill>
                <a:srgbClr val="4A3C3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ar-SA" sz="800" b="1" i="0" u="none" strike="noStrike" cap="none" normalizeH="0" baseline="0" smtClean="0">
                <a:ln>
                  <a:noFill/>
                </a:ln>
                <a:solidFill>
                  <a:srgbClr val="BAC6DA"/>
                </a:solidFill>
                <a:effectLst/>
                <a:latin typeface="Arial" pitchFamily="34" charset="0"/>
                <a:cs typeface="Arial" pitchFamily="34" charset="0"/>
                <a:hlinkClick r:id="rId3" tooltip="Pulse5.png"/>
              </a:rPr>
              <a:t>  </a:t>
            </a:r>
            <a:r>
              <a:rPr kumimoji="0" lang="ar-SA" sz="6500" b="1" i="0" u="none" strike="noStrike" cap="none" normalizeH="0" baseline="0" smtClean="0">
                <a:ln>
                  <a:noFill/>
                </a:ln>
                <a:solidFill>
                  <a:srgbClr val="BAC6DA"/>
                </a:solidFill>
                <a:effectLst/>
                <a:latin typeface="Arial" pitchFamily="34" charset="0"/>
                <a:cs typeface="Arial" pitchFamily="34" charset="0"/>
              </a:rPr>
              <a:t> </a:t>
            </a:r>
            <a:r>
              <a:rPr kumimoji="0" lang="ar-SA" sz="800" b="1" i="0" u="none" strike="noStrike" cap="none" normalizeH="0" baseline="0" smtClean="0">
                <a:ln>
                  <a:noFill/>
                </a:ln>
                <a:solidFill>
                  <a:srgbClr val="BAC6DA"/>
                </a:solidFill>
                <a:effectLst/>
                <a:latin typeface="Arial" pitchFamily="34" charset="0"/>
                <a:cs typeface="Arial" pitchFamily="34" charset="0"/>
              </a:rPr>
              <a:t>                                                           </a:t>
            </a:r>
            <a:r>
              <a:rPr kumimoji="0" lang="ar-SA" sz="117600" b="1" i="0" u="none" strike="noStrike" cap="none" normalizeH="0" baseline="0" smtClean="0">
                <a:ln>
                  <a:noFill/>
                </a:ln>
                <a:solidFill>
                  <a:srgbClr val="4A3C3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ar-SA" sz="800" b="1" i="0" u="none" strike="noStrike" cap="none" normalizeH="0" baseline="0" smtClean="0">
              <a:ln>
                <a:noFill/>
              </a:ln>
              <a:solidFill>
                <a:srgbClr val="BAC6DA"/>
              </a:solidFill>
              <a:effectLst/>
              <a:latin typeface="Arial" pitchFamily="34" charset="0"/>
              <a:cs typeface="Arial" pitchFamily="34" charset="0"/>
            </a:endParaRPr>
          </a:p>
        </p:txBody>
      </p:sp>
      <p:pic>
        <p:nvPicPr>
          <p:cNvPr id="63498" name="Picture 10" descr="http://pad2.whstatic.com/skins/common/images/magnify-clip.png">
            <a:hlinkClick r:id="rId2" tooltip="Enlarge"/>
          </p:cNvPr>
          <p:cNvPicPr>
            <a:picLocks noChangeAspect="1" noChangeArrowheads="1"/>
          </p:cNvPicPr>
          <p:nvPr/>
        </p:nvPicPr>
        <p:blipFill>
          <a:blip r:embed="rId5"/>
          <a:srcRect/>
          <a:stretch>
            <a:fillRect/>
          </a:stretch>
        </p:blipFill>
        <p:spPr bwMode="auto">
          <a:xfrm>
            <a:off x="28575" y="-17983200"/>
            <a:ext cx="152400" cy="152400"/>
          </a:xfrm>
          <a:prstGeom prst="rect">
            <a:avLst/>
          </a:prstGeom>
          <a:noFill/>
        </p:spPr>
      </p:pic>
      <p:pic>
        <p:nvPicPr>
          <p:cNvPr id="63501" name="Picture 13" descr="http://www.wikihow.com/images/c/c2/Pulse6.png"/>
          <p:cNvPicPr>
            <a:picLocks noChangeAspect="1" noChangeArrowheads="1"/>
          </p:cNvPicPr>
          <p:nvPr/>
        </p:nvPicPr>
        <p:blipFill>
          <a:blip r:embed="rId7"/>
          <a:srcRect/>
          <a:stretch>
            <a:fillRect/>
          </a:stretch>
        </p:blipFill>
        <p:spPr bwMode="auto">
          <a:xfrm>
            <a:off x="5219700" y="1066800"/>
            <a:ext cx="4572000" cy="48768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1027"/>
          <p:cNvSpPr>
            <a:spLocks noGrp="1" noChangeArrowheads="1"/>
          </p:cNvSpPr>
          <p:nvPr>
            <p:ph idx="1"/>
          </p:nvPr>
        </p:nvSpPr>
        <p:spPr>
          <a:xfrm>
            <a:off x="934046" y="2038351"/>
            <a:ext cx="5214938" cy="581025"/>
          </a:xfrm>
        </p:spPr>
        <p:txBody>
          <a:bodyPr>
            <a:normAutofit fontScale="85000" lnSpcReduction="20000"/>
          </a:bodyPr>
          <a:lstStyle/>
          <a:p>
            <a:r>
              <a:rPr lang="en-US" sz="4400" dirty="0"/>
              <a:t>Pulse Points</a:t>
            </a:r>
          </a:p>
        </p:txBody>
      </p:sp>
      <p:sp>
        <p:nvSpPr>
          <p:cNvPr id="10" name="Footer Placeholder 4"/>
          <p:cNvSpPr>
            <a:spLocks noGrp="1"/>
          </p:cNvSpPr>
          <p:nvPr>
            <p:ph type="ftr" sz="quarter" idx="11"/>
          </p:nvPr>
        </p:nvSpPr>
        <p:spPr/>
        <p:txBody>
          <a:bodyPr/>
          <a:lstStyle/>
          <a:p>
            <a:r>
              <a:rPr lang="en-US" dirty="0"/>
              <a:t>Temple College EMS Program</a:t>
            </a:r>
          </a:p>
        </p:txBody>
      </p:sp>
      <p:sp>
        <p:nvSpPr>
          <p:cNvPr id="11" name="Slide Number Placeholder 5"/>
          <p:cNvSpPr>
            <a:spLocks noGrp="1"/>
          </p:cNvSpPr>
          <p:nvPr>
            <p:ph type="sldNum" sz="quarter" idx="12"/>
          </p:nvPr>
        </p:nvSpPr>
        <p:spPr/>
        <p:txBody>
          <a:bodyPr/>
          <a:lstStyle/>
          <a:p>
            <a:fld id="{2DDFA59C-7A74-44CA-AA27-E905AFD70A96}" type="slidenum">
              <a:rPr lang="en-US"/>
              <a:pPr/>
              <a:t>9</a:t>
            </a:fld>
            <a:endParaRPr lang="en-US" dirty="0"/>
          </a:p>
        </p:txBody>
      </p:sp>
      <p:sp>
        <p:nvSpPr>
          <p:cNvPr id="10242" name="Rectangle 1026"/>
          <p:cNvSpPr>
            <a:spLocks noGrp="1" noChangeArrowheads="1"/>
          </p:cNvSpPr>
          <p:nvPr>
            <p:ph type="title"/>
          </p:nvPr>
        </p:nvSpPr>
        <p:spPr/>
        <p:txBody>
          <a:bodyPr/>
          <a:lstStyle/>
          <a:p>
            <a:r>
              <a:rPr lang="en-US" sz="6000" dirty="0"/>
              <a:t>Pulse</a:t>
            </a:r>
          </a:p>
        </p:txBody>
      </p:sp>
      <p:grpSp>
        <p:nvGrpSpPr>
          <p:cNvPr id="2" name="Group 1035"/>
          <p:cNvGrpSpPr>
            <a:grpSpLocks/>
          </p:cNvGrpSpPr>
          <p:nvPr/>
        </p:nvGrpSpPr>
        <p:grpSpPr bwMode="auto">
          <a:xfrm>
            <a:off x="1028700" y="1752600"/>
            <a:ext cx="7399140" cy="4114800"/>
            <a:chOff x="576" y="1104"/>
            <a:chExt cx="4143" cy="2592"/>
          </a:xfrm>
        </p:grpSpPr>
        <p:pic>
          <p:nvPicPr>
            <p:cNvPr id="10244" name="Picture 1028" descr="E:\SA1WMF\EXTERNAL\DFOOT.WMF"/>
            <p:cNvPicPr>
              <a:picLocks noChangeAspect="1" noChangeArrowheads="1"/>
            </p:cNvPicPr>
            <p:nvPr/>
          </p:nvPicPr>
          <p:blipFill>
            <a:blip r:embed="rId2"/>
            <a:srcRect/>
            <a:stretch>
              <a:fillRect/>
            </a:stretch>
          </p:blipFill>
          <p:spPr bwMode="auto">
            <a:xfrm>
              <a:off x="3648" y="1104"/>
              <a:ext cx="1071" cy="2592"/>
            </a:xfrm>
            <a:prstGeom prst="rect">
              <a:avLst/>
            </a:prstGeom>
            <a:noFill/>
          </p:spPr>
        </p:pic>
        <p:sp>
          <p:nvSpPr>
            <p:cNvPr id="10245" name="Text Box 1029"/>
            <p:cNvSpPr txBox="1">
              <a:spLocks noChangeArrowheads="1"/>
            </p:cNvSpPr>
            <p:nvPr/>
          </p:nvSpPr>
          <p:spPr bwMode="auto">
            <a:xfrm>
              <a:off x="576" y="2160"/>
              <a:ext cx="1856" cy="288"/>
            </a:xfrm>
            <a:prstGeom prst="rect">
              <a:avLst/>
            </a:prstGeom>
            <a:noFill/>
            <a:ln w="12700">
              <a:noFill/>
              <a:miter lim="800000"/>
              <a:headEnd/>
              <a:tailEnd/>
            </a:ln>
            <a:effectLst/>
          </p:spPr>
          <p:txBody>
            <a:bodyPr>
              <a:spAutoFit/>
            </a:bodyPr>
            <a:lstStyle/>
            <a:p>
              <a:pPr>
                <a:spcBef>
                  <a:spcPct val="50000"/>
                </a:spcBef>
              </a:pPr>
              <a:r>
                <a:rPr lang="en-US" b="1" dirty="0" smtClean="0"/>
                <a:t>Dorsalis  Pedis</a:t>
              </a:r>
              <a:endParaRPr lang="en-US" dirty="0"/>
            </a:p>
          </p:txBody>
        </p:sp>
        <p:sp>
          <p:nvSpPr>
            <p:cNvPr id="10246" name="Line 1030"/>
            <p:cNvSpPr>
              <a:spLocks noChangeShapeType="1"/>
            </p:cNvSpPr>
            <p:nvPr/>
          </p:nvSpPr>
          <p:spPr bwMode="auto">
            <a:xfrm>
              <a:off x="2240" y="2304"/>
              <a:ext cx="2048" cy="0"/>
            </a:xfrm>
            <a:prstGeom prst="line">
              <a:avLst/>
            </a:prstGeom>
            <a:noFill/>
            <a:ln w="28575">
              <a:solidFill>
                <a:schemeClr val="tx1"/>
              </a:solidFill>
              <a:round/>
              <a:headEnd/>
              <a:tailEnd type="triangle" w="med" len="med"/>
            </a:ln>
            <a:effectLst/>
          </p:spPr>
          <p:txBody>
            <a:bodyPr wrap="none" anchor="ctr"/>
            <a:lstStyle/>
            <a:p>
              <a:endParaRPr lang="ar-SA"/>
            </a:p>
          </p:txBody>
        </p:sp>
        <p:sp>
          <p:nvSpPr>
            <p:cNvPr id="10248" name="Text Box 1032"/>
            <p:cNvSpPr txBox="1">
              <a:spLocks noChangeArrowheads="1"/>
            </p:cNvSpPr>
            <p:nvPr/>
          </p:nvSpPr>
          <p:spPr bwMode="auto">
            <a:xfrm>
              <a:off x="640" y="2772"/>
              <a:ext cx="2176" cy="872"/>
            </a:xfrm>
            <a:prstGeom prst="rect">
              <a:avLst/>
            </a:prstGeom>
            <a:noFill/>
            <a:ln w="12700">
              <a:noFill/>
              <a:miter lim="800000"/>
              <a:headEnd/>
              <a:tailEnd/>
            </a:ln>
            <a:effectLst/>
          </p:spPr>
          <p:txBody>
            <a:bodyPr>
              <a:spAutoFit/>
            </a:bodyPr>
            <a:lstStyle/>
            <a:p>
              <a:pPr>
                <a:spcBef>
                  <a:spcPct val="50000"/>
                </a:spcBef>
              </a:pPr>
              <a:r>
                <a:rPr lang="en-US" b="1" dirty="0"/>
                <a:t>Posterior </a:t>
              </a:r>
              <a:r>
                <a:rPr lang="en-US" b="1" dirty="0" smtClean="0"/>
                <a:t>Tibia</a:t>
              </a:r>
              <a:endParaRPr lang="en-US" b="1" dirty="0"/>
            </a:p>
            <a:p>
              <a:pPr>
                <a:spcBef>
                  <a:spcPct val="50000"/>
                </a:spcBef>
              </a:pPr>
              <a:r>
                <a:rPr lang="en-US" dirty="0"/>
                <a:t>(Posterior and slightly inferior  to medial Malleolus)</a:t>
              </a:r>
            </a:p>
          </p:txBody>
        </p:sp>
        <p:sp>
          <p:nvSpPr>
            <p:cNvPr id="10249" name="Line 1033"/>
            <p:cNvSpPr>
              <a:spLocks noChangeShapeType="1"/>
            </p:cNvSpPr>
            <p:nvPr/>
          </p:nvSpPr>
          <p:spPr bwMode="auto">
            <a:xfrm>
              <a:off x="2560" y="2880"/>
              <a:ext cx="1216" cy="0"/>
            </a:xfrm>
            <a:prstGeom prst="line">
              <a:avLst/>
            </a:prstGeom>
            <a:noFill/>
            <a:ln w="28575">
              <a:solidFill>
                <a:schemeClr val="tx1"/>
              </a:solidFill>
              <a:round/>
              <a:headEnd/>
              <a:tailEnd type="triangle" w="med" len="med"/>
            </a:ln>
            <a:effectLst/>
          </p:spPr>
          <p:txBody>
            <a:bodyPr wrap="none" anchor="ctr"/>
            <a:lstStyle/>
            <a:p>
              <a:endParaRPr lang="ar-SA"/>
            </a:p>
          </p:txBody>
        </p:sp>
      </p:gr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1046</TotalTime>
  <Words>796</Words>
  <Application>Microsoft Office PowerPoint</Application>
  <PresentationFormat>شرائح 35 مم</PresentationFormat>
  <Paragraphs>199</Paragraphs>
  <Slides>33</Slides>
  <Notes>15</Notes>
  <HiddenSlides>0</HiddenSlides>
  <MMClips>0</MMClips>
  <ScaleCrop>false</ScaleCrop>
  <HeadingPairs>
    <vt:vector size="4" baseType="variant">
      <vt:variant>
        <vt:lpstr>سمة</vt:lpstr>
      </vt:variant>
      <vt:variant>
        <vt:i4>1</vt:i4>
      </vt:variant>
      <vt:variant>
        <vt:lpstr>عناوين الشرائح</vt:lpstr>
      </vt:variant>
      <vt:variant>
        <vt:i4>33</vt:i4>
      </vt:variant>
    </vt:vector>
  </HeadingPairs>
  <TitlesOfParts>
    <vt:vector size="34" baseType="lpstr">
      <vt:lpstr>Concourse</vt:lpstr>
      <vt:lpstr>Vital signs</vt:lpstr>
      <vt:lpstr>Outlines </vt:lpstr>
      <vt:lpstr>I - Pulse </vt:lpstr>
      <vt:lpstr>الشريحة 4</vt:lpstr>
      <vt:lpstr>Commonest sites used </vt:lpstr>
      <vt:lpstr>الشريحة 6</vt:lpstr>
      <vt:lpstr>Pulse</vt:lpstr>
      <vt:lpstr>الشريحة 8</vt:lpstr>
      <vt:lpstr>Pulse</vt:lpstr>
      <vt:lpstr>Heart rate</vt:lpstr>
      <vt:lpstr>II - Respiration</vt:lpstr>
      <vt:lpstr>III - Temperature</vt:lpstr>
      <vt:lpstr>Sites of temperature measurement</vt:lpstr>
      <vt:lpstr>IV – Blood pressure</vt:lpstr>
      <vt:lpstr> Blood pressure</vt:lpstr>
      <vt:lpstr>الشريحة 16</vt:lpstr>
      <vt:lpstr>Measurement of blood pressure</vt:lpstr>
      <vt:lpstr>الشريحة 18</vt:lpstr>
      <vt:lpstr>الشريحة 19</vt:lpstr>
      <vt:lpstr>الشريحة 20</vt:lpstr>
      <vt:lpstr>الشريحة 21</vt:lpstr>
      <vt:lpstr>الشريحة 22</vt:lpstr>
      <vt:lpstr>الشريحة 23</vt:lpstr>
      <vt:lpstr>five phases of Korotkoff sounds</vt:lpstr>
      <vt:lpstr>الشريحة 25</vt:lpstr>
      <vt:lpstr>V – Pupils </vt:lpstr>
      <vt:lpstr>الشريحة 27</vt:lpstr>
      <vt:lpstr>الشريحة 28</vt:lpstr>
      <vt:lpstr>VI – Colors of skin and mucous membranes</vt:lpstr>
      <vt:lpstr>VII – Level of consciousness</vt:lpstr>
      <vt:lpstr>VIII – Reaction to pain</vt:lpstr>
      <vt:lpstr>IX – Ability to move</vt:lpstr>
      <vt:lpstr>Thank you</vt:lpstr>
    </vt:vector>
  </TitlesOfParts>
  <Company>Wake Forest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Emergency Medicine</dc:title>
  <dc:creator>Wake Forest University</dc:creator>
  <cp:lastModifiedBy>Vaio</cp:lastModifiedBy>
  <cp:revision>83</cp:revision>
  <cp:lastPrinted>2005-07-26T21:47:35Z</cp:lastPrinted>
  <dcterms:created xsi:type="dcterms:W3CDTF">2000-03-03T21:32:33Z</dcterms:created>
  <dcterms:modified xsi:type="dcterms:W3CDTF">2012-09-16T14:22:51Z</dcterms:modified>
</cp:coreProperties>
</file>