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2" d="100"/>
          <a:sy n="72" d="100"/>
        </p:scale>
        <p:origin x="-11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30/03/1434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30/03/1434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30/03/1434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30/03/1434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30/03/1434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30/03/1434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30/03/1434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30/03/1434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30/03/1434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30/03/1434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30/03/1434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30/03/1434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348880"/>
            <a:ext cx="7772400" cy="1470025"/>
          </a:xfrm>
        </p:spPr>
        <p:txBody>
          <a:bodyPr>
            <a:normAutofit/>
          </a:bodyPr>
          <a:lstStyle/>
          <a:p>
            <a:r>
              <a:rPr lang="en-US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2.1 Sets</a:t>
            </a:r>
            <a:endParaRPr lang="ar-SA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Power Set</a:t>
            </a:r>
            <a:endParaRPr lang="ar-SA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DEFINITION </a:t>
            </a:r>
            <a:r>
              <a:rPr lang="en-US" b="1" u="sng" dirty="0" smtClean="0">
                <a:solidFill>
                  <a:srgbClr val="FF0000"/>
                </a:solidFill>
              </a:rPr>
              <a:t>7</a:t>
            </a:r>
          </a:p>
          <a:p>
            <a:pPr algn="l" rtl="0">
              <a:buNone/>
            </a:pPr>
            <a:r>
              <a:rPr lang="en-US" dirty="0" smtClean="0"/>
              <a:t>Given a set S, the </a:t>
            </a:r>
            <a:r>
              <a:rPr lang="en-US" b="1" i="1" dirty="0" smtClean="0">
                <a:solidFill>
                  <a:srgbClr val="00B050"/>
                </a:solidFill>
              </a:rPr>
              <a:t>power set </a:t>
            </a:r>
            <a:r>
              <a:rPr lang="en-US" dirty="0" smtClean="0"/>
              <a:t>of S is the set of all </a:t>
            </a:r>
            <a:r>
              <a:rPr lang="en-US" dirty="0" smtClean="0"/>
              <a:t>subsets </a:t>
            </a:r>
            <a:r>
              <a:rPr lang="en-US" dirty="0" smtClean="0"/>
              <a:t>of the set S. The power set of S is</a:t>
            </a:r>
          </a:p>
          <a:p>
            <a:pPr algn="l" rtl="0">
              <a:buNone/>
            </a:pPr>
            <a:r>
              <a:rPr lang="en-US" dirty="0" smtClean="0"/>
              <a:t>denoted by </a:t>
            </a:r>
            <a:r>
              <a:rPr lang="en-US" b="1" i="1" dirty="0" smtClean="0">
                <a:solidFill>
                  <a:srgbClr val="00B050"/>
                </a:solidFill>
              </a:rPr>
              <a:t>P(S</a:t>
            </a:r>
            <a:r>
              <a:rPr lang="en-US" b="1" i="1" dirty="0" smtClean="0">
                <a:solidFill>
                  <a:srgbClr val="00B050"/>
                </a:solidFill>
              </a:rPr>
              <a:t>).</a:t>
            </a:r>
          </a:p>
          <a:p>
            <a:pPr algn="l" rtl="0">
              <a:buNone/>
            </a:pPr>
            <a:endParaRPr lang="en-US" b="1" i="1" dirty="0" smtClean="0">
              <a:solidFill>
                <a:srgbClr val="00B050"/>
              </a:solidFill>
            </a:endParaRPr>
          </a:p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EXAMPLE </a:t>
            </a:r>
            <a:r>
              <a:rPr lang="en-US" b="1" u="sng" dirty="0" smtClean="0">
                <a:solidFill>
                  <a:srgbClr val="FF0000"/>
                </a:solidFill>
              </a:rPr>
              <a:t>13</a:t>
            </a:r>
          </a:p>
          <a:p>
            <a:pPr algn="l" rtl="0">
              <a:buNone/>
            </a:pPr>
            <a:r>
              <a:rPr lang="en-US" dirty="0" smtClean="0"/>
              <a:t>What is the power set of the set to, 1 , 2} ?</a:t>
            </a:r>
            <a:endParaRPr lang="en-US" dirty="0" smtClean="0"/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Solution</a:t>
            </a:r>
            <a:r>
              <a:rPr lang="en-US" b="1" u="sng" dirty="0" smtClean="0">
                <a:solidFill>
                  <a:srgbClr val="FF0000"/>
                </a:solidFill>
              </a:rPr>
              <a:t>:</a:t>
            </a:r>
          </a:p>
          <a:p>
            <a:pPr algn="l" rtl="0"/>
            <a:r>
              <a:rPr lang="en-US" dirty="0" smtClean="0"/>
              <a:t> </a:t>
            </a:r>
            <a:r>
              <a:rPr lang="en-US" dirty="0" smtClean="0"/>
              <a:t>The power set P ({ </a:t>
            </a:r>
            <a:r>
              <a:rPr lang="en-US" dirty="0" smtClean="0"/>
              <a:t>0, </a:t>
            </a:r>
            <a:r>
              <a:rPr lang="en-US" dirty="0" smtClean="0"/>
              <a:t>I , 2 }) is the set of all subsets of </a:t>
            </a:r>
            <a:r>
              <a:rPr lang="en-US" dirty="0" smtClean="0"/>
              <a:t>{0, </a:t>
            </a:r>
            <a:r>
              <a:rPr lang="en-US" dirty="0" smtClean="0"/>
              <a:t>1 , 2 } . Hence,</a:t>
            </a:r>
          </a:p>
          <a:p>
            <a:pPr algn="l" rtl="0"/>
            <a:r>
              <a:rPr lang="en-US" dirty="0" smtClean="0"/>
              <a:t>P </a:t>
            </a:r>
            <a:r>
              <a:rPr lang="en-US" dirty="0" smtClean="0"/>
              <a:t>({0, </a:t>
            </a:r>
            <a:r>
              <a:rPr lang="en-US" dirty="0" smtClean="0"/>
              <a:t>1 , 2 }) = </a:t>
            </a:r>
            <a:r>
              <a:rPr lang="en-US" dirty="0" smtClean="0"/>
              <a:t>{</a:t>
            </a:r>
            <a:r>
              <a:rPr lang="az-Cyrl-AZ" dirty="0" smtClean="0"/>
              <a:t>Ф</a:t>
            </a:r>
            <a:r>
              <a:rPr lang="en-US" dirty="0" smtClean="0"/>
              <a:t>, { 0 </a:t>
            </a:r>
            <a:r>
              <a:rPr lang="en-US" dirty="0" smtClean="0"/>
              <a:t>} , { l } , {2 } , </a:t>
            </a:r>
            <a:r>
              <a:rPr lang="en-US" dirty="0" smtClean="0"/>
              <a:t>{0, </a:t>
            </a:r>
            <a:r>
              <a:rPr lang="en-US" dirty="0" smtClean="0"/>
              <a:t>1 } , </a:t>
            </a:r>
            <a:r>
              <a:rPr lang="en-US" dirty="0" smtClean="0"/>
              <a:t>{0,2} </a:t>
            </a:r>
            <a:r>
              <a:rPr lang="en-US" dirty="0" smtClean="0"/>
              <a:t>, { l , 2 } , </a:t>
            </a:r>
            <a:r>
              <a:rPr lang="en-US" dirty="0" smtClean="0"/>
              <a:t>{0, </a:t>
            </a:r>
            <a:r>
              <a:rPr lang="en-US" dirty="0" smtClean="0"/>
              <a:t>1 , 2 } } .</a:t>
            </a:r>
          </a:p>
          <a:p>
            <a:pPr algn="l" rtl="0"/>
            <a:r>
              <a:rPr lang="en-US" dirty="0" smtClean="0"/>
              <a:t>Note that the empty set and the set itself are members of this set of subsets.</a:t>
            </a:r>
            <a:endParaRPr lang="ar-S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Remark:</a:t>
            </a:r>
            <a:endParaRPr lang="ar-SA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84984"/>
          </a:xfrm>
        </p:spPr>
        <p:txBody>
          <a:bodyPr/>
          <a:lstStyle/>
          <a:p>
            <a:pPr algn="l" rtl="0">
              <a:buNone/>
            </a:pPr>
            <a:r>
              <a:rPr lang="en-US" b="1" dirty="0" smtClean="0"/>
              <a:t>If a set has n elements, then its power set has </a:t>
            </a:r>
            <a:r>
              <a:rPr lang="en-US" b="1" dirty="0" smtClean="0"/>
              <a:t>2</a:t>
            </a:r>
            <a:r>
              <a:rPr lang="en-US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en-US" b="1" dirty="0" smtClean="0"/>
              <a:t> </a:t>
            </a:r>
            <a:r>
              <a:rPr lang="en-US" b="1" dirty="0" smtClean="0"/>
              <a:t>elements.</a:t>
            </a:r>
            <a:endParaRPr lang="ar-SA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Cartesian </a:t>
            </a: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Products</a:t>
            </a:r>
            <a:endParaRPr lang="ar-SA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DEFINITION </a:t>
            </a:r>
            <a:r>
              <a:rPr lang="en-US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</a:p>
          <a:p>
            <a:pPr algn="l" rtl="0">
              <a:buNone/>
            </a:pPr>
            <a:r>
              <a:rPr lang="en-US" dirty="0" smtClean="0"/>
              <a:t>The ordered n-</a:t>
            </a:r>
            <a:r>
              <a:rPr lang="en-US" dirty="0" err="1" smtClean="0"/>
              <a:t>tuple</a:t>
            </a:r>
            <a:r>
              <a:rPr lang="en-US" dirty="0" smtClean="0"/>
              <a:t> (</a:t>
            </a:r>
            <a:r>
              <a:rPr lang="en-US" dirty="0" err="1" smtClean="0"/>
              <a:t>a</a:t>
            </a:r>
            <a:r>
              <a:rPr lang="en-US" baseline="-25000" dirty="0" err="1" smtClean="0"/>
              <a:t>I</a:t>
            </a:r>
            <a:r>
              <a:rPr lang="en-US" dirty="0" smtClean="0"/>
              <a:t> , a</a:t>
            </a:r>
            <a:r>
              <a:rPr lang="en-US" baseline="-25000" dirty="0" smtClean="0"/>
              <a:t>2</a:t>
            </a:r>
            <a:r>
              <a:rPr lang="en-US" dirty="0" smtClean="0"/>
              <a:t> , . . . , a</a:t>
            </a:r>
            <a:r>
              <a:rPr lang="en-US" baseline="-25000" dirty="0" smtClean="0"/>
              <a:t>n</a:t>
            </a:r>
            <a:r>
              <a:rPr lang="en-US" dirty="0" smtClean="0"/>
              <a:t>) is the ordered collection that has a</a:t>
            </a:r>
            <a:r>
              <a:rPr lang="en-US" baseline="-25000" dirty="0" smtClean="0"/>
              <a:t>l</a:t>
            </a:r>
            <a:r>
              <a:rPr lang="en-US" dirty="0" smtClean="0"/>
              <a:t> as its first </a:t>
            </a:r>
            <a:r>
              <a:rPr lang="en-US" dirty="0" smtClean="0"/>
              <a:t>element, a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 smtClean="0"/>
              <a:t>as its second element, . . . , and a</a:t>
            </a:r>
            <a:r>
              <a:rPr lang="en-US" baseline="-25000" dirty="0" smtClean="0"/>
              <a:t>n</a:t>
            </a:r>
            <a:r>
              <a:rPr lang="en-US" dirty="0" smtClean="0"/>
              <a:t> as its nth element</a:t>
            </a:r>
            <a:r>
              <a:rPr lang="en-US" dirty="0" smtClean="0"/>
              <a:t>.</a:t>
            </a:r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rgbClr val="FF0000"/>
                </a:solidFill>
              </a:rPr>
              <a:t>Equality of two ordered n-</a:t>
            </a:r>
            <a:r>
              <a:rPr lang="en-US" b="1" u="sng" dirty="0" err="1" smtClean="0">
                <a:solidFill>
                  <a:srgbClr val="FF0000"/>
                </a:solidFill>
              </a:rPr>
              <a:t>tuples</a:t>
            </a:r>
            <a:endParaRPr lang="ar-SA" b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340768"/>
            <a:ext cx="8352928" cy="5040560"/>
          </a:xfrm>
        </p:spPr>
        <p:txBody>
          <a:bodyPr>
            <a:normAutofit fontScale="92500" lnSpcReduction="20000"/>
          </a:bodyPr>
          <a:lstStyle/>
          <a:p>
            <a:pPr algn="l" rtl="0">
              <a:buNone/>
            </a:pPr>
            <a:r>
              <a:rPr lang="en-US" dirty="0" smtClean="0"/>
              <a:t>We say that two ordered n -</a:t>
            </a:r>
            <a:r>
              <a:rPr lang="en-US" dirty="0" err="1" smtClean="0"/>
              <a:t>tuples</a:t>
            </a:r>
            <a:r>
              <a:rPr lang="en-US" dirty="0" smtClean="0"/>
              <a:t> are </a:t>
            </a:r>
            <a:r>
              <a:rPr lang="en-US" b="1" i="1" dirty="0" smtClean="0">
                <a:solidFill>
                  <a:srgbClr val="00B050"/>
                </a:solidFill>
              </a:rPr>
              <a:t>equal</a:t>
            </a:r>
            <a:r>
              <a:rPr lang="en-US" dirty="0" smtClean="0"/>
              <a:t> if and only if each corresponding pair of their</a:t>
            </a:r>
          </a:p>
          <a:p>
            <a:pPr algn="l" rtl="0">
              <a:buNone/>
            </a:pPr>
            <a:r>
              <a:rPr lang="en-US" dirty="0" smtClean="0"/>
              <a:t>elements is equal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 smtClean="0"/>
              <a:t> </a:t>
            </a:r>
            <a:r>
              <a:rPr lang="en-US" dirty="0" smtClean="0"/>
              <a:t>In other words, (</a:t>
            </a:r>
            <a:r>
              <a:rPr lang="en-US" dirty="0" err="1" smtClean="0"/>
              <a:t>a</a:t>
            </a:r>
            <a:r>
              <a:rPr lang="en-US" baseline="-25000" dirty="0" err="1" smtClean="0"/>
              <a:t>I</a:t>
            </a:r>
            <a:r>
              <a:rPr lang="en-US" dirty="0" smtClean="0"/>
              <a:t> , a</a:t>
            </a:r>
            <a:r>
              <a:rPr lang="en-US" baseline="-25000" dirty="0" smtClean="0"/>
              <a:t>2</a:t>
            </a:r>
            <a:r>
              <a:rPr lang="en-US" dirty="0" smtClean="0"/>
              <a:t> , . . . , a</a:t>
            </a:r>
            <a:r>
              <a:rPr lang="en-US" baseline="-25000" dirty="0" smtClean="0"/>
              <a:t>n</a:t>
            </a:r>
            <a:r>
              <a:rPr lang="en-US" dirty="0" smtClean="0"/>
              <a:t> ) = (</a:t>
            </a:r>
            <a:r>
              <a:rPr lang="en-US" dirty="0" err="1" smtClean="0"/>
              <a:t>b</a:t>
            </a:r>
            <a:r>
              <a:rPr lang="en-US" baseline="-25000" dirty="0" err="1" smtClean="0"/>
              <a:t>l</a:t>
            </a:r>
            <a:r>
              <a:rPr lang="en-US" dirty="0" smtClean="0"/>
              <a:t> , b</a:t>
            </a:r>
            <a:r>
              <a:rPr lang="en-US" baseline="-25000" dirty="0" smtClean="0"/>
              <a:t>2</a:t>
            </a:r>
            <a:r>
              <a:rPr lang="en-US" dirty="0" smtClean="0"/>
              <a:t> , • . • , </a:t>
            </a:r>
            <a:r>
              <a:rPr lang="en-US" dirty="0" err="1" smtClean="0"/>
              <a:t>b</a:t>
            </a:r>
            <a:r>
              <a:rPr lang="en-US" baseline="-25000" dirty="0" err="1" smtClean="0"/>
              <a:t>n</a:t>
            </a:r>
            <a:r>
              <a:rPr lang="en-US" dirty="0" smtClean="0"/>
              <a:t> ) </a:t>
            </a:r>
            <a:r>
              <a:rPr lang="en-US" dirty="0" smtClean="0"/>
              <a:t>   if </a:t>
            </a:r>
            <a:r>
              <a:rPr lang="en-US" dirty="0" smtClean="0"/>
              <a:t>and only if </a:t>
            </a:r>
            <a:r>
              <a:rPr lang="en-US" dirty="0" err="1" smtClean="0"/>
              <a:t>a</a:t>
            </a:r>
            <a:r>
              <a:rPr lang="en-US" baseline="-25000" dirty="0" err="1" smtClean="0"/>
              <a:t>i</a:t>
            </a:r>
            <a:r>
              <a:rPr lang="en-US" dirty="0" smtClean="0"/>
              <a:t> = b</a:t>
            </a:r>
            <a:r>
              <a:rPr lang="en-US" baseline="-25000" dirty="0" smtClean="0"/>
              <a:t>i</a:t>
            </a:r>
            <a:r>
              <a:rPr lang="en-US" dirty="0" smtClean="0"/>
              <a:t> , </a:t>
            </a:r>
            <a:r>
              <a:rPr lang="en-US" dirty="0" smtClean="0"/>
              <a:t>for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smtClean="0"/>
              <a:t>= 1 , 2, . . . , n 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 smtClean="0"/>
              <a:t> </a:t>
            </a:r>
            <a:r>
              <a:rPr lang="en-US" dirty="0" smtClean="0"/>
              <a:t>In particular, 2-tuples are called ordered pairs. The ordered pairs (</a:t>
            </a:r>
            <a:r>
              <a:rPr lang="en-US" dirty="0" err="1" smtClean="0"/>
              <a:t>a,b</a:t>
            </a:r>
            <a:r>
              <a:rPr lang="en-US" dirty="0" smtClean="0"/>
              <a:t>) </a:t>
            </a:r>
            <a:r>
              <a:rPr lang="en-US" dirty="0" smtClean="0"/>
              <a:t>and (</a:t>
            </a:r>
            <a:r>
              <a:rPr lang="en-US" dirty="0" err="1" smtClean="0"/>
              <a:t>c,d</a:t>
            </a:r>
            <a:r>
              <a:rPr lang="en-US" dirty="0" smtClean="0"/>
              <a:t>) are equal if and only </a:t>
            </a:r>
            <a:r>
              <a:rPr lang="en-US" dirty="0" smtClean="0"/>
              <a:t>if</a:t>
            </a:r>
          </a:p>
          <a:p>
            <a:pPr algn="l" rtl="0">
              <a:buNone/>
            </a:pPr>
            <a:r>
              <a:rPr lang="en-US" dirty="0" smtClean="0"/>
              <a:t> </a:t>
            </a:r>
            <a:r>
              <a:rPr lang="en-US" dirty="0" smtClean="0"/>
              <a:t>a </a:t>
            </a:r>
            <a:r>
              <a:rPr lang="en-US" dirty="0" smtClean="0"/>
              <a:t>=c </a:t>
            </a:r>
            <a:r>
              <a:rPr lang="en-US" dirty="0" smtClean="0"/>
              <a:t>and b = d. </a:t>
            </a:r>
            <a:endParaRPr lang="en-US" dirty="0" smtClean="0"/>
          </a:p>
          <a:p>
            <a:pPr algn="l" rtl="0"/>
            <a:r>
              <a:rPr lang="en-US" dirty="0" smtClean="0"/>
              <a:t>Note </a:t>
            </a:r>
            <a:r>
              <a:rPr lang="en-US" dirty="0" smtClean="0"/>
              <a:t>that (</a:t>
            </a:r>
            <a:r>
              <a:rPr lang="en-US" dirty="0" err="1" smtClean="0"/>
              <a:t>a,b</a:t>
            </a:r>
            <a:r>
              <a:rPr lang="en-US" dirty="0" smtClean="0"/>
              <a:t>) and (</a:t>
            </a:r>
            <a:r>
              <a:rPr lang="en-US" dirty="0" err="1" smtClean="0"/>
              <a:t>b,a</a:t>
            </a:r>
            <a:r>
              <a:rPr lang="en-US" dirty="0" smtClean="0"/>
              <a:t>) are not equal unless</a:t>
            </a:r>
          </a:p>
          <a:p>
            <a:pPr algn="l" rtl="0">
              <a:buNone/>
            </a:pPr>
            <a:r>
              <a:rPr lang="en-US" dirty="0" smtClean="0"/>
              <a:t>a = b.</a:t>
            </a:r>
            <a:endParaRPr lang="ar-SA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Cartesian </a:t>
            </a: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product of two sets</a:t>
            </a:r>
            <a:endParaRPr lang="ar-SA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DEFINITION 9</a:t>
            </a:r>
            <a:endParaRPr lang="en-US" b="1" u="sng" dirty="0" smtClean="0">
              <a:solidFill>
                <a:srgbClr val="C00000"/>
              </a:solidFill>
            </a:endParaRPr>
          </a:p>
          <a:p>
            <a:pPr algn="l">
              <a:buNone/>
            </a:pPr>
            <a:r>
              <a:rPr lang="en-US" dirty="0" smtClean="0"/>
              <a:t>Let A and B be sets. </a:t>
            </a:r>
            <a:r>
              <a:rPr lang="en-US" b="1" i="1" dirty="0" smtClean="0">
                <a:solidFill>
                  <a:srgbClr val="00B050"/>
                </a:solidFill>
              </a:rPr>
              <a:t>The Cartesian product </a:t>
            </a:r>
            <a:r>
              <a:rPr lang="en-US" dirty="0" smtClean="0"/>
              <a:t>of A and B, denoted by </a:t>
            </a:r>
            <a:r>
              <a:rPr lang="en-US" b="1" i="1" dirty="0" smtClean="0">
                <a:solidFill>
                  <a:srgbClr val="00B050"/>
                </a:solidFill>
              </a:rPr>
              <a:t>A x B</a:t>
            </a:r>
            <a:r>
              <a:rPr lang="en-US" dirty="0" smtClean="0"/>
              <a:t>, is the set of all</a:t>
            </a:r>
          </a:p>
          <a:p>
            <a:pPr algn="l">
              <a:buNone/>
            </a:pPr>
            <a:r>
              <a:rPr lang="en-US" dirty="0" smtClean="0"/>
              <a:t>ordered pairs (</a:t>
            </a:r>
            <a:r>
              <a:rPr lang="en-US" dirty="0" err="1" smtClean="0"/>
              <a:t>a,b</a:t>
            </a:r>
            <a:r>
              <a:rPr lang="en-US" dirty="0" smtClean="0"/>
              <a:t>), where a </a:t>
            </a:r>
            <a:r>
              <a:rPr lang="el-GR" dirty="0" smtClean="0"/>
              <a:t>ϵ</a:t>
            </a:r>
            <a:r>
              <a:rPr lang="en-US" dirty="0" smtClean="0"/>
              <a:t> </a:t>
            </a:r>
            <a:r>
              <a:rPr lang="en-US" dirty="0" smtClean="0"/>
              <a:t>A and b </a:t>
            </a:r>
            <a:r>
              <a:rPr lang="el-GR" dirty="0" smtClean="0"/>
              <a:t>ϵ</a:t>
            </a:r>
            <a:r>
              <a:rPr lang="en-US" dirty="0" smtClean="0"/>
              <a:t> </a:t>
            </a:r>
            <a:r>
              <a:rPr lang="en-US" dirty="0" smtClean="0"/>
              <a:t>B . Hence,</a:t>
            </a:r>
          </a:p>
          <a:p>
            <a:pPr algn="l">
              <a:buNone/>
            </a:pPr>
            <a:r>
              <a:rPr lang="en-US" dirty="0" smtClean="0"/>
              <a:t>A x B = {(a , b) </a:t>
            </a:r>
            <a:r>
              <a:rPr lang="en-US" dirty="0" smtClean="0"/>
              <a:t>| </a:t>
            </a:r>
            <a:r>
              <a:rPr lang="en-US" dirty="0" smtClean="0"/>
              <a:t>a </a:t>
            </a:r>
            <a:r>
              <a:rPr lang="el-GR" dirty="0" smtClean="0"/>
              <a:t>ϵ</a:t>
            </a:r>
            <a:r>
              <a:rPr lang="en-US" dirty="0" smtClean="0"/>
              <a:t> </a:t>
            </a:r>
            <a:r>
              <a:rPr lang="en-US" dirty="0" smtClean="0"/>
              <a:t>A </a:t>
            </a:r>
            <a:r>
              <a:rPr lang="el-GR" dirty="0" smtClean="0"/>
              <a:t>ᴧ</a:t>
            </a:r>
            <a:r>
              <a:rPr lang="en-US" dirty="0" smtClean="0"/>
              <a:t> </a:t>
            </a:r>
            <a:r>
              <a:rPr lang="en-US" dirty="0" smtClean="0"/>
              <a:t>b </a:t>
            </a:r>
            <a:r>
              <a:rPr lang="el-GR" dirty="0" smtClean="0"/>
              <a:t>ϵ</a:t>
            </a:r>
            <a:r>
              <a:rPr lang="en-US" dirty="0" smtClean="0"/>
              <a:t> </a:t>
            </a:r>
            <a:r>
              <a:rPr lang="en-US" dirty="0" smtClean="0"/>
              <a:t>B } .</a:t>
            </a:r>
            <a:endParaRPr lang="ar-SA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08720"/>
            <a:ext cx="8219256" cy="5217443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EXAMPLE </a:t>
            </a:r>
            <a:r>
              <a:rPr lang="en-US" b="1" u="sng" dirty="0" smtClean="0">
                <a:solidFill>
                  <a:srgbClr val="FF0000"/>
                </a:solidFill>
              </a:rPr>
              <a:t>16</a:t>
            </a:r>
          </a:p>
          <a:p>
            <a:pPr algn="l" rtl="0">
              <a:buNone/>
            </a:pPr>
            <a:r>
              <a:rPr lang="en-US" dirty="0" smtClean="0"/>
              <a:t>What is the Cartesian product of A = { I , 2} and </a:t>
            </a:r>
            <a:r>
              <a:rPr lang="en-US" dirty="0" smtClean="0"/>
              <a:t>B= </a:t>
            </a:r>
            <a:r>
              <a:rPr lang="en-US" dirty="0" smtClean="0"/>
              <a:t>{a , b, c</a:t>
            </a:r>
            <a:r>
              <a:rPr lang="en-US" dirty="0" smtClean="0"/>
              <a:t>}?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Solution: </a:t>
            </a:r>
            <a:endParaRPr lang="en-US" b="1" u="sng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r>
              <a:rPr lang="en-US" dirty="0" smtClean="0"/>
              <a:t>The </a:t>
            </a:r>
            <a:r>
              <a:rPr lang="en-US" dirty="0" smtClean="0"/>
              <a:t>Cartesian product A x B is</a:t>
            </a:r>
          </a:p>
          <a:p>
            <a:pPr algn="l" rtl="0">
              <a:buNone/>
            </a:pPr>
            <a:r>
              <a:rPr lang="pt-BR" dirty="0" smtClean="0"/>
              <a:t>A x B = { </a:t>
            </a:r>
            <a:r>
              <a:rPr lang="pt-BR" dirty="0" smtClean="0"/>
              <a:t>(1,a</a:t>
            </a:r>
            <a:r>
              <a:rPr lang="pt-BR" dirty="0" smtClean="0"/>
              <a:t>), </a:t>
            </a:r>
            <a:r>
              <a:rPr lang="pt-BR" dirty="0" smtClean="0"/>
              <a:t>(1,b</a:t>
            </a:r>
            <a:r>
              <a:rPr lang="pt-BR" dirty="0" smtClean="0"/>
              <a:t>) , </a:t>
            </a:r>
            <a:r>
              <a:rPr lang="pt-BR" dirty="0" smtClean="0"/>
              <a:t>(1,c</a:t>
            </a:r>
            <a:r>
              <a:rPr lang="pt-BR" dirty="0" smtClean="0"/>
              <a:t>), (</a:t>
            </a:r>
            <a:r>
              <a:rPr lang="pt-BR" dirty="0" smtClean="0"/>
              <a:t>2,a</a:t>
            </a:r>
            <a:r>
              <a:rPr lang="pt-BR" dirty="0" smtClean="0"/>
              <a:t>), (</a:t>
            </a:r>
            <a:r>
              <a:rPr lang="pt-BR" dirty="0" smtClean="0"/>
              <a:t>2,b</a:t>
            </a:r>
            <a:r>
              <a:rPr lang="pt-BR" dirty="0" smtClean="0"/>
              <a:t>) , (</a:t>
            </a:r>
            <a:r>
              <a:rPr lang="pt-BR" dirty="0" smtClean="0"/>
              <a:t>2,c</a:t>
            </a:r>
            <a:r>
              <a:rPr lang="pt-BR" dirty="0" smtClean="0"/>
              <a:t>)} .</a:t>
            </a:r>
            <a:endParaRPr lang="ar-SA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Caution</a:t>
            </a: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ar-SA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The Cartesian products A x B and B x A </a:t>
            </a:r>
            <a:r>
              <a:rPr lang="en-US" b="1" i="1" dirty="0" smtClean="0">
                <a:solidFill>
                  <a:srgbClr val="00B050"/>
                </a:solidFill>
              </a:rPr>
              <a:t>are not equal</a:t>
            </a:r>
            <a:r>
              <a:rPr lang="en-US" dirty="0" smtClean="0"/>
              <a:t>, unless A = 0 or B ::::;:: 0 (so that</a:t>
            </a:r>
          </a:p>
          <a:p>
            <a:pPr algn="l" rtl="0">
              <a:buNone/>
            </a:pPr>
            <a:r>
              <a:rPr lang="en-US" dirty="0" smtClean="0"/>
              <a:t>A x B = 0) or A = B</a:t>
            </a:r>
            <a:endParaRPr lang="ar-SA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Cartesian </a:t>
            </a: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product of sets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340768"/>
            <a:ext cx="8291264" cy="4785395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DEFINITION 10</a:t>
            </a:r>
          </a:p>
          <a:p>
            <a:pPr algn="l" rtl="0">
              <a:buNone/>
            </a:pPr>
            <a:r>
              <a:rPr lang="en-US" dirty="0" smtClean="0"/>
              <a:t>The </a:t>
            </a:r>
            <a:r>
              <a:rPr lang="en-US" b="1" i="1" dirty="0" smtClean="0">
                <a:solidFill>
                  <a:srgbClr val="00B050"/>
                </a:solidFill>
              </a:rPr>
              <a:t>Cartesian product </a:t>
            </a:r>
            <a:r>
              <a:rPr lang="en-US" dirty="0" smtClean="0"/>
              <a:t>of the sets </a:t>
            </a:r>
            <a:r>
              <a:rPr lang="en-US" dirty="0" smtClean="0"/>
              <a:t>A</a:t>
            </a:r>
            <a:r>
              <a:rPr lang="en-US" baseline="-25000" dirty="0" smtClean="0"/>
              <a:t>1</a:t>
            </a:r>
            <a:r>
              <a:rPr lang="en-US" dirty="0" smtClean="0"/>
              <a:t>, </a:t>
            </a:r>
            <a:r>
              <a:rPr lang="en-US" dirty="0" smtClean="0"/>
              <a:t>A</a:t>
            </a:r>
            <a:r>
              <a:rPr lang="en-US" baseline="-25000" dirty="0" smtClean="0"/>
              <a:t>2</a:t>
            </a:r>
            <a:r>
              <a:rPr lang="en-US" dirty="0" smtClean="0"/>
              <a:t> , . . . , </a:t>
            </a:r>
            <a:r>
              <a:rPr lang="en-US" dirty="0" smtClean="0"/>
              <a:t>A</a:t>
            </a:r>
            <a:r>
              <a:rPr lang="en-US" baseline="-25000" dirty="0" smtClean="0"/>
              <a:t>n</a:t>
            </a:r>
            <a:r>
              <a:rPr lang="en-US" dirty="0" smtClean="0"/>
              <a:t> , </a:t>
            </a:r>
            <a:r>
              <a:rPr lang="en-US" dirty="0" smtClean="0"/>
              <a:t>denoted by </a:t>
            </a:r>
            <a:r>
              <a:rPr lang="en-US" dirty="0" smtClean="0"/>
              <a:t>A</a:t>
            </a:r>
            <a:r>
              <a:rPr lang="en-US" baseline="-25000" dirty="0" smtClean="0"/>
              <a:t>1</a:t>
            </a:r>
            <a:r>
              <a:rPr lang="en-US" dirty="0" smtClean="0"/>
              <a:t>x </a:t>
            </a:r>
            <a:r>
              <a:rPr lang="en-US" dirty="0" smtClean="0"/>
              <a:t>A</a:t>
            </a:r>
            <a:r>
              <a:rPr lang="en-US" baseline="-25000" dirty="0" smtClean="0"/>
              <a:t>2</a:t>
            </a:r>
            <a:r>
              <a:rPr lang="en-US" dirty="0" smtClean="0"/>
              <a:t> X • • • x A</a:t>
            </a:r>
            <a:r>
              <a:rPr lang="en-US" baseline="-25000" dirty="0" smtClean="0"/>
              <a:t>n</a:t>
            </a:r>
            <a:r>
              <a:rPr lang="en-US" dirty="0" smtClean="0"/>
              <a:t> </a:t>
            </a:r>
            <a:r>
              <a:rPr lang="en-US" dirty="0" smtClean="0"/>
              <a:t>, is </a:t>
            </a:r>
            <a:r>
              <a:rPr lang="en-US" dirty="0" smtClean="0"/>
              <a:t>the set of ordered </a:t>
            </a:r>
            <a:r>
              <a:rPr lang="en-US" dirty="0" smtClean="0"/>
              <a:t>n-</a:t>
            </a:r>
            <a:r>
              <a:rPr lang="en-US" dirty="0" err="1" smtClean="0"/>
              <a:t>tuples</a:t>
            </a:r>
            <a:r>
              <a:rPr lang="en-US" dirty="0" smtClean="0"/>
              <a:t> </a:t>
            </a:r>
            <a:r>
              <a:rPr lang="en-US" dirty="0" smtClean="0"/>
              <a:t>(</a:t>
            </a:r>
            <a:r>
              <a:rPr lang="en-US" dirty="0" smtClean="0"/>
              <a:t>a</a:t>
            </a:r>
            <a:r>
              <a:rPr lang="en-US" baseline="-25000" dirty="0" smtClean="0"/>
              <a:t>1</a:t>
            </a:r>
            <a:r>
              <a:rPr lang="en-US" dirty="0" smtClean="0"/>
              <a:t>, </a:t>
            </a:r>
            <a:r>
              <a:rPr lang="en-US" dirty="0" smtClean="0"/>
              <a:t>a</a:t>
            </a:r>
            <a:r>
              <a:rPr lang="en-US" baseline="-25000" dirty="0" smtClean="0"/>
              <a:t>2</a:t>
            </a:r>
            <a:r>
              <a:rPr lang="en-US" dirty="0" smtClean="0"/>
              <a:t> , . . . , a</a:t>
            </a:r>
            <a:r>
              <a:rPr lang="en-US" baseline="-25000" dirty="0" smtClean="0"/>
              <a:t>n</a:t>
            </a:r>
            <a:r>
              <a:rPr lang="en-US" dirty="0" smtClean="0"/>
              <a:t> ), </a:t>
            </a: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where </a:t>
            </a:r>
            <a:r>
              <a:rPr lang="en-US" dirty="0" err="1" smtClean="0"/>
              <a:t>a</a:t>
            </a:r>
            <a:r>
              <a:rPr lang="en-US" baseline="-25000" dirty="0" err="1" smtClean="0"/>
              <a:t>j</a:t>
            </a:r>
            <a:r>
              <a:rPr lang="en-US" dirty="0" smtClean="0"/>
              <a:t> belongs to </a:t>
            </a:r>
            <a:r>
              <a:rPr lang="en-US" dirty="0" err="1" smtClean="0"/>
              <a:t>A</a:t>
            </a:r>
            <a:r>
              <a:rPr lang="en-US" baseline="-25000" dirty="0" err="1" smtClean="0"/>
              <a:t>j</a:t>
            </a:r>
            <a:r>
              <a:rPr lang="en-US" dirty="0" smtClean="0"/>
              <a:t> for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smtClean="0"/>
              <a:t>=1 </a:t>
            </a:r>
            <a:r>
              <a:rPr lang="en-US" dirty="0" smtClean="0"/>
              <a:t>, 2 , . . . , n 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 smtClean="0"/>
              <a:t> </a:t>
            </a:r>
            <a:r>
              <a:rPr lang="en-US" dirty="0" smtClean="0"/>
              <a:t>In other </a:t>
            </a:r>
            <a:r>
              <a:rPr lang="en-US" dirty="0" smtClean="0"/>
              <a:t>words</a:t>
            </a:r>
          </a:p>
          <a:p>
            <a:pPr algn="l" rtl="0">
              <a:buNone/>
            </a:pPr>
            <a:r>
              <a:rPr lang="pt-BR" dirty="0" smtClean="0"/>
              <a:t>A</a:t>
            </a:r>
            <a:r>
              <a:rPr lang="pt-BR" baseline="-25000" dirty="0" smtClean="0"/>
              <a:t>1</a:t>
            </a:r>
            <a:r>
              <a:rPr lang="pt-BR" dirty="0" smtClean="0"/>
              <a:t>X </a:t>
            </a:r>
            <a:r>
              <a:rPr lang="pt-BR" dirty="0" smtClean="0"/>
              <a:t>A</a:t>
            </a:r>
            <a:r>
              <a:rPr lang="pt-BR" baseline="-25000" dirty="0" smtClean="0"/>
              <a:t>2</a:t>
            </a:r>
            <a:r>
              <a:rPr lang="pt-BR" dirty="0" smtClean="0"/>
              <a:t> x · · · x A</a:t>
            </a:r>
            <a:r>
              <a:rPr lang="pt-BR" baseline="-25000" dirty="0" smtClean="0"/>
              <a:t>n</a:t>
            </a:r>
            <a:r>
              <a:rPr lang="pt-BR" dirty="0" smtClean="0"/>
              <a:t> = </a:t>
            </a:r>
            <a:r>
              <a:rPr lang="pt-BR" dirty="0" smtClean="0"/>
              <a:t>{a</a:t>
            </a:r>
            <a:r>
              <a:rPr lang="pt-BR" baseline="-25000" dirty="0" smtClean="0"/>
              <a:t>1</a:t>
            </a:r>
            <a:r>
              <a:rPr lang="pt-BR" dirty="0" smtClean="0"/>
              <a:t> </a:t>
            </a:r>
            <a:r>
              <a:rPr lang="pt-BR" dirty="0" smtClean="0"/>
              <a:t>, a</a:t>
            </a:r>
            <a:r>
              <a:rPr lang="pt-BR" baseline="-25000" dirty="0" smtClean="0"/>
              <a:t>2</a:t>
            </a:r>
            <a:r>
              <a:rPr lang="pt-BR" dirty="0" smtClean="0"/>
              <a:t> , . . . , a</a:t>
            </a:r>
            <a:r>
              <a:rPr lang="pt-BR" baseline="-25000" dirty="0" smtClean="0"/>
              <a:t>n</a:t>
            </a:r>
            <a:r>
              <a:rPr lang="pt-BR" dirty="0" smtClean="0"/>
              <a:t> ) </a:t>
            </a:r>
            <a:r>
              <a:rPr lang="pt-BR" dirty="0" smtClean="0"/>
              <a:t>| </a:t>
            </a:r>
            <a:r>
              <a:rPr lang="pt-BR" dirty="0" smtClean="0"/>
              <a:t>a</a:t>
            </a:r>
            <a:r>
              <a:rPr lang="pt-BR" baseline="-25000" dirty="0" smtClean="0"/>
              <a:t>j</a:t>
            </a:r>
            <a:r>
              <a:rPr lang="pt-BR" dirty="0" smtClean="0"/>
              <a:t> </a:t>
            </a:r>
            <a:r>
              <a:rPr lang="el-GR" dirty="0" smtClean="0"/>
              <a:t>ϵ</a:t>
            </a:r>
            <a:r>
              <a:rPr lang="pt-BR" dirty="0" smtClean="0"/>
              <a:t> </a:t>
            </a:r>
            <a:r>
              <a:rPr lang="pt-BR" dirty="0" smtClean="0"/>
              <a:t>A</a:t>
            </a:r>
            <a:r>
              <a:rPr lang="pt-BR" baseline="-25000" dirty="0" smtClean="0"/>
              <a:t>i</a:t>
            </a:r>
            <a:r>
              <a:rPr lang="pt-BR" dirty="0" smtClean="0"/>
              <a:t> for </a:t>
            </a:r>
            <a:r>
              <a:rPr lang="pt-BR" dirty="0" smtClean="0"/>
              <a:t>i=1 </a:t>
            </a:r>
            <a:r>
              <a:rPr lang="pt-BR" dirty="0" smtClean="0"/>
              <a:t>, 2, . . . , n }.</a:t>
            </a:r>
            <a:endParaRPr lang="ar-SA" b="1" u="sng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620688"/>
            <a:ext cx="8363272" cy="5505475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3000" b="1" u="sng" dirty="0" smtClean="0">
                <a:solidFill>
                  <a:srgbClr val="FF0000"/>
                </a:solidFill>
              </a:rPr>
              <a:t>EXAMPLE </a:t>
            </a:r>
            <a:r>
              <a:rPr lang="en-US" sz="3000" b="1" u="sng" dirty="0" smtClean="0">
                <a:solidFill>
                  <a:srgbClr val="FF0000"/>
                </a:solidFill>
              </a:rPr>
              <a:t>18</a:t>
            </a:r>
          </a:p>
          <a:p>
            <a:pPr algn="l" rtl="0">
              <a:buNone/>
            </a:pPr>
            <a:r>
              <a:rPr lang="en-US" sz="3000" dirty="0" smtClean="0"/>
              <a:t>What is the Cartesian product A x B x C , where A = </a:t>
            </a:r>
            <a:r>
              <a:rPr lang="en-US" sz="3000" dirty="0" smtClean="0"/>
              <a:t>{0, 1 </a:t>
            </a:r>
            <a:r>
              <a:rPr lang="en-US" sz="3000" dirty="0" smtClean="0"/>
              <a:t>}, B = { </a:t>
            </a:r>
            <a:r>
              <a:rPr lang="en-US" sz="3000" dirty="0" smtClean="0"/>
              <a:t>1 </a:t>
            </a:r>
            <a:r>
              <a:rPr lang="en-US" sz="3000" dirty="0" smtClean="0"/>
              <a:t>, 2}, and C = </a:t>
            </a:r>
            <a:r>
              <a:rPr lang="en-US" sz="3000" dirty="0" smtClean="0"/>
              <a:t>{0,1 </a:t>
            </a:r>
            <a:r>
              <a:rPr lang="en-US" sz="3000" dirty="0" smtClean="0"/>
              <a:t>, 2</a:t>
            </a:r>
            <a:r>
              <a:rPr lang="en-US" sz="3000" dirty="0" smtClean="0"/>
              <a:t>}?</a:t>
            </a:r>
            <a:endParaRPr lang="en-US" sz="3000" dirty="0" smtClean="0"/>
          </a:p>
          <a:p>
            <a:pPr algn="l" rtl="0">
              <a:buNone/>
            </a:pPr>
            <a:r>
              <a:rPr lang="en-US" sz="3000" b="1" u="sng" dirty="0" smtClean="0">
                <a:solidFill>
                  <a:srgbClr val="FF0000"/>
                </a:solidFill>
              </a:rPr>
              <a:t>Solution</a:t>
            </a:r>
            <a:r>
              <a:rPr lang="en-US" sz="3000" b="1" u="sng" dirty="0" smtClean="0">
                <a:solidFill>
                  <a:srgbClr val="FF0000"/>
                </a:solidFill>
              </a:rPr>
              <a:t>:</a:t>
            </a:r>
          </a:p>
          <a:p>
            <a:pPr algn="l" rtl="0">
              <a:buNone/>
            </a:pPr>
            <a:r>
              <a:rPr lang="en-US" sz="3000" dirty="0" smtClean="0"/>
              <a:t>The Cartesian product A x B x C consists of all ordered triples (a , b, c),</a:t>
            </a:r>
          </a:p>
          <a:p>
            <a:pPr algn="l" rtl="0">
              <a:buNone/>
            </a:pPr>
            <a:r>
              <a:rPr lang="pt-BR" sz="3000" dirty="0" smtClean="0"/>
              <a:t>where </a:t>
            </a:r>
            <a:r>
              <a:rPr lang="pt-BR" sz="3000" dirty="0" smtClean="0"/>
              <a:t>a</a:t>
            </a:r>
            <a:r>
              <a:rPr lang="el-GR" sz="3000" dirty="0" smtClean="0"/>
              <a:t>ϵ</a:t>
            </a:r>
            <a:r>
              <a:rPr lang="en-US" sz="3000" dirty="0" smtClean="0"/>
              <a:t> </a:t>
            </a:r>
            <a:r>
              <a:rPr lang="pt-BR" sz="3000" dirty="0" smtClean="0"/>
              <a:t>A</a:t>
            </a:r>
            <a:r>
              <a:rPr lang="pt-BR" sz="3000" dirty="0" smtClean="0"/>
              <a:t>, b </a:t>
            </a:r>
            <a:r>
              <a:rPr lang="el-GR" sz="3000" dirty="0" smtClean="0"/>
              <a:t>ϵ</a:t>
            </a:r>
            <a:r>
              <a:rPr lang="pt-BR" sz="3000" dirty="0" smtClean="0"/>
              <a:t> </a:t>
            </a:r>
            <a:r>
              <a:rPr lang="pt-BR" sz="3000" dirty="0" smtClean="0"/>
              <a:t>B, and c </a:t>
            </a:r>
            <a:r>
              <a:rPr lang="el-GR" sz="3000" dirty="0" smtClean="0"/>
              <a:t>ϵ</a:t>
            </a:r>
            <a:r>
              <a:rPr lang="pt-BR" sz="3000" dirty="0" smtClean="0"/>
              <a:t> C. </a:t>
            </a:r>
            <a:r>
              <a:rPr lang="pt-BR" sz="3000" dirty="0" smtClean="0"/>
              <a:t>Hence,</a:t>
            </a:r>
          </a:p>
          <a:p>
            <a:pPr algn="l" rtl="0">
              <a:buNone/>
            </a:pPr>
            <a:r>
              <a:rPr lang="en-US" sz="3000" dirty="0" smtClean="0"/>
              <a:t>A x B x C = </a:t>
            </a:r>
            <a:r>
              <a:rPr lang="en-US" sz="3000" dirty="0" smtClean="0"/>
              <a:t>{(0 ,1, 0), </a:t>
            </a:r>
            <a:r>
              <a:rPr lang="en-US" sz="3000" dirty="0" smtClean="0"/>
              <a:t>(</a:t>
            </a:r>
            <a:r>
              <a:rPr lang="en-US" sz="3000" dirty="0" smtClean="0"/>
              <a:t>0,1,1), </a:t>
            </a:r>
            <a:r>
              <a:rPr lang="en-US" sz="3000" dirty="0" smtClean="0"/>
              <a:t>(0, </a:t>
            </a:r>
            <a:r>
              <a:rPr lang="en-US" sz="3000" dirty="0" smtClean="0"/>
              <a:t>1,2</a:t>
            </a:r>
            <a:r>
              <a:rPr lang="en-US" sz="3000" dirty="0" smtClean="0"/>
              <a:t>), (</a:t>
            </a:r>
            <a:r>
              <a:rPr lang="en-US" sz="3000" dirty="0" smtClean="0"/>
              <a:t>0,2 ,0</a:t>
            </a:r>
            <a:r>
              <a:rPr lang="en-US" sz="3000" dirty="0" smtClean="0"/>
              <a:t>), (</a:t>
            </a:r>
            <a:r>
              <a:rPr lang="en-US" sz="3000" dirty="0" smtClean="0"/>
              <a:t>0,2,1) </a:t>
            </a:r>
            <a:r>
              <a:rPr lang="en-US" sz="3000" dirty="0" smtClean="0"/>
              <a:t>, (0, 2, 2), ( 1 , 1 , 0), ( 1 , 1 , 1 ),</a:t>
            </a:r>
          </a:p>
          <a:p>
            <a:pPr algn="l" rtl="0">
              <a:buNone/>
            </a:pPr>
            <a:r>
              <a:rPr lang="en-US" sz="3000" dirty="0" smtClean="0"/>
              <a:t>(1,1,2),(1,2,0),</a:t>
            </a:r>
            <a:r>
              <a:rPr lang="ar-SA" sz="3000" dirty="0" smtClean="0"/>
              <a:t> </a:t>
            </a:r>
            <a:r>
              <a:rPr lang="en-US" sz="3000" dirty="0" smtClean="0"/>
              <a:t>(1,2,1) ,</a:t>
            </a:r>
            <a:r>
              <a:rPr lang="ar-SA" sz="3000" dirty="0" smtClean="0"/>
              <a:t> </a:t>
            </a:r>
            <a:r>
              <a:rPr lang="en-US" sz="3000" dirty="0" smtClean="0"/>
              <a:t>(1,2,2)}</a:t>
            </a:r>
            <a:endParaRPr lang="en-US" sz="3000" b="1" u="sng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endParaRPr lang="en-US" sz="3000" b="1" u="sng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endParaRPr lang="ar-SA" sz="3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DEFINITION 1</a:t>
            </a:r>
          </a:p>
          <a:p>
            <a:pPr algn="l" rtl="0">
              <a:buNone/>
            </a:pPr>
            <a:r>
              <a:rPr lang="en-US" dirty="0" smtClean="0"/>
              <a:t>A </a:t>
            </a:r>
            <a:r>
              <a:rPr lang="en-US" b="1" i="1" dirty="0" smtClean="0">
                <a:solidFill>
                  <a:srgbClr val="00B050"/>
                </a:solidFill>
              </a:rPr>
              <a:t>set</a:t>
            </a:r>
            <a:r>
              <a:rPr lang="en-US" dirty="0" smtClean="0"/>
              <a:t> is an unordered collection of objects.</a:t>
            </a:r>
          </a:p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DEFINITION 2</a:t>
            </a:r>
          </a:p>
          <a:p>
            <a:pPr algn="l" rtl="0">
              <a:buNone/>
            </a:pPr>
            <a:r>
              <a:rPr lang="en-US" dirty="0" smtClean="0"/>
              <a:t>The objects in a set are called the </a:t>
            </a:r>
            <a:r>
              <a:rPr lang="en-US" b="1" i="1" dirty="0" smtClean="0">
                <a:solidFill>
                  <a:srgbClr val="00B050"/>
                </a:solidFill>
              </a:rPr>
              <a:t>elements</a:t>
            </a:r>
            <a:r>
              <a:rPr lang="en-US" dirty="0" smtClean="0"/>
              <a:t>, or </a:t>
            </a:r>
            <a:r>
              <a:rPr lang="en-US" b="1" i="1" dirty="0" smtClean="0">
                <a:solidFill>
                  <a:srgbClr val="00B050"/>
                </a:solidFill>
              </a:rPr>
              <a:t>members</a:t>
            </a:r>
            <a:r>
              <a:rPr lang="en-US" dirty="0" smtClean="0"/>
              <a:t>, of the set. A set is said to contain</a:t>
            </a:r>
          </a:p>
          <a:p>
            <a:pPr algn="l" rtl="0">
              <a:buNone/>
            </a:pPr>
            <a:r>
              <a:rPr lang="en-US" dirty="0" smtClean="0"/>
              <a:t>its elements.</a:t>
            </a:r>
            <a:endParaRPr lang="ar-SA" b="1" u="sng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Homework</a:t>
            </a:r>
            <a:endParaRPr lang="ar-SA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4525963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00B050"/>
                </a:solidFill>
              </a:rPr>
              <a:t>Page 119:</a:t>
            </a:r>
          </a:p>
          <a:p>
            <a:pPr algn="l" rtl="0"/>
            <a:r>
              <a:rPr lang="en-US" dirty="0" smtClean="0"/>
              <a:t>1 (</a:t>
            </a:r>
            <a:r>
              <a:rPr lang="en-US" dirty="0" err="1" smtClean="0"/>
              <a:t>a,b</a:t>
            </a:r>
            <a:r>
              <a:rPr lang="en-US" dirty="0" smtClean="0"/>
              <a:t>)</a:t>
            </a:r>
          </a:p>
          <a:p>
            <a:pPr algn="l" rtl="0"/>
            <a:r>
              <a:rPr lang="en-US" dirty="0" smtClean="0"/>
              <a:t>2(a)</a:t>
            </a:r>
          </a:p>
          <a:p>
            <a:pPr algn="l" rtl="0"/>
            <a:r>
              <a:rPr lang="en-US" dirty="0" smtClean="0"/>
              <a:t>4</a:t>
            </a:r>
          </a:p>
          <a:p>
            <a:pPr algn="l" rtl="0"/>
            <a:r>
              <a:rPr lang="en-US" dirty="0" smtClean="0"/>
              <a:t>5(</a:t>
            </a:r>
            <a:r>
              <a:rPr lang="en-US" dirty="0" err="1" smtClean="0"/>
              <a:t>a,b,c,d,f</a:t>
            </a:r>
            <a:r>
              <a:rPr lang="en-US" dirty="0" smtClean="0"/>
              <a:t>)</a:t>
            </a:r>
          </a:p>
          <a:p>
            <a:pPr algn="l" rtl="0"/>
            <a:r>
              <a:rPr lang="en-US" dirty="0" smtClean="0"/>
              <a:t>7(</a:t>
            </a:r>
            <a:r>
              <a:rPr lang="en-US" dirty="0" err="1" smtClean="0"/>
              <a:t>a,b,d,f</a:t>
            </a:r>
            <a:r>
              <a:rPr lang="en-US" dirty="0" smtClean="0"/>
              <a:t>)</a:t>
            </a:r>
          </a:p>
          <a:p>
            <a:pPr algn="l" rtl="0"/>
            <a:r>
              <a:rPr lang="en-US" dirty="0" smtClean="0"/>
              <a:t>9</a:t>
            </a:r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404664"/>
            <a:ext cx="8229600" cy="6165304"/>
          </a:xfrm>
        </p:spPr>
        <p:txBody>
          <a:bodyPr>
            <a:noAutofit/>
          </a:bodyPr>
          <a:lstStyle/>
          <a:p>
            <a:pPr algn="l" rtl="0">
              <a:buNone/>
            </a:pPr>
            <a:r>
              <a:rPr lang="en-US" sz="2600" b="1" u="sng" dirty="0" smtClean="0">
                <a:solidFill>
                  <a:srgbClr val="FF0000"/>
                </a:solidFill>
              </a:rPr>
              <a:t>EXAMPLE 2</a:t>
            </a:r>
          </a:p>
          <a:p>
            <a:pPr algn="l" rtl="0">
              <a:buNone/>
            </a:pPr>
            <a:r>
              <a:rPr lang="en-US" sz="2600" dirty="0" smtClean="0"/>
              <a:t>The set </a:t>
            </a:r>
            <a:r>
              <a:rPr lang="en-US" sz="2600" i="1" dirty="0" smtClean="0"/>
              <a:t>O</a:t>
            </a:r>
            <a:r>
              <a:rPr lang="en-US" sz="2600" dirty="0" smtClean="0"/>
              <a:t> of odd positive integers less than 1 0 can be expressed by 0 ,= { l , 3 , 5 , 7, 9}.</a:t>
            </a:r>
          </a:p>
          <a:p>
            <a:pPr algn="l" rtl="0">
              <a:buNone/>
            </a:pPr>
            <a:endParaRPr lang="en-US" sz="2600" dirty="0" smtClean="0"/>
          </a:p>
          <a:p>
            <a:pPr algn="l" rtl="0">
              <a:buNone/>
            </a:pPr>
            <a:r>
              <a:rPr lang="en-US" sz="2600" b="1" i="1" u="sng" dirty="0" smtClean="0">
                <a:solidFill>
                  <a:srgbClr val="00B050"/>
                </a:solidFill>
              </a:rPr>
              <a:t>Set builder notation:</a:t>
            </a:r>
          </a:p>
          <a:p>
            <a:pPr algn="l" rtl="0"/>
            <a:r>
              <a:rPr lang="en-US" sz="2600" dirty="0" smtClean="0"/>
              <a:t>the set 0 of all odd positive integers less than 1 0 can be written as</a:t>
            </a:r>
          </a:p>
          <a:p>
            <a:pPr algn="l" rtl="0">
              <a:buNone/>
            </a:pPr>
            <a:r>
              <a:rPr lang="en-US" sz="2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 = {x I x is an odd positive integer less than 1 O} </a:t>
            </a:r>
            <a:r>
              <a:rPr lang="en-US" sz="2600" dirty="0" smtClean="0"/>
              <a:t>,</a:t>
            </a:r>
          </a:p>
          <a:p>
            <a:pPr algn="l" rtl="0">
              <a:buNone/>
            </a:pPr>
            <a:r>
              <a:rPr lang="en-US" sz="2600" dirty="0" smtClean="0"/>
              <a:t>or, specifying the universe as the set o f positive integers, as</a:t>
            </a:r>
          </a:p>
          <a:p>
            <a:pPr algn="l" rtl="0">
              <a:buNone/>
            </a:pPr>
            <a:r>
              <a:rPr lang="en-US" sz="2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 = {x </a:t>
            </a:r>
            <a:r>
              <a:rPr lang="el-GR" sz="2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ε</a:t>
            </a:r>
            <a:r>
              <a:rPr lang="en-US" sz="2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Z+ I x is odd and x &lt; 1 O } .</a:t>
            </a:r>
          </a:p>
          <a:p>
            <a:pPr algn="l" rtl="0"/>
            <a:r>
              <a:rPr lang="en-US" sz="2600" dirty="0" smtClean="0"/>
              <a:t>the set Q+ of all positive rational numbers can be written as</a:t>
            </a:r>
          </a:p>
          <a:p>
            <a:pPr algn="l">
              <a:buNone/>
            </a:pPr>
            <a:r>
              <a:rPr lang="en-US" sz="2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Q+ = {x </a:t>
            </a:r>
            <a:r>
              <a:rPr lang="el-GR" sz="2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ε</a:t>
            </a:r>
            <a:r>
              <a:rPr lang="en-US" sz="2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R I x = p / q , for some positive integers p and q }</a:t>
            </a:r>
            <a:r>
              <a:rPr lang="en-US" sz="2600" dirty="0" smtClean="0"/>
              <a:t>.</a:t>
            </a:r>
            <a:endParaRPr lang="ar-SA" sz="2600" b="1" i="1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 Important Sets</a:t>
            </a:r>
            <a:endParaRPr lang="ar-SA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b="1" dirty="0" smtClean="0">
                <a:solidFill>
                  <a:srgbClr val="00B050"/>
                </a:solidFill>
              </a:rPr>
              <a:t>N</a:t>
            </a:r>
            <a:r>
              <a:rPr lang="en-US" dirty="0" smtClean="0"/>
              <a:t> = {O, 1 , 2, 3 , . . . } , the set of</a:t>
            </a:r>
            <a:r>
              <a:rPr lang="en-US" b="1" i="1" dirty="0" smtClean="0">
                <a:solidFill>
                  <a:srgbClr val="00B050"/>
                </a:solidFill>
              </a:rPr>
              <a:t> natural numbers</a:t>
            </a:r>
          </a:p>
          <a:p>
            <a:pPr algn="l" rtl="0"/>
            <a:r>
              <a:rPr lang="en-US" b="1" dirty="0" smtClean="0">
                <a:solidFill>
                  <a:srgbClr val="00B050"/>
                </a:solidFill>
              </a:rPr>
              <a:t>Z</a:t>
            </a:r>
            <a:r>
              <a:rPr lang="en-US" dirty="0" smtClean="0"/>
              <a:t> = { . . . , -2, - 1 , 0, 1 , 2, . . . } , the set of </a:t>
            </a:r>
            <a:r>
              <a:rPr lang="en-US" b="1" i="1" dirty="0" smtClean="0">
                <a:solidFill>
                  <a:srgbClr val="00B050"/>
                </a:solidFill>
              </a:rPr>
              <a:t>integers</a:t>
            </a:r>
          </a:p>
          <a:p>
            <a:pPr algn="l" rtl="0"/>
            <a:r>
              <a:rPr lang="en-US" b="1" dirty="0" smtClean="0">
                <a:solidFill>
                  <a:srgbClr val="00B050"/>
                </a:solidFill>
              </a:rPr>
              <a:t>z+ </a:t>
            </a:r>
            <a:r>
              <a:rPr lang="en-US" dirty="0" smtClean="0"/>
              <a:t>= { I , 2, 3, . . . } , the set of </a:t>
            </a:r>
            <a:r>
              <a:rPr lang="en-US" b="1" i="1" dirty="0" smtClean="0">
                <a:solidFill>
                  <a:srgbClr val="00B050"/>
                </a:solidFill>
              </a:rPr>
              <a:t>positive integers</a:t>
            </a:r>
          </a:p>
          <a:p>
            <a:pPr algn="l" rtl="0"/>
            <a:r>
              <a:rPr lang="en-US" b="1" dirty="0" smtClean="0">
                <a:solidFill>
                  <a:srgbClr val="00B050"/>
                </a:solidFill>
              </a:rPr>
              <a:t>Q</a:t>
            </a:r>
            <a:r>
              <a:rPr lang="en-US" dirty="0" smtClean="0"/>
              <a:t> = {p/q | p </a:t>
            </a:r>
            <a:r>
              <a:rPr lang="el-GR" dirty="0" smtClean="0"/>
              <a:t>ε</a:t>
            </a:r>
            <a:r>
              <a:rPr lang="en-US" dirty="0" smtClean="0"/>
              <a:t> Z, q </a:t>
            </a:r>
            <a:r>
              <a:rPr lang="el-GR" dirty="0" smtClean="0"/>
              <a:t>ε</a:t>
            </a:r>
            <a:r>
              <a:rPr lang="en-US" dirty="0" smtClean="0"/>
              <a:t> Z, and q ≠0 } , the set of </a:t>
            </a:r>
            <a:r>
              <a:rPr lang="en-US" b="1" i="1" dirty="0" smtClean="0">
                <a:solidFill>
                  <a:srgbClr val="00B050"/>
                </a:solidFill>
              </a:rPr>
              <a:t>rational numbers</a:t>
            </a:r>
          </a:p>
          <a:p>
            <a:pPr algn="l" rtl="0"/>
            <a:r>
              <a:rPr lang="en-US" b="1" dirty="0" smtClean="0">
                <a:solidFill>
                  <a:srgbClr val="00B050"/>
                </a:solidFill>
              </a:rPr>
              <a:t>R</a:t>
            </a:r>
            <a:r>
              <a:rPr lang="en-US" dirty="0" smtClean="0"/>
              <a:t>, the set of </a:t>
            </a:r>
            <a:r>
              <a:rPr lang="en-US" b="1" i="1" dirty="0" smtClean="0">
                <a:solidFill>
                  <a:srgbClr val="00B050"/>
                </a:solidFill>
              </a:rPr>
              <a:t>real numbers.</a:t>
            </a:r>
            <a:endParaRPr lang="ar-SA" b="1" i="1" dirty="0" smtClean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548680"/>
            <a:ext cx="8496944" cy="5904656"/>
          </a:xfrm>
        </p:spPr>
        <p:txBody>
          <a:bodyPr>
            <a:normAutofit fontScale="85000" lnSpcReduction="20000"/>
          </a:bodyPr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DEFINITION 3</a:t>
            </a:r>
          </a:p>
          <a:p>
            <a:pPr algn="l" rtl="0">
              <a:buNone/>
            </a:pPr>
            <a:r>
              <a:rPr lang="en-US" dirty="0" smtClean="0"/>
              <a:t>Two sets are equal if and only if they have the same elements. That is, if A and B are sets,</a:t>
            </a:r>
          </a:p>
          <a:p>
            <a:pPr algn="l" rtl="0">
              <a:buNone/>
            </a:pPr>
            <a:r>
              <a:rPr lang="en-US" dirty="0" smtClean="0"/>
              <a:t>then A and B are equal if and only if </a:t>
            </a:r>
          </a:p>
          <a:p>
            <a:pPr algn="l" rtl="0">
              <a:buNone/>
            </a:pPr>
            <a:r>
              <a:rPr lang="en-US" dirty="0" smtClean="0"/>
              <a:t>We write A = B if A and B are equal sets.</a:t>
            </a:r>
          </a:p>
          <a:p>
            <a:pPr algn="l" rtl="0">
              <a:buNone/>
            </a:pPr>
            <a:r>
              <a:rPr lang="en-US" u="sng" dirty="0" smtClean="0">
                <a:solidFill>
                  <a:srgbClr val="FF0000"/>
                </a:solidFill>
              </a:rPr>
              <a:t>EXAMPLE 6</a:t>
            </a:r>
          </a:p>
          <a:p>
            <a:pPr algn="l" rtl="0">
              <a:buNone/>
            </a:pPr>
            <a:r>
              <a:rPr lang="en-US" dirty="0" smtClean="0"/>
              <a:t>The sets { l , 3 , 5 } and { 3 , 5 , I } are equal, because they have the same elements.</a:t>
            </a:r>
          </a:p>
          <a:p>
            <a:pPr algn="l" rtl="0">
              <a:buNone/>
            </a:pPr>
            <a:r>
              <a:rPr lang="en-US" u="sng" dirty="0" smtClean="0">
                <a:solidFill>
                  <a:srgbClr val="FF0000"/>
                </a:solidFill>
              </a:rPr>
              <a:t>Remarks:</a:t>
            </a:r>
          </a:p>
          <a:p>
            <a:pPr algn="l" rtl="0"/>
            <a:r>
              <a:rPr lang="en-US" dirty="0" smtClean="0"/>
              <a:t> Note that the order in which the elements of a set are listed does not matter. Note also that it does not matter</a:t>
            </a:r>
          </a:p>
          <a:p>
            <a:pPr algn="l" rtl="0"/>
            <a:r>
              <a:rPr lang="en-US" dirty="0" smtClean="0"/>
              <a:t>if an element of a set is listed more than once, so { I , 3 , 3 , 3 , 5 , 5 , 5 , 5 } is the same as the set</a:t>
            </a:r>
          </a:p>
          <a:p>
            <a:pPr algn="l" rtl="0">
              <a:buNone/>
            </a:pPr>
            <a:r>
              <a:rPr lang="en-US" dirty="0" smtClean="0"/>
              <a:t>{ l , 3 , 5 } because they have the same elements.</a:t>
            </a:r>
            <a:endParaRPr lang="ar-SA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1916832"/>
            <a:ext cx="2448272" cy="316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7"/>
            <a:ext cx="8229600" cy="792088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DEFINITION 4</a:t>
            </a:r>
          </a:p>
          <a:p>
            <a:pPr algn="l" rtl="0">
              <a:buNone/>
            </a:pPr>
            <a:endParaRPr lang="ar-S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6752"/>
            <a:ext cx="914400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523906" y="4365104"/>
            <a:ext cx="31839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3600" b="1" u="sng" dirty="0" smtClean="0">
                <a:solidFill>
                  <a:srgbClr val="FF0000"/>
                </a:solidFill>
              </a:rPr>
              <a:t>THEOREM 1</a:t>
            </a:r>
            <a:endParaRPr lang="ar-SA" sz="3600" b="1" u="sng" dirty="0">
              <a:solidFill>
                <a:srgbClr val="FF0000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4725144"/>
            <a:ext cx="569218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9"/>
            <a:ext cx="8229600" cy="3816424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DEFINITION 5</a:t>
            </a:r>
          </a:p>
          <a:p>
            <a:pPr algn="l" rtl="0">
              <a:buNone/>
            </a:pPr>
            <a:r>
              <a:rPr lang="en-US" dirty="0" smtClean="0"/>
              <a:t>Let S be a set. If there are exactly n distinct elements in S where n is a nonnegative integer, we say that S is a </a:t>
            </a:r>
            <a:r>
              <a:rPr lang="en-US" b="1" i="1" dirty="0" smtClean="0">
                <a:solidFill>
                  <a:srgbClr val="00B050"/>
                </a:solidFill>
              </a:rPr>
              <a:t>finite set </a:t>
            </a:r>
            <a:r>
              <a:rPr lang="en-US" dirty="0" smtClean="0"/>
              <a:t>and that n is the </a:t>
            </a:r>
            <a:r>
              <a:rPr lang="en-US" b="1" i="1" dirty="0" smtClean="0">
                <a:solidFill>
                  <a:srgbClr val="00B050"/>
                </a:solidFill>
              </a:rPr>
              <a:t>cardinality of S</a:t>
            </a:r>
            <a:r>
              <a:rPr lang="en-US" dirty="0" smtClean="0"/>
              <a:t>. The cardinality of S is denoted by </a:t>
            </a:r>
            <a:r>
              <a:rPr lang="en-US" b="1" dirty="0" smtClean="0">
                <a:solidFill>
                  <a:srgbClr val="00B050"/>
                </a:solidFill>
              </a:rPr>
              <a:t>I S I</a:t>
            </a:r>
            <a:r>
              <a:rPr lang="en-US" dirty="0" smtClean="0"/>
              <a:t>.</a:t>
            </a:r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7584" y="980728"/>
            <a:ext cx="72728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800" b="1" u="sng" dirty="0" smtClean="0">
                <a:solidFill>
                  <a:schemeClr val="accent2"/>
                </a:solidFill>
              </a:rPr>
              <a:t>EXAMPLE 9 </a:t>
            </a:r>
            <a:r>
              <a:rPr lang="en-US" sz="2800" b="1" dirty="0" smtClean="0"/>
              <a:t>Let A be the set of odd positive integers less than 1 0. Then I A I = 5.</a:t>
            </a:r>
            <a:endParaRPr lang="ar-SA" sz="2800" b="1" dirty="0"/>
          </a:p>
        </p:txBody>
      </p:sp>
      <p:sp>
        <p:nvSpPr>
          <p:cNvPr id="6" name="Rectangle 5"/>
          <p:cNvSpPr/>
          <p:nvPr/>
        </p:nvSpPr>
        <p:spPr>
          <a:xfrm>
            <a:off x="683568" y="2492896"/>
            <a:ext cx="72728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800" b="1" u="sng" dirty="0" smtClean="0">
                <a:solidFill>
                  <a:schemeClr val="accent2"/>
                </a:solidFill>
              </a:rPr>
              <a:t>EXAMPLE 10 </a:t>
            </a:r>
            <a:r>
              <a:rPr lang="en-US" sz="2800" b="1" dirty="0" smtClean="0"/>
              <a:t>Let S be the set </a:t>
            </a:r>
            <a:r>
              <a:rPr lang="en-US" sz="2800" b="1" smtClean="0"/>
              <a:t>of letters </a:t>
            </a:r>
            <a:r>
              <a:rPr lang="en-US" sz="2800" b="1" dirty="0" smtClean="0"/>
              <a:t>in the English alphabet. Then l S I = 26.</a:t>
            </a:r>
            <a:endParaRPr lang="ar-SA" sz="2800" b="1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79512" y="3789040"/>
            <a:ext cx="8637502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95536" y="548680"/>
            <a:ext cx="849694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4000" b="1" u="sng" dirty="0" smtClean="0">
                <a:solidFill>
                  <a:srgbClr val="FF0000"/>
                </a:solidFill>
              </a:rPr>
              <a:t>DEFINITION </a:t>
            </a:r>
            <a:r>
              <a:rPr lang="en-US" sz="4000" b="1" u="sng" dirty="0" smtClean="0">
                <a:solidFill>
                  <a:srgbClr val="FF0000"/>
                </a:solidFill>
              </a:rPr>
              <a:t>6</a:t>
            </a:r>
          </a:p>
          <a:p>
            <a:pPr algn="l" rtl="0"/>
            <a:r>
              <a:rPr lang="en-US" sz="4000" dirty="0" smtClean="0"/>
              <a:t>A set is said to be infinite if it is not finite</a:t>
            </a:r>
            <a:r>
              <a:rPr lang="en-US" sz="4000" dirty="0" smtClean="0"/>
              <a:t>.</a:t>
            </a:r>
          </a:p>
          <a:p>
            <a:pPr algn="l" rtl="0"/>
            <a:endParaRPr lang="en-US" sz="4000" dirty="0" smtClean="0"/>
          </a:p>
          <a:p>
            <a:pPr algn="l" rtl="0"/>
            <a:r>
              <a:rPr lang="en-US" sz="4000" b="1" u="sng" dirty="0" smtClean="0">
                <a:solidFill>
                  <a:srgbClr val="FF0000"/>
                </a:solidFill>
              </a:rPr>
              <a:t>EXAMPLE </a:t>
            </a:r>
            <a:r>
              <a:rPr lang="en-US" sz="4000" b="1" u="sng" dirty="0" smtClean="0">
                <a:solidFill>
                  <a:srgbClr val="FF0000"/>
                </a:solidFill>
              </a:rPr>
              <a:t>12</a:t>
            </a:r>
          </a:p>
          <a:p>
            <a:pPr algn="l" rtl="0"/>
            <a:r>
              <a:rPr lang="en-US" sz="4000" dirty="0" smtClean="0"/>
              <a:t>The set of positive integers is infinite.</a:t>
            </a:r>
            <a:endParaRPr lang="ar-SA" sz="4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1329</Words>
  <Application>Microsoft Office PowerPoint</Application>
  <PresentationFormat>On-screen Show (4:3)</PresentationFormat>
  <Paragraphs>102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سمة Office</vt:lpstr>
      <vt:lpstr>2.1 Sets</vt:lpstr>
      <vt:lpstr>Slide 2</vt:lpstr>
      <vt:lpstr>Slide 3</vt:lpstr>
      <vt:lpstr>Some Important Sets</vt:lpstr>
      <vt:lpstr>Slide 5</vt:lpstr>
      <vt:lpstr>Slide 6</vt:lpstr>
      <vt:lpstr>Slide 7</vt:lpstr>
      <vt:lpstr>Slide 8</vt:lpstr>
      <vt:lpstr>Slide 9</vt:lpstr>
      <vt:lpstr>The Power Set</vt:lpstr>
      <vt:lpstr>Slide 11</vt:lpstr>
      <vt:lpstr>Remark:</vt:lpstr>
      <vt:lpstr>Cartesian Products</vt:lpstr>
      <vt:lpstr>Equality of two ordered n-tuples</vt:lpstr>
      <vt:lpstr>The Cartesian product of two sets</vt:lpstr>
      <vt:lpstr>Slide 16</vt:lpstr>
      <vt:lpstr>Caution!</vt:lpstr>
      <vt:lpstr>The Cartesian product of sets</vt:lpstr>
      <vt:lpstr>Slide 19</vt:lpstr>
      <vt:lpstr>Homework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2.1 Sets</dc:title>
  <dc:creator>Zainab</dc:creator>
  <cp:lastModifiedBy>Windows User</cp:lastModifiedBy>
  <cp:revision>45</cp:revision>
  <dcterms:created xsi:type="dcterms:W3CDTF">2013-02-09T16:01:00Z</dcterms:created>
  <dcterms:modified xsi:type="dcterms:W3CDTF">2013-02-10T19:21:58Z</dcterms:modified>
</cp:coreProperties>
</file>