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Sets</a:t>
            </a:r>
            <a:endParaRPr lang="ar-SA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Set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</a:t>
            </a:r>
            <a:r>
              <a:rPr lang="en-US" b="1" u="sng" dirty="0" smtClean="0">
                <a:solidFill>
                  <a:srgbClr val="FF0000"/>
                </a:solidFill>
              </a:rPr>
              <a:t>7</a:t>
            </a:r>
          </a:p>
          <a:p>
            <a:pPr algn="l" rtl="0">
              <a:buNone/>
            </a:pPr>
            <a:r>
              <a:rPr lang="en-US" dirty="0" smtClean="0"/>
              <a:t>Given a set S, the </a:t>
            </a:r>
            <a:r>
              <a:rPr lang="en-US" b="1" i="1" dirty="0" smtClean="0">
                <a:solidFill>
                  <a:srgbClr val="00B050"/>
                </a:solidFill>
              </a:rPr>
              <a:t>power set </a:t>
            </a:r>
            <a:r>
              <a:rPr lang="en-US" dirty="0" smtClean="0"/>
              <a:t>of S is the set of all </a:t>
            </a:r>
            <a:r>
              <a:rPr lang="en-US" dirty="0" smtClean="0"/>
              <a:t>subsets </a:t>
            </a:r>
            <a:r>
              <a:rPr lang="en-US" dirty="0" smtClean="0"/>
              <a:t>of the set S. The power set of S is</a:t>
            </a:r>
          </a:p>
          <a:p>
            <a:pPr algn="l" rtl="0">
              <a:buNone/>
            </a:pPr>
            <a:r>
              <a:rPr lang="en-US" dirty="0" smtClean="0"/>
              <a:t>denoted by </a:t>
            </a:r>
            <a:r>
              <a:rPr lang="en-US" b="1" i="1" dirty="0" smtClean="0">
                <a:solidFill>
                  <a:srgbClr val="00B050"/>
                </a:solidFill>
              </a:rPr>
              <a:t>P(S</a:t>
            </a:r>
            <a:r>
              <a:rPr lang="en-US" b="1" i="1" dirty="0" smtClean="0">
                <a:solidFill>
                  <a:srgbClr val="00B050"/>
                </a:solidFill>
              </a:rPr>
              <a:t>).</a:t>
            </a:r>
          </a:p>
          <a:p>
            <a:pPr algn="l" rtl="0">
              <a:buNone/>
            </a:pPr>
            <a:endParaRPr lang="en-US" b="1" i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</a:t>
            </a:r>
            <a:r>
              <a:rPr lang="en-US" b="1" u="sng" dirty="0" smtClean="0">
                <a:solidFill>
                  <a:srgbClr val="FF0000"/>
                </a:solidFill>
              </a:rPr>
              <a:t>13</a:t>
            </a:r>
          </a:p>
          <a:p>
            <a:pPr algn="l" rtl="0">
              <a:buNone/>
            </a:pPr>
            <a:r>
              <a:rPr lang="en-US" dirty="0" smtClean="0"/>
              <a:t>What is the power set of the set to, 1 , 2} ?</a:t>
            </a: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The power set P ({ </a:t>
            </a:r>
            <a:r>
              <a:rPr lang="en-US" dirty="0" smtClean="0"/>
              <a:t>0, </a:t>
            </a:r>
            <a:r>
              <a:rPr lang="en-US" dirty="0" smtClean="0"/>
              <a:t>I , 2 }) is the set of all subsets of </a:t>
            </a:r>
            <a:r>
              <a:rPr lang="en-US" dirty="0" smtClean="0"/>
              <a:t>{0, </a:t>
            </a:r>
            <a:r>
              <a:rPr lang="en-US" dirty="0" smtClean="0"/>
              <a:t>1 , 2 } . Hence,</a:t>
            </a:r>
          </a:p>
          <a:p>
            <a:pPr algn="l" rtl="0"/>
            <a:r>
              <a:rPr lang="en-US" dirty="0" smtClean="0"/>
              <a:t>P </a:t>
            </a:r>
            <a:r>
              <a:rPr lang="en-US" dirty="0" smtClean="0"/>
              <a:t>({0, </a:t>
            </a:r>
            <a:r>
              <a:rPr lang="en-US" dirty="0" smtClean="0"/>
              <a:t>1 , 2 }) = </a:t>
            </a:r>
            <a:r>
              <a:rPr lang="en-US" dirty="0" smtClean="0"/>
              <a:t>{</a:t>
            </a:r>
            <a:r>
              <a:rPr lang="az-Cyrl-AZ" dirty="0" smtClean="0"/>
              <a:t>Ф</a:t>
            </a:r>
            <a:r>
              <a:rPr lang="en-US" dirty="0" smtClean="0"/>
              <a:t>, { 0 </a:t>
            </a:r>
            <a:r>
              <a:rPr lang="en-US" dirty="0" smtClean="0"/>
              <a:t>} , { l } , {2 } , </a:t>
            </a:r>
            <a:r>
              <a:rPr lang="en-US" dirty="0" smtClean="0"/>
              <a:t>{0, </a:t>
            </a:r>
            <a:r>
              <a:rPr lang="en-US" dirty="0" smtClean="0"/>
              <a:t>1 } , </a:t>
            </a:r>
            <a:r>
              <a:rPr lang="en-US" dirty="0" smtClean="0"/>
              <a:t>{0,2} </a:t>
            </a:r>
            <a:r>
              <a:rPr lang="en-US" dirty="0" smtClean="0"/>
              <a:t>, { l , 2 } , </a:t>
            </a:r>
            <a:r>
              <a:rPr lang="en-US" dirty="0" smtClean="0"/>
              <a:t>{0, </a:t>
            </a:r>
            <a:r>
              <a:rPr lang="en-US" dirty="0" smtClean="0"/>
              <a:t>1 , 2 } } .</a:t>
            </a:r>
          </a:p>
          <a:p>
            <a:pPr algn="l" rtl="0"/>
            <a:r>
              <a:rPr lang="en-US" dirty="0" smtClean="0"/>
              <a:t>Note that the empty set and the set itself are members of this set of subsets.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Remark: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If a set has n elements, then its power set has </a:t>
            </a:r>
            <a:r>
              <a:rPr lang="en-US" b="1" dirty="0" smtClean="0"/>
              <a:t>2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/>
              <a:t> </a:t>
            </a:r>
            <a:r>
              <a:rPr lang="en-US" b="1" dirty="0" smtClean="0"/>
              <a:t>elements.</a:t>
            </a:r>
            <a:endParaRPr lang="ar-SA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Cartesian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  <a:p>
            <a:pPr algn="l" rtl="0">
              <a:buNone/>
            </a:pPr>
            <a:r>
              <a:rPr lang="en-US" dirty="0" smtClean="0"/>
              <a:t>The ordered n-</a:t>
            </a:r>
            <a:r>
              <a:rPr lang="en-US" dirty="0" err="1" smtClean="0"/>
              <a:t>tuple</a:t>
            </a:r>
            <a:r>
              <a:rPr lang="en-US" dirty="0" smtClean="0"/>
              <a:t>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) is the ordered collection that has a</a:t>
            </a:r>
            <a:r>
              <a:rPr lang="en-US" baseline="-25000" dirty="0" smtClean="0"/>
              <a:t>l</a:t>
            </a:r>
            <a:r>
              <a:rPr lang="en-US" dirty="0" smtClean="0"/>
              <a:t> as its first </a:t>
            </a:r>
            <a:r>
              <a:rPr lang="en-US" dirty="0" smtClean="0"/>
              <a:t>element, 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as its second element, . . . , and a</a:t>
            </a:r>
            <a:r>
              <a:rPr lang="en-US" baseline="-25000" dirty="0" smtClean="0"/>
              <a:t>n</a:t>
            </a:r>
            <a:r>
              <a:rPr lang="en-US" dirty="0" smtClean="0"/>
              <a:t> as its nth element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Equality of two ordered n-</a:t>
            </a:r>
            <a:r>
              <a:rPr lang="en-US" b="1" u="sng" dirty="0" err="1" smtClean="0">
                <a:solidFill>
                  <a:srgbClr val="FF0000"/>
                </a:solidFill>
              </a:rPr>
              <a:t>tuples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We say that two ordered n -</a:t>
            </a:r>
            <a:r>
              <a:rPr lang="en-US" dirty="0" err="1" smtClean="0"/>
              <a:t>tuples</a:t>
            </a:r>
            <a:r>
              <a:rPr lang="en-US" dirty="0" smtClean="0"/>
              <a:t> are </a:t>
            </a:r>
            <a:r>
              <a:rPr lang="en-US" b="1" i="1" dirty="0" smtClean="0">
                <a:solidFill>
                  <a:srgbClr val="00B050"/>
                </a:solidFill>
              </a:rPr>
              <a:t>equal</a:t>
            </a:r>
            <a:r>
              <a:rPr lang="en-US" dirty="0" smtClean="0"/>
              <a:t> if and only if each corresponding pair of their</a:t>
            </a:r>
          </a:p>
          <a:p>
            <a:pPr algn="l" rtl="0">
              <a:buNone/>
            </a:pPr>
            <a:r>
              <a:rPr lang="en-US" dirty="0" smtClean="0"/>
              <a:t>elements is equal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In other words,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 ) =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l</a:t>
            </a:r>
            <a:r>
              <a:rPr lang="en-US" dirty="0" smtClean="0"/>
              <a:t> , b</a:t>
            </a:r>
            <a:r>
              <a:rPr lang="en-US" baseline="-25000" dirty="0" smtClean="0"/>
              <a:t>2</a:t>
            </a:r>
            <a:r>
              <a:rPr lang="en-US" dirty="0" smtClean="0"/>
              <a:t> , • . • 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) </a:t>
            </a:r>
            <a:r>
              <a:rPr lang="en-US" dirty="0" smtClean="0"/>
              <a:t>   if </a:t>
            </a:r>
            <a:r>
              <a:rPr lang="en-US" dirty="0" smtClean="0"/>
              <a:t>and only if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 , </a:t>
            </a: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= 1 , 2, . . . , n 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In particular, 2-tuples are called ordered pairs. The ordered pairs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n-US" dirty="0" smtClean="0"/>
              <a:t>and (</a:t>
            </a:r>
            <a:r>
              <a:rPr lang="en-US" dirty="0" err="1" smtClean="0"/>
              <a:t>c,d</a:t>
            </a:r>
            <a:r>
              <a:rPr lang="en-US" dirty="0" smtClean="0"/>
              <a:t>) are equal if and only </a:t>
            </a:r>
            <a:r>
              <a:rPr lang="en-US" dirty="0" smtClean="0"/>
              <a:t>if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=c </a:t>
            </a:r>
            <a:r>
              <a:rPr lang="en-US" dirty="0" smtClean="0"/>
              <a:t>and b = d. </a:t>
            </a:r>
            <a:endParaRPr lang="en-US" dirty="0" smtClean="0"/>
          </a:p>
          <a:p>
            <a:pPr algn="l" rtl="0"/>
            <a:r>
              <a:rPr lang="en-US" dirty="0" smtClean="0"/>
              <a:t>Note </a:t>
            </a:r>
            <a:r>
              <a:rPr lang="en-US" dirty="0" smtClean="0"/>
              <a:t>that (</a:t>
            </a:r>
            <a:r>
              <a:rPr lang="en-US" dirty="0" err="1" smtClean="0"/>
              <a:t>a,b</a:t>
            </a:r>
            <a:r>
              <a:rPr lang="en-US" dirty="0" smtClean="0"/>
              <a:t>) and (</a:t>
            </a:r>
            <a:r>
              <a:rPr lang="en-US" dirty="0" err="1" smtClean="0"/>
              <a:t>b,a</a:t>
            </a:r>
            <a:r>
              <a:rPr lang="en-US" dirty="0" smtClean="0"/>
              <a:t>) are not equal unless</a:t>
            </a:r>
          </a:p>
          <a:p>
            <a:pPr algn="l" rtl="0">
              <a:buNone/>
            </a:pPr>
            <a:r>
              <a:rPr lang="en-US" dirty="0" smtClean="0"/>
              <a:t>a = b.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Cartesian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of two sets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9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Cartesian product </a:t>
            </a:r>
            <a:r>
              <a:rPr lang="en-US" dirty="0" smtClean="0"/>
              <a:t>of A and B, denoted by </a:t>
            </a:r>
            <a:r>
              <a:rPr lang="en-US" b="1" i="1" dirty="0" smtClean="0">
                <a:solidFill>
                  <a:srgbClr val="00B050"/>
                </a:solidFill>
              </a:rPr>
              <a:t>A x B</a:t>
            </a:r>
            <a:r>
              <a:rPr lang="en-US" dirty="0" smtClean="0"/>
              <a:t>, is the set of all</a:t>
            </a:r>
          </a:p>
          <a:p>
            <a:pPr algn="l">
              <a:buNone/>
            </a:pPr>
            <a:r>
              <a:rPr lang="en-US" dirty="0" smtClean="0"/>
              <a:t>ordered pairs (</a:t>
            </a:r>
            <a:r>
              <a:rPr lang="en-US" dirty="0" err="1" smtClean="0"/>
              <a:t>a,b</a:t>
            </a:r>
            <a:r>
              <a:rPr lang="en-US" dirty="0" smtClean="0"/>
              <a:t>), where a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 smtClean="0"/>
              <a:t>A and b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 smtClean="0"/>
              <a:t>B . Hence,</a:t>
            </a:r>
          </a:p>
          <a:p>
            <a:pPr algn="l">
              <a:buNone/>
            </a:pPr>
            <a:r>
              <a:rPr lang="en-US" dirty="0" smtClean="0"/>
              <a:t>A x B = {(a , b) </a:t>
            </a:r>
            <a:r>
              <a:rPr lang="en-US" dirty="0" smtClean="0"/>
              <a:t>| </a:t>
            </a:r>
            <a:r>
              <a:rPr lang="en-US" dirty="0" smtClean="0"/>
              <a:t>a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l-GR" dirty="0" smtClean="0"/>
              <a:t>ᴧ</a:t>
            </a:r>
            <a:r>
              <a:rPr lang="en-US" dirty="0" smtClean="0"/>
              <a:t> </a:t>
            </a:r>
            <a:r>
              <a:rPr lang="en-US" dirty="0" smtClean="0"/>
              <a:t>b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 smtClean="0"/>
              <a:t>B } 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</a:t>
            </a:r>
            <a:r>
              <a:rPr lang="en-US" b="1" u="sng" dirty="0" smtClean="0">
                <a:solidFill>
                  <a:srgbClr val="FF0000"/>
                </a:solidFill>
              </a:rPr>
              <a:t>16</a:t>
            </a:r>
          </a:p>
          <a:p>
            <a:pPr algn="l" rtl="0">
              <a:buNone/>
            </a:pPr>
            <a:r>
              <a:rPr lang="en-US" dirty="0" smtClean="0"/>
              <a:t>What is the Cartesian product of A = { I , 2} and </a:t>
            </a:r>
            <a:r>
              <a:rPr lang="en-US" dirty="0" smtClean="0"/>
              <a:t>B= </a:t>
            </a:r>
            <a:r>
              <a:rPr lang="en-US" dirty="0" smtClean="0"/>
              <a:t>{a , b, c</a:t>
            </a:r>
            <a:r>
              <a:rPr lang="en-US" dirty="0" smtClean="0"/>
              <a:t>}?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dirty="0" smtClean="0"/>
              <a:t>Cartesian product A x B is</a:t>
            </a:r>
          </a:p>
          <a:p>
            <a:pPr algn="l" rtl="0">
              <a:buNone/>
            </a:pPr>
            <a:r>
              <a:rPr lang="pt-BR" dirty="0" smtClean="0"/>
              <a:t>A x B = { </a:t>
            </a:r>
            <a:r>
              <a:rPr lang="pt-BR" dirty="0" smtClean="0"/>
              <a:t>(1,a</a:t>
            </a:r>
            <a:r>
              <a:rPr lang="pt-BR" dirty="0" smtClean="0"/>
              <a:t>), </a:t>
            </a:r>
            <a:r>
              <a:rPr lang="pt-BR" dirty="0" smtClean="0"/>
              <a:t>(1,b</a:t>
            </a:r>
            <a:r>
              <a:rPr lang="pt-BR" dirty="0" smtClean="0"/>
              <a:t>) , </a:t>
            </a:r>
            <a:r>
              <a:rPr lang="pt-BR" dirty="0" smtClean="0"/>
              <a:t>(1,c</a:t>
            </a:r>
            <a:r>
              <a:rPr lang="pt-BR" dirty="0" smtClean="0"/>
              <a:t>), (</a:t>
            </a:r>
            <a:r>
              <a:rPr lang="pt-BR" dirty="0" smtClean="0"/>
              <a:t>2,a</a:t>
            </a:r>
            <a:r>
              <a:rPr lang="pt-BR" dirty="0" smtClean="0"/>
              <a:t>), (</a:t>
            </a:r>
            <a:r>
              <a:rPr lang="pt-BR" dirty="0" smtClean="0"/>
              <a:t>2,b</a:t>
            </a:r>
            <a:r>
              <a:rPr lang="pt-BR" dirty="0" smtClean="0"/>
              <a:t>) , (</a:t>
            </a:r>
            <a:r>
              <a:rPr lang="pt-BR" dirty="0" smtClean="0"/>
              <a:t>2,c</a:t>
            </a:r>
            <a:r>
              <a:rPr lang="pt-BR" dirty="0" smtClean="0"/>
              <a:t>)} 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 Cartesian products A x B and B x A </a:t>
            </a:r>
            <a:r>
              <a:rPr lang="en-US" b="1" i="1" dirty="0" smtClean="0">
                <a:solidFill>
                  <a:srgbClr val="00B050"/>
                </a:solidFill>
              </a:rPr>
              <a:t>are not equal</a:t>
            </a:r>
            <a:r>
              <a:rPr lang="en-US" dirty="0" smtClean="0"/>
              <a:t>, unless A = 0 or B ::::;:: 0 (so that</a:t>
            </a:r>
          </a:p>
          <a:p>
            <a:pPr algn="l" rtl="0">
              <a:buNone/>
            </a:pPr>
            <a:r>
              <a:rPr lang="en-US" dirty="0" smtClean="0"/>
              <a:t>A x B = 0) or A = B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Cartesian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of sets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10</a:t>
            </a:r>
          </a:p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B050"/>
                </a:solidFill>
              </a:rPr>
              <a:t>Cartesian product </a:t>
            </a:r>
            <a:r>
              <a:rPr lang="en-US" dirty="0" smtClean="0"/>
              <a:t>of the sets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, . . . ,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, </a:t>
            </a:r>
            <a:r>
              <a:rPr lang="en-US" dirty="0" smtClean="0"/>
              <a:t>denoted by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x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X • • • x A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, is </a:t>
            </a:r>
            <a:r>
              <a:rPr lang="en-US" dirty="0" smtClean="0"/>
              <a:t>the set of ordered </a:t>
            </a:r>
            <a:r>
              <a:rPr lang="en-US" dirty="0" smtClean="0"/>
              <a:t>n-</a:t>
            </a:r>
            <a:r>
              <a:rPr lang="en-US" dirty="0" err="1" smtClean="0"/>
              <a:t>tuples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 ),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belongs to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=1 </a:t>
            </a:r>
            <a:r>
              <a:rPr lang="en-US" dirty="0" smtClean="0"/>
              <a:t>, 2 , . . . , n 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In other </a:t>
            </a:r>
            <a:r>
              <a:rPr lang="en-US" dirty="0" smtClean="0"/>
              <a:t>words</a:t>
            </a:r>
          </a:p>
          <a:p>
            <a:pPr algn="l" rtl="0">
              <a:buNone/>
            </a:pPr>
            <a:r>
              <a:rPr lang="pt-BR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X </a:t>
            </a:r>
            <a:r>
              <a:rPr lang="pt-BR" dirty="0" smtClean="0"/>
              <a:t>A</a:t>
            </a:r>
            <a:r>
              <a:rPr lang="pt-BR" baseline="-25000" dirty="0" smtClean="0"/>
              <a:t>2</a:t>
            </a:r>
            <a:r>
              <a:rPr lang="pt-BR" dirty="0" smtClean="0"/>
              <a:t> x · · · x A</a:t>
            </a:r>
            <a:r>
              <a:rPr lang="pt-BR" baseline="-25000" dirty="0" smtClean="0"/>
              <a:t>n</a:t>
            </a:r>
            <a:r>
              <a:rPr lang="pt-BR" dirty="0" smtClean="0"/>
              <a:t> = </a:t>
            </a:r>
            <a:r>
              <a:rPr lang="pt-BR" dirty="0" smtClean="0"/>
              <a:t>{a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dirty="0" smtClean="0"/>
              <a:t>, a</a:t>
            </a:r>
            <a:r>
              <a:rPr lang="pt-BR" baseline="-25000" dirty="0" smtClean="0"/>
              <a:t>2</a:t>
            </a:r>
            <a:r>
              <a:rPr lang="pt-BR" dirty="0" smtClean="0"/>
              <a:t> , . . . , a</a:t>
            </a:r>
            <a:r>
              <a:rPr lang="pt-BR" baseline="-25000" dirty="0" smtClean="0"/>
              <a:t>n</a:t>
            </a:r>
            <a:r>
              <a:rPr lang="pt-BR" dirty="0" smtClean="0"/>
              <a:t> ) </a:t>
            </a:r>
            <a:r>
              <a:rPr lang="pt-BR" dirty="0" smtClean="0"/>
              <a:t>| </a:t>
            </a:r>
            <a:r>
              <a:rPr lang="pt-BR" dirty="0" smtClean="0"/>
              <a:t>a</a:t>
            </a:r>
            <a:r>
              <a:rPr lang="pt-BR" baseline="-25000" dirty="0" smtClean="0"/>
              <a:t>j</a:t>
            </a:r>
            <a:r>
              <a:rPr lang="pt-BR" dirty="0" smtClean="0"/>
              <a:t> </a:t>
            </a:r>
            <a:r>
              <a:rPr lang="el-GR" dirty="0" smtClean="0"/>
              <a:t>ϵ</a:t>
            </a:r>
            <a:r>
              <a:rPr lang="pt-BR" dirty="0" smtClean="0"/>
              <a:t> </a:t>
            </a:r>
            <a:r>
              <a:rPr lang="pt-BR" dirty="0" smtClean="0"/>
              <a:t>A</a:t>
            </a:r>
            <a:r>
              <a:rPr lang="pt-BR" baseline="-25000" dirty="0" smtClean="0"/>
              <a:t>i</a:t>
            </a:r>
            <a:r>
              <a:rPr lang="pt-BR" dirty="0" smtClean="0"/>
              <a:t> for </a:t>
            </a:r>
            <a:r>
              <a:rPr lang="pt-BR" dirty="0" smtClean="0"/>
              <a:t>i=1 </a:t>
            </a:r>
            <a:r>
              <a:rPr lang="pt-BR" dirty="0" smtClean="0"/>
              <a:t>, 2, . . . , n }.</a:t>
            </a:r>
            <a:endParaRPr lang="ar-SA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EXAMPLE </a:t>
            </a:r>
            <a:r>
              <a:rPr lang="en-US" sz="3000" b="1" u="sng" dirty="0" smtClean="0">
                <a:solidFill>
                  <a:srgbClr val="FF0000"/>
                </a:solidFill>
              </a:rPr>
              <a:t>18</a:t>
            </a:r>
          </a:p>
          <a:p>
            <a:pPr algn="l" rtl="0">
              <a:buNone/>
            </a:pPr>
            <a:r>
              <a:rPr lang="en-US" sz="3000" dirty="0" smtClean="0"/>
              <a:t>What is the Cartesian product A x B x C , where A = </a:t>
            </a:r>
            <a:r>
              <a:rPr lang="en-US" sz="3000" dirty="0" smtClean="0"/>
              <a:t>{0, 1 </a:t>
            </a:r>
            <a:r>
              <a:rPr lang="en-US" sz="3000" dirty="0" smtClean="0"/>
              <a:t>}, B = { </a:t>
            </a:r>
            <a:r>
              <a:rPr lang="en-US" sz="3000" dirty="0" smtClean="0"/>
              <a:t>1 </a:t>
            </a:r>
            <a:r>
              <a:rPr lang="en-US" sz="3000" dirty="0" smtClean="0"/>
              <a:t>, 2}, and C = </a:t>
            </a:r>
            <a:r>
              <a:rPr lang="en-US" sz="3000" dirty="0" smtClean="0"/>
              <a:t>{0,1 </a:t>
            </a:r>
            <a:r>
              <a:rPr lang="en-US" sz="3000" dirty="0" smtClean="0"/>
              <a:t>, 2</a:t>
            </a:r>
            <a:r>
              <a:rPr lang="en-US" sz="3000" dirty="0" smtClean="0"/>
              <a:t>}?</a:t>
            </a:r>
            <a:endParaRPr lang="en-US" sz="3000" dirty="0" smtClean="0"/>
          </a:p>
          <a:p>
            <a:pPr algn="l" rtl="0"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Solution</a:t>
            </a:r>
            <a:r>
              <a:rPr lang="en-US" sz="3000" b="1" u="sng" dirty="0" smtClean="0">
                <a:solidFill>
                  <a:srgbClr val="FF0000"/>
                </a:solidFill>
              </a:rPr>
              <a:t>:</a:t>
            </a:r>
          </a:p>
          <a:p>
            <a:pPr algn="l" rtl="0">
              <a:buNone/>
            </a:pPr>
            <a:r>
              <a:rPr lang="en-US" sz="3000" dirty="0" smtClean="0"/>
              <a:t>The Cartesian product A x B x C consists of all ordered triples (a , b, c),</a:t>
            </a:r>
          </a:p>
          <a:p>
            <a:pPr algn="l" rtl="0">
              <a:buNone/>
            </a:pPr>
            <a:r>
              <a:rPr lang="pt-BR" sz="3000" dirty="0" smtClean="0"/>
              <a:t>where </a:t>
            </a:r>
            <a:r>
              <a:rPr lang="pt-BR" sz="3000" dirty="0" smtClean="0"/>
              <a:t>a</a:t>
            </a:r>
            <a:r>
              <a:rPr lang="el-GR" sz="3000" dirty="0" smtClean="0"/>
              <a:t>ϵ</a:t>
            </a:r>
            <a:r>
              <a:rPr lang="en-US" sz="3000" dirty="0" smtClean="0"/>
              <a:t> </a:t>
            </a:r>
            <a:r>
              <a:rPr lang="pt-BR" sz="3000" dirty="0" smtClean="0"/>
              <a:t>A</a:t>
            </a:r>
            <a:r>
              <a:rPr lang="pt-BR" sz="3000" dirty="0" smtClean="0"/>
              <a:t>, b </a:t>
            </a:r>
            <a:r>
              <a:rPr lang="el-GR" sz="3000" dirty="0" smtClean="0"/>
              <a:t>ϵ</a:t>
            </a:r>
            <a:r>
              <a:rPr lang="pt-BR" sz="3000" dirty="0" smtClean="0"/>
              <a:t> </a:t>
            </a:r>
            <a:r>
              <a:rPr lang="pt-BR" sz="3000" dirty="0" smtClean="0"/>
              <a:t>B, and c </a:t>
            </a:r>
            <a:r>
              <a:rPr lang="el-GR" sz="3000" dirty="0" smtClean="0"/>
              <a:t>ϵ</a:t>
            </a:r>
            <a:r>
              <a:rPr lang="pt-BR" sz="3000" dirty="0" smtClean="0"/>
              <a:t> C. </a:t>
            </a:r>
            <a:r>
              <a:rPr lang="pt-BR" sz="3000" dirty="0" smtClean="0"/>
              <a:t>Hence,</a:t>
            </a:r>
          </a:p>
          <a:p>
            <a:pPr algn="l" rtl="0">
              <a:buNone/>
            </a:pPr>
            <a:r>
              <a:rPr lang="en-US" sz="3000" dirty="0" smtClean="0"/>
              <a:t>A x B x C = </a:t>
            </a:r>
            <a:r>
              <a:rPr lang="en-US" sz="3000" dirty="0" smtClean="0"/>
              <a:t>{(0 ,1, 0), </a:t>
            </a:r>
            <a:r>
              <a:rPr lang="en-US" sz="3000" dirty="0" smtClean="0"/>
              <a:t>(</a:t>
            </a:r>
            <a:r>
              <a:rPr lang="en-US" sz="3000" dirty="0" smtClean="0"/>
              <a:t>0,1,1), </a:t>
            </a:r>
            <a:r>
              <a:rPr lang="en-US" sz="3000" dirty="0" smtClean="0"/>
              <a:t>(0, </a:t>
            </a:r>
            <a:r>
              <a:rPr lang="en-US" sz="3000" dirty="0" smtClean="0"/>
              <a:t>1,2</a:t>
            </a:r>
            <a:r>
              <a:rPr lang="en-US" sz="3000" dirty="0" smtClean="0"/>
              <a:t>), (</a:t>
            </a:r>
            <a:r>
              <a:rPr lang="en-US" sz="3000" dirty="0" smtClean="0"/>
              <a:t>0,2 ,0</a:t>
            </a:r>
            <a:r>
              <a:rPr lang="en-US" sz="3000" dirty="0" smtClean="0"/>
              <a:t>), (</a:t>
            </a:r>
            <a:r>
              <a:rPr lang="en-US" sz="3000" dirty="0" smtClean="0"/>
              <a:t>0,2,1) </a:t>
            </a:r>
            <a:r>
              <a:rPr lang="en-US" sz="3000" dirty="0" smtClean="0"/>
              <a:t>, (0, 2, 2), ( 1 , 1 , 0), ( 1 , 1 , 1 ),</a:t>
            </a:r>
          </a:p>
          <a:p>
            <a:pPr algn="l" rtl="0">
              <a:buNone/>
            </a:pPr>
            <a:r>
              <a:rPr lang="en-US" sz="3000" dirty="0" smtClean="0"/>
              <a:t>(1,1,2),(1,2,0),</a:t>
            </a:r>
            <a:r>
              <a:rPr lang="ar-SA" sz="3000" dirty="0" smtClean="0"/>
              <a:t> </a:t>
            </a:r>
            <a:r>
              <a:rPr lang="en-US" sz="3000" dirty="0" smtClean="0"/>
              <a:t>(1,2,1) ,</a:t>
            </a:r>
            <a:r>
              <a:rPr lang="ar-SA" sz="3000" dirty="0" smtClean="0"/>
              <a:t> </a:t>
            </a:r>
            <a:r>
              <a:rPr lang="en-US" sz="3000" dirty="0" smtClean="0"/>
              <a:t>(1,2,2)}</a:t>
            </a:r>
            <a:endParaRPr lang="en-US" sz="30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30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1</a:t>
            </a:r>
          </a:p>
          <a:p>
            <a:pPr algn="l" rtl="0">
              <a:buNone/>
            </a:pPr>
            <a:r>
              <a:rPr lang="en-US" dirty="0" smtClean="0"/>
              <a:t>A </a:t>
            </a:r>
            <a:r>
              <a:rPr lang="en-US" b="1" i="1" dirty="0" smtClean="0">
                <a:solidFill>
                  <a:srgbClr val="00B050"/>
                </a:solidFill>
              </a:rPr>
              <a:t>set</a:t>
            </a:r>
            <a:r>
              <a:rPr lang="en-US" dirty="0" smtClean="0"/>
              <a:t> is an unordered collection of objects.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2</a:t>
            </a:r>
          </a:p>
          <a:p>
            <a:pPr algn="l" rtl="0">
              <a:buNone/>
            </a:pPr>
            <a:r>
              <a:rPr lang="en-US" dirty="0" smtClean="0"/>
              <a:t>The objects in a set are called the </a:t>
            </a:r>
            <a:r>
              <a:rPr lang="en-US" b="1" i="1" dirty="0" smtClean="0">
                <a:solidFill>
                  <a:srgbClr val="00B050"/>
                </a:solidFill>
              </a:rPr>
              <a:t>elements</a:t>
            </a:r>
            <a:r>
              <a:rPr lang="en-US" dirty="0" smtClean="0"/>
              <a:t>, or </a:t>
            </a:r>
            <a:r>
              <a:rPr lang="en-US" b="1" i="1" dirty="0" smtClean="0">
                <a:solidFill>
                  <a:srgbClr val="00B050"/>
                </a:solidFill>
              </a:rPr>
              <a:t>members</a:t>
            </a:r>
            <a:r>
              <a:rPr lang="en-US" dirty="0" smtClean="0"/>
              <a:t>, of the set. A set is said to contain</a:t>
            </a:r>
          </a:p>
          <a:p>
            <a:pPr algn="l" rtl="0">
              <a:buNone/>
            </a:pPr>
            <a:r>
              <a:rPr lang="en-US" dirty="0" smtClean="0"/>
              <a:t>its elements.</a:t>
            </a:r>
            <a:endParaRPr lang="ar-SA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Page 119: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2(a)</a:t>
            </a:r>
          </a:p>
          <a:p>
            <a:pPr algn="l" rtl="0"/>
            <a:r>
              <a:rPr lang="en-US" dirty="0" smtClean="0"/>
              <a:t>4</a:t>
            </a:r>
          </a:p>
          <a:p>
            <a:pPr algn="l" rtl="0"/>
            <a:r>
              <a:rPr lang="en-US" dirty="0" smtClean="0"/>
              <a:t>5(</a:t>
            </a:r>
            <a:r>
              <a:rPr lang="en-US" dirty="0" err="1" smtClean="0"/>
              <a:t>a,b,c,d,f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7(</a:t>
            </a:r>
            <a:r>
              <a:rPr lang="en-US" dirty="0" err="1" smtClean="0"/>
              <a:t>a,b,d,f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9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16530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600" b="1" u="sng" dirty="0" smtClean="0">
                <a:solidFill>
                  <a:srgbClr val="FF0000"/>
                </a:solidFill>
              </a:rPr>
              <a:t>EXAMPLE 2</a:t>
            </a:r>
          </a:p>
          <a:p>
            <a:pPr algn="l" rtl="0">
              <a:buNone/>
            </a:pPr>
            <a:r>
              <a:rPr lang="en-US" sz="2600" dirty="0" smtClean="0"/>
              <a:t>The set </a:t>
            </a:r>
            <a:r>
              <a:rPr lang="en-US" sz="2600" i="1" dirty="0" smtClean="0"/>
              <a:t>O</a:t>
            </a:r>
            <a:r>
              <a:rPr lang="en-US" sz="2600" dirty="0" smtClean="0"/>
              <a:t> of odd positive integers less than 1 0 can be expressed by 0 ,= { l , 3 , 5 , 7, 9}.</a:t>
            </a:r>
          </a:p>
          <a:p>
            <a:pPr algn="l" rtl="0">
              <a:buNone/>
            </a:pPr>
            <a:endParaRPr lang="en-US" sz="2600" dirty="0" smtClean="0"/>
          </a:p>
          <a:p>
            <a:pPr algn="l" rtl="0">
              <a:buNone/>
            </a:pPr>
            <a:r>
              <a:rPr lang="en-US" sz="2600" b="1" i="1" u="sng" dirty="0" smtClean="0">
                <a:solidFill>
                  <a:srgbClr val="00B050"/>
                </a:solidFill>
              </a:rPr>
              <a:t>Set builder notation:</a:t>
            </a:r>
          </a:p>
          <a:p>
            <a:pPr algn="l" rtl="0"/>
            <a:r>
              <a:rPr lang="en-US" sz="2600" dirty="0" smtClean="0"/>
              <a:t>the set 0 of all odd positive integers less than 1 0 can be written as</a:t>
            </a:r>
          </a:p>
          <a:p>
            <a:pPr algn="l" rtl="0">
              <a:buNone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= {x I x is an odd positive integer less than 1 O} </a:t>
            </a:r>
            <a:r>
              <a:rPr lang="en-US" sz="2600" dirty="0" smtClean="0"/>
              <a:t>,</a:t>
            </a:r>
          </a:p>
          <a:p>
            <a:pPr algn="l" rtl="0">
              <a:buNone/>
            </a:pPr>
            <a:r>
              <a:rPr lang="en-US" sz="2600" dirty="0" smtClean="0"/>
              <a:t>or, specifying the universe as the set o f positive integers, as</a:t>
            </a:r>
          </a:p>
          <a:p>
            <a:pPr algn="l" rtl="0">
              <a:buNone/>
            </a:pP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= {x </a:t>
            </a:r>
            <a:r>
              <a:rPr lang="el-G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Z+ I x is odd and x &lt; 1 O } .</a:t>
            </a:r>
          </a:p>
          <a:p>
            <a:pPr algn="l" rtl="0"/>
            <a:r>
              <a:rPr lang="en-US" sz="2600" dirty="0" smtClean="0"/>
              <a:t>the set Q+ of all positive rational numbers can be written as</a:t>
            </a:r>
          </a:p>
          <a:p>
            <a:pPr algn="l">
              <a:buNone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Q+ = {x </a:t>
            </a:r>
            <a:r>
              <a:rPr lang="el-G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 I x = p / q , for some positive integers p and q }</a:t>
            </a:r>
            <a:r>
              <a:rPr lang="en-US" sz="2600" dirty="0" smtClean="0"/>
              <a:t>.</a:t>
            </a:r>
            <a:endParaRPr lang="ar-SA" sz="2600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Important Sets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N</a:t>
            </a:r>
            <a:r>
              <a:rPr lang="en-US" dirty="0" smtClean="0"/>
              <a:t> = {O, 1 , 2, 3 , . . . } , the set of</a:t>
            </a:r>
            <a:r>
              <a:rPr lang="en-US" b="1" i="1" dirty="0" smtClean="0">
                <a:solidFill>
                  <a:srgbClr val="00B050"/>
                </a:solidFill>
              </a:rPr>
              <a:t> natural numbers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Z</a:t>
            </a:r>
            <a:r>
              <a:rPr lang="en-US" dirty="0" smtClean="0"/>
              <a:t> = { . . . , -2, - 1 , 0, 1 , 2, . . . } , the set of </a:t>
            </a:r>
            <a:r>
              <a:rPr lang="en-US" b="1" i="1" dirty="0" smtClean="0">
                <a:solidFill>
                  <a:srgbClr val="00B050"/>
                </a:solidFill>
              </a:rPr>
              <a:t>integers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z+ </a:t>
            </a:r>
            <a:r>
              <a:rPr lang="en-US" dirty="0" smtClean="0"/>
              <a:t>= { I , 2, 3, . . . } , the set of </a:t>
            </a:r>
            <a:r>
              <a:rPr lang="en-US" b="1" i="1" dirty="0" smtClean="0">
                <a:solidFill>
                  <a:srgbClr val="00B050"/>
                </a:solidFill>
              </a:rPr>
              <a:t>positive integers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 = {p/q | p </a:t>
            </a:r>
            <a:r>
              <a:rPr lang="el-GR" dirty="0" smtClean="0"/>
              <a:t>ε</a:t>
            </a:r>
            <a:r>
              <a:rPr lang="en-US" dirty="0" smtClean="0"/>
              <a:t> Z, q </a:t>
            </a:r>
            <a:r>
              <a:rPr lang="el-GR" dirty="0" smtClean="0"/>
              <a:t>ε</a:t>
            </a:r>
            <a:r>
              <a:rPr lang="en-US" dirty="0" smtClean="0"/>
              <a:t> Z, and q ≠0 } , the set of </a:t>
            </a:r>
            <a:r>
              <a:rPr lang="en-US" b="1" i="1" dirty="0" smtClean="0">
                <a:solidFill>
                  <a:srgbClr val="00B050"/>
                </a:solidFill>
              </a:rPr>
              <a:t>rational numbers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, the set of </a:t>
            </a:r>
            <a:r>
              <a:rPr lang="en-US" b="1" i="1" dirty="0" smtClean="0">
                <a:solidFill>
                  <a:srgbClr val="00B050"/>
                </a:solidFill>
              </a:rPr>
              <a:t>real numbers.</a:t>
            </a:r>
            <a:endParaRPr lang="ar-SA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904656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3</a:t>
            </a:r>
          </a:p>
          <a:p>
            <a:pPr algn="l" rtl="0">
              <a:buNone/>
            </a:pPr>
            <a:r>
              <a:rPr lang="en-US" dirty="0" smtClean="0"/>
              <a:t>Two sets are equal if and only if they have the same elements. That is, if A and B are sets,</a:t>
            </a:r>
          </a:p>
          <a:p>
            <a:pPr algn="l" rtl="0">
              <a:buNone/>
            </a:pPr>
            <a:r>
              <a:rPr lang="en-US" dirty="0" smtClean="0"/>
              <a:t>then A and B are equal if and only if </a:t>
            </a:r>
          </a:p>
          <a:p>
            <a:pPr algn="l" rtl="0">
              <a:buNone/>
            </a:pPr>
            <a:r>
              <a:rPr lang="en-US" dirty="0" smtClean="0"/>
              <a:t>We write A = B if A and B are equal sets.</a:t>
            </a:r>
          </a:p>
          <a:p>
            <a:pPr algn="l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EXAMPLE 6</a:t>
            </a:r>
          </a:p>
          <a:p>
            <a:pPr algn="l" rtl="0">
              <a:buNone/>
            </a:pPr>
            <a:r>
              <a:rPr lang="en-US" dirty="0" smtClean="0"/>
              <a:t>The sets { l , 3 , 5 } and { 3 , 5 , I } are equal, because they have the same elements.</a:t>
            </a:r>
          </a:p>
          <a:p>
            <a:pPr algn="l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Remarks:</a:t>
            </a:r>
          </a:p>
          <a:p>
            <a:pPr algn="l" rtl="0"/>
            <a:r>
              <a:rPr lang="en-US" dirty="0" smtClean="0"/>
              <a:t> Note that the order in which the elements of a set are listed does not matter. Note also that it does not matter</a:t>
            </a:r>
          </a:p>
          <a:p>
            <a:pPr algn="l" rtl="0"/>
            <a:r>
              <a:rPr lang="en-US" dirty="0" smtClean="0"/>
              <a:t>if an element of a set is listed more than once, so { I , 3 , 3 , 3 , 5 , 5 , 5 , 5 } is the same as the set</a:t>
            </a:r>
          </a:p>
          <a:p>
            <a:pPr algn="l" rtl="0">
              <a:buNone/>
            </a:pPr>
            <a:r>
              <a:rPr lang="en-US" dirty="0" smtClean="0"/>
              <a:t>{ l , 3 , 5 } because they have the same elements.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16832"/>
            <a:ext cx="2448272" cy="31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792088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4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23906" y="4365104"/>
            <a:ext cx="318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u="sng" dirty="0" smtClean="0">
                <a:solidFill>
                  <a:srgbClr val="FF0000"/>
                </a:solidFill>
              </a:rPr>
              <a:t>THEOREM 1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725144"/>
            <a:ext cx="56921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38164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5</a:t>
            </a:r>
          </a:p>
          <a:p>
            <a:pPr algn="l" rtl="0">
              <a:buNone/>
            </a:pPr>
            <a:r>
              <a:rPr lang="en-US" dirty="0" smtClean="0"/>
              <a:t>Let S be a set. If there are exactly n distinct elements in S where n is a nonnegative integer, we say that S is a </a:t>
            </a:r>
            <a:r>
              <a:rPr lang="en-US" b="1" i="1" dirty="0" smtClean="0">
                <a:solidFill>
                  <a:srgbClr val="00B050"/>
                </a:solidFill>
              </a:rPr>
              <a:t>finite set </a:t>
            </a:r>
            <a:r>
              <a:rPr lang="en-US" dirty="0" smtClean="0"/>
              <a:t>and that n is the </a:t>
            </a:r>
            <a:r>
              <a:rPr lang="en-US" b="1" i="1" dirty="0" smtClean="0">
                <a:solidFill>
                  <a:srgbClr val="00B050"/>
                </a:solidFill>
              </a:rPr>
              <a:t>cardinality of S</a:t>
            </a:r>
            <a:r>
              <a:rPr lang="en-US" dirty="0" smtClean="0"/>
              <a:t>. The cardinality of S is denoted by </a:t>
            </a:r>
            <a:r>
              <a:rPr lang="en-US" b="1" dirty="0" smtClean="0">
                <a:solidFill>
                  <a:srgbClr val="00B050"/>
                </a:solidFill>
              </a:rPr>
              <a:t>I S I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584" y="980728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chemeClr val="accent2"/>
                </a:solidFill>
              </a:rPr>
              <a:t>EXAMPLE 9 </a:t>
            </a:r>
            <a:r>
              <a:rPr lang="en-US" sz="2800" b="1" dirty="0" smtClean="0"/>
              <a:t>Let A be the set of odd positive integers less than 1 0. Then I A I = 5.</a:t>
            </a:r>
            <a:endParaRPr lang="ar-SA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83568" y="249289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u="sng" dirty="0" smtClean="0">
                <a:solidFill>
                  <a:schemeClr val="accent2"/>
                </a:solidFill>
              </a:rPr>
              <a:t>EXAMPLE 10 </a:t>
            </a:r>
            <a:r>
              <a:rPr lang="en-US" sz="2800" b="1" dirty="0" smtClean="0"/>
              <a:t>Let S be the set </a:t>
            </a:r>
            <a:r>
              <a:rPr lang="en-US" sz="2800" b="1" smtClean="0"/>
              <a:t>of letters </a:t>
            </a:r>
            <a:r>
              <a:rPr lang="en-US" sz="2800" b="1" dirty="0" smtClean="0"/>
              <a:t>in the English alphabet. Then l S I = 26.</a:t>
            </a:r>
            <a:endParaRPr lang="ar-SA" sz="2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3789040"/>
            <a:ext cx="863750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54868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000" b="1" u="sng" dirty="0" smtClean="0">
                <a:solidFill>
                  <a:srgbClr val="FF0000"/>
                </a:solidFill>
              </a:rPr>
              <a:t>DEFINITION </a:t>
            </a:r>
            <a:r>
              <a:rPr lang="en-US" sz="4000" b="1" u="sng" dirty="0" smtClean="0">
                <a:solidFill>
                  <a:srgbClr val="FF0000"/>
                </a:solidFill>
              </a:rPr>
              <a:t>6</a:t>
            </a:r>
          </a:p>
          <a:p>
            <a:pPr algn="l" rtl="0"/>
            <a:r>
              <a:rPr lang="en-US" sz="4000" dirty="0" smtClean="0"/>
              <a:t>A set is said to be infinite if it is not finite</a:t>
            </a:r>
            <a:r>
              <a:rPr lang="en-US" sz="4000" dirty="0" smtClean="0"/>
              <a:t>.</a:t>
            </a:r>
          </a:p>
          <a:p>
            <a:pPr algn="l" rtl="0"/>
            <a:endParaRPr lang="en-US" sz="4000" dirty="0" smtClean="0"/>
          </a:p>
          <a:p>
            <a:pPr algn="l" rtl="0"/>
            <a:r>
              <a:rPr lang="en-US" sz="4000" b="1" u="sng" dirty="0" smtClean="0">
                <a:solidFill>
                  <a:srgbClr val="FF0000"/>
                </a:solidFill>
              </a:rPr>
              <a:t>EXAMPLE </a:t>
            </a:r>
            <a:r>
              <a:rPr lang="en-US" sz="4000" b="1" u="sng" dirty="0" smtClean="0">
                <a:solidFill>
                  <a:srgbClr val="FF0000"/>
                </a:solidFill>
              </a:rPr>
              <a:t>12</a:t>
            </a:r>
          </a:p>
          <a:p>
            <a:pPr algn="l" rtl="0"/>
            <a:r>
              <a:rPr lang="en-US" sz="4000" dirty="0" smtClean="0"/>
              <a:t>The set of positive integers is infinite.</a:t>
            </a:r>
            <a:endParaRPr lang="ar-SA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1329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سمة Office</vt:lpstr>
      <vt:lpstr>2.1 Sets</vt:lpstr>
      <vt:lpstr>Slide 2</vt:lpstr>
      <vt:lpstr>Slide 3</vt:lpstr>
      <vt:lpstr>Some Important Sets</vt:lpstr>
      <vt:lpstr>Slide 5</vt:lpstr>
      <vt:lpstr>Slide 6</vt:lpstr>
      <vt:lpstr>Slide 7</vt:lpstr>
      <vt:lpstr>Slide 8</vt:lpstr>
      <vt:lpstr>Slide 9</vt:lpstr>
      <vt:lpstr>The Power Set</vt:lpstr>
      <vt:lpstr>Slide 11</vt:lpstr>
      <vt:lpstr>Remark:</vt:lpstr>
      <vt:lpstr>Cartesian Products</vt:lpstr>
      <vt:lpstr>Equality of two ordered n-tuples</vt:lpstr>
      <vt:lpstr>The Cartesian product of two sets</vt:lpstr>
      <vt:lpstr>Slide 16</vt:lpstr>
      <vt:lpstr>Caution!</vt:lpstr>
      <vt:lpstr>The Cartesian product of sets</vt:lpstr>
      <vt:lpstr>Slide 19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Sets</dc:title>
  <dc:creator>Zainab</dc:creator>
  <cp:lastModifiedBy>Windows User</cp:lastModifiedBy>
  <cp:revision>45</cp:revision>
  <dcterms:created xsi:type="dcterms:W3CDTF">2013-02-09T16:01:00Z</dcterms:created>
  <dcterms:modified xsi:type="dcterms:W3CDTF">2013-02-10T19:21:58Z</dcterms:modified>
</cp:coreProperties>
</file>