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EE5EB8-0B91-4A86-A456-3905DAA9537B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E041DE-70DE-43A3-B0AC-A3363DA7BFC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041DE-70DE-43A3-B0AC-A3363DA7BFC4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Set Operations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6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The difference </a:t>
            </a:r>
            <a:r>
              <a:rPr lang="en-US" dirty="0" smtClean="0"/>
              <a:t>of {1,3,5} and {1,2,3} is the set {5};  that is, {1,3,5} - {1,2,3} = {5} 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Caution! </a:t>
            </a:r>
          </a:p>
          <a:p>
            <a:pPr algn="l" rtl="0">
              <a:buNone/>
            </a:pPr>
            <a:r>
              <a:rPr lang="en-US" b="1" u="sng" dirty="0" smtClean="0"/>
              <a:t>This is different from </a:t>
            </a:r>
            <a:r>
              <a:rPr lang="en-US" dirty="0" smtClean="0"/>
              <a:t>the difference of {1,2,3} and {1,3,5} , which is the set {2}.</a:t>
            </a:r>
          </a:p>
          <a:p>
            <a:pPr algn="l" rtl="0">
              <a:buNone/>
            </a:pPr>
            <a:r>
              <a:rPr lang="en-US" dirty="0" smtClean="0"/>
              <a:t>{1,2,3}- {1,3,5} = {2}.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Complement Of a Set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5</a:t>
            </a:r>
          </a:p>
          <a:p>
            <a:pPr algn="l" rtl="0"/>
            <a:r>
              <a:rPr lang="en-US" dirty="0" smtClean="0"/>
              <a:t>Let U be the universal set. </a:t>
            </a:r>
            <a:r>
              <a:rPr lang="en-US" b="1" i="1" dirty="0" smtClean="0">
                <a:solidFill>
                  <a:srgbClr val="00B050"/>
                </a:solidFill>
              </a:rPr>
              <a:t>The complement </a:t>
            </a:r>
            <a:r>
              <a:rPr lang="en-US" dirty="0" smtClean="0"/>
              <a:t>of the set A , denoted by </a:t>
            </a:r>
            <a:r>
              <a:rPr lang="en-US" dirty="0" smtClean="0">
                <a:solidFill>
                  <a:srgbClr val="00B050"/>
                </a:solidFill>
              </a:rPr>
              <a:t>Ā</a:t>
            </a:r>
            <a:r>
              <a:rPr lang="en-US" dirty="0" smtClean="0"/>
              <a:t> , is the complement of A with respect to U.</a:t>
            </a:r>
          </a:p>
          <a:p>
            <a:pPr algn="l" rtl="0"/>
            <a:r>
              <a:rPr lang="en-US" dirty="0" smtClean="0"/>
              <a:t> In other words, the complement of the set A is  </a:t>
            </a:r>
            <a:r>
              <a:rPr lang="en-US" dirty="0" smtClean="0">
                <a:solidFill>
                  <a:srgbClr val="00B050"/>
                </a:solidFill>
              </a:rPr>
              <a:t>Ā=U-A.</a:t>
            </a:r>
          </a:p>
          <a:p>
            <a:pPr algn="l" rtl="0"/>
            <a:r>
              <a:rPr lang="en-US" dirty="0" smtClean="0"/>
              <a:t>An element belongs to </a:t>
            </a:r>
            <a:r>
              <a:rPr lang="en-US" dirty="0" smtClean="0">
                <a:solidFill>
                  <a:srgbClr val="00B050"/>
                </a:solidFill>
              </a:rPr>
              <a:t>Ā</a:t>
            </a:r>
            <a:r>
              <a:rPr lang="en-US" dirty="0" smtClean="0"/>
              <a:t> if and only </a:t>
            </a:r>
            <a:r>
              <a:rPr lang="en-US" dirty="0" err="1" smtClean="0"/>
              <a:t>i</a:t>
            </a:r>
            <a:r>
              <a:rPr lang="en-US" dirty="0" smtClean="0"/>
              <a:t> f x ɇ A . This tells u s that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Ā  = {x | x ɇ A } .</a:t>
            </a:r>
            <a:endParaRPr lang="ar-S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6768752" cy="481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09538"/>
            <a:ext cx="7848872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08712" y="116632"/>
            <a:ext cx="2771800" cy="584775"/>
          </a:xfrm>
          <a:prstGeom prst="rect">
            <a:avLst/>
          </a:prstGeom>
          <a:ln/>
          <a:scene3d>
            <a:camera prst="perspectiveHeroicExtremeLef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Set Identities</a:t>
            </a:r>
            <a:endParaRPr lang="ar-SA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 130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/>
            <a:r>
              <a:rPr lang="en-US" smtClean="0"/>
              <a:t>14</a:t>
            </a:r>
            <a:endParaRPr lang="en-US" dirty="0" smtClean="0"/>
          </a:p>
          <a:p>
            <a:pPr algn="l" rtl="0"/>
            <a:r>
              <a:rPr lang="en-US" dirty="0" smtClean="0"/>
              <a:t>19</a:t>
            </a:r>
          </a:p>
          <a:p>
            <a:pPr algn="l" rtl="0"/>
            <a:r>
              <a:rPr lang="en-US" dirty="0" smtClean="0"/>
              <a:t>25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59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/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union </a:t>
            </a:r>
            <a:r>
              <a:rPr lang="en-US" dirty="0" smtClean="0"/>
              <a:t>of the sets A and B , denoted by </a:t>
            </a:r>
            <a:r>
              <a:rPr lang="en-US" b="1" i="1" dirty="0" smtClean="0">
                <a:solidFill>
                  <a:srgbClr val="00B050"/>
                </a:solidFill>
              </a:rPr>
              <a:t>A U B </a:t>
            </a:r>
            <a:r>
              <a:rPr lang="en-US" dirty="0" smtClean="0"/>
              <a:t>, is the set that contains</a:t>
            </a:r>
          </a:p>
          <a:p>
            <a:pPr algn="l" rtl="0">
              <a:buNone/>
            </a:pPr>
            <a:r>
              <a:rPr lang="en-US" dirty="0" smtClean="0"/>
              <a:t>those elements that are either in A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dirty="0" smtClean="0"/>
              <a:t> in B ,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dirty="0" smtClean="0"/>
              <a:t> in both.</a:t>
            </a:r>
          </a:p>
          <a:p>
            <a:pPr algn="l" rtl="0"/>
            <a:r>
              <a:rPr lang="en-US" dirty="0" smtClean="0"/>
              <a:t>An element x belongs to the union of the sets A and B if and only if x belongs to A or x belongs</a:t>
            </a:r>
          </a:p>
          <a:p>
            <a:pPr algn="l" rtl="0">
              <a:buNone/>
            </a:pPr>
            <a:r>
              <a:rPr lang="en-US" dirty="0" smtClean="0"/>
              <a:t>to B . </a:t>
            </a:r>
          </a:p>
          <a:p>
            <a:pPr algn="l" rtl="0"/>
            <a:r>
              <a:rPr lang="en-US" dirty="0" smtClean="0"/>
              <a:t>This tells us that</a:t>
            </a:r>
          </a:p>
          <a:p>
            <a:pPr algn="l" rtl="0">
              <a:buNone/>
            </a:pPr>
            <a:r>
              <a:rPr lang="en-US" dirty="0" smtClean="0"/>
              <a:t>A U B = {x | x </a:t>
            </a:r>
            <a:r>
              <a:rPr lang="el-GR" dirty="0" smtClean="0"/>
              <a:t>ϵ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/>
              <a:t> x </a:t>
            </a:r>
            <a:r>
              <a:rPr lang="el-GR" dirty="0" smtClean="0"/>
              <a:t>ϵ</a:t>
            </a:r>
            <a:r>
              <a:rPr lang="en-US" dirty="0" smtClean="0"/>
              <a:t> B } .</a:t>
            </a:r>
            <a:endParaRPr lang="ar-SA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717032"/>
            <a:ext cx="8229600" cy="2592288"/>
          </a:xfrm>
        </p:spPr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50"/>
                </a:solidFill>
              </a:rPr>
              <a:t>union</a:t>
            </a:r>
            <a:r>
              <a:rPr lang="en-US" dirty="0" smtClean="0"/>
              <a:t> of the sets {1,3,5} and {1,2,3} is the set {1,2,3,5} ; that is,</a:t>
            </a:r>
          </a:p>
          <a:p>
            <a:pPr algn="l">
              <a:buNone/>
            </a:pPr>
            <a:r>
              <a:rPr lang="en-US" dirty="0" smtClean="0"/>
              <a:t> {1,3,5} </a:t>
            </a:r>
            <a:r>
              <a:rPr lang="en-US" b="1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 {1,2,3} = {1,2,3,5} .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332656"/>
            <a:ext cx="705722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Intersection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2</a:t>
            </a:r>
          </a:p>
          <a:p>
            <a:pPr algn="l" rtl="0">
              <a:buNone/>
            </a:pPr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intersection </a:t>
            </a:r>
            <a:r>
              <a:rPr lang="en-US" dirty="0" smtClean="0"/>
              <a:t>of the sets A and B , denoted by A </a:t>
            </a:r>
            <a:r>
              <a:rPr lang="en-US" b="1" dirty="0" smtClean="0">
                <a:solidFill>
                  <a:srgbClr val="00B050"/>
                </a:solidFill>
              </a:rPr>
              <a:t>∩</a:t>
            </a:r>
            <a:r>
              <a:rPr lang="en-US" dirty="0" smtClean="0"/>
              <a:t> B , is the set</a:t>
            </a:r>
          </a:p>
          <a:p>
            <a:pPr algn="l" rtl="0">
              <a:buNone/>
            </a:pPr>
            <a:r>
              <a:rPr lang="en-US" dirty="0" smtClean="0"/>
              <a:t>containing those elements in both A </a:t>
            </a:r>
            <a:r>
              <a:rPr lang="en-US" b="1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B .</a:t>
            </a:r>
          </a:p>
          <a:p>
            <a:pPr algn="l" rtl="0"/>
            <a:r>
              <a:rPr lang="en-US" dirty="0" smtClean="0"/>
              <a:t>An element x belongs to the intersection of the sets A and B if and only if x belongs to A </a:t>
            </a:r>
            <a:r>
              <a:rPr lang="en-US" b="1" dirty="0" smtClean="0">
                <a:solidFill>
                  <a:srgbClr val="00B050"/>
                </a:solidFill>
              </a:rPr>
              <a:t>and </a:t>
            </a:r>
            <a:r>
              <a:rPr lang="en-US" dirty="0" smtClean="0"/>
              <a:t>x belongs to B . </a:t>
            </a:r>
          </a:p>
          <a:p>
            <a:pPr algn="l" rtl="0"/>
            <a:r>
              <a:rPr lang="en-US" dirty="0" smtClean="0"/>
              <a:t>This tells us that</a:t>
            </a:r>
          </a:p>
          <a:p>
            <a:pPr algn="l" rtl="0">
              <a:buNone/>
            </a:pPr>
            <a:r>
              <a:rPr lang="pt-BR" dirty="0" smtClean="0"/>
              <a:t>A </a:t>
            </a:r>
            <a:r>
              <a:rPr lang="pt-BR" b="1" dirty="0" smtClean="0">
                <a:solidFill>
                  <a:srgbClr val="00B050"/>
                </a:solidFill>
              </a:rPr>
              <a:t>∩ </a:t>
            </a:r>
            <a:r>
              <a:rPr lang="pt-BR" dirty="0" smtClean="0"/>
              <a:t>B = {x | x </a:t>
            </a:r>
            <a:r>
              <a:rPr lang="el-GR" dirty="0" smtClean="0"/>
              <a:t>ϵ</a:t>
            </a:r>
            <a:r>
              <a:rPr lang="pt-BR" dirty="0" smtClean="0"/>
              <a:t> A </a:t>
            </a:r>
            <a:r>
              <a:rPr lang="el-GR" dirty="0" smtClean="0">
                <a:solidFill>
                  <a:srgbClr val="00B050"/>
                </a:solidFill>
              </a:rPr>
              <a:t>Λ</a:t>
            </a:r>
            <a:r>
              <a:rPr lang="en-US" dirty="0" smtClean="0"/>
              <a:t> </a:t>
            </a:r>
            <a:r>
              <a:rPr lang="pt-BR" dirty="0" smtClean="0"/>
              <a:t>x </a:t>
            </a:r>
            <a:r>
              <a:rPr lang="el-GR" dirty="0" smtClean="0"/>
              <a:t>ϵ</a:t>
            </a:r>
            <a:r>
              <a:rPr lang="pt-BR" dirty="0" smtClean="0"/>
              <a:t> B } 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77072"/>
            <a:ext cx="8229600" cy="1900808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The intersection </a:t>
            </a:r>
            <a:r>
              <a:rPr lang="en-US" dirty="0" smtClean="0"/>
              <a:t>of the sets {1,3,5} and {1,2,3} is the set {1,3} ; that is, {1,3,5}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∩</a:t>
            </a:r>
            <a:r>
              <a:rPr lang="en-US" dirty="0" smtClean="0"/>
              <a:t> {1,2,3} = {1,3} .</a:t>
            </a:r>
            <a:endParaRPr lang="ar-SA" u="sng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5544616" cy="389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Disjoint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buNone/>
            </a:pPr>
            <a:r>
              <a:rPr lang="en-US" dirty="0" smtClean="0"/>
              <a:t>Two sets are called </a:t>
            </a:r>
            <a:r>
              <a:rPr lang="en-US" b="1" dirty="0" smtClean="0">
                <a:solidFill>
                  <a:srgbClr val="00B050"/>
                </a:solidFill>
              </a:rPr>
              <a:t>disjoint</a:t>
            </a:r>
            <a:r>
              <a:rPr lang="en-US" dirty="0" smtClean="0"/>
              <a:t> if their intersection is the empty set.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5</a:t>
            </a:r>
          </a:p>
          <a:p>
            <a:pPr algn="l" rtl="0">
              <a:buNone/>
            </a:pPr>
            <a:r>
              <a:rPr lang="en-US" dirty="0" smtClean="0"/>
              <a:t>Let A = {1,3,5,7,9} and B = {2, 4, 6, 8 , 10} . Because A ∩ B = </a:t>
            </a:r>
            <a:r>
              <a:rPr lang="az-Cyrl-AZ" dirty="0" smtClean="0"/>
              <a:t>Ф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A and B are disjoint</a:t>
            </a:r>
            <a:r>
              <a:rPr lang="en-US" dirty="0" smtClean="0"/>
              <a:t>.</a:t>
            </a:r>
            <a:endParaRPr lang="ar-SA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Cardinality Of a Union Of Two Finite Sets</a:t>
            </a:r>
            <a:endParaRPr lang="ar-SA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8863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dirty="0" smtClean="0"/>
              <a:t>Note that I A I + I B I counts each element that is </a:t>
            </a:r>
            <a:r>
              <a:rPr lang="en-US" u="sng" dirty="0" smtClean="0"/>
              <a:t>in A but not in B </a:t>
            </a:r>
            <a:r>
              <a:rPr lang="en-US" dirty="0" smtClean="0"/>
              <a:t>or </a:t>
            </a:r>
            <a:r>
              <a:rPr lang="en-US" u="sng" dirty="0" smtClean="0"/>
              <a:t>in B but not in A </a:t>
            </a:r>
            <a:r>
              <a:rPr lang="en-US" dirty="0" smtClean="0"/>
              <a:t>exactly once, and each element that is </a:t>
            </a:r>
            <a:r>
              <a:rPr lang="en-US" u="sng" dirty="0" smtClean="0"/>
              <a:t>in both A and B </a:t>
            </a:r>
            <a:r>
              <a:rPr lang="en-US" dirty="0" smtClean="0"/>
              <a:t>exactly twice. Thus, if the number of elements that are in both A and B is subtracted from </a:t>
            </a:r>
            <a:r>
              <a:rPr lang="en-US" dirty="0" smtClean="0"/>
              <a:t>IAI+ IBI </a:t>
            </a:r>
            <a:r>
              <a:rPr lang="en-US" dirty="0" smtClean="0"/>
              <a:t>, elements in A∩B will be counted only once.</a:t>
            </a:r>
          </a:p>
          <a:p>
            <a:pPr algn="l" rtl="0">
              <a:buNone/>
            </a:pPr>
            <a:r>
              <a:rPr lang="en-US" dirty="0" smtClean="0"/>
              <a:t>Hence, </a:t>
            </a:r>
            <a:r>
              <a:rPr lang="pl-PL" b="1" dirty="0" smtClean="0">
                <a:solidFill>
                  <a:srgbClr val="FF0000"/>
                </a:solidFill>
              </a:rPr>
              <a:t>I A U B I = I A I + I B I - I A ∩ B I 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The generalization of this result </a:t>
            </a:r>
            <a:r>
              <a:rPr lang="en-US" dirty="0" smtClean="0">
                <a:solidFill>
                  <a:srgbClr val="FF0000"/>
                </a:solidFill>
              </a:rPr>
              <a:t>to unions of an arbitrary number</a:t>
            </a:r>
            <a:r>
              <a:rPr lang="en-US" dirty="0" smtClean="0"/>
              <a:t> of sets is called </a:t>
            </a:r>
            <a:r>
              <a:rPr lang="en-US" b="1" i="1" dirty="0" smtClean="0">
                <a:solidFill>
                  <a:srgbClr val="FF0000"/>
                </a:solidFill>
              </a:rPr>
              <a:t>the principle of inclusion-exclusion.</a:t>
            </a:r>
            <a:endParaRPr lang="ar-SA" b="1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Of Two Sets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/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difference </a:t>
            </a:r>
            <a:r>
              <a:rPr lang="en-US" dirty="0" smtClean="0"/>
              <a:t>of A and B , denoted by </a:t>
            </a:r>
            <a:r>
              <a:rPr lang="en-US" b="1" i="1" dirty="0" smtClean="0">
                <a:solidFill>
                  <a:srgbClr val="00B050"/>
                </a:solidFill>
              </a:rPr>
              <a:t>A - B </a:t>
            </a:r>
            <a:r>
              <a:rPr lang="en-US" dirty="0" smtClean="0"/>
              <a:t>, is the set containing those</a:t>
            </a:r>
          </a:p>
          <a:p>
            <a:pPr algn="l" rtl="0">
              <a:buNone/>
            </a:pPr>
            <a:r>
              <a:rPr lang="en-US" dirty="0" smtClean="0"/>
              <a:t>elements that are in A but not in B .</a:t>
            </a:r>
          </a:p>
          <a:p>
            <a:pPr algn="l" rtl="0"/>
            <a:r>
              <a:rPr lang="en-US" dirty="0" smtClean="0"/>
              <a:t> The difference of A and B is also called the </a:t>
            </a:r>
            <a:r>
              <a:rPr lang="en-US" b="1" i="1" dirty="0" smtClean="0">
                <a:solidFill>
                  <a:srgbClr val="00B050"/>
                </a:solidFill>
              </a:rPr>
              <a:t>complement of B with respect to A.</a:t>
            </a:r>
          </a:p>
          <a:p>
            <a:pPr algn="l" rtl="0"/>
            <a:r>
              <a:rPr lang="en-US" dirty="0" smtClean="0"/>
              <a:t>An element x belongs to </a:t>
            </a:r>
            <a:r>
              <a:rPr lang="en-US" i="1" dirty="0" smtClean="0">
                <a:solidFill>
                  <a:srgbClr val="00B050"/>
                </a:solidFill>
              </a:rPr>
              <a:t>the difference of A and B </a:t>
            </a:r>
            <a:r>
              <a:rPr lang="en-US" dirty="0" smtClean="0"/>
              <a:t>if and only if </a:t>
            </a:r>
            <a:r>
              <a:rPr lang="en-US" b="1" dirty="0" smtClean="0">
                <a:solidFill>
                  <a:srgbClr val="00B050"/>
                </a:solidFill>
              </a:rPr>
              <a:t>x </a:t>
            </a:r>
            <a:r>
              <a:rPr lang="el-GR" b="1" dirty="0" smtClean="0">
                <a:solidFill>
                  <a:srgbClr val="00B050"/>
                </a:solidFill>
              </a:rPr>
              <a:t>ϵ</a:t>
            </a:r>
            <a:r>
              <a:rPr lang="en-US" b="1" dirty="0" smtClean="0">
                <a:solidFill>
                  <a:srgbClr val="00B050"/>
                </a:solidFill>
              </a:rPr>
              <a:t> A and x ɇ B </a:t>
            </a:r>
            <a:r>
              <a:rPr lang="en-US" dirty="0" smtClean="0"/>
              <a:t>. This tells us</a:t>
            </a:r>
          </a:p>
          <a:p>
            <a:pPr algn="l" rtl="0">
              <a:buNone/>
            </a:pPr>
            <a:r>
              <a:rPr lang="en-US" dirty="0" smtClean="0"/>
              <a:t>that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A - B = {x | x </a:t>
            </a:r>
            <a:r>
              <a:rPr lang="el-GR" dirty="0" smtClean="0">
                <a:solidFill>
                  <a:srgbClr val="00B050"/>
                </a:solidFill>
              </a:rPr>
              <a:t>ϵ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l-GR" dirty="0" smtClean="0">
                <a:solidFill>
                  <a:srgbClr val="00B050"/>
                </a:solidFill>
              </a:rPr>
              <a:t>Λ</a:t>
            </a:r>
            <a:r>
              <a:rPr lang="en-US" dirty="0" smtClean="0">
                <a:solidFill>
                  <a:srgbClr val="00B050"/>
                </a:solidFill>
              </a:rPr>
              <a:t> x ɇ B } .</a:t>
            </a:r>
            <a:endParaRPr lang="ar-SA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47457"/>
          <a:stretch>
            <a:fillRect/>
          </a:stretch>
        </p:blipFill>
        <p:spPr bwMode="auto">
          <a:xfrm>
            <a:off x="323850" y="1124744"/>
            <a:ext cx="792055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700</Words>
  <Application>Microsoft Office PowerPoint</Application>
  <PresentationFormat>On-screen Show (4:3)</PresentationFormat>
  <Paragraphs>58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2.2 Set Operations</vt:lpstr>
      <vt:lpstr>The Union</vt:lpstr>
      <vt:lpstr>Slide 3</vt:lpstr>
      <vt:lpstr>The Intersection</vt:lpstr>
      <vt:lpstr>Slide 5</vt:lpstr>
      <vt:lpstr>Disjoint Sets</vt:lpstr>
      <vt:lpstr>The Cardinality Of a Union Of Two Finite Sets</vt:lpstr>
      <vt:lpstr>The Difference Of Two Sets</vt:lpstr>
      <vt:lpstr>Slide 9</vt:lpstr>
      <vt:lpstr>Slide 10</vt:lpstr>
      <vt:lpstr>The Complement Of a Set</vt:lpstr>
      <vt:lpstr>Slide 12</vt:lpstr>
      <vt:lpstr>Slide 13</vt:lpstr>
      <vt:lpstr>Homeworks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Set Operations</dc:title>
  <dc:creator>Zainab</dc:creator>
  <cp:lastModifiedBy>Windows User</cp:lastModifiedBy>
  <cp:revision>36</cp:revision>
  <dcterms:created xsi:type="dcterms:W3CDTF">2013-02-11T07:44:00Z</dcterms:created>
  <dcterms:modified xsi:type="dcterms:W3CDTF">2013-02-16T17:59:40Z</dcterms:modified>
</cp:coreProperties>
</file>